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3"/>
    <p:sldId id="257" r:id="rId34"/>
    <p:sldId id="258" r:id="rId35"/>
    <p:sldId id="259" r:id="rId36"/>
    <p:sldId id="260" r:id="rId37"/>
    <p:sldId id="261" r:id="rId38"/>
    <p:sldId id="262" r:id="rId39"/>
    <p:sldId id="263" r:id="rId40"/>
    <p:sldId id="264" r:id="rId41"/>
    <p:sldId id="265" r:id="rId42"/>
    <p:sldId id="266" r:id="rId43"/>
    <p:sldId id="267" r:id="rId44"/>
    <p:sldId id="268" r:id="rId45"/>
    <p:sldId id="269" r:id="rId46"/>
    <p:sldId id="270" r:id="rId47"/>
    <p:sldId id="271" r:id="rId48"/>
    <p:sldId id="272" r:id="rId49"/>
    <p:sldId id="273" r:id="rId50"/>
    <p:sldId id="274" r:id="rId51"/>
    <p:sldId id="275" r:id="rId52"/>
    <p:sldId id="276" r:id="rId53"/>
    <p:sldId id="277" r:id="rId54"/>
    <p:sldId id="278" r:id="rId55"/>
    <p:sldId id="279" r:id="rId56"/>
    <p:sldId id="280" r:id="rId57"/>
    <p:sldId id="281" r:id="rId58"/>
    <p:sldId id="282" r:id="rId59"/>
    <p:sldId id="283" r:id="rId60"/>
    <p:sldId id="284" r:id="rId61"/>
    <p:sldId id="285" r:id="rId62"/>
    <p:sldId id="286" r:id="rId63"/>
    <p:sldId id="287" r:id="rId64"/>
    <p:sldId id="288" r:id="rId65"/>
    <p:sldId id="289" r:id="rId66"/>
    <p:sldId id="290" r:id="rId6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C October" charset="1" panose="00000000000000000000"/>
      <p:regular r:id="rId10"/>
    </p:embeddedFont>
    <p:embeddedFont>
      <p:font typeface="Agrandir Narrow" charset="1" panose="00000506000000000000"/>
      <p:regular r:id="rId11"/>
    </p:embeddedFont>
    <p:embeddedFont>
      <p:font typeface="Agrandir Narrow Bold" charset="1" panose="00000806000000000000"/>
      <p:regular r:id="rId12"/>
    </p:embeddedFont>
    <p:embeddedFont>
      <p:font typeface="Agrandir Narrow Italics" charset="1" panose="00000506000000000000"/>
      <p:regular r:id="rId13"/>
    </p:embeddedFont>
    <p:embeddedFont>
      <p:font typeface="Agrandir Narrow Bold Italics" charset="1" panose="00000806000000000000"/>
      <p:regular r:id="rId14"/>
    </p:embeddedFont>
    <p:embeddedFont>
      <p:font typeface="Agrandir Narrow Thin" charset="1" panose="00000206000000000000"/>
      <p:regular r:id="rId15"/>
    </p:embeddedFont>
    <p:embeddedFont>
      <p:font typeface="Agrandir Narrow Thin Italics" charset="1" panose="00000206000000000000"/>
      <p:regular r:id="rId16"/>
    </p:embeddedFont>
    <p:embeddedFont>
      <p:font typeface="Agrandir Narrow Medium" charset="1" panose="00000606000000000000"/>
      <p:regular r:id="rId17"/>
    </p:embeddedFont>
    <p:embeddedFont>
      <p:font typeface="Agrandir Narrow Medium Italics" charset="1" panose="00000606000000000000"/>
      <p:regular r:id="rId18"/>
    </p:embeddedFont>
    <p:embeddedFont>
      <p:font typeface="Agrandir Narrow Ultra-Bold" charset="1" panose="00000906000000000000"/>
      <p:regular r:id="rId19"/>
    </p:embeddedFont>
    <p:embeddedFont>
      <p:font typeface="Agrandir Narrow Ultra-Bold Italics" charset="1" panose="00000906000000000000"/>
      <p:regular r:id="rId20"/>
    </p:embeddedFont>
    <p:embeddedFont>
      <p:font typeface="Agrandir Narrow Heavy" charset="1" panose="00000A06000000000000"/>
      <p:regular r:id="rId21"/>
    </p:embeddedFont>
    <p:embeddedFont>
      <p:font typeface="Agrandir Narrow Heavy Italics" charset="1" panose="00000A06000000000000"/>
      <p:regular r:id="rId22"/>
    </p:embeddedFont>
    <p:embeddedFont>
      <p:font typeface="Public Sans" charset="1" panose="00000000000000000000"/>
      <p:regular r:id="rId23"/>
    </p:embeddedFont>
    <p:embeddedFont>
      <p:font typeface="Public Sans Bold" charset="1" panose="00000000000000000000"/>
      <p:regular r:id="rId24"/>
    </p:embeddedFont>
    <p:embeddedFont>
      <p:font typeface="Public Sans Italics" charset="1" panose="00000000000000000000"/>
      <p:regular r:id="rId25"/>
    </p:embeddedFont>
    <p:embeddedFont>
      <p:font typeface="Public Sans Bold Italics" charset="1" panose="00000000000000000000"/>
      <p:regular r:id="rId26"/>
    </p:embeddedFont>
    <p:embeddedFont>
      <p:font typeface="Public Sans Thin" charset="1" panose="00000000000000000000"/>
      <p:regular r:id="rId27"/>
    </p:embeddedFont>
    <p:embeddedFont>
      <p:font typeface="Public Sans Thin Italics" charset="1" panose="00000000000000000000"/>
      <p:regular r:id="rId28"/>
    </p:embeddedFont>
    <p:embeddedFont>
      <p:font typeface="Public Sans Medium" charset="1" panose="00000000000000000000"/>
      <p:regular r:id="rId29"/>
    </p:embeddedFont>
    <p:embeddedFont>
      <p:font typeface="Public Sans Medium Italics" charset="1" panose="00000000000000000000"/>
      <p:regular r:id="rId30"/>
    </p:embeddedFont>
    <p:embeddedFont>
      <p:font typeface="Public Sans Heavy" charset="1" panose="00000000000000000000"/>
      <p:regular r:id="rId31"/>
    </p:embeddedFont>
    <p:embeddedFont>
      <p:font typeface="Public Sans Heavy Italics" charset="1" panose="0000000000000000000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slides/slide1.xml" Type="http://schemas.openxmlformats.org/officeDocument/2006/relationships/slide"/><Relationship Id="rId34" Target="slides/slide2.xml" Type="http://schemas.openxmlformats.org/officeDocument/2006/relationships/slide"/><Relationship Id="rId35" Target="slides/slide3.xml" Type="http://schemas.openxmlformats.org/officeDocument/2006/relationships/slide"/><Relationship Id="rId36" Target="slides/slide4.xml" Type="http://schemas.openxmlformats.org/officeDocument/2006/relationships/slide"/><Relationship Id="rId37" Target="slides/slide5.xml" Type="http://schemas.openxmlformats.org/officeDocument/2006/relationships/slide"/><Relationship Id="rId38" Target="slides/slide6.xml" Type="http://schemas.openxmlformats.org/officeDocument/2006/relationships/slide"/><Relationship Id="rId39" Target="slides/slide7.xml" Type="http://schemas.openxmlformats.org/officeDocument/2006/relationships/slide"/><Relationship Id="rId4" Target="theme/theme1.xml" Type="http://schemas.openxmlformats.org/officeDocument/2006/relationships/theme"/><Relationship Id="rId40" Target="slides/slide8.xml" Type="http://schemas.openxmlformats.org/officeDocument/2006/relationships/slide"/><Relationship Id="rId41" Target="slides/slide9.xml" Type="http://schemas.openxmlformats.org/officeDocument/2006/relationships/slide"/><Relationship Id="rId42" Target="slides/slide10.xml" Type="http://schemas.openxmlformats.org/officeDocument/2006/relationships/slide"/><Relationship Id="rId43" Target="slides/slide11.xml" Type="http://schemas.openxmlformats.org/officeDocument/2006/relationships/slide"/><Relationship Id="rId44" Target="slides/slide12.xml" Type="http://schemas.openxmlformats.org/officeDocument/2006/relationships/slide"/><Relationship Id="rId45" Target="slides/slide13.xml" Type="http://schemas.openxmlformats.org/officeDocument/2006/relationships/slide"/><Relationship Id="rId46" Target="slides/slide14.xml" Type="http://schemas.openxmlformats.org/officeDocument/2006/relationships/slide"/><Relationship Id="rId47" Target="slides/slide15.xml" Type="http://schemas.openxmlformats.org/officeDocument/2006/relationships/slide"/><Relationship Id="rId48" Target="slides/slide16.xml" Type="http://schemas.openxmlformats.org/officeDocument/2006/relationships/slide"/><Relationship Id="rId49" Target="slides/slide17.xml" Type="http://schemas.openxmlformats.org/officeDocument/2006/relationships/slide"/><Relationship Id="rId5" Target="tableStyles.xml" Type="http://schemas.openxmlformats.org/officeDocument/2006/relationships/tableStyles"/><Relationship Id="rId50" Target="slides/slide18.xml" Type="http://schemas.openxmlformats.org/officeDocument/2006/relationships/slide"/><Relationship Id="rId51" Target="slides/slide19.xml" Type="http://schemas.openxmlformats.org/officeDocument/2006/relationships/slide"/><Relationship Id="rId52" Target="slides/slide20.xml" Type="http://schemas.openxmlformats.org/officeDocument/2006/relationships/slide"/><Relationship Id="rId53" Target="slides/slide21.xml" Type="http://schemas.openxmlformats.org/officeDocument/2006/relationships/slide"/><Relationship Id="rId54" Target="slides/slide22.xml" Type="http://schemas.openxmlformats.org/officeDocument/2006/relationships/slide"/><Relationship Id="rId55" Target="slides/slide23.xml" Type="http://schemas.openxmlformats.org/officeDocument/2006/relationships/slide"/><Relationship Id="rId56" Target="slides/slide24.xml" Type="http://schemas.openxmlformats.org/officeDocument/2006/relationships/slide"/><Relationship Id="rId57" Target="slides/slide25.xml" Type="http://schemas.openxmlformats.org/officeDocument/2006/relationships/slide"/><Relationship Id="rId58" Target="slides/slide26.xml" Type="http://schemas.openxmlformats.org/officeDocument/2006/relationships/slide"/><Relationship Id="rId59" Target="slides/slide27.xml" Type="http://schemas.openxmlformats.org/officeDocument/2006/relationships/slide"/><Relationship Id="rId6" Target="fonts/font6.fntdata" Type="http://schemas.openxmlformats.org/officeDocument/2006/relationships/font"/><Relationship Id="rId60" Target="slides/slide28.xml" Type="http://schemas.openxmlformats.org/officeDocument/2006/relationships/slide"/><Relationship Id="rId61" Target="slides/slide29.xml" Type="http://schemas.openxmlformats.org/officeDocument/2006/relationships/slide"/><Relationship Id="rId62" Target="slides/slide30.xml" Type="http://schemas.openxmlformats.org/officeDocument/2006/relationships/slide"/><Relationship Id="rId63" Target="slides/slide31.xml" Type="http://schemas.openxmlformats.org/officeDocument/2006/relationships/slide"/><Relationship Id="rId64" Target="slides/slide32.xml" Type="http://schemas.openxmlformats.org/officeDocument/2006/relationships/slide"/><Relationship Id="rId65" Target="slides/slide33.xml" Type="http://schemas.openxmlformats.org/officeDocument/2006/relationships/slide"/><Relationship Id="rId66" Target="slides/slide34.xml" Type="http://schemas.openxmlformats.org/officeDocument/2006/relationships/slide"/><Relationship Id="rId67" Target="slides/slide35.xml" Type="http://schemas.openxmlformats.org/officeDocument/2006/relationships/slide"/><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30.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31.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32.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33.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34.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35.pn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2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2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3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36.png" Type="http://schemas.openxmlformats.org/officeDocument/2006/relationships/image"/></Relationships>
</file>

<file path=ppt/slides/_rels/slide3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37.png" Type="http://schemas.openxmlformats.org/officeDocument/2006/relationships/image"/></Relationships>
</file>

<file path=ppt/slides/_rels/slide3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38.png" Type="http://schemas.openxmlformats.org/officeDocument/2006/relationships/image"/></Relationships>
</file>

<file path=ppt/slides/_rels/slide3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39.png" Type="http://schemas.openxmlformats.org/officeDocument/2006/relationships/image"/></Relationships>
</file>

<file path=ppt/slides/_rels/slide3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3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2.pn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12" Target="../media/image19.png" Type="http://schemas.openxmlformats.org/officeDocument/2006/relationships/image"/><Relationship Id="rId13" Target="../media/image20.png" Type="http://schemas.openxmlformats.org/officeDocument/2006/relationships/image"/><Relationship Id="rId14" Target="../media/image21.png" Type="http://schemas.openxmlformats.org/officeDocument/2006/relationships/image"/><Relationship Id="rId15" Target="../media/image22.png" Type="http://schemas.openxmlformats.org/officeDocument/2006/relationships/image"/><Relationship Id="rId16" Target="../media/image23.png" Type="http://schemas.openxmlformats.org/officeDocument/2006/relationships/image"/><Relationship Id="rId17" Target="../media/image24.png" Type="http://schemas.openxmlformats.org/officeDocument/2006/relationships/image"/><Relationship Id="rId18" Target="../media/image25.png" Type="http://schemas.openxmlformats.org/officeDocument/2006/relationships/image"/><Relationship Id="rId19" Target="../media/image26.png" Type="http://schemas.openxmlformats.org/officeDocument/2006/relationships/image"/><Relationship Id="rId2" Target="../media/image6.png" Type="http://schemas.openxmlformats.org/officeDocument/2006/relationships/image"/><Relationship Id="rId20" Target="../media/image27.png" Type="http://schemas.openxmlformats.org/officeDocument/2006/relationships/image"/><Relationship Id="rId21" Target="../media/image28.png" Type="http://schemas.openxmlformats.org/officeDocument/2006/relationships/image"/><Relationship Id="rId22" Target="../media/image29.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3.pn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43B3B"/>
        </a:solidFill>
      </p:bgPr>
    </p:bg>
    <p:spTree>
      <p:nvGrpSpPr>
        <p:cNvPr id="1" name=""/>
        <p:cNvGrpSpPr/>
        <p:nvPr/>
      </p:nvGrpSpPr>
      <p:grpSpPr>
        <a:xfrm>
          <a:off x="0" y="0"/>
          <a:ext cx="0" cy="0"/>
          <a:chOff x="0" y="0"/>
          <a:chExt cx="0" cy="0"/>
        </a:xfrm>
      </p:grpSpPr>
      <p:grpSp>
        <p:nvGrpSpPr>
          <p:cNvPr name="Group 2" id="2"/>
          <p:cNvGrpSpPr/>
          <p:nvPr/>
        </p:nvGrpSpPr>
        <p:grpSpPr>
          <a:xfrm rot="0">
            <a:off x="12325547" y="0"/>
            <a:ext cx="10796541" cy="10266446"/>
            <a:chOff x="0" y="0"/>
            <a:chExt cx="734566" cy="698500"/>
          </a:xfrm>
        </p:grpSpPr>
        <p:sp>
          <p:nvSpPr>
            <p:cNvPr name="Freeform 3" id="3"/>
            <p:cNvSpPr/>
            <p:nvPr/>
          </p:nvSpPr>
          <p:spPr>
            <a:xfrm flipH="false" flipV="false" rot="0">
              <a:off x="0" y="0"/>
              <a:ext cx="734566" cy="698500"/>
            </a:xfrm>
            <a:custGeom>
              <a:avLst/>
              <a:gdLst/>
              <a:ahLst/>
              <a:cxnLst/>
              <a:rect r="r" b="b" t="t" l="l"/>
              <a:pathLst>
                <a:path h="698500" w="734566">
                  <a:moveTo>
                    <a:pt x="734566" y="349250"/>
                  </a:moveTo>
                  <a:lnTo>
                    <a:pt x="531366" y="698500"/>
                  </a:lnTo>
                  <a:lnTo>
                    <a:pt x="203200" y="698500"/>
                  </a:lnTo>
                  <a:lnTo>
                    <a:pt x="0" y="349250"/>
                  </a:lnTo>
                  <a:lnTo>
                    <a:pt x="203200" y="0"/>
                  </a:lnTo>
                  <a:lnTo>
                    <a:pt x="531366" y="0"/>
                  </a:lnTo>
                  <a:lnTo>
                    <a:pt x="734566" y="349250"/>
                  </a:lnTo>
                  <a:close/>
                </a:path>
              </a:pathLst>
            </a:custGeom>
            <a:solidFill>
              <a:srgbClr val="D1D1CB"/>
            </a:solidFill>
          </p:spPr>
        </p:sp>
        <p:sp>
          <p:nvSpPr>
            <p:cNvPr name="TextBox 4" id="4"/>
            <p:cNvSpPr txBox="true"/>
            <p:nvPr/>
          </p:nvSpPr>
          <p:spPr>
            <a:xfrm>
              <a:off x="114300" y="-57150"/>
              <a:ext cx="584200" cy="755650"/>
            </a:xfrm>
            <a:prstGeom prst="rect">
              <a:avLst/>
            </a:prstGeom>
          </p:spPr>
          <p:txBody>
            <a:bodyPr anchor="ctr" rtlCol="false" tIns="50800" lIns="50800" bIns="50800" rIns="50800"/>
            <a:lstStyle/>
            <a:p>
              <a:pPr algn="ctr">
                <a:lnSpc>
                  <a:spcPts val="3079"/>
                </a:lnSpc>
              </a:pPr>
            </a:p>
          </p:txBody>
        </p:sp>
      </p:grpSp>
      <p:sp>
        <p:nvSpPr>
          <p:cNvPr name="TextBox 5" id="5"/>
          <p:cNvSpPr txBox="true"/>
          <p:nvPr/>
        </p:nvSpPr>
        <p:spPr>
          <a:xfrm rot="0">
            <a:off x="1028700" y="5241582"/>
            <a:ext cx="13004439" cy="4617085"/>
          </a:xfrm>
          <a:prstGeom prst="rect">
            <a:avLst/>
          </a:prstGeom>
        </p:spPr>
        <p:txBody>
          <a:bodyPr anchor="t" rtlCol="false" tIns="0" lIns="0" bIns="0" rIns="0">
            <a:spAutoFit/>
          </a:bodyPr>
          <a:lstStyle/>
          <a:p>
            <a:pPr>
              <a:lnSpc>
                <a:spcPts val="6000"/>
              </a:lnSpc>
            </a:pPr>
            <a:r>
              <a:rPr lang="en-US" sz="6000" spc="89">
                <a:solidFill>
                  <a:srgbClr val="D1D1CB"/>
                </a:solidFill>
                <a:latin typeface="Agrandir Narrow Bold"/>
              </a:rPr>
              <a:t>Md Jamilur Rahman</a:t>
            </a:r>
          </a:p>
          <a:p>
            <a:pPr>
              <a:lnSpc>
                <a:spcPts val="6039"/>
              </a:lnSpc>
            </a:pPr>
            <a:r>
              <a:rPr lang="en-US" sz="3999" spc="59">
                <a:solidFill>
                  <a:srgbClr val="D1D1CB"/>
                </a:solidFill>
                <a:latin typeface="Agrandir Narrow Bold"/>
              </a:rPr>
              <a:t>Registration No: 2018831035</a:t>
            </a:r>
          </a:p>
          <a:p>
            <a:pPr>
              <a:lnSpc>
                <a:spcPts val="6039"/>
              </a:lnSpc>
            </a:pPr>
            <a:r>
              <a:rPr lang="en-US" sz="3999" spc="59">
                <a:solidFill>
                  <a:srgbClr val="D1D1CB"/>
                </a:solidFill>
                <a:latin typeface="Agrandir Narrow Bold"/>
              </a:rPr>
              <a:t>Department of Software Engineering</a:t>
            </a:r>
          </a:p>
          <a:p>
            <a:pPr>
              <a:lnSpc>
                <a:spcPts val="5888"/>
              </a:lnSpc>
            </a:pPr>
            <a:r>
              <a:rPr lang="en-US" sz="3899" spc="38">
                <a:solidFill>
                  <a:srgbClr val="D1D1CB"/>
                </a:solidFill>
                <a:latin typeface="Agrandir Narrow Bold"/>
              </a:rPr>
              <a:t>Institute of Information and Communication Technology</a:t>
            </a:r>
          </a:p>
          <a:p>
            <a:pPr>
              <a:lnSpc>
                <a:spcPts val="6039"/>
              </a:lnSpc>
            </a:pPr>
            <a:r>
              <a:rPr lang="en-US" sz="3999" spc="59">
                <a:solidFill>
                  <a:srgbClr val="D1D1CB"/>
                </a:solidFill>
                <a:latin typeface="Agrandir Narrow Bold"/>
              </a:rPr>
              <a:t>Shahjalal University of Science and Technology</a:t>
            </a:r>
          </a:p>
          <a:p>
            <a:pPr>
              <a:lnSpc>
                <a:spcPts val="6039"/>
              </a:lnSpc>
            </a:pPr>
          </a:p>
        </p:txBody>
      </p:sp>
      <p:sp>
        <p:nvSpPr>
          <p:cNvPr name="TextBox 6" id="6"/>
          <p:cNvSpPr txBox="true"/>
          <p:nvPr/>
        </p:nvSpPr>
        <p:spPr>
          <a:xfrm rot="0">
            <a:off x="1028700" y="1789652"/>
            <a:ext cx="12258992" cy="1616446"/>
          </a:xfrm>
          <a:prstGeom prst="rect">
            <a:avLst/>
          </a:prstGeom>
        </p:spPr>
        <p:txBody>
          <a:bodyPr anchor="t" rtlCol="false" tIns="0" lIns="0" bIns="0" rIns="0">
            <a:spAutoFit/>
          </a:bodyPr>
          <a:lstStyle/>
          <a:p>
            <a:pPr>
              <a:lnSpc>
                <a:spcPts val="10014"/>
              </a:lnSpc>
            </a:pPr>
            <a:r>
              <a:rPr lang="en-US" sz="10014">
                <a:solidFill>
                  <a:srgbClr val="D1D1CB"/>
                </a:solidFill>
                <a:latin typeface="Agrandir Narrow Bold"/>
              </a:rPr>
              <a:t>Internship Summery</a:t>
            </a:r>
          </a:p>
        </p:txBody>
      </p:sp>
      <p:sp>
        <p:nvSpPr>
          <p:cNvPr name="AutoShape 7" id="7"/>
          <p:cNvSpPr/>
          <p:nvPr/>
        </p:nvSpPr>
        <p:spPr>
          <a:xfrm>
            <a:off x="1028700" y="3387048"/>
            <a:ext cx="12540928" cy="19050"/>
          </a:xfrm>
          <a:prstGeom prst="line">
            <a:avLst/>
          </a:prstGeom>
          <a:ln cap="flat" w="38100">
            <a:solidFill>
              <a:srgbClr val="D1D1CB"/>
            </a:solidFill>
            <a:prstDash val="solid"/>
            <a:headEnd type="none" len="sm" w="sm"/>
            <a:tailEnd type="none" len="sm" w="sm"/>
          </a:ln>
        </p:spPr>
      </p:sp>
      <p:sp>
        <p:nvSpPr>
          <p:cNvPr name="TextBox 8" id="8"/>
          <p:cNvSpPr txBox="true"/>
          <p:nvPr/>
        </p:nvSpPr>
        <p:spPr>
          <a:xfrm rot="0">
            <a:off x="1028700" y="6480717"/>
            <a:ext cx="9093753" cy="688976"/>
          </a:xfrm>
          <a:prstGeom prst="rect">
            <a:avLst/>
          </a:prstGeom>
        </p:spPr>
        <p:txBody>
          <a:bodyPr anchor="t" rtlCol="false" tIns="0" lIns="0" bIns="0" rIns="0">
            <a:spAutoFit/>
          </a:bodyPr>
          <a:lstStyle/>
          <a:p>
            <a:pPr>
              <a:lnSpc>
                <a:spcPts val="5599"/>
              </a:lnSpc>
              <a:spcBef>
                <a:spcPct val="0"/>
              </a:spcBef>
            </a:pPr>
          </a:p>
        </p:txBody>
      </p:sp>
      <p:sp>
        <p:nvSpPr>
          <p:cNvPr name="AutoShape 9" id="9"/>
          <p:cNvSpPr/>
          <p:nvPr/>
        </p:nvSpPr>
        <p:spPr>
          <a:xfrm flipV="true">
            <a:off x="13335317" y="3396573"/>
            <a:ext cx="4952683" cy="19049"/>
          </a:xfrm>
          <a:prstGeom prst="line">
            <a:avLst/>
          </a:prstGeom>
          <a:ln cap="flat" w="38100">
            <a:solidFill>
              <a:srgbClr val="243B3B"/>
            </a:solidFill>
            <a:prstDash val="solid"/>
            <a:headEnd type="none" len="sm" w="sm"/>
            <a:tailEnd type="none" len="sm" w="sm"/>
          </a:ln>
        </p:spPr>
      </p:sp>
      <p:sp>
        <p:nvSpPr>
          <p:cNvPr name="Freeform 10" id="10"/>
          <p:cNvSpPr/>
          <p:nvPr/>
        </p:nvSpPr>
        <p:spPr>
          <a:xfrm flipH="false" flipV="false" rot="0">
            <a:off x="12605660" y="2816680"/>
            <a:ext cx="4653640" cy="4653640"/>
          </a:xfrm>
          <a:custGeom>
            <a:avLst/>
            <a:gdLst/>
            <a:ahLst/>
            <a:cxnLst/>
            <a:rect r="r" b="b" t="t" l="l"/>
            <a:pathLst>
              <a:path h="4653640" w="4653640">
                <a:moveTo>
                  <a:pt x="0" y="0"/>
                </a:moveTo>
                <a:lnTo>
                  <a:pt x="4653640" y="0"/>
                </a:lnTo>
                <a:lnTo>
                  <a:pt x="4653640" y="4653640"/>
                </a:lnTo>
                <a:lnTo>
                  <a:pt x="0" y="4653640"/>
                </a:lnTo>
                <a:lnTo>
                  <a:pt x="0" y="0"/>
                </a:lnTo>
                <a:close/>
              </a:path>
            </a:pathLst>
          </a:custGeom>
          <a:blipFill>
            <a:blip r:embed="rId2"/>
            <a:stretch>
              <a:fillRect l="0" t="0" r="0" b="0"/>
            </a:stretch>
          </a:blipFill>
        </p:spPr>
      </p:sp>
      <p:sp>
        <p:nvSpPr>
          <p:cNvPr name="TextBox 11" id="11"/>
          <p:cNvSpPr txBox="true"/>
          <p:nvPr/>
        </p:nvSpPr>
        <p:spPr>
          <a:xfrm rot="0">
            <a:off x="14033139" y="2564723"/>
            <a:ext cx="5419815" cy="803275"/>
          </a:xfrm>
          <a:prstGeom prst="rect">
            <a:avLst/>
          </a:prstGeom>
        </p:spPr>
        <p:txBody>
          <a:bodyPr anchor="t" rtlCol="false" tIns="0" lIns="0" bIns="0" rIns="0">
            <a:spAutoFit/>
          </a:bodyPr>
          <a:lstStyle/>
          <a:p>
            <a:pPr>
              <a:lnSpc>
                <a:spcPts val="5000"/>
              </a:lnSpc>
            </a:pPr>
            <a:r>
              <a:rPr lang="en-US" sz="5000">
                <a:solidFill>
                  <a:srgbClr val="243B3B"/>
                </a:solidFill>
                <a:latin typeface="Agrandir Narrow Bold"/>
              </a:rPr>
              <a:t>Performed At</a:t>
            </a:r>
          </a:p>
        </p:txBody>
      </p:sp>
      <p:sp>
        <p:nvSpPr>
          <p:cNvPr name="AutoShape 12" id="12"/>
          <p:cNvSpPr/>
          <p:nvPr/>
        </p:nvSpPr>
        <p:spPr>
          <a:xfrm flipH="true" flipV="true">
            <a:off x="16412026" y="3872803"/>
            <a:ext cx="209" cy="2442081"/>
          </a:xfrm>
          <a:prstGeom prst="line">
            <a:avLst/>
          </a:prstGeom>
          <a:ln cap="flat" w="38100">
            <a:solidFill>
              <a:srgbClr val="243B3B"/>
            </a:solidFill>
            <a:prstDash val="solid"/>
            <a:headEnd type="none" len="sm" w="sm"/>
            <a:tailEnd type="none" len="sm" w="sm"/>
          </a:ln>
        </p:spPr>
      </p:sp>
      <p:sp>
        <p:nvSpPr>
          <p:cNvPr name="TextBox 13" id="13"/>
          <p:cNvSpPr txBox="true"/>
          <p:nvPr/>
        </p:nvSpPr>
        <p:spPr>
          <a:xfrm rot="0">
            <a:off x="16511711" y="4095750"/>
            <a:ext cx="1776289" cy="1952625"/>
          </a:xfrm>
          <a:prstGeom prst="rect">
            <a:avLst/>
          </a:prstGeom>
        </p:spPr>
        <p:txBody>
          <a:bodyPr anchor="t" rtlCol="false" tIns="0" lIns="0" bIns="0" rIns="0">
            <a:spAutoFit/>
          </a:bodyPr>
          <a:lstStyle/>
          <a:p>
            <a:pPr>
              <a:lnSpc>
                <a:spcPts val="3750"/>
              </a:lnSpc>
            </a:pPr>
            <a:r>
              <a:rPr lang="en-US" sz="2500">
                <a:solidFill>
                  <a:srgbClr val="243B3B"/>
                </a:solidFill>
                <a:latin typeface="Agrandir Narrow Bold"/>
              </a:rPr>
              <a:t>Making Technology Work</a:t>
            </a:r>
          </a:p>
          <a:p>
            <a:pPr>
              <a:lnSpc>
                <a:spcPts val="3750"/>
              </a:lnSpc>
            </a:pPr>
            <a:r>
              <a:rPr lang="en-US" sz="2500">
                <a:solidFill>
                  <a:srgbClr val="243B3B"/>
                </a:solidFill>
                <a:latin typeface="Agrandir Narrow Bold"/>
              </a:rPr>
              <a:t> for you</a:t>
            </a:r>
          </a:p>
        </p:txBody>
      </p:sp>
      <p:sp>
        <p:nvSpPr>
          <p:cNvPr name="TextBox 14" id="14"/>
          <p:cNvSpPr txBox="true"/>
          <p:nvPr/>
        </p:nvSpPr>
        <p:spPr>
          <a:xfrm rot="0">
            <a:off x="13959774" y="7068094"/>
            <a:ext cx="4328299" cy="930275"/>
          </a:xfrm>
          <a:prstGeom prst="rect">
            <a:avLst/>
          </a:prstGeom>
        </p:spPr>
        <p:txBody>
          <a:bodyPr anchor="t" rtlCol="false" tIns="0" lIns="0" bIns="0" rIns="0">
            <a:spAutoFit/>
          </a:bodyPr>
          <a:lstStyle/>
          <a:p>
            <a:pPr algn="ctr">
              <a:lnSpc>
                <a:spcPts val="3499"/>
              </a:lnSpc>
            </a:pPr>
            <a:r>
              <a:rPr lang="en-US" sz="3499">
                <a:solidFill>
                  <a:srgbClr val="243B3B"/>
                </a:solidFill>
                <a:latin typeface="Agrandir Narrow Bold"/>
              </a:rPr>
              <a:t>Duration:</a:t>
            </a:r>
          </a:p>
          <a:p>
            <a:pPr algn="ctr">
              <a:lnSpc>
                <a:spcPts val="3000"/>
              </a:lnSpc>
            </a:pPr>
            <a:r>
              <a:rPr lang="en-US" sz="3000">
                <a:solidFill>
                  <a:srgbClr val="243B3B"/>
                </a:solidFill>
                <a:latin typeface="Agrandir Narrow Bold"/>
              </a:rPr>
              <a:t>12th February - 31 July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43B3B"/>
        </a:solidFill>
      </p:bgPr>
    </p:bg>
    <p:spTree>
      <p:nvGrpSpPr>
        <p:cNvPr id="1" name=""/>
        <p:cNvGrpSpPr/>
        <p:nvPr/>
      </p:nvGrpSpPr>
      <p:grpSpPr>
        <a:xfrm>
          <a:off x="0" y="0"/>
          <a:ext cx="0" cy="0"/>
          <a:chOff x="0" y="0"/>
          <a:chExt cx="0" cy="0"/>
        </a:xfrm>
      </p:grpSpPr>
      <p:sp>
        <p:nvSpPr>
          <p:cNvPr name="Freeform 2" id="2"/>
          <p:cNvSpPr/>
          <p:nvPr/>
        </p:nvSpPr>
        <p:spPr>
          <a:xfrm flipH="true" flipV="true" rot="0">
            <a:off x="0" y="0"/>
            <a:ext cx="12980689" cy="11504135"/>
          </a:xfrm>
          <a:custGeom>
            <a:avLst/>
            <a:gdLst/>
            <a:ahLst/>
            <a:cxnLst/>
            <a:rect r="r" b="b" t="t" l="l"/>
            <a:pathLst>
              <a:path h="11504135" w="12980689">
                <a:moveTo>
                  <a:pt x="12980689" y="11504135"/>
                </a:moveTo>
                <a:lnTo>
                  <a:pt x="0" y="11504135"/>
                </a:lnTo>
                <a:lnTo>
                  <a:pt x="0" y="0"/>
                </a:lnTo>
                <a:lnTo>
                  <a:pt x="12980689" y="0"/>
                </a:lnTo>
                <a:lnTo>
                  <a:pt x="12980689" y="1150413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552189" y="0"/>
            <a:ext cx="5105302" cy="5976607"/>
          </a:xfrm>
          <a:custGeom>
            <a:avLst/>
            <a:gdLst/>
            <a:ahLst/>
            <a:cxnLst/>
            <a:rect r="r" b="b" t="t" l="l"/>
            <a:pathLst>
              <a:path h="5976607" w="5105302">
                <a:moveTo>
                  <a:pt x="5105302" y="0"/>
                </a:moveTo>
                <a:lnTo>
                  <a:pt x="0" y="0"/>
                </a:lnTo>
                <a:lnTo>
                  <a:pt x="0" y="5976607"/>
                </a:lnTo>
                <a:lnTo>
                  <a:pt x="5105302" y="5976607"/>
                </a:lnTo>
                <a:lnTo>
                  <a:pt x="510530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85272" y="919415"/>
            <a:ext cx="1341166" cy="1172910"/>
          </a:xfrm>
          <a:custGeom>
            <a:avLst/>
            <a:gdLst/>
            <a:ahLst/>
            <a:cxnLst/>
            <a:rect r="r" b="b" t="t" l="l"/>
            <a:pathLst>
              <a:path h="1172910" w="1341166">
                <a:moveTo>
                  <a:pt x="0" y="0"/>
                </a:moveTo>
                <a:lnTo>
                  <a:pt x="1341165" y="0"/>
                </a:lnTo>
                <a:lnTo>
                  <a:pt x="1341165" y="1172910"/>
                </a:lnTo>
                <a:lnTo>
                  <a:pt x="0" y="11729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696317" y="706755"/>
            <a:ext cx="11050702" cy="1383665"/>
          </a:xfrm>
          <a:prstGeom prst="rect">
            <a:avLst/>
          </a:prstGeom>
        </p:spPr>
        <p:txBody>
          <a:bodyPr anchor="t" rtlCol="false" tIns="0" lIns="0" bIns="0" rIns="0">
            <a:spAutoFit/>
          </a:bodyPr>
          <a:lstStyle/>
          <a:p>
            <a:pPr>
              <a:lnSpc>
                <a:spcPts val="9729"/>
              </a:lnSpc>
            </a:pPr>
            <a:r>
              <a:rPr lang="en-US" sz="6999">
                <a:solidFill>
                  <a:srgbClr val="D1D1CB"/>
                </a:solidFill>
                <a:latin typeface="Agrandir Narrow Bold"/>
              </a:rPr>
              <a:t>Phase One</a:t>
            </a:r>
          </a:p>
        </p:txBody>
      </p:sp>
      <p:sp>
        <p:nvSpPr>
          <p:cNvPr name="TextBox 6" id="6"/>
          <p:cNvSpPr txBox="true"/>
          <p:nvPr/>
        </p:nvSpPr>
        <p:spPr>
          <a:xfrm rot="0">
            <a:off x="1357545" y="3698060"/>
            <a:ext cx="17635522" cy="3618230"/>
          </a:xfrm>
          <a:prstGeom prst="rect">
            <a:avLst/>
          </a:prstGeom>
        </p:spPr>
        <p:txBody>
          <a:bodyPr anchor="t" rtlCol="false" tIns="0" lIns="0" bIns="0" rIns="0">
            <a:spAutoFit/>
          </a:bodyPr>
          <a:lstStyle/>
          <a:p>
            <a:pPr marL="863599" indent="-431800" lvl="1">
              <a:lnSpc>
                <a:spcPts val="5559"/>
              </a:lnSpc>
              <a:buFont typeface="Arial"/>
              <a:buChar char="•"/>
            </a:pPr>
            <a:r>
              <a:rPr lang="en-US" sz="3999">
                <a:solidFill>
                  <a:srgbClr val="D1D1CB"/>
                </a:solidFill>
                <a:latin typeface="Agrandir Narrow Bold"/>
              </a:rPr>
              <a:t>Masum vai ( CTO  of DSi) was our mentor</a:t>
            </a:r>
          </a:p>
          <a:p>
            <a:pPr marL="863599" indent="-431800" lvl="1">
              <a:lnSpc>
                <a:spcPts val="5559"/>
              </a:lnSpc>
              <a:buFont typeface="Arial"/>
              <a:buChar char="•"/>
            </a:pPr>
            <a:r>
              <a:rPr lang="en-US" sz="3999">
                <a:solidFill>
                  <a:srgbClr val="D1D1CB"/>
                </a:solidFill>
                <a:latin typeface="Agrandir Narrow Bold"/>
              </a:rPr>
              <a:t>We studied:</a:t>
            </a:r>
          </a:p>
          <a:p>
            <a:pPr marL="1727199" indent="-575733" lvl="2">
              <a:lnSpc>
                <a:spcPts val="5559"/>
              </a:lnSpc>
              <a:buFont typeface="Arial"/>
              <a:buChar char="⚬"/>
            </a:pPr>
            <a:r>
              <a:rPr lang="en-US" sz="3999">
                <a:solidFill>
                  <a:srgbClr val="D1D1CB"/>
                </a:solidFill>
                <a:latin typeface="Agrandir Narrow Bold"/>
              </a:rPr>
              <a:t> RFC 1945 - http/1.0</a:t>
            </a:r>
          </a:p>
          <a:p>
            <a:pPr marL="1727199" indent="-575733" lvl="2">
              <a:lnSpc>
                <a:spcPts val="5559"/>
              </a:lnSpc>
              <a:buFont typeface="Arial"/>
              <a:buChar char="⚬"/>
            </a:pPr>
            <a:r>
              <a:rPr lang="en-US" sz="3999">
                <a:solidFill>
                  <a:srgbClr val="D1D1CB"/>
                </a:solidFill>
                <a:latin typeface="Agrandir Narrow Bold"/>
              </a:rPr>
              <a:t>Network communication (OSI, tcp/ip)</a:t>
            </a:r>
          </a:p>
          <a:p>
            <a:pPr marL="863599" indent="-431800" lvl="1">
              <a:lnSpc>
                <a:spcPts val="5559"/>
              </a:lnSpc>
              <a:buFont typeface="Arial"/>
              <a:buChar char="•"/>
            </a:pPr>
            <a:r>
              <a:rPr lang="en-US" sz="3999">
                <a:solidFill>
                  <a:srgbClr val="D1D1CB"/>
                </a:solidFill>
                <a:latin typeface="Agrandir Narrow Bold"/>
              </a:rPr>
              <a:t>Each of us individually built an ftp server using nodeJs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43B3B"/>
        </a:solidFill>
      </p:bgPr>
    </p:bg>
    <p:spTree>
      <p:nvGrpSpPr>
        <p:cNvPr id="1" name=""/>
        <p:cNvGrpSpPr/>
        <p:nvPr/>
      </p:nvGrpSpPr>
      <p:grpSpPr>
        <a:xfrm>
          <a:off x="0" y="0"/>
          <a:ext cx="0" cy="0"/>
          <a:chOff x="0" y="0"/>
          <a:chExt cx="0" cy="0"/>
        </a:xfrm>
      </p:grpSpPr>
      <p:sp>
        <p:nvSpPr>
          <p:cNvPr name="Freeform 2" id="2"/>
          <p:cNvSpPr/>
          <p:nvPr/>
        </p:nvSpPr>
        <p:spPr>
          <a:xfrm flipH="true" flipV="true" rot="0">
            <a:off x="0" y="0"/>
            <a:ext cx="12980689" cy="11504135"/>
          </a:xfrm>
          <a:custGeom>
            <a:avLst/>
            <a:gdLst/>
            <a:ahLst/>
            <a:cxnLst/>
            <a:rect r="r" b="b" t="t" l="l"/>
            <a:pathLst>
              <a:path h="11504135" w="12980689">
                <a:moveTo>
                  <a:pt x="12980689" y="11504135"/>
                </a:moveTo>
                <a:lnTo>
                  <a:pt x="0" y="11504135"/>
                </a:lnTo>
                <a:lnTo>
                  <a:pt x="0" y="0"/>
                </a:lnTo>
                <a:lnTo>
                  <a:pt x="12980689" y="0"/>
                </a:lnTo>
                <a:lnTo>
                  <a:pt x="12980689" y="1150413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552189" y="0"/>
            <a:ext cx="5105302" cy="5976607"/>
          </a:xfrm>
          <a:custGeom>
            <a:avLst/>
            <a:gdLst/>
            <a:ahLst/>
            <a:cxnLst/>
            <a:rect r="r" b="b" t="t" l="l"/>
            <a:pathLst>
              <a:path h="5976607" w="5105302">
                <a:moveTo>
                  <a:pt x="5105302" y="0"/>
                </a:moveTo>
                <a:lnTo>
                  <a:pt x="0" y="0"/>
                </a:lnTo>
                <a:lnTo>
                  <a:pt x="0" y="5976607"/>
                </a:lnTo>
                <a:lnTo>
                  <a:pt x="5105302" y="5976607"/>
                </a:lnTo>
                <a:lnTo>
                  <a:pt x="510530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85272" y="919415"/>
            <a:ext cx="1341166" cy="1172910"/>
          </a:xfrm>
          <a:custGeom>
            <a:avLst/>
            <a:gdLst/>
            <a:ahLst/>
            <a:cxnLst/>
            <a:rect r="r" b="b" t="t" l="l"/>
            <a:pathLst>
              <a:path h="1172910" w="1341166">
                <a:moveTo>
                  <a:pt x="0" y="0"/>
                </a:moveTo>
                <a:lnTo>
                  <a:pt x="1341165" y="0"/>
                </a:lnTo>
                <a:lnTo>
                  <a:pt x="1341165" y="1172910"/>
                </a:lnTo>
                <a:lnTo>
                  <a:pt x="0" y="11729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743959" y="2515974"/>
            <a:ext cx="11003060" cy="7298696"/>
          </a:xfrm>
          <a:custGeom>
            <a:avLst/>
            <a:gdLst/>
            <a:ahLst/>
            <a:cxnLst/>
            <a:rect r="r" b="b" t="t" l="l"/>
            <a:pathLst>
              <a:path h="7298696" w="11003060">
                <a:moveTo>
                  <a:pt x="0" y="0"/>
                </a:moveTo>
                <a:lnTo>
                  <a:pt x="11003060" y="0"/>
                </a:lnTo>
                <a:lnTo>
                  <a:pt x="11003060" y="7298697"/>
                </a:lnTo>
                <a:lnTo>
                  <a:pt x="0" y="7298697"/>
                </a:lnTo>
                <a:lnTo>
                  <a:pt x="0" y="0"/>
                </a:lnTo>
                <a:close/>
              </a:path>
            </a:pathLst>
          </a:custGeom>
          <a:blipFill>
            <a:blip r:embed="rId8"/>
            <a:stretch>
              <a:fillRect l="0" t="0" r="0" b="0"/>
            </a:stretch>
          </a:blipFill>
        </p:spPr>
      </p:sp>
      <p:sp>
        <p:nvSpPr>
          <p:cNvPr name="TextBox 6" id="6"/>
          <p:cNvSpPr txBox="true"/>
          <p:nvPr/>
        </p:nvSpPr>
        <p:spPr>
          <a:xfrm rot="0">
            <a:off x="3696317" y="706755"/>
            <a:ext cx="11050702" cy="1383665"/>
          </a:xfrm>
          <a:prstGeom prst="rect">
            <a:avLst/>
          </a:prstGeom>
        </p:spPr>
        <p:txBody>
          <a:bodyPr anchor="t" rtlCol="false" tIns="0" lIns="0" bIns="0" rIns="0">
            <a:spAutoFit/>
          </a:bodyPr>
          <a:lstStyle/>
          <a:p>
            <a:pPr>
              <a:lnSpc>
                <a:spcPts val="9729"/>
              </a:lnSpc>
            </a:pPr>
            <a:r>
              <a:rPr lang="en-US" sz="6999">
                <a:solidFill>
                  <a:srgbClr val="D1D1CB"/>
                </a:solidFill>
                <a:latin typeface="Agrandir Narrow Bold"/>
              </a:rPr>
              <a:t>Phase One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43B3B"/>
        </a:solidFill>
      </p:bgPr>
    </p:bg>
    <p:spTree>
      <p:nvGrpSpPr>
        <p:cNvPr id="1" name=""/>
        <p:cNvGrpSpPr/>
        <p:nvPr/>
      </p:nvGrpSpPr>
      <p:grpSpPr>
        <a:xfrm>
          <a:off x="0" y="0"/>
          <a:ext cx="0" cy="0"/>
          <a:chOff x="0" y="0"/>
          <a:chExt cx="0" cy="0"/>
        </a:xfrm>
      </p:grpSpPr>
      <p:sp>
        <p:nvSpPr>
          <p:cNvPr name="Freeform 2" id="2"/>
          <p:cNvSpPr/>
          <p:nvPr/>
        </p:nvSpPr>
        <p:spPr>
          <a:xfrm flipH="true" flipV="true" rot="0">
            <a:off x="0" y="0"/>
            <a:ext cx="12980689" cy="11504135"/>
          </a:xfrm>
          <a:custGeom>
            <a:avLst/>
            <a:gdLst/>
            <a:ahLst/>
            <a:cxnLst/>
            <a:rect r="r" b="b" t="t" l="l"/>
            <a:pathLst>
              <a:path h="11504135" w="12980689">
                <a:moveTo>
                  <a:pt x="12980689" y="11504135"/>
                </a:moveTo>
                <a:lnTo>
                  <a:pt x="0" y="11504135"/>
                </a:lnTo>
                <a:lnTo>
                  <a:pt x="0" y="0"/>
                </a:lnTo>
                <a:lnTo>
                  <a:pt x="12980689" y="0"/>
                </a:lnTo>
                <a:lnTo>
                  <a:pt x="12980689" y="1150413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552189" y="0"/>
            <a:ext cx="5105302" cy="5976607"/>
          </a:xfrm>
          <a:custGeom>
            <a:avLst/>
            <a:gdLst/>
            <a:ahLst/>
            <a:cxnLst/>
            <a:rect r="r" b="b" t="t" l="l"/>
            <a:pathLst>
              <a:path h="5976607" w="5105302">
                <a:moveTo>
                  <a:pt x="5105302" y="0"/>
                </a:moveTo>
                <a:lnTo>
                  <a:pt x="0" y="0"/>
                </a:lnTo>
                <a:lnTo>
                  <a:pt x="0" y="5976607"/>
                </a:lnTo>
                <a:lnTo>
                  <a:pt x="5105302" y="5976607"/>
                </a:lnTo>
                <a:lnTo>
                  <a:pt x="510530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85272" y="919415"/>
            <a:ext cx="1341166" cy="1172910"/>
          </a:xfrm>
          <a:custGeom>
            <a:avLst/>
            <a:gdLst/>
            <a:ahLst/>
            <a:cxnLst/>
            <a:rect r="r" b="b" t="t" l="l"/>
            <a:pathLst>
              <a:path h="1172910" w="1341166">
                <a:moveTo>
                  <a:pt x="0" y="0"/>
                </a:moveTo>
                <a:lnTo>
                  <a:pt x="1341165" y="0"/>
                </a:lnTo>
                <a:lnTo>
                  <a:pt x="1341165" y="1172910"/>
                </a:lnTo>
                <a:lnTo>
                  <a:pt x="0" y="11729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068669" y="2610440"/>
            <a:ext cx="13715027" cy="7429810"/>
          </a:xfrm>
          <a:custGeom>
            <a:avLst/>
            <a:gdLst/>
            <a:ahLst/>
            <a:cxnLst/>
            <a:rect r="r" b="b" t="t" l="l"/>
            <a:pathLst>
              <a:path h="7429810" w="13715027">
                <a:moveTo>
                  <a:pt x="0" y="0"/>
                </a:moveTo>
                <a:lnTo>
                  <a:pt x="13715027" y="0"/>
                </a:lnTo>
                <a:lnTo>
                  <a:pt x="13715027" y="7429810"/>
                </a:lnTo>
                <a:lnTo>
                  <a:pt x="0" y="7429810"/>
                </a:lnTo>
                <a:lnTo>
                  <a:pt x="0" y="0"/>
                </a:lnTo>
                <a:close/>
              </a:path>
            </a:pathLst>
          </a:custGeom>
          <a:blipFill>
            <a:blip r:embed="rId8"/>
            <a:stretch>
              <a:fillRect l="0" t="0" r="0" b="0"/>
            </a:stretch>
          </a:blipFill>
        </p:spPr>
      </p:sp>
      <p:sp>
        <p:nvSpPr>
          <p:cNvPr name="TextBox 6" id="6"/>
          <p:cNvSpPr txBox="true"/>
          <p:nvPr/>
        </p:nvSpPr>
        <p:spPr>
          <a:xfrm rot="0">
            <a:off x="3696317" y="706755"/>
            <a:ext cx="11050702" cy="1383665"/>
          </a:xfrm>
          <a:prstGeom prst="rect">
            <a:avLst/>
          </a:prstGeom>
        </p:spPr>
        <p:txBody>
          <a:bodyPr anchor="t" rtlCol="false" tIns="0" lIns="0" bIns="0" rIns="0">
            <a:spAutoFit/>
          </a:bodyPr>
          <a:lstStyle/>
          <a:p>
            <a:pPr>
              <a:lnSpc>
                <a:spcPts val="9729"/>
              </a:lnSpc>
            </a:pPr>
            <a:r>
              <a:rPr lang="en-US" sz="6999">
                <a:solidFill>
                  <a:srgbClr val="D1D1CB"/>
                </a:solidFill>
                <a:latin typeface="Agrandir Narrow Bold"/>
              </a:rPr>
              <a:t>Phase One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243B3B"/>
        </a:solidFill>
      </p:bgPr>
    </p:bg>
    <p:spTree>
      <p:nvGrpSpPr>
        <p:cNvPr id="1" name=""/>
        <p:cNvGrpSpPr/>
        <p:nvPr/>
      </p:nvGrpSpPr>
      <p:grpSpPr>
        <a:xfrm>
          <a:off x="0" y="0"/>
          <a:ext cx="0" cy="0"/>
          <a:chOff x="0" y="0"/>
          <a:chExt cx="0" cy="0"/>
        </a:xfrm>
      </p:grpSpPr>
      <p:sp>
        <p:nvSpPr>
          <p:cNvPr name="Freeform 2" id="2"/>
          <p:cNvSpPr/>
          <p:nvPr/>
        </p:nvSpPr>
        <p:spPr>
          <a:xfrm flipH="true" flipV="true" rot="0">
            <a:off x="0" y="0"/>
            <a:ext cx="12980689" cy="11504135"/>
          </a:xfrm>
          <a:custGeom>
            <a:avLst/>
            <a:gdLst/>
            <a:ahLst/>
            <a:cxnLst/>
            <a:rect r="r" b="b" t="t" l="l"/>
            <a:pathLst>
              <a:path h="11504135" w="12980689">
                <a:moveTo>
                  <a:pt x="12980689" y="11504135"/>
                </a:moveTo>
                <a:lnTo>
                  <a:pt x="0" y="11504135"/>
                </a:lnTo>
                <a:lnTo>
                  <a:pt x="0" y="0"/>
                </a:lnTo>
                <a:lnTo>
                  <a:pt x="12980689" y="0"/>
                </a:lnTo>
                <a:lnTo>
                  <a:pt x="12980689" y="1150413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552189" y="0"/>
            <a:ext cx="5105302" cy="5976607"/>
          </a:xfrm>
          <a:custGeom>
            <a:avLst/>
            <a:gdLst/>
            <a:ahLst/>
            <a:cxnLst/>
            <a:rect r="r" b="b" t="t" l="l"/>
            <a:pathLst>
              <a:path h="5976607" w="5105302">
                <a:moveTo>
                  <a:pt x="5105302" y="0"/>
                </a:moveTo>
                <a:lnTo>
                  <a:pt x="0" y="0"/>
                </a:lnTo>
                <a:lnTo>
                  <a:pt x="0" y="5976607"/>
                </a:lnTo>
                <a:lnTo>
                  <a:pt x="5105302" y="5976607"/>
                </a:lnTo>
                <a:lnTo>
                  <a:pt x="510530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85272" y="919415"/>
            <a:ext cx="1341166" cy="1172910"/>
          </a:xfrm>
          <a:custGeom>
            <a:avLst/>
            <a:gdLst/>
            <a:ahLst/>
            <a:cxnLst/>
            <a:rect r="r" b="b" t="t" l="l"/>
            <a:pathLst>
              <a:path h="1172910" w="1341166">
                <a:moveTo>
                  <a:pt x="0" y="0"/>
                </a:moveTo>
                <a:lnTo>
                  <a:pt x="1341165" y="0"/>
                </a:lnTo>
                <a:lnTo>
                  <a:pt x="1341165" y="1172910"/>
                </a:lnTo>
                <a:lnTo>
                  <a:pt x="0" y="11729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696317" y="706755"/>
            <a:ext cx="11050702" cy="1383665"/>
          </a:xfrm>
          <a:prstGeom prst="rect">
            <a:avLst/>
          </a:prstGeom>
        </p:spPr>
        <p:txBody>
          <a:bodyPr anchor="t" rtlCol="false" tIns="0" lIns="0" bIns="0" rIns="0">
            <a:spAutoFit/>
          </a:bodyPr>
          <a:lstStyle/>
          <a:p>
            <a:pPr>
              <a:lnSpc>
                <a:spcPts val="9729"/>
              </a:lnSpc>
            </a:pPr>
            <a:r>
              <a:rPr lang="en-US" sz="6999">
                <a:solidFill>
                  <a:srgbClr val="D1D1CB"/>
                </a:solidFill>
                <a:latin typeface="Agrandir Narrow Bold"/>
              </a:rPr>
              <a:t>Phase One</a:t>
            </a:r>
          </a:p>
        </p:txBody>
      </p:sp>
      <p:sp>
        <p:nvSpPr>
          <p:cNvPr name="TextBox 6" id="6"/>
          <p:cNvSpPr txBox="true"/>
          <p:nvPr/>
        </p:nvSpPr>
        <p:spPr>
          <a:xfrm rot="0">
            <a:off x="1785272" y="2942087"/>
            <a:ext cx="5715627" cy="1198245"/>
          </a:xfrm>
          <a:prstGeom prst="rect">
            <a:avLst/>
          </a:prstGeom>
        </p:spPr>
        <p:txBody>
          <a:bodyPr anchor="t" rtlCol="false" tIns="0" lIns="0" bIns="0" rIns="0">
            <a:spAutoFit/>
          </a:bodyPr>
          <a:lstStyle/>
          <a:p>
            <a:pPr>
              <a:lnSpc>
                <a:spcPts val="8340"/>
              </a:lnSpc>
            </a:pPr>
            <a:r>
              <a:rPr lang="en-US" sz="6000">
                <a:solidFill>
                  <a:srgbClr val="D1D1CB"/>
                </a:solidFill>
                <a:latin typeface="Agrandir Narrow Bold"/>
              </a:rPr>
              <a:t>Challenge(s):</a:t>
            </a:r>
          </a:p>
        </p:txBody>
      </p:sp>
      <p:sp>
        <p:nvSpPr>
          <p:cNvPr name="TextBox 7" id="7"/>
          <p:cNvSpPr txBox="true"/>
          <p:nvPr/>
        </p:nvSpPr>
        <p:spPr>
          <a:xfrm rot="0">
            <a:off x="1785272" y="4512819"/>
            <a:ext cx="15298831" cy="4178300"/>
          </a:xfrm>
          <a:prstGeom prst="rect">
            <a:avLst/>
          </a:prstGeom>
        </p:spPr>
        <p:txBody>
          <a:bodyPr anchor="t" rtlCol="false" tIns="0" lIns="0" bIns="0" rIns="0">
            <a:spAutoFit/>
          </a:bodyPr>
          <a:lstStyle/>
          <a:p>
            <a:pPr>
              <a:lnSpc>
                <a:spcPts val="3999"/>
              </a:lnSpc>
            </a:pPr>
            <a:r>
              <a:rPr lang="en-US" sz="3999">
                <a:solidFill>
                  <a:srgbClr val="D1D1CB"/>
                </a:solidFill>
                <a:latin typeface="Agrandir Narrow Bold"/>
              </a:rPr>
              <a:t>Before serving a file, we need to know if the file exists or if the server has read access to the file. We can easily check these information using fs. But what if there is a race condition - when we check the file, we see that the file exists and we have read access to it, so we proceed to read the file. But before we could do that, some other programme deleted the file or altered it's access. Now we can't read the file.</a:t>
            </a:r>
          </a:p>
          <a:p>
            <a:pPr>
              <a:lnSpc>
                <a:spcPts val="3999"/>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243B3B"/>
        </a:solidFill>
      </p:bgPr>
    </p:bg>
    <p:spTree>
      <p:nvGrpSpPr>
        <p:cNvPr id="1" name=""/>
        <p:cNvGrpSpPr/>
        <p:nvPr/>
      </p:nvGrpSpPr>
      <p:grpSpPr>
        <a:xfrm>
          <a:off x="0" y="0"/>
          <a:ext cx="0" cy="0"/>
          <a:chOff x="0" y="0"/>
          <a:chExt cx="0" cy="0"/>
        </a:xfrm>
      </p:grpSpPr>
      <p:sp>
        <p:nvSpPr>
          <p:cNvPr name="Freeform 2" id="2"/>
          <p:cNvSpPr/>
          <p:nvPr/>
        </p:nvSpPr>
        <p:spPr>
          <a:xfrm flipH="true" flipV="true" rot="0">
            <a:off x="0" y="0"/>
            <a:ext cx="12980689" cy="11504135"/>
          </a:xfrm>
          <a:custGeom>
            <a:avLst/>
            <a:gdLst/>
            <a:ahLst/>
            <a:cxnLst/>
            <a:rect r="r" b="b" t="t" l="l"/>
            <a:pathLst>
              <a:path h="11504135" w="12980689">
                <a:moveTo>
                  <a:pt x="12980689" y="11504135"/>
                </a:moveTo>
                <a:lnTo>
                  <a:pt x="0" y="11504135"/>
                </a:lnTo>
                <a:lnTo>
                  <a:pt x="0" y="0"/>
                </a:lnTo>
                <a:lnTo>
                  <a:pt x="12980689" y="0"/>
                </a:lnTo>
                <a:lnTo>
                  <a:pt x="12980689" y="1150413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552189" y="0"/>
            <a:ext cx="5105302" cy="5976607"/>
          </a:xfrm>
          <a:custGeom>
            <a:avLst/>
            <a:gdLst/>
            <a:ahLst/>
            <a:cxnLst/>
            <a:rect r="r" b="b" t="t" l="l"/>
            <a:pathLst>
              <a:path h="5976607" w="5105302">
                <a:moveTo>
                  <a:pt x="5105302" y="0"/>
                </a:moveTo>
                <a:lnTo>
                  <a:pt x="0" y="0"/>
                </a:lnTo>
                <a:lnTo>
                  <a:pt x="0" y="5976607"/>
                </a:lnTo>
                <a:lnTo>
                  <a:pt x="5105302" y="5976607"/>
                </a:lnTo>
                <a:lnTo>
                  <a:pt x="510530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85272" y="919415"/>
            <a:ext cx="1341166" cy="1172910"/>
          </a:xfrm>
          <a:custGeom>
            <a:avLst/>
            <a:gdLst/>
            <a:ahLst/>
            <a:cxnLst/>
            <a:rect r="r" b="b" t="t" l="l"/>
            <a:pathLst>
              <a:path h="1172910" w="1341166">
                <a:moveTo>
                  <a:pt x="0" y="0"/>
                </a:moveTo>
                <a:lnTo>
                  <a:pt x="1341165" y="0"/>
                </a:lnTo>
                <a:lnTo>
                  <a:pt x="1341165" y="1172910"/>
                </a:lnTo>
                <a:lnTo>
                  <a:pt x="0" y="11729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696317" y="706755"/>
            <a:ext cx="11050702" cy="1383665"/>
          </a:xfrm>
          <a:prstGeom prst="rect">
            <a:avLst/>
          </a:prstGeom>
        </p:spPr>
        <p:txBody>
          <a:bodyPr anchor="t" rtlCol="false" tIns="0" lIns="0" bIns="0" rIns="0">
            <a:spAutoFit/>
          </a:bodyPr>
          <a:lstStyle/>
          <a:p>
            <a:pPr>
              <a:lnSpc>
                <a:spcPts val="9729"/>
              </a:lnSpc>
            </a:pPr>
            <a:r>
              <a:rPr lang="en-US" sz="6999">
                <a:solidFill>
                  <a:srgbClr val="D1D1CB"/>
                </a:solidFill>
                <a:latin typeface="Agrandir Narrow Bold"/>
              </a:rPr>
              <a:t>Phase One</a:t>
            </a:r>
          </a:p>
        </p:txBody>
      </p:sp>
      <p:sp>
        <p:nvSpPr>
          <p:cNvPr name="TextBox 6" id="6"/>
          <p:cNvSpPr txBox="true"/>
          <p:nvPr/>
        </p:nvSpPr>
        <p:spPr>
          <a:xfrm rot="0">
            <a:off x="1785272" y="2942087"/>
            <a:ext cx="5715627" cy="1198245"/>
          </a:xfrm>
          <a:prstGeom prst="rect">
            <a:avLst/>
          </a:prstGeom>
        </p:spPr>
        <p:txBody>
          <a:bodyPr anchor="t" rtlCol="false" tIns="0" lIns="0" bIns="0" rIns="0">
            <a:spAutoFit/>
          </a:bodyPr>
          <a:lstStyle/>
          <a:p>
            <a:pPr>
              <a:lnSpc>
                <a:spcPts val="8340"/>
              </a:lnSpc>
            </a:pPr>
            <a:r>
              <a:rPr lang="en-US" sz="6000">
                <a:solidFill>
                  <a:srgbClr val="D1D1CB"/>
                </a:solidFill>
                <a:latin typeface="Agrandir Narrow Bold"/>
              </a:rPr>
              <a:t>Challenge(s):</a:t>
            </a:r>
          </a:p>
        </p:txBody>
      </p:sp>
      <p:sp>
        <p:nvSpPr>
          <p:cNvPr name="TextBox 7" id="7"/>
          <p:cNvSpPr txBox="true"/>
          <p:nvPr/>
        </p:nvSpPr>
        <p:spPr>
          <a:xfrm rot="0">
            <a:off x="1785272" y="4512819"/>
            <a:ext cx="15298831" cy="4178300"/>
          </a:xfrm>
          <a:prstGeom prst="rect">
            <a:avLst/>
          </a:prstGeom>
        </p:spPr>
        <p:txBody>
          <a:bodyPr anchor="t" rtlCol="false" tIns="0" lIns="0" bIns="0" rIns="0">
            <a:spAutoFit/>
          </a:bodyPr>
          <a:lstStyle/>
          <a:p>
            <a:pPr>
              <a:lnSpc>
                <a:spcPts val="3999"/>
              </a:lnSpc>
            </a:pPr>
            <a:r>
              <a:rPr lang="en-US" sz="3999">
                <a:solidFill>
                  <a:srgbClr val="D1D1CB"/>
                </a:solidFill>
                <a:latin typeface="Agrandir Narrow Bold"/>
              </a:rPr>
              <a:t>Before serving a file, we need to know if the file exists or if the server has read access to the file. We can easily check these information using fs. But what if there is a race condition - when we check the file, we see that the file exists and we have read access to it, so we proceed to read the file. But before we could do that, some other programme deleted the file or altered it's access. Now we can't read the file.</a:t>
            </a:r>
          </a:p>
          <a:p>
            <a:pPr>
              <a:lnSpc>
                <a:spcPts val="3999"/>
              </a:lnSpc>
            </a:pPr>
          </a:p>
        </p:txBody>
      </p:sp>
      <p:sp>
        <p:nvSpPr>
          <p:cNvPr name="TextBox 8" id="8"/>
          <p:cNvSpPr txBox="true"/>
          <p:nvPr/>
        </p:nvSpPr>
        <p:spPr>
          <a:xfrm rot="0">
            <a:off x="1785272" y="8405368"/>
            <a:ext cx="10260553" cy="1198245"/>
          </a:xfrm>
          <a:prstGeom prst="rect">
            <a:avLst/>
          </a:prstGeom>
        </p:spPr>
        <p:txBody>
          <a:bodyPr anchor="t" rtlCol="false" tIns="0" lIns="0" bIns="0" rIns="0">
            <a:spAutoFit/>
          </a:bodyPr>
          <a:lstStyle/>
          <a:p>
            <a:pPr>
              <a:lnSpc>
                <a:spcPts val="8340"/>
              </a:lnSpc>
            </a:pPr>
            <a:r>
              <a:rPr lang="en-US" sz="6000">
                <a:solidFill>
                  <a:srgbClr val="D1D1CB"/>
                </a:solidFill>
                <a:latin typeface="Agrandir Narrow Bold"/>
              </a:rPr>
              <a:t>Solution: Error handling</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243B3B"/>
        </a:solidFill>
      </p:bgPr>
    </p:bg>
    <p:spTree>
      <p:nvGrpSpPr>
        <p:cNvPr id="1" name=""/>
        <p:cNvGrpSpPr/>
        <p:nvPr/>
      </p:nvGrpSpPr>
      <p:grpSpPr>
        <a:xfrm>
          <a:off x="0" y="0"/>
          <a:ext cx="0" cy="0"/>
          <a:chOff x="0" y="0"/>
          <a:chExt cx="0" cy="0"/>
        </a:xfrm>
      </p:grpSpPr>
      <p:sp>
        <p:nvSpPr>
          <p:cNvPr name="Freeform 2" id="2"/>
          <p:cNvSpPr/>
          <p:nvPr/>
        </p:nvSpPr>
        <p:spPr>
          <a:xfrm flipH="true" flipV="true" rot="0">
            <a:off x="0" y="0"/>
            <a:ext cx="12980689" cy="11504135"/>
          </a:xfrm>
          <a:custGeom>
            <a:avLst/>
            <a:gdLst/>
            <a:ahLst/>
            <a:cxnLst/>
            <a:rect r="r" b="b" t="t" l="l"/>
            <a:pathLst>
              <a:path h="11504135" w="12980689">
                <a:moveTo>
                  <a:pt x="12980689" y="11504135"/>
                </a:moveTo>
                <a:lnTo>
                  <a:pt x="0" y="11504135"/>
                </a:lnTo>
                <a:lnTo>
                  <a:pt x="0" y="0"/>
                </a:lnTo>
                <a:lnTo>
                  <a:pt x="12980689" y="0"/>
                </a:lnTo>
                <a:lnTo>
                  <a:pt x="12980689" y="1150413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552189" y="0"/>
            <a:ext cx="5105302" cy="5976607"/>
          </a:xfrm>
          <a:custGeom>
            <a:avLst/>
            <a:gdLst/>
            <a:ahLst/>
            <a:cxnLst/>
            <a:rect r="r" b="b" t="t" l="l"/>
            <a:pathLst>
              <a:path h="5976607" w="5105302">
                <a:moveTo>
                  <a:pt x="5105302" y="0"/>
                </a:moveTo>
                <a:lnTo>
                  <a:pt x="0" y="0"/>
                </a:lnTo>
                <a:lnTo>
                  <a:pt x="0" y="5976607"/>
                </a:lnTo>
                <a:lnTo>
                  <a:pt x="5105302" y="5976607"/>
                </a:lnTo>
                <a:lnTo>
                  <a:pt x="510530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85272" y="919415"/>
            <a:ext cx="1341166" cy="1172910"/>
          </a:xfrm>
          <a:custGeom>
            <a:avLst/>
            <a:gdLst/>
            <a:ahLst/>
            <a:cxnLst/>
            <a:rect r="r" b="b" t="t" l="l"/>
            <a:pathLst>
              <a:path h="1172910" w="1341166">
                <a:moveTo>
                  <a:pt x="0" y="0"/>
                </a:moveTo>
                <a:lnTo>
                  <a:pt x="1341165" y="0"/>
                </a:lnTo>
                <a:lnTo>
                  <a:pt x="1341165" y="1172910"/>
                </a:lnTo>
                <a:lnTo>
                  <a:pt x="0" y="11729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696317" y="706755"/>
            <a:ext cx="11050702" cy="1383665"/>
          </a:xfrm>
          <a:prstGeom prst="rect">
            <a:avLst/>
          </a:prstGeom>
        </p:spPr>
        <p:txBody>
          <a:bodyPr anchor="t" rtlCol="false" tIns="0" lIns="0" bIns="0" rIns="0">
            <a:spAutoFit/>
          </a:bodyPr>
          <a:lstStyle/>
          <a:p>
            <a:pPr>
              <a:lnSpc>
                <a:spcPts val="9729"/>
              </a:lnSpc>
            </a:pPr>
            <a:r>
              <a:rPr lang="en-US" sz="6999">
                <a:solidFill>
                  <a:srgbClr val="D1D1CB"/>
                </a:solidFill>
                <a:latin typeface="Agrandir Narrow Bold"/>
              </a:rPr>
              <a:t>Phase Two</a:t>
            </a:r>
          </a:p>
        </p:txBody>
      </p:sp>
      <p:sp>
        <p:nvSpPr>
          <p:cNvPr name="TextBox 6" id="6"/>
          <p:cNvSpPr txBox="true"/>
          <p:nvPr/>
        </p:nvSpPr>
        <p:spPr>
          <a:xfrm rot="0">
            <a:off x="1243922" y="2310117"/>
            <a:ext cx="16357262" cy="7142480"/>
          </a:xfrm>
          <a:prstGeom prst="rect">
            <a:avLst/>
          </a:prstGeom>
        </p:spPr>
        <p:txBody>
          <a:bodyPr anchor="t" rtlCol="false" tIns="0" lIns="0" bIns="0" rIns="0">
            <a:spAutoFit/>
          </a:bodyPr>
          <a:lstStyle/>
          <a:p>
            <a:pPr marL="863599" indent="-431800" lvl="1">
              <a:lnSpc>
                <a:spcPts val="5559"/>
              </a:lnSpc>
              <a:buFont typeface="Arial"/>
              <a:buChar char="•"/>
            </a:pPr>
            <a:r>
              <a:rPr lang="en-US" sz="3999">
                <a:solidFill>
                  <a:srgbClr val="D1D1CB"/>
                </a:solidFill>
                <a:latin typeface="Agrandir Narrow Bold"/>
              </a:rPr>
              <a:t>We engaged in informative sessions covering various aspects of software engineering with seasoned engineers:</a:t>
            </a:r>
          </a:p>
          <a:p>
            <a:pPr marL="1727199" indent="-575733" lvl="2">
              <a:lnSpc>
                <a:spcPts val="5559"/>
              </a:lnSpc>
              <a:buFont typeface="Arial"/>
              <a:buChar char="⚬"/>
            </a:pPr>
            <a:r>
              <a:rPr lang="en-US" sz="3999">
                <a:solidFill>
                  <a:srgbClr val="D1D1CB"/>
                </a:solidFill>
                <a:latin typeface="Agrandir Narrow Bold"/>
              </a:rPr>
              <a:t>Overview of web technology </a:t>
            </a:r>
          </a:p>
          <a:p>
            <a:pPr marL="1727199" indent="-575733" lvl="2">
              <a:lnSpc>
                <a:spcPts val="5559"/>
              </a:lnSpc>
              <a:buFont typeface="Arial"/>
              <a:buChar char="⚬"/>
            </a:pPr>
            <a:r>
              <a:rPr lang="en-US" sz="3999">
                <a:solidFill>
                  <a:srgbClr val="D1D1CB"/>
                </a:solidFill>
                <a:latin typeface="Agrandir Narrow Bold"/>
              </a:rPr>
              <a:t>Web architectures: Monolithic, Microservice, Scaling</a:t>
            </a:r>
          </a:p>
          <a:p>
            <a:pPr marL="1727199" indent="-575733" lvl="2">
              <a:lnSpc>
                <a:spcPts val="5559"/>
              </a:lnSpc>
              <a:buFont typeface="Arial"/>
              <a:buChar char="⚬"/>
            </a:pPr>
            <a:r>
              <a:rPr lang="en-US" sz="3999">
                <a:solidFill>
                  <a:srgbClr val="D1D1CB"/>
                </a:solidFill>
                <a:latin typeface="Agrandir Narrow Bold"/>
              </a:rPr>
              <a:t>B</a:t>
            </a:r>
            <a:r>
              <a:rPr lang="en-US" sz="3999">
                <a:solidFill>
                  <a:srgbClr val="D1D1CB"/>
                </a:solidFill>
                <a:latin typeface="Agrandir Narrow Bold"/>
              </a:rPr>
              <a:t>ackend technologies</a:t>
            </a:r>
          </a:p>
          <a:p>
            <a:pPr marL="1727199" indent="-575733" lvl="2">
              <a:lnSpc>
                <a:spcPts val="5559"/>
              </a:lnSpc>
              <a:buFont typeface="Arial"/>
              <a:buChar char="⚬"/>
            </a:pPr>
            <a:r>
              <a:rPr lang="en-US" sz="3999">
                <a:solidFill>
                  <a:srgbClr val="D1D1CB"/>
                </a:solidFill>
                <a:latin typeface="Agrandir Narrow Bold"/>
              </a:rPr>
              <a:t>Frontend technologies</a:t>
            </a:r>
          </a:p>
          <a:p>
            <a:pPr marL="1727199" indent="-575733" lvl="2">
              <a:lnSpc>
                <a:spcPts val="5559"/>
              </a:lnSpc>
              <a:buFont typeface="Arial"/>
              <a:buChar char="⚬"/>
            </a:pPr>
            <a:r>
              <a:rPr lang="en-US" sz="3999">
                <a:solidFill>
                  <a:srgbClr val="D1D1CB"/>
                </a:solidFill>
                <a:latin typeface="Agrandir Narrow Bold"/>
              </a:rPr>
              <a:t>Thought process for choosing the approprirate architecture and technology</a:t>
            </a:r>
          </a:p>
          <a:p>
            <a:pPr marL="863599" indent="-431800" lvl="1">
              <a:lnSpc>
                <a:spcPts val="5559"/>
              </a:lnSpc>
              <a:buFont typeface="Arial"/>
              <a:buChar char="•"/>
            </a:pPr>
            <a:r>
              <a:rPr lang="en-US" sz="3999">
                <a:solidFill>
                  <a:srgbClr val="D1D1CB"/>
                </a:solidFill>
                <a:latin typeface="Agrandir Narrow Bold"/>
              </a:rPr>
              <a:t>We worked on a demo project:</a:t>
            </a:r>
          </a:p>
          <a:p>
            <a:pPr marL="1727199" indent="-575733" lvl="2">
              <a:lnSpc>
                <a:spcPts val="5559"/>
              </a:lnSpc>
              <a:buFont typeface="Arial"/>
              <a:buChar char="⚬"/>
            </a:pPr>
            <a:r>
              <a:rPr lang="en-US" sz="3999">
                <a:solidFill>
                  <a:srgbClr val="D1D1CB"/>
                </a:solidFill>
                <a:latin typeface="Agrandir Narrow Bold"/>
              </a:rPr>
              <a:t> </a:t>
            </a:r>
            <a:r>
              <a:rPr lang="en-US" sz="3999" u="sng">
                <a:solidFill>
                  <a:srgbClr val="D1D1CB"/>
                </a:solidFill>
                <a:latin typeface="Agrandir Narrow Bold"/>
              </a:rPr>
              <a:t>Interview management system</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243B3B"/>
        </a:solidFill>
      </p:bgPr>
    </p:bg>
    <p:spTree>
      <p:nvGrpSpPr>
        <p:cNvPr id="1" name=""/>
        <p:cNvGrpSpPr/>
        <p:nvPr/>
      </p:nvGrpSpPr>
      <p:grpSpPr>
        <a:xfrm>
          <a:off x="0" y="0"/>
          <a:ext cx="0" cy="0"/>
          <a:chOff x="0" y="0"/>
          <a:chExt cx="0" cy="0"/>
        </a:xfrm>
      </p:grpSpPr>
      <p:sp>
        <p:nvSpPr>
          <p:cNvPr name="Freeform 2" id="2"/>
          <p:cNvSpPr/>
          <p:nvPr/>
        </p:nvSpPr>
        <p:spPr>
          <a:xfrm flipH="true" flipV="true" rot="0">
            <a:off x="0" y="0"/>
            <a:ext cx="12980689" cy="11504135"/>
          </a:xfrm>
          <a:custGeom>
            <a:avLst/>
            <a:gdLst/>
            <a:ahLst/>
            <a:cxnLst/>
            <a:rect r="r" b="b" t="t" l="l"/>
            <a:pathLst>
              <a:path h="11504135" w="12980689">
                <a:moveTo>
                  <a:pt x="12980689" y="11504135"/>
                </a:moveTo>
                <a:lnTo>
                  <a:pt x="0" y="11504135"/>
                </a:lnTo>
                <a:lnTo>
                  <a:pt x="0" y="0"/>
                </a:lnTo>
                <a:lnTo>
                  <a:pt x="12980689" y="0"/>
                </a:lnTo>
                <a:lnTo>
                  <a:pt x="12980689" y="1150413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552189" y="0"/>
            <a:ext cx="5105302" cy="5976607"/>
          </a:xfrm>
          <a:custGeom>
            <a:avLst/>
            <a:gdLst/>
            <a:ahLst/>
            <a:cxnLst/>
            <a:rect r="r" b="b" t="t" l="l"/>
            <a:pathLst>
              <a:path h="5976607" w="5105302">
                <a:moveTo>
                  <a:pt x="5105302" y="0"/>
                </a:moveTo>
                <a:lnTo>
                  <a:pt x="0" y="0"/>
                </a:lnTo>
                <a:lnTo>
                  <a:pt x="0" y="5976607"/>
                </a:lnTo>
                <a:lnTo>
                  <a:pt x="5105302" y="5976607"/>
                </a:lnTo>
                <a:lnTo>
                  <a:pt x="510530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85272" y="919415"/>
            <a:ext cx="1341166" cy="1172910"/>
          </a:xfrm>
          <a:custGeom>
            <a:avLst/>
            <a:gdLst/>
            <a:ahLst/>
            <a:cxnLst/>
            <a:rect r="r" b="b" t="t" l="l"/>
            <a:pathLst>
              <a:path h="1172910" w="1341166">
                <a:moveTo>
                  <a:pt x="0" y="0"/>
                </a:moveTo>
                <a:lnTo>
                  <a:pt x="1341165" y="0"/>
                </a:lnTo>
                <a:lnTo>
                  <a:pt x="1341165" y="1172910"/>
                </a:lnTo>
                <a:lnTo>
                  <a:pt x="0" y="11729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696317" y="706755"/>
            <a:ext cx="11050702" cy="1383665"/>
          </a:xfrm>
          <a:prstGeom prst="rect">
            <a:avLst/>
          </a:prstGeom>
        </p:spPr>
        <p:txBody>
          <a:bodyPr anchor="t" rtlCol="false" tIns="0" lIns="0" bIns="0" rIns="0">
            <a:spAutoFit/>
          </a:bodyPr>
          <a:lstStyle/>
          <a:p>
            <a:pPr>
              <a:lnSpc>
                <a:spcPts val="9729"/>
              </a:lnSpc>
            </a:pPr>
            <a:r>
              <a:rPr lang="en-US" sz="6999">
                <a:solidFill>
                  <a:srgbClr val="D1D1CB"/>
                </a:solidFill>
                <a:latin typeface="Agrandir Narrow Bold"/>
              </a:rPr>
              <a:t>Phase Two</a:t>
            </a:r>
          </a:p>
        </p:txBody>
      </p:sp>
      <p:sp>
        <p:nvSpPr>
          <p:cNvPr name="TextBox 6" id="6"/>
          <p:cNvSpPr txBox="true"/>
          <p:nvPr/>
        </p:nvSpPr>
        <p:spPr>
          <a:xfrm rot="0">
            <a:off x="1785272" y="2381879"/>
            <a:ext cx="11050702" cy="984250"/>
          </a:xfrm>
          <a:prstGeom prst="rect">
            <a:avLst/>
          </a:prstGeom>
        </p:spPr>
        <p:txBody>
          <a:bodyPr anchor="t" rtlCol="false" tIns="0" lIns="0" bIns="0" rIns="0">
            <a:spAutoFit/>
          </a:bodyPr>
          <a:lstStyle/>
          <a:p>
            <a:pPr>
              <a:lnSpc>
                <a:spcPts val="6950"/>
              </a:lnSpc>
            </a:pPr>
            <a:r>
              <a:rPr lang="en-US" sz="5000" u="sng">
                <a:solidFill>
                  <a:srgbClr val="D1D1CB"/>
                </a:solidFill>
                <a:latin typeface="Agrandir Narrow Bold"/>
              </a:rPr>
              <a:t>Interview Management System</a:t>
            </a:r>
          </a:p>
        </p:txBody>
      </p:sp>
      <p:sp>
        <p:nvSpPr>
          <p:cNvPr name="TextBox 7" id="7"/>
          <p:cNvSpPr txBox="true"/>
          <p:nvPr/>
        </p:nvSpPr>
        <p:spPr>
          <a:xfrm rot="0">
            <a:off x="1406986" y="3842379"/>
            <a:ext cx="15474028" cy="5187950"/>
          </a:xfrm>
          <a:prstGeom prst="rect">
            <a:avLst/>
          </a:prstGeom>
        </p:spPr>
        <p:txBody>
          <a:bodyPr anchor="t" rtlCol="false" tIns="0" lIns="0" bIns="0" rIns="0">
            <a:spAutoFit/>
          </a:bodyPr>
          <a:lstStyle/>
          <a:p>
            <a:pPr marL="863599" indent="-431800" lvl="1">
              <a:lnSpc>
                <a:spcPts val="3999"/>
              </a:lnSpc>
              <a:buFont typeface="Arial"/>
              <a:buChar char="•"/>
            </a:pPr>
            <a:r>
              <a:rPr lang="en-US" sz="3999">
                <a:solidFill>
                  <a:srgbClr val="D1D1CB"/>
                </a:solidFill>
                <a:latin typeface="Agrandir Narrow Bold"/>
              </a:rPr>
              <a:t>Microservice architecture</a:t>
            </a:r>
          </a:p>
          <a:p>
            <a:pPr marL="863599" indent="-431800" lvl="1">
              <a:lnSpc>
                <a:spcPts val="3999"/>
              </a:lnSpc>
              <a:buFont typeface="Arial"/>
              <a:buChar char="•"/>
            </a:pPr>
            <a:r>
              <a:rPr lang="en-US" sz="3999">
                <a:solidFill>
                  <a:srgbClr val="D1D1CB"/>
                </a:solidFill>
                <a:latin typeface="Agrandir Narrow Bold"/>
              </a:rPr>
              <a:t>Frontend : </a:t>
            </a:r>
          </a:p>
          <a:p>
            <a:pPr marL="1727199" indent="-575733" lvl="2">
              <a:lnSpc>
                <a:spcPts val="3999"/>
              </a:lnSpc>
              <a:buFont typeface="Arial"/>
              <a:buChar char="⚬"/>
            </a:pPr>
            <a:r>
              <a:rPr lang="en-US" sz="3999">
                <a:solidFill>
                  <a:srgbClr val="D1D1CB"/>
                </a:solidFill>
                <a:latin typeface="Agrandir Narrow Bold"/>
              </a:rPr>
              <a:t>NextJs( React )</a:t>
            </a:r>
          </a:p>
          <a:p>
            <a:pPr marL="1727199" indent="-575733" lvl="2">
              <a:lnSpc>
                <a:spcPts val="3999"/>
              </a:lnSpc>
              <a:buFont typeface="Arial"/>
              <a:buChar char="⚬"/>
            </a:pPr>
            <a:r>
              <a:rPr lang="en-US" sz="3999">
                <a:solidFill>
                  <a:srgbClr val="D1D1CB"/>
                </a:solidFill>
                <a:latin typeface="Agrandir Narrow Bold"/>
              </a:rPr>
              <a:t>antDesign</a:t>
            </a:r>
          </a:p>
          <a:p>
            <a:pPr marL="863599" indent="-431800" lvl="1">
              <a:lnSpc>
                <a:spcPts val="3999"/>
              </a:lnSpc>
              <a:buFont typeface="Arial"/>
              <a:buChar char="•"/>
            </a:pPr>
            <a:r>
              <a:rPr lang="en-US" sz="3999">
                <a:solidFill>
                  <a:srgbClr val="D1D1CB"/>
                </a:solidFill>
                <a:latin typeface="Agrandir Narrow Bold"/>
              </a:rPr>
              <a:t>Backend:</a:t>
            </a:r>
          </a:p>
          <a:p>
            <a:pPr marL="1727199" indent="-575733" lvl="2">
              <a:lnSpc>
                <a:spcPts val="3999"/>
              </a:lnSpc>
              <a:buFont typeface="Arial"/>
              <a:buChar char="⚬"/>
            </a:pPr>
            <a:r>
              <a:rPr lang="en-US" sz="3999">
                <a:solidFill>
                  <a:srgbClr val="D1D1CB"/>
                </a:solidFill>
                <a:latin typeface="Agrandir Narrow Bold"/>
              </a:rPr>
              <a:t>ExpressJs</a:t>
            </a:r>
          </a:p>
          <a:p>
            <a:pPr marL="1727199" indent="-575733" lvl="2">
              <a:lnSpc>
                <a:spcPts val="3999"/>
              </a:lnSpc>
              <a:buFont typeface="Arial"/>
              <a:buChar char="⚬"/>
            </a:pPr>
            <a:r>
              <a:rPr lang="en-US" sz="3999">
                <a:solidFill>
                  <a:srgbClr val="D1D1CB"/>
                </a:solidFill>
                <a:latin typeface="Agrandir Narrow Bold"/>
              </a:rPr>
              <a:t>.Net</a:t>
            </a:r>
          </a:p>
          <a:p>
            <a:pPr marL="1727199" indent="-575733" lvl="2">
              <a:lnSpc>
                <a:spcPts val="3999"/>
              </a:lnSpc>
              <a:buFont typeface="Arial"/>
              <a:buChar char="⚬"/>
            </a:pPr>
            <a:r>
              <a:rPr lang="en-US" sz="3999">
                <a:solidFill>
                  <a:srgbClr val="D1D1CB"/>
                </a:solidFill>
                <a:latin typeface="Agrandir Narrow Bold"/>
              </a:rPr>
              <a:t>springboot</a:t>
            </a:r>
          </a:p>
          <a:p>
            <a:pPr marL="863599" indent="-431800" lvl="1">
              <a:lnSpc>
                <a:spcPts val="3999"/>
              </a:lnSpc>
              <a:buFont typeface="Arial"/>
              <a:buChar char="•"/>
            </a:pPr>
            <a:r>
              <a:rPr lang="en-US" sz="3999">
                <a:solidFill>
                  <a:srgbClr val="D1D1CB"/>
                </a:solidFill>
                <a:latin typeface="Agrandir Narrow Bold"/>
              </a:rPr>
              <a:t>Database:</a:t>
            </a:r>
          </a:p>
          <a:p>
            <a:pPr marL="1727199" indent="-575733" lvl="2">
              <a:lnSpc>
                <a:spcPts val="3999"/>
              </a:lnSpc>
              <a:buFont typeface="Arial"/>
              <a:buChar char="⚬"/>
            </a:pPr>
            <a:r>
              <a:rPr lang="en-US" sz="3999">
                <a:solidFill>
                  <a:srgbClr val="D1D1CB"/>
                </a:solidFill>
                <a:latin typeface="Agrandir Narrow Bold"/>
              </a:rPr>
              <a:t>The database is shared</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243B3B"/>
        </a:solidFill>
      </p:bgPr>
    </p:bg>
    <p:spTree>
      <p:nvGrpSpPr>
        <p:cNvPr id="1" name=""/>
        <p:cNvGrpSpPr/>
        <p:nvPr/>
      </p:nvGrpSpPr>
      <p:grpSpPr>
        <a:xfrm>
          <a:off x="0" y="0"/>
          <a:ext cx="0" cy="0"/>
          <a:chOff x="0" y="0"/>
          <a:chExt cx="0" cy="0"/>
        </a:xfrm>
      </p:grpSpPr>
      <p:sp>
        <p:nvSpPr>
          <p:cNvPr name="Freeform 2" id="2"/>
          <p:cNvSpPr/>
          <p:nvPr/>
        </p:nvSpPr>
        <p:spPr>
          <a:xfrm flipH="true" flipV="true" rot="0">
            <a:off x="0" y="0"/>
            <a:ext cx="12980689" cy="11504135"/>
          </a:xfrm>
          <a:custGeom>
            <a:avLst/>
            <a:gdLst/>
            <a:ahLst/>
            <a:cxnLst/>
            <a:rect r="r" b="b" t="t" l="l"/>
            <a:pathLst>
              <a:path h="11504135" w="12980689">
                <a:moveTo>
                  <a:pt x="12980689" y="11504135"/>
                </a:moveTo>
                <a:lnTo>
                  <a:pt x="0" y="11504135"/>
                </a:lnTo>
                <a:lnTo>
                  <a:pt x="0" y="0"/>
                </a:lnTo>
                <a:lnTo>
                  <a:pt x="12980689" y="0"/>
                </a:lnTo>
                <a:lnTo>
                  <a:pt x="12980689" y="1150413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552189" y="0"/>
            <a:ext cx="5105302" cy="5976607"/>
          </a:xfrm>
          <a:custGeom>
            <a:avLst/>
            <a:gdLst/>
            <a:ahLst/>
            <a:cxnLst/>
            <a:rect r="r" b="b" t="t" l="l"/>
            <a:pathLst>
              <a:path h="5976607" w="5105302">
                <a:moveTo>
                  <a:pt x="5105302" y="0"/>
                </a:moveTo>
                <a:lnTo>
                  <a:pt x="0" y="0"/>
                </a:lnTo>
                <a:lnTo>
                  <a:pt x="0" y="5976607"/>
                </a:lnTo>
                <a:lnTo>
                  <a:pt x="5105302" y="5976607"/>
                </a:lnTo>
                <a:lnTo>
                  <a:pt x="510530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85272" y="919415"/>
            <a:ext cx="1341166" cy="1172910"/>
          </a:xfrm>
          <a:custGeom>
            <a:avLst/>
            <a:gdLst/>
            <a:ahLst/>
            <a:cxnLst/>
            <a:rect r="r" b="b" t="t" l="l"/>
            <a:pathLst>
              <a:path h="1172910" w="1341166">
                <a:moveTo>
                  <a:pt x="0" y="0"/>
                </a:moveTo>
                <a:lnTo>
                  <a:pt x="1341165" y="0"/>
                </a:lnTo>
                <a:lnTo>
                  <a:pt x="1341165" y="1172910"/>
                </a:lnTo>
                <a:lnTo>
                  <a:pt x="0" y="11729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794825" y="3547246"/>
            <a:ext cx="12698350" cy="6544391"/>
          </a:xfrm>
          <a:custGeom>
            <a:avLst/>
            <a:gdLst/>
            <a:ahLst/>
            <a:cxnLst/>
            <a:rect r="r" b="b" t="t" l="l"/>
            <a:pathLst>
              <a:path h="6544391" w="12698350">
                <a:moveTo>
                  <a:pt x="0" y="0"/>
                </a:moveTo>
                <a:lnTo>
                  <a:pt x="12698350" y="0"/>
                </a:lnTo>
                <a:lnTo>
                  <a:pt x="12698350" y="6544391"/>
                </a:lnTo>
                <a:lnTo>
                  <a:pt x="0" y="6544391"/>
                </a:lnTo>
                <a:lnTo>
                  <a:pt x="0" y="0"/>
                </a:lnTo>
                <a:close/>
              </a:path>
            </a:pathLst>
          </a:custGeom>
          <a:blipFill>
            <a:blip r:embed="rId8"/>
            <a:stretch>
              <a:fillRect l="0" t="0" r="0" b="0"/>
            </a:stretch>
          </a:blipFill>
        </p:spPr>
      </p:sp>
      <p:sp>
        <p:nvSpPr>
          <p:cNvPr name="TextBox 6" id="6"/>
          <p:cNvSpPr txBox="true"/>
          <p:nvPr/>
        </p:nvSpPr>
        <p:spPr>
          <a:xfrm rot="0">
            <a:off x="3696317" y="706755"/>
            <a:ext cx="11050702" cy="1383665"/>
          </a:xfrm>
          <a:prstGeom prst="rect">
            <a:avLst/>
          </a:prstGeom>
        </p:spPr>
        <p:txBody>
          <a:bodyPr anchor="t" rtlCol="false" tIns="0" lIns="0" bIns="0" rIns="0">
            <a:spAutoFit/>
          </a:bodyPr>
          <a:lstStyle/>
          <a:p>
            <a:pPr>
              <a:lnSpc>
                <a:spcPts val="9729"/>
              </a:lnSpc>
            </a:pPr>
            <a:r>
              <a:rPr lang="en-US" sz="6999">
                <a:solidFill>
                  <a:srgbClr val="D1D1CB"/>
                </a:solidFill>
                <a:latin typeface="Agrandir Narrow Bold"/>
              </a:rPr>
              <a:t>Phase Two</a:t>
            </a:r>
          </a:p>
        </p:txBody>
      </p:sp>
      <p:sp>
        <p:nvSpPr>
          <p:cNvPr name="TextBox 7" id="7"/>
          <p:cNvSpPr txBox="true"/>
          <p:nvPr/>
        </p:nvSpPr>
        <p:spPr>
          <a:xfrm rot="0">
            <a:off x="1785272" y="2381879"/>
            <a:ext cx="11050702" cy="984250"/>
          </a:xfrm>
          <a:prstGeom prst="rect">
            <a:avLst/>
          </a:prstGeom>
        </p:spPr>
        <p:txBody>
          <a:bodyPr anchor="t" rtlCol="false" tIns="0" lIns="0" bIns="0" rIns="0">
            <a:spAutoFit/>
          </a:bodyPr>
          <a:lstStyle/>
          <a:p>
            <a:pPr>
              <a:lnSpc>
                <a:spcPts val="6950"/>
              </a:lnSpc>
            </a:pPr>
            <a:r>
              <a:rPr lang="en-US" sz="5000" u="sng">
                <a:solidFill>
                  <a:srgbClr val="D1D1CB"/>
                </a:solidFill>
                <a:latin typeface="Agrandir Narrow Bold"/>
              </a:rPr>
              <a:t>Interview Management System</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243B3B"/>
        </a:solidFill>
      </p:bgPr>
    </p:bg>
    <p:spTree>
      <p:nvGrpSpPr>
        <p:cNvPr id="1" name=""/>
        <p:cNvGrpSpPr/>
        <p:nvPr/>
      </p:nvGrpSpPr>
      <p:grpSpPr>
        <a:xfrm>
          <a:off x="0" y="0"/>
          <a:ext cx="0" cy="0"/>
          <a:chOff x="0" y="0"/>
          <a:chExt cx="0" cy="0"/>
        </a:xfrm>
      </p:grpSpPr>
      <p:sp>
        <p:nvSpPr>
          <p:cNvPr name="Freeform 2" id="2"/>
          <p:cNvSpPr/>
          <p:nvPr/>
        </p:nvSpPr>
        <p:spPr>
          <a:xfrm flipH="true" flipV="true" rot="0">
            <a:off x="0" y="0"/>
            <a:ext cx="12980689" cy="11504135"/>
          </a:xfrm>
          <a:custGeom>
            <a:avLst/>
            <a:gdLst/>
            <a:ahLst/>
            <a:cxnLst/>
            <a:rect r="r" b="b" t="t" l="l"/>
            <a:pathLst>
              <a:path h="11504135" w="12980689">
                <a:moveTo>
                  <a:pt x="12980689" y="11504135"/>
                </a:moveTo>
                <a:lnTo>
                  <a:pt x="0" y="11504135"/>
                </a:lnTo>
                <a:lnTo>
                  <a:pt x="0" y="0"/>
                </a:lnTo>
                <a:lnTo>
                  <a:pt x="12980689" y="0"/>
                </a:lnTo>
                <a:lnTo>
                  <a:pt x="12980689" y="1150413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552189" y="0"/>
            <a:ext cx="5105302" cy="5976607"/>
          </a:xfrm>
          <a:custGeom>
            <a:avLst/>
            <a:gdLst/>
            <a:ahLst/>
            <a:cxnLst/>
            <a:rect r="r" b="b" t="t" l="l"/>
            <a:pathLst>
              <a:path h="5976607" w="5105302">
                <a:moveTo>
                  <a:pt x="5105302" y="0"/>
                </a:moveTo>
                <a:lnTo>
                  <a:pt x="0" y="0"/>
                </a:lnTo>
                <a:lnTo>
                  <a:pt x="0" y="5976607"/>
                </a:lnTo>
                <a:lnTo>
                  <a:pt x="5105302" y="5976607"/>
                </a:lnTo>
                <a:lnTo>
                  <a:pt x="510530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85272" y="919415"/>
            <a:ext cx="1341166" cy="1172910"/>
          </a:xfrm>
          <a:custGeom>
            <a:avLst/>
            <a:gdLst/>
            <a:ahLst/>
            <a:cxnLst/>
            <a:rect r="r" b="b" t="t" l="l"/>
            <a:pathLst>
              <a:path h="1172910" w="1341166">
                <a:moveTo>
                  <a:pt x="0" y="0"/>
                </a:moveTo>
                <a:lnTo>
                  <a:pt x="1341165" y="0"/>
                </a:lnTo>
                <a:lnTo>
                  <a:pt x="1341165" y="1172910"/>
                </a:lnTo>
                <a:lnTo>
                  <a:pt x="0" y="11729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126437" y="3564969"/>
            <a:ext cx="12698350" cy="6525799"/>
          </a:xfrm>
          <a:custGeom>
            <a:avLst/>
            <a:gdLst/>
            <a:ahLst/>
            <a:cxnLst/>
            <a:rect r="r" b="b" t="t" l="l"/>
            <a:pathLst>
              <a:path h="6525799" w="12698350">
                <a:moveTo>
                  <a:pt x="0" y="0"/>
                </a:moveTo>
                <a:lnTo>
                  <a:pt x="12698350" y="0"/>
                </a:lnTo>
                <a:lnTo>
                  <a:pt x="12698350" y="6525799"/>
                </a:lnTo>
                <a:lnTo>
                  <a:pt x="0" y="6525799"/>
                </a:lnTo>
                <a:lnTo>
                  <a:pt x="0" y="0"/>
                </a:lnTo>
                <a:close/>
              </a:path>
            </a:pathLst>
          </a:custGeom>
          <a:blipFill>
            <a:blip r:embed="rId8"/>
            <a:stretch>
              <a:fillRect l="0" t="0" r="0" b="0"/>
            </a:stretch>
          </a:blipFill>
        </p:spPr>
      </p:sp>
      <p:sp>
        <p:nvSpPr>
          <p:cNvPr name="TextBox 6" id="6"/>
          <p:cNvSpPr txBox="true"/>
          <p:nvPr/>
        </p:nvSpPr>
        <p:spPr>
          <a:xfrm rot="0">
            <a:off x="3696317" y="706755"/>
            <a:ext cx="11050702" cy="1383665"/>
          </a:xfrm>
          <a:prstGeom prst="rect">
            <a:avLst/>
          </a:prstGeom>
        </p:spPr>
        <p:txBody>
          <a:bodyPr anchor="t" rtlCol="false" tIns="0" lIns="0" bIns="0" rIns="0">
            <a:spAutoFit/>
          </a:bodyPr>
          <a:lstStyle/>
          <a:p>
            <a:pPr>
              <a:lnSpc>
                <a:spcPts val="9729"/>
              </a:lnSpc>
            </a:pPr>
            <a:r>
              <a:rPr lang="en-US" sz="6999">
                <a:solidFill>
                  <a:srgbClr val="D1D1CB"/>
                </a:solidFill>
                <a:latin typeface="Agrandir Narrow Bold"/>
              </a:rPr>
              <a:t>Phase Two</a:t>
            </a:r>
          </a:p>
        </p:txBody>
      </p:sp>
      <p:sp>
        <p:nvSpPr>
          <p:cNvPr name="TextBox 7" id="7"/>
          <p:cNvSpPr txBox="true"/>
          <p:nvPr/>
        </p:nvSpPr>
        <p:spPr>
          <a:xfrm rot="0">
            <a:off x="1785272" y="2381879"/>
            <a:ext cx="11050702" cy="984250"/>
          </a:xfrm>
          <a:prstGeom prst="rect">
            <a:avLst/>
          </a:prstGeom>
        </p:spPr>
        <p:txBody>
          <a:bodyPr anchor="t" rtlCol="false" tIns="0" lIns="0" bIns="0" rIns="0">
            <a:spAutoFit/>
          </a:bodyPr>
          <a:lstStyle/>
          <a:p>
            <a:pPr>
              <a:lnSpc>
                <a:spcPts val="6950"/>
              </a:lnSpc>
            </a:pPr>
            <a:r>
              <a:rPr lang="en-US" sz="5000" u="sng">
                <a:solidFill>
                  <a:srgbClr val="D1D1CB"/>
                </a:solidFill>
                <a:latin typeface="Agrandir Narrow Bold"/>
              </a:rPr>
              <a:t>Interview Management System</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243B3B"/>
        </a:solidFill>
      </p:bgPr>
    </p:bg>
    <p:spTree>
      <p:nvGrpSpPr>
        <p:cNvPr id="1" name=""/>
        <p:cNvGrpSpPr/>
        <p:nvPr/>
      </p:nvGrpSpPr>
      <p:grpSpPr>
        <a:xfrm>
          <a:off x="0" y="0"/>
          <a:ext cx="0" cy="0"/>
          <a:chOff x="0" y="0"/>
          <a:chExt cx="0" cy="0"/>
        </a:xfrm>
      </p:grpSpPr>
      <p:sp>
        <p:nvSpPr>
          <p:cNvPr name="Freeform 2" id="2"/>
          <p:cNvSpPr/>
          <p:nvPr/>
        </p:nvSpPr>
        <p:spPr>
          <a:xfrm flipH="true" flipV="true" rot="0">
            <a:off x="0" y="0"/>
            <a:ext cx="12980689" cy="11504135"/>
          </a:xfrm>
          <a:custGeom>
            <a:avLst/>
            <a:gdLst/>
            <a:ahLst/>
            <a:cxnLst/>
            <a:rect r="r" b="b" t="t" l="l"/>
            <a:pathLst>
              <a:path h="11504135" w="12980689">
                <a:moveTo>
                  <a:pt x="12980689" y="11504135"/>
                </a:moveTo>
                <a:lnTo>
                  <a:pt x="0" y="11504135"/>
                </a:lnTo>
                <a:lnTo>
                  <a:pt x="0" y="0"/>
                </a:lnTo>
                <a:lnTo>
                  <a:pt x="12980689" y="0"/>
                </a:lnTo>
                <a:lnTo>
                  <a:pt x="12980689" y="1150413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552189" y="0"/>
            <a:ext cx="5105302" cy="5976607"/>
          </a:xfrm>
          <a:custGeom>
            <a:avLst/>
            <a:gdLst/>
            <a:ahLst/>
            <a:cxnLst/>
            <a:rect r="r" b="b" t="t" l="l"/>
            <a:pathLst>
              <a:path h="5976607" w="5105302">
                <a:moveTo>
                  <a:pt x="5105302" y="0"/>
                </a:moveTo>
                <a:lnTo>
                  <a:pt x="0" y="0"/>
                </a:lnTo>
                <a:lnTo>
                  <a:pt x="0" y="5976607"/>
                </a:lnTo>
                <a:lnTo>
                  <a:pt x="5105302" y="5976607"/>
                </a:lnTo>
                <a:lnTo>
                  <a:pt x="510530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85272" y="919415"/>
            <a:ext cx="1341166" cy="1172910"/>
          </a:xfrm>
          <a:custGeom>
            <a:avLst/>
            <a:gdLst/>
            <a:ahLst/>
            <a:cxnLst/>
            <a:rect r="r" b="b" t="t" l="l"/>
            <a:pathLst>
              <a:path h="1172910" w="1341166">
                <a:moveTo>
                  <a:pt x="0" y="0"/>
                </a:moveTo>
                <a:lnTo>
                  <a:pt x="1341165" y="0"/>
                </a:lnTo>
                <a:lnTo>
                  <a:pt x="1341165" y="1172910"/>
                </a:lnTo>
                <a:lnTo>
                  <a:pt x="0" y="11729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794825" y="3537432"/>
            <a:ext cx="12698350" cy="6507207"/>
          </a:xfrm>
          <a:custGeom>
            <a:avLst/>
            <a:gdLst/>
            <a:ahLst/>
            <a:cxnLst/>
            <a:rect r="r" b="b" t="t" l="l"/>
            <a:pathLst>
              <a:path h="6507207" w="12698350">
                <a:moveTo>
                  <a:pt x="0" y="0"/>
                </a:moveTo>
                <a:lnTo>
                  <a:pt x="12698350" y="0"/>
                </a:lnTo>
                <a:lnTo>
                  <a:pt x="12698350" y="6507207"/>
                </a:lnTo>
                <a:lnTo>
                  <a:pt x="0" y="6507207"/>
                </a:lnTo>
                <a:lnTo>
                  <a:pt x="0" y="0"/>
                </a:lnTo>
                <a:close/>
              </a:path>
            </a:pathLst>
          </a:custGeom>
          <a:blipFill>
            <a:blip r:embed="rId8"/>
            <a:stretch>
              <a:fillRect l="0" t="0" r="0" b="0"/>
            </a:stretch>
          </a:blipFill>
        </p:spPr>
      </p:sp>
      <p:sp>
        <p:nvSpPr>
          <p:cNvPr name="TextBox 6" id="6"/>
          <p:cNvSpPr txBox="true"/>
          <p:nvPr/>
        </p:nvSpPr>
        <p:spPr>
          <a:xfrm rot="0">
            <a:off x="3696317" y="706755"/>
            <a:ext cx="11050702" cy="1383665"/>
          </a:xfrm>
          <a:prstGeom prst="rect">
            <a:avLst/>
          </a:prstGeom>
        </p:spPr>
        <p:txBody>
          <a:bodyPr anchor="t" rtlCol="false" tIns="0" lIns="0" bIns="0" rIns="0">
            <a:spAutoFit/>
          </a:bodyPr>
          <a:lstStyle/>
          <a:p>
            <a:pPr>
              <a:lnSpc>
                <a:spcPts val="9729"/>
              </a:lnSpc>
            </a:pPr>
            <a:r>
              <a:rPr lang="en-US" sz="6999">
                <a:solidFill>
                  <a:srgbClr val="D1D1CB"/>
                </a:solidFill>
                <a:latin typeface="Agrandir Narrow Bold"/>
              </a:rPr>
              <a:t>Phase Two</a:t>
            </a:r>
          </a:p>
        </p:txBody>
      </p:sp>
      <p:sp>
        <p:nvSpPr>
          <p:cNvPr name="TextBox 7" id="7"/>
          <p:cNvSpPr txBox="true"/>
          <p:nvPr/>
        </p:nvSpPr>
        <p:spPr>
          <a:xfrm rot="0">
            <a:off x="1785272" y="2381879"/>
            <a:ext cx="11050702" cy="984250"/>
          </a:xfrm>
          <a:prstGeom prst="rect">
            <a:avLst/>
          </a:prstGeom>
        </p:spPr>
        <p:txBody>
          <a:bodyPr anchor="t" rtlCol="false" tIns="0" lIns="0" bIns="0" rIns="0">
            <a:spAutoFit/>
          </a:bodyPr>
          <a:lstStyle/>
          <a:p>
            <a:pPr>
              <a:lnSpc>
                <a:spcPts val="6950"/>
              </a:lnSpc>
            </a:pPr>
            <a:r>
              <a:rPr lang="en-US" sz="5000" u="sng">
                <a:solidFill>
                  <a:srgbClr val="D1D1CB"/>
                </a:solidFill>
                <a:latin typeface="Agrandir Narrow Bold"/>
              </a:rPr>
              <a:t>Interview Management System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43B3B"/>
        </a:solidFill>
      </p:bgPr>
    </p:bg>
    <p:spTree>
      <p:nvGrpSpPr>
        <p:cNvPr id="1" name=""/>
        <p:cNvGrpSpPr/>
        <p:nvPr/>
      </p:nvGrpSpPr>
      <p:grpSpPr>
        <a:xfrm>
          <a:off x="0" y="0"/>
          <a:ext cx="0" cy="0"/>
          <a:chOff x="0" y="0"/>
          <a:chExt cx="0" cy="0"/>
        </a:xfrm>
      </p:grpSpPr>
      <p:sp>
        <p:nvSpPr>
          <p:cNvPr name="Freeform 2" id="2"/>
          <p:cNvSpPr/>
          <p:nvPr/>
        </p:nvSpPr>
        <p:spPr>
          <a:xfrm flipH="false" flipV="false" rot="0">
            <a:off x="5307311" y="-1217135"/>
            <a:ext cx="12980689" cy="11504135"/>
          </a:xfrm>
          <a:custGeom>
            <a:avLst/>
            <a:gdLst/>
            <a:ahLst/>
            <a:cxnLst/>
            <a:rect r="r" b="b" t="t" l="l"/>
            <a:pathLst>
              <a:path h="11504135" w="12980689">
                <a:moveTo>
                  <a:pt x="0" y="0"/>
                </a:moveTo>
                <a:lnTo>
                  <a:pt x="12980689" y="0"/>
                </a:lnTo>
                <a:lnTo>
                  <a:pt x="12980689" y="11504135"/>
                </a:lnTo>
                <a:lnTo>
                  <a:pt x="0" y="115041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16533" y="2111017"/>
            <a:ext cx="14854934" cy="6563180"/>
          </a:xfrm>
          <a:custGeom>
            <a:avLst/>
            <a:gdLst/>
            <a:ahLst/>
            <a:cxnLst/>
            <a:rect r="r" b="b" t="t" l="l"/>
            <a:pathLst>
              <a:path h="6563180" w="14854934">
                <a:moveTo>
                  <a:pt x="0" y="0"/>
                </a:moveTo>
                <a:lnTo>
                  <a:pt x="14854934" y="0"/>
                </a:lnTo>
                <a:lnTo>
                  <a:pt x="14854934" y="6563181"/>
                </a:lnTo>
                <a:lnTo>
                  <a:pt x="0" y="65631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456733" y="4029882"/>
            <a:ext cx="16230600" cy="1616074"/>
          </a:xfrm>
          <a:prstGeom prst="rect">
            <a:avLst/>
          </a:prstGeom>
        </p:spPr>
        <p:txBody>
          <a:bodyPr anchor="t" rtlCol="false" tIns="0" lIns="0" bIns="0" rIns="0">
            <a:spAutoFit/>
          </a:bodyPr>
          <a:lstStyle/>
          <a:p>
            <a:pPr>
              <a:lnSpc>
                <a:spcPts val="9999"/>
              </a:lnSpc>
            </a:pPr>
            <a:r>
              <a:rPr lang="en-US" sz="9999">
                <a:solidFill>
                  <a:srgbClr val="3D8269"/>
                </a:solidFill>
                <a:latin typeface="Agrandir Narrow Bold"/>
              </a:rPr>
              <a:t>Company Introduction</a:t>
            </a:r>
          </a:p>
        </p:txBody>
      </p:sp>
      <p:sp>
        <p:nvSpPr>
          <p:cNvPr name="TextBox 5" id="5"/>
          <p:cNvSpPr txBox="true"/>
          <p:nvPr/>
        </p:nvSpPr>
        <p:spPr>
          <a:xfrm rot="0">
            <a:off x="2456733" y="5579281"/>
            <a:ext cx="16230600" cy="1163955"/>
          </a:xfrm>
          <a:prstGeom prst="rect">
            <a:avLst/>
          </a:prstGeom>
        </p:spPr>
        <p:txBody>
          <a:bodyPr anchor="t" rtlCol="false" tIns="0" lIns="0" bIns="0" rIns="0">
            <a:spAutoFit/>
          </a:bodyPr>
          <a:lstStyle/>
          <a:p>
            <a:pPr>
              <a:lnSpc>
                <a:spcPts val="7200"/>
              </a:lnSpc>
            </a:pPr>
            <a:r>
              <a:rPr lang="en-US" sz="7200">
                <a:solidFill>
                  <a:srgbClr val="29337F"/>
                </a:solidFill>
                <a:latin typeface="Agrandir Narrow Bold"/>
              </a:rPr>
              <a:t>Dynamic Solution Innovators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243B3B"/>
        </a:solidFill>
      </p:bgPr>
    </p:bg>
    <p:spTree>
      <p:nvGrpSpPr>
        <p:cNvPr id="1" name=""/>
        <p:cNvGrpSpPr/>
        <p:nvPr/>
      </p:nvGrpSpPr>
      <p:grpSpPr>
        <a:xfrm>
          <a:off x="0" y="0"/>
          <a:ext cx="0" cy="0"/>
          <a:chOff x="0" y="0"/>
          <a:chExt cx="0" cy="0"/>
        </a:xfrm>
      </p:grpSpPr>
      <p:sp>
        <p:nvSpPr>
          <p:cNvPr name="Freeform 2" id="2"/>
          <p:cNvSpPr/>
          <p:nvPr/>
        </p:nvSpPr>
        <p:spPr>
          <a:xfrm flipH="true" flipV="true" rot="0">
            <a:off x="0" y="0"/>
            <a:ext cx="12980689" cy="11504135"/>
          </a:xfrm>
          <a:custGeom>
            <a:avLst/>
            <a:gdLst/>
            <a:ahLst/>
            <a:cxnLst/>
            <a:rect r="r" b="b" t="t" l="l"/>
            <a:pathLst>
              <a:path h="11504135" w="12980689">
                <a:moveTo>
                  <a:pt x="12980689" y="11504135"/>
                </a:moveTo>
                <a:lnTo>
                  <a:pt x="0" y="11504135"/>
                </a:lnTo>
                <a:lnTo>
                  <a:pt x="0" y="0"/>
                </a:lnTo>
                <a:lnTo>
                  <a:pt x="12980689" y="0"/>
                </a:lnTo>
                <a:lnTo>
                  <a:pt x="12980689" y="1150413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552189" y="0"/>
            <a:ext cx="5105302" cy="5976607"/>
          </a:xfrm>
          <a:custGeom>
            <a:avLst/>
            <a:gdLst/>
            <a:ahLst/>
            <a:cxnLst/>
            <a:rect r="r" b="b" t="t" l="l"/>
            <a:pathLst>
              <a:path h="5976607" w="5105302">
                <a:moveTo>
                  <a:pt x="5105302" y="0"/>
                </a:moveTo>
                <a:lnTo>
                  <a:pt x="0" y="0"/>
                </a:lnTo>
                <a:lnTo>
                  <a:pt x="0" y="5976607"/>
                </a:lnTo>
                <a:lnTo>
                  <a:pt x="5105302" y="5976607"/>
                </a:lnTo>
                <a:lnTo>
                  <a:pt x="510530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85272" y="919415"/>
            <a:ext cx="1341166" cy="1172910"/>
          </a:xfrm>
          <a:custGeom>
            <a:avLst/>
            <a:gdLst/>
            <a:ahLst/>
            <a:cxnLst/>
            <a:rect r="r" b="b" t="t" l="l"/>
            <a:pathLst>
              <a:path h="1172910" w="1341166">
                <a:moveTo>
                  <a:pt x="0" y="0"/>
                </a:moveTo>
                <a:lnTo>
                  <a:pt x="1341165" y="0"/>
                </a:lnTo>
                <a:lnTo>
                  <a:pt x="1341165" y="1172910"/>
                </a:lnTo>
                <a:lnTo>
                  <a:pt x="0" y="11729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126437" y="3536563"/>
            <a:ext cx="12698350" cy="6544391"/>
          </a:xfrm>
          <a:custGeom>
            <a:avLst/>
            <a:gdLst/>
            <a:ahLst/>
            <a:cxnLst/>
            <a:rect r="r" b="b" t="t" l="l"/>
            <a:pathLst>
              <a:path h="6544391" w="12698350">
                <a:moveTo>
                  <a:pt x="0" y="0"/>
                </a:moveTo>
                <a:lnTo>
                  <a:pt x="12698350" y="0"/>
                </a:lnTo>
                <a:lnTo>
                  <a:pt x="12698350" y="6544391"/>
                </a:lnTo>
                <a:lnTo>
                  <a:pt x="0" y="6544391"/>
                </a:lnTo>
                <a:lnTo>
                  <a:pt x="0" y="0"/>
                </a:lnTo>
                <a:close/>
              </a:path>
            </a:pathLst>
          </a:custGeom>
          <a:blipFill>
            <a:blip r:embed="rId8"/>
            <a:stretch>
              <a:fillRect l="0" t="0" r="0" b="0"/>
            </a:stretch>
          </a:blipFill>
        </p:spPr>
      </p:sp>
      <p:sp>
        <p:nvSpPr>
          <p:cNvPr name="TextBox 6" id="6"/>
          <p:cNvSpPr txBox="true"/>
          <p:nvPr/>
        </p:nvSpPr>
        <p:spPr>
          <a:xfrm rot="0">
            <a:off x="3696317" y="706755"/>
            <a:ext cx="11050702" cy="1383665"/>
          </a:xfrm>
          <a:prstGeom prst="rect">
            <a:avLst/>
          </a:prstGeom>
        </p:spPr>
        <p:txBody>
          <a:bodyPr anchor="t" rtlCol="false" tIns="0" lIns="0" bIns="0" rIns="0">
            <a:spAutoFit/>
          </a:bodyPr>
          <a:lstStyle/>
          <a:p>
            <a:pPr>
              <a:lnSpc>
                <a:spcPts val="9729"/>
              </a:lnSpc>
            </a:pPr>
            <a:r>
              <a:rPr lang="en-US" sz="6999">
                <a:solidFill>
                  <a:srgbClr val="D1D1CB"/>
                </a:solidFill>
                <a:latin typeface="Agrandir Narrow Bold"/>
              </a:rPr>
              <a:t>Phase Two</a:t>
            </a:r>
          </a:p>
        </p:txBody>
      </p:sp>
      <p:sp>
        <p:nvSpPr>
          <p:cNvPr name="TextBox 7" id="7"/>
          <p:cNvSpPr txBox="true"/>
          <p:nvPr/>
        </p:nvSpPr>
        <p:spPr>
          <a:xfrm rot="0">
            <a:off x="1785272" y="2381879"/>
            <a:ext cx="11050702" cy="984250"/>
          </a:xfrm>
          <a:prstGeom prst="rect">
            <a:avLst/>
          </a:prstGeom>
        </p:spPr>
        <p:txBody>
          <a:bodyPr anchor="t" rtlCol="false" tIns="0" lIns="0" bIns="0" rIns="0">
            <a:spAutoFit/>
          </a:bodyPr>
          <a:lstStyle/>
          <a:p>
            <a:pPr>
              <a:lnSpc>
                <a:spcPts val="6950"/>
              </a:lnSpc>
            </a:pPr>
            <a:r>
              <a:rPr lang="en-US" sz="5000" u="sng">
                <a:solidFill>
                  <a:srgbClr val="D1D1CB"/>
                </a:solidFill>
                <a:latin typeface="Agrandir Narrow Bold"/>
              </a:rPr>
              <a:t>Interview Management System</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243B3B"/>
        </a:solidFill>
      </p:bgPr>
    </p:bg>
    <p:spTree>
      <p:nvGrpSpPr>
        <p:cNvPr id="1" name=""/>
        <p:cNvGrpSpPr/>
        <p:nvPr/>
      </p:nvGrpSpPr>
      <p:grpSpPr>
        <a:xfrm>
          <a:off x="0" y="0"/>
          <a:ext cx="0" cy="0"/>
          <a:chOff x="0" y="0"/>
          <a:chExt cx="0" cy="0"/>
        </a:xfrm>
      </p:grpSpPr>
      <p:sp>
        <p:nvSpPr>
          <p:cNvPr name="Freeform 2" id="2"/>
          <p:cNvSpPr/>
          <p:nvPr/>
        </p:nvSpPr>
        <p:spPr>
          <a:xfrm flipH="true" flipV="true" rot="0">
            <a:off x="0" y="0"/>
            <a:ext cx="12980689" cy="11504135"/>
          </a:xfrm>
          <a:custGeom>
            <a:avLst/>
            <a:gdLst/>
            <a:ahLst/>
            <a:cxnLst/>
            <a:rect r="r" b="b" t="t" l="l"/>
            <a:pathLst>
              <a:path h="11504135" w="12980689">
                <a:moveTo>
                  <a:pt x="12980689" y="11504135"/>
                </a:moveTo>
                <a:lnTo>
                  <a:pt x="0" y="11504135"/>
                </a:lnTo>
                <a:lnTo>
                  <a:pt x="0" y="0"/>
                </a:lnTo>
                <a:lnTo>
                  <a:pt x="12980689" y="0"/>
                </a:lnTo>
                <a:lnTo>
                  <a:pt x="12980689" y="1150413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552189" y="0"/>
            <a:ext cx="5105302" cy="5976607"/>
          </a:xfrm>
          <a:custGeom>
            <a:avLst/>
            <a:gdLst/>
            <a:ahLst/>
            <a:cxnLst/>
            <a:rect r="r" b="b" t="t" l="l"/>
            <a:pathLst>
              <a:path h="5976607" w="5105302">
                <a:moveTo>
                  <a:pt x="5105302" y="0"/>
                </a:moveTo>
                <a:lnTo>
                  <a:pt x="0" y="0"/>
                </a:lnTo>
                <a:lnTo>
                  <a:pt x="0" y="5976607"/>
                </a:lnTo>
                <a:lnTo>
                  <a:pt x="5105302" y="5976607"/>
                </a:lnTo>
                <a:lnTo>
                  <a:pt x="510530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85272" y="919415"/>
            <a:ext cx="1341166" cy="1172910"/>
          </a:xfrm>
          <a:custGeom>
            <a:avLst/>
            <a:gdLst/>
            <a:ahLst/>
            <a:cxnLst/>
            <a:rect r="r" b="b" t="t" l="l"/>
            <a:pathLst>
              <a:path h="1172910" w="1341166">
                <a:moveTo>
                  <a:pt x="0" y="0"/>
                </a:moveTo>
                <a:lnTo>
                  <a:pt x="1341165" y="0"/>
                </a:lnTo>
                <a:lnTo>
                  <a:pt x="1341165" y="1172910"/>
                </a:lnTo>
                <a:lnTo>
                  <a:pt x="0" y="11729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696317" y="706755"/>
            <a:ext cx="11050702" cy="1383665"/>
          </a:xfrm>
          <a:prstGeom prst="rect">
            <a:avLst/>
          </a:prstGeom>
        </p:spPr>
        <p:txBody>
          <a:bodyPr anchor="t" rtlCol="false" tIns="0" lIns="0" bIns="0" rIns="0">
            <a:spAutoFit/>
          </a:bodyPr>
          <a:lstStyle/>
          <a:p>
            <a:pPr>
              <a:lnSpc>
                <a:spcPts val="9729"/>
              </a:lnSpc>
            </a:pPr>
            <a:r>
              <a:rPr lang="en-US" sz="6999">
                <a:solidFill>
                  <a:srgbClr val="D1D1CB"/>
                </a:solidFill>
                <a:latin typeface="Agrandir Narrow Bold"/>
              </a:rPr>
              <a:t>Phase Three</a:t>
            </a:r>
          </a:p>
        </p:txBody>
      </p:sp>
      <p:sp>
        <p:nvSpPr>
          <p:cNvPr name="TextBox 6" id="6"/>
          <p:cNvSpPr txBox="true"/>
          <p:nvPr/>
        </p:nvSpPr>
        <p:spPr>
          <a:xfrm rot="0">
            <a:off x="1300733" y="2310117"/>
            <a:ext cx="16357262" cy="7142480"/>
          </a:xfrm>
          <a:prstGeom prst="rect">
            <a:avLst/>
          </a:prstGeom>
        </p:spPr>
        <p:txBody>
          <a:bodyPr anchor="t" rtlCol="false" tIns="0" lIns="0" bIns="0" rIns="0">
            <a:spAutoFit/>
          </a:bodyPr>
          <a:lstStyle/>
          <a:p>
            <a:pPr marL="863599" indent="-431800" lvl="1">
              <a:lnSpc>
                <a:spcPts val="5559"/>
              </a:lnSpc>
              <a:buFont typeface="Arial"/>
              <a:buChar char="•"/>
            </a:pPr>
            <a:r>
              <a:rPr lang="en-US" sz="3999">
                <a:solidFill>
                  <a:srgbClr val="D1D1CB"/>
                </a:solidFill>
                <a:latin typeface="Agrandir Narrow Bold"/>
              </a:rPr>
              <a:t>I was assigned to team OpenCRVS</a:t>
            </a:r>
          </a:p>
          <a:p>
            <a:pPr marL="863599" indent="-431800" lvl="1">
              <a:lnSpc>
                <a:spcPts val="5559"/>
              </a:lnSpc>
              <a:buFont typeface="Arial"/>
              <a:buChar char="•"/>
            </a:pPr>
            <a:r>
              <a:rPr lang="en-US" sz="3999">
                <a:solidFill>
                  <a:srgbClr val="D1D1CB"/>
                </a:solidFill>
                <a:latin typeface="Agrandir Narrow Bold"/>
              </a:rPr>
              <a:t>An open source platform for civil registration and vital statistics</a:t>
            </a:r>
          </a:p>
          <a:p>
            <a:pPr marL="863599" indent="-431800" lvl="1">
              <a:lnSpc>
                <a:spcPts val="5559"/>
              </a:lnSpc>
              <a:buFont typeface="Arial"/>
              <a:buChar char="•"/>
            </a:pPr>
            <a:r>
              <a:rPr lang="en-US" sz="3999">
                <a:solidFill>
                  <a:srgbClr val="D1D1CB"/>
                </a:solidFill>
                <a:latin typeface="Agrandir Narrow Bold"/>
              </a:rPr>
              <a:t>Records and analyzes birth, death, marriage etc events of the citizens</a:t>
            </a:r>
          </a:p>
          <a:p>
            <a:pPr marL="863599" indent="-431800" lvl="1">
              <a:lnSpc>
                <a:spcPts val="5559"/>
              </a:lnSpc>
              <a:buFont typeface="Arial"/>
              <a:buChar char="•"/>
            </a:pPr>
            <a:r>
              <a:rPr lang="en-US" sz="3999">
                <a:solidFill>
                  <a:srgbClr val="D1D1CB"/>
                </a:solidFill>
                <a:latin typeface="Agrandir Narrow Bold"/>
              </a:rPr>
              <a:t>Total of 14 onshore and offshore engineers</a:t>
            </a:r>
          </a:p>
          <a:p>
            <a:pPr marL="863599" indent="-431800" lvl="1">
              <a:lnSpc>
                <a:spcPts val="5559"/>
              </a:lnSpc>
              <a:buFont typeface="Arial"/>
              <a:buChar char="•"/>
            </a:pPr>
            <a:r>
              <a:rPr lang="en-US" sz="3999">
                <a:solidFill>
                  <a:srgbClr val="D1D1CB"/>
                </a:solidFill>
                <a:latin typeface="Agrandir Narrow Bold"/>
              </a:rPr>
              <a:t>Multirepository Microservice architecture</a:t>
            </a:r>
          </a:p>
          <a:p>
            <a:pPr marL="863599" indent="-431800" lvl="1">
              <a:lnSpc>
                <a:spcPts val="5559"/>
              </a:lnSpc>
              <a:buFont typeface="Arial"/>
              <a:buChar char="•"/>
            </a:pPr>
            <a:r>
              <a:rPr lang="en-US" sz="3999">
                <a:solidFill>
                  <a:srgbClr val="D1D1CB"/>
                </a:solidFill>
                <a:latin typeface="Agrandir Narrow Bold"/>
              </a:rPr>
              <a:t>Two repos:</a:t>
            </a:r>
          </a:p>
          <a:p>
            <a:pPr marL="1727199" indent="-575733" lvl="2">
              <a:lnSpc>
                <a:spcPts val="5559"/>
              </a:lnSpc>
              <a:buFont typeface="Arial"/>
              <a:buChar char="⚬"/>
            </a:pPr>
            <a:r>
              <a:rPr lang="en-US" sz="3999">
                <a:solidFill>
                  <a:srgbClr val="D1D1CB"/>
                </a:solidFill>
                <a:latin typeface="Agrandir Narrow Bold"/>
              </a:rPr>
              <a:t>Core</a:t>
            </a:r>
          </a:p>
          <a:p>
            <a:pPr marL="2590798" indent="-647700" lvl="3">
              <a:lnSpc>
                <a:spcPts val="5559"/>
              </a:lnSpc>
              <a:buFont typeface="Arial"/>
              <a:buChar char="￭"/>
            </a:pPr>
            <a:r>
              <a:rPr lang="en-US" sz="3999">
                <a:solidFill>
                  <a:srgbClr val="D1D1CB"/>
                </a:solidFill>
                <a:latin typeface="Agrandir Narrow Bold"/>
              </a:rPr>
              <a:t>Login, client, auht, gateway, user-mgnt, document etc.</a:t>
            </a:r>
          </a:p>
          <a:p>
            <a:pPr marL="1727199" indent="-575733" lvl="2">
              <a:lnSpc>
                <a:spcPts val="5559"/>
              </a:lnSpc>
              <a:buFont typeface="Arial"/>
              <a:buChar char="⚬"/>
            </a:pPr>
            <a:r>
              <a:rPr lang="en-US" sz="3999">
                <a:solidFill>
                  <a:srgbClr val="D1D1CB"/>
                </a:solidFill>
                <a:latin typeface="Agrandir Narrow Bold"/>
              </a:rPr>
              <a:t>Country config</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243B3B"/>
        </a:solidFill>
      </p:bgPr>
    </p:bg>
    <p:spTree>
      <p:nvGrpSpPr>
        <p:cNvPr id="1" name=""/>
        <p:cNvGrpSpPr/>
        <p:nvPr/>
      </p:nvGrpSpPr>
      <p:grpSpPr>
        <a:xfrm>
          <a:off x="0" y="0"/>
          <a:ext cx="0" cy="0"/>
          <a:chOff x="0" y="0"/>
          <a:chExt cx="0" cy="0"/>
        </a:xfrm>
      </p:grpSpPr>
      <p:sp>
        <p:nvSpPr>
          <p:cNvPr name="Freeform 2" id="2"/>
          <p:cNvSpPr/>
          <p:nvPr/>
        </p:nvSpPr>
        <p:spPr>
          <a:xfrm flipH="true" flipV="true" rot="0">
            <a:off x="0" y="0"/>
            <a:ext cx="12980689" cy="11504135"/>
          </a:xfrm>
          <a:custGeom>
            <a:avLst/>
            <a:gdLst/>
            <a:ahLst/>
            <a:cxnLst/>
            <a:rect r="r" b="b" t="t" l="l"/>
            <a:pathLst>
              <a:path h="11504135" w="12980689">
                <a:moveTo>
                  <a:pt x="12980689" y="11504135"/>
                </a:moveTo>
                <a:lnTo>
                  <a:pt x="0" y="11504135"/>
                </a:lnTo>
                <a:lnTo>
                  <a:pt x="0" y="0"/>
                </a:lnTo>
                <a:lnTo>
                  <a:pt x="12980689" y="0"/>
                </a:lnTo>
                <a:lnTo>
                  <a:pt x="12980689" y="1150413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552189" y="0"/>
            <a:ext cx="5105302" cy="5976607"/>
          </a:xfrm>
          <a:custGeom>
            <a:avLst/>
            <a:gdLst/>
            <a:ahLst/>
            <a:cxnLst/>
            <a:rect r="r" b="b" t="t" l="l"/>
            <a:pathLst>
              <a:path h="5976607" w="5105302">
                <a:moveTo>
                  <a:pt x="5105302" y="0"/>
                </a:moveTo>
                <a:lnTo>
                  <a:pt x="0" y="0"/>
                </a:lnTo>
                <a:lnTo>
                  <a:pt x="0" y="5976607"/>
                </a:lnTo>
                <a:lnTo>
                  <a:pt x="5105302" y="5976607"/>
                </a:lnTo>
                <a:lnTo>
                  <a:pt x="510530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85272" y="919415"/>
            <a:ext cx="1341166" cy="1172910"/>
          </a:xfrm>
          <a:custGeom>
            <a:avLst/>
            <a:gdLst/>
            <a:ahLst/>
            <a:cxnLst/>
            <a:rect r="r" b="b" t="t" l="l"/>
            <a:pathLst>
              <a:path h="1172910" w="1341166">
                <a:moveTo>
                  <a:pt x="0" y="0"/>
                </a:moveTo>
                <a:lnTo>
                  <a:pt x="1341165" y="0"/>
                </a:lnTo>
                <a:lnTo>
                  <a:pt x="1341165" y="1172910"/>
                </a:lnTo>
                <a:lnTo>
                  <a:pt x="0" y="11729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2321938" y="3745388"/>
            <a:ext cx="1608999" cy="1608999"/>
            <a:chOff x="0" y="0"/>
            <a:chExt cx="812800" cy="812800"/>
          </a:xfrm>
        </p:grpSpPr>
        <p:sp>
          <p:nvSpPr>
            <p:cNvPr name="Freeform 6" id="6"/>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9337F"/>
            </a:solidFill>
          </p:spPr>
        </p:sp>
        <p:sp>
          <p:nvSpPr>
            <p:cNvPr name="TextBox 7" id="7"/>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Login</a:t>
              </a:r>
            </a:p>
          </p:txBody>
        </p:sp>
      </p:grpSp>
      <p:sp>
        <p:nvSpPr>
          <p:cNvPr name="TextBox 8" id="8"/>
          <p:cNvSpPr txBox="true"/>
          <p:nvPr/>
        </p:nvSpPr>
        <p:spPr>
          <a:xfrm rot="0">
            <a:off x="3696317" y="706755"/>
            <a:ext cx="11050702" cy="1383665"/>
          </a:xfrm>
          <a:prstGeom prst="rect">
            <a:avLst/>
          </a:prstGeom>
        </p:spPr>
        <p:txBody>
          <a:bodyPr anchor="t" rtlCol="false" tIns="0" lIns="0" bIns="0" rIns="0">
            <a:spAutoFit/>
          </a:bodyPr>
          <a:lstStyle/>
          <a:p>
            <a:pPr>
              <a:lnSpc>
                <a:spcPts val="9729"/>
              </a:lnSpc>
            </a:pPr>
            <a:r>
              <a:rPr lang="en-US" sz="6999">
                <a:solidFill>
                  <a:srgbClr val="D1D1CB"/>
                </a:solidFill>
                <a:latin typeface="Agrandir Narrow Bold"/>
              </a:rPr>
              <a:t>Phase Three</a:t>
            </a:r>
          </a:p>
        </p:txBody>
      </p:sp>
      <p:grpSp>
        <p:nvGrpSpPr>
          <p:cNvPr name="Group 9" id="9"/>
          <p:cNvGrpSpPr/>
          <p:nvPr/>
        </p:nvGrpSpPr>
        <p:grpSpPr>
          <a:xfrm rot="0">
            <a:off x="2321938" y="5976607"/>
            <a:ext cx="1751028" cy="1608999"/>
            <a:chOff x="0" y="0"/>
            <a:chExt cx="884547" cy="812800"/>
          </a:xfrm>
        </p:grpSpPr>
        <p:sp>
          <p:nvSpPr>
            <p:cNvPr name="Freeform 10" id="10"/>
            <p:cNvSpPr/>
            <p:nvPr/>
          </p:nvSpPr>
          <p:spPr>
            <a:xfrm flipH="false" flipV="false" rot="0">
              <a:off x="37687" y="0"/>
              <a:ext cx="809173" cy="812800"/>
            </a:xfrm>
            <a:custGeom>
              <a:avLst/>
              <a:gdLst/>
              <a:ahLst/>
              <a:cxnLst/>
              <a:rect r="r" b="b" t="t" l="l"/>
              <a:pathLst>
                <a:path h="812800" w="809173">
                  <a:moveTo>
                    <a:pt x="404587" y="0"/>
                  </a:moveTo>
                  <a:cubicBezTo>
                    <a:pt x="628326" y="1001"/>
                    <a:pt x="809173" y="182659"/>
                    <a:pt x="809173" y="406400"/>
                  </a:cubicBezTo>
                  <a:cubicBezTo>
                    <a:pt x="809173" y="630141"/>
                    <a:pt x="628326" y="811799"/>
                    <a:pt x="404587" y="812800"/>
                  </a:cubicBezTo>
                  <a:cubicBezTo>
                    <a:pt x="180848" y="811799"/>
                    <a:pt x="0" y="630141"/>
                    <a:pt x="0" y="406400"/>
                  </a:cubicBezTo>
                  <a:cubicBezTo>
                    <a:pt x="0" y="182659"/>
                    <a:pt x="180848" y="1001"/>
                    <a:pt x="404587" y="0"/>
                  </a:cubicBezTo>
                  <a:close/>
                </a:path>
              </a:pathLst>
            </a:custGeom>
            <a:solidFill>
              <a:srgbClr val="29337F"/>
            </a:solidFill>
          </p:spPr>
        </p:sp>
        <p:sp>
          <p:nvSpPr>
            <p:cNvPr name="TextBox 11" id="11"/>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Client</a:t>
              </a:r>
            </a:p>
          </p:txBody>
        </p:sp>
      </p:gr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243B3B"/>
        </a:solidFill>
      </p:bgPr>
    </p:bg>
    <p:spTree>
      <p:nvGrpSpPr>
        <p:cNvPr id="1" name=""/>
        <p:cNvGrpSpPr/>
        <p:nvPr/>
      </p:nvGrpSpPr>
      <p:grpSpPr>
        <a:xfrm>
          <a:off x="0" y="0"/>
          <a:ext cx="0" cy="0"/>
          <a:chOff x="0" y="0"/>
          <a:chExt cx="0" cy="0"/>
        </a:xfrm>
      </p:grpSpPr>
      <p:sp>
        <p:nvSpPr>
          <p:cNvPr name="Freeform 2" id="2"/>
          <p:cNvSpPr/>
          <p:nvPr/>
        </p:nvSpPr>
        <p:spPr>
          <a:xfrm flipH="true" flipV="true" rot="0">
            <a:off x="0" y="0"/>
            <a:ext cx="12980689" cy="11504135"/>
          </a:xfrm>
          <a:custGeom>
            <a:avLst/>
            <a:gdLst/>
            <a:ahLst/>
            <a:cxnLst/>
            <a:rect r="r" b="b" t="t" l="l"/>
            <a:pathLst>
              <a:path h="11504135" w="12980689">
                <a:moveTo>
                  <a:pt x="12980689" y="11504135"/>
                </a:moveTo>
                <a:lnTo>
                  <a:pt x="0" y="11504135"/>
                </a:lnTo>
                <a:lnTo>
                  <a:pt x="0" y="0"/>
                </a:lnTo>
                <a:lnTo>
                  <a:pt x="12980689" y="0"/>
                </a:lnTo>
                <a:lnTo>
                  <a:pt x="12980689" y="1150413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552189" y="0"/>
            <a:ext cx="5105302" cy="5976607"/>
          </a:xfrm>
          <a:custGeom>
            <a:avLst/>
            <a:gdLst/>
            <a:ahLst/>
            <a:cxnLst/>
            <a:rect r="r" b="b" t="t" l="l"/>
            <a:pathLst>
              <a:path h="5976607" w="5105302">
                <a:moveTo>
                  <a:pt x="5105302" y="0"/>
                </a:moveTo>
                <a:lnTo>
                  <a:pt x="0" y="0"/>
                </a:lnTo>
                <a:lnTo>
                  <a:pt x="0" y="5976607"/>
                </a:lnTo>
                <a:lnTo>
                  <a:pt x="5105302" y="5976607"/>
                </a:lnTo>
                <a:lnTo>
                  <a:pt x="510530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85272" y="919415"/>
            <a:ext cx="1341166" cy="1172910"/>
          </a:xfrm>
          <a:custGeom>
            <a:avLst/>
            <a:gdLst/>
            <a:ahLst/>
            <a:cxnLst/>
            <a:rect r="r" b="b" t="t" l="l"/>
            <a:pathLst>
              <a:path h="1172910" w="1341166">
                <a:moveTo>
                  <a:pt x="0" y="0"/>
                </a:moveTo>
                <a:lnTo>
                  <a:pt x="1341165" y="0"/>
                </a:lnTo>
                <a:lnTo>
                  <a:pt x="1341165" y="1172910"/>
                </a:lnTo>
                <a:lnTo>
                  <a:pt x="0" y="11729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2321938" y="3745388"/>
            <a:ext cx="1608999" cy="1608999"/>
            <a:chOff x="0" y="0"/>
            <a:chExt cx="812800" cy="812800"/>
          </a:xfrm>
        </p:grpSpPr>
        <p:sp>
          <p:nvSpPr>
            <p:cNvPr name="Freeform 6" id="6"/>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9337F"/>
            </a:solidFill>
          </p:spPr>
        </p:sp>
        <p:sp>
          <p:nvSpPr>
            <p:cNvPr name="TextBox 7" id="7"/>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Login</a:t>
              </a:r>
            </a:p>
          </p:txBody>
        </p:sp>
      </p:grpSp>
      <p:sp>
        <p:nvSpPr>
          <p:cNvPr name="TextBox 8" id="8"/>
          <p:cNvSpPr txBox="true"/>
          <p:nvPr/>
        </p:nvSpPr>
        <p:spPr>
          <a:xfrm rot="0">
            <a:off x="3696317" y="706755"/>
            <a:ext cx="11050702" cy="1383665"/>
          </a:xfrm>
          <a:prstGeom prst="rect">
            <a:avLst/>
          </a:prstGeom>
        </p:spPr>
        <p:txBody>
          <a:bodyPr anchor="t" rtlCol="false" tIns="0" lIns="0" bIns="0" rIns="0">
            <a:spAutoFit/>
          </a:bodyPr>
          <a:lstStyle/>
          <a:p>
            <a:pPr>
              <a:lnSpc>
                <a:spcPts val="9729"/>
              </a:lnSpc>
            </a:pPr>
            <a:r>
              <a:rPr lang="en-US" sz="6999">
                <a:solidFill>
                  <a:srgbClr val="D1D1CB"/>
                </a:solidFill>
                <a:latin typeface="Agrandir Narrow Bold"/>
              </a:rPr>
              <a:t>Phase Three</a:t>
            </a:r>
          </a:p>
        </p:txBody>
      </p:sp>
      <p:grpSp>
        <p:nvGrpSpPr>
          <p:cNvPr name="Group 9" id="9"/>
          <p:cNvGrpSpPr/>
          <p:nvPr/>
        </p:nvGrpSpPr>
        <p:grpSpPr>
          <a:xfrm rot="0">
            <a:off x="2321938" y="5976607"/>
            <a:ext cx="1751028" cy="1608999"/>
            <a:chOff x="0" y="0"/>
            <a:chExt cx="884547" cy="812800"/>
          </a:xfrm>
        </p:grpSpPr>
        <p:sp>
          <p:nvSpPr>
            <p:cNvPr name="Freeform 10" id="10"/>
            <p:cNvSpPr/>
            <p:nvPr/>
          </p:nvSpPr>
          <p:spPr>
            <a:xfrm flipH="false" flipV="false" rot="0">
              <a:off x="37687" y="0"/>
              <a:ext cx="809173" cy="812800"/>
            </a:xfrm>
            <a:custGeom>
              <a:avLst/>
              <a:gdLst/>
              <a:ahLst/>
              <a:cxnLst/>
              <a:rect r="r" b="b" t="t" l="l"/>
              <a:pathLst>
                <a:path h="812800" w="809173">
                  <a:moveTo>
                    <a:pt x="404587" y="0"/>
                  </a:moveTo>
                  <a:cubicBezTo>
                    <a:pt x="628326" y="1001"/>
                    <a:pt x="809173" y="182659"/>
                    <a:pt x="809173" y="406400"/>
                  </a:cubicBezTo>
                  <a:cubicBezTo>
                    <a:pt x="809173" y="630141"/>
                    <a:pt x="628326" y="811799"/>
                    <a:pt x="404587" y="812800"/>
                  </a:cubicBezTo>
                  <a:cubicBezTo>
                    <a:pt x="180848" y="811799"/>
                    <a:pt x="0" y="630141"/>
                    <a:pt x="0" y="406400"/>
                  </a:cubicBezTo>
                  <a:cubicBezTo>
                    <a:pt x="0" y="182659"/>
                    <a:pt x="180848" y="1001"/>
                    <a:pt x="404587" y="0"/>
                  </a:cubicBezTo>
                  <a:close/>
                </a:path>
              </a:pathLst>
            </a:custGeom>
            <a:solidFill>
              <a:srgbClr val="29337F"/>
            </a:solidFill>
          </p:spPr>
        </p:sp>
        <p:sp>
          <p:nvSpPr>
            <p:cNvPr name="TextBox 11" id="11"/>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Client</a:t>
              </a:r>
            </a:p>
          </p:txBody>
        </p:sp>
      </p:grpSp>
      <p:grpSp>
        <p:nvGrpSpPr>
          <p:cNvPr name="Group 12" id="12"/>
          <p:cNvGrpSpPr/>
          <p:nvPr/>
        </p:nvGrpSpPr>
        <p:grpSpPr>
          <a:xfrm rot="0">
            <a:off x="4881345" y="3745388"/>
            <a:ext cx="1608999" cy="1608999"/>
            <a:chOff x="0" y="0"/>
            <a:chExt cx="812800" cy="812800"/>
          </a:xfrm>
        </p:grpSpPr>
        <p:sp>
          <p:nvSpPr>
            <p:cNvPr name="Freeform 13" id="13"/>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BF63"/>
            </a:solidFill>
          </p:spPr>
        </p:sp>
        <p:sp>
          <p:nvSpPr>
            <p:cNvPr name="TextBox 14" id="14"/>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Auth</a:t>
              </a:r>
            </a:p>
          </p:txBody>
        </p:sp>
      </p:grpSp>
      <p:sp>
        <p:nvSpPr>
          <p:cNvPr name="AutoShape 15" id="15"/>
          <p:cNvSpPr/>
          <p:nvPr/>
        </p:nvSpPr>
        <p:spPr>
          <a:xfrm flipV="true">
            <a:off x="3930937" y="4549887"/>
            <a:ext cx="950408" cy="19050"/>
          </a:xfrm>
          <a:prstGeom prst="line">
            <a:avLst/>
          </a:prstGeom>
          <a:ln cap="flat" w="38100">
            <a:solidFill>
              <a:srgbClr val="FFFFFF"/>
            </a:solidFill>
            <a:prstDash val="solid"/>
            <a:headEnd type="none" len="sm" w="sm"/>
            <a:tailEnd type="none" len="sm" w="sm"/>
          </a:ln>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243B3B"/>
        </a:solidFill>
      </p:bgPr>
    </p:bg>
    <p:spTree>
      <p:nvGrpSpPr>
        <p:cNvPr id="1" name=""/>
        <p:cNvGrpSpPr/>
        <p:nvPr/>
      </p:nvGrpSpPr>
      <p:grpSpPr>
        <a:xfrm>
          <a:off x="0" y="0"/>
          <a:ext cx="0" cy="0"/>
          <a:chOff x="0" y="0"/>
          <a:chExt cx="0" cy="0"/>
        </a:xfrm>
      </p:grpSpPr>
      <p:sp>
        <p:nvSpPr>
          <p:cNvPr name="Freeform 2" id="2"/>
          <p:cNvSpPr/>
          <p:nvPr/>
        </p:nvSpPr>
        <p:spPr>
          <a:xfrm flipH="true" flipV="true" rot="0">
            <a:off x="0" y="0"/>
            <a:ext cx="12980689" cy="11504135"/>
          </a:xfrm>
          <a:custGeom>
            <a:avLst/>
            <a:gdLst/>
            <a:ahLst/>
            <a:cxnLst/>
            <a:rect r="r" b="b" t="t" l="l"/>
            <a:pathLst>
              <a:path h="11504135" w="12980689">
                <a:moveTo>
                  <a:pt x="12980689" y="11504135"/>
                </a:moveTo>
                <a:lnTo>
                  <a:pt x="0" y="11504135"/>
                </a:lnTo>
                <a:lnTo>
                  <a:pt x="0" y="0"/>
                </a:lnTo>
                <a:lnTo>
                  <a:pt x="12980689" y="0"/>
                </a:lnTo>
                <a:lnTo>
                  <a:pt x="12980689" y="1150413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552189" y="0"/>
            <a:ext cx="5105302" cy="5976607"/>
          </a:xfrm>
          <a:custGeom>
            <a:avLst/>
            <a:gdLst/>
            <a:ahLst/>
            <a:cxnLst/>
            <a:rect r="r" b="b" t="t" l="l"/>
            <a:pathLst>
              <a:path h="5976607" w="5105302">
                <a:moveTo>
                  <a:pt x="5105302" y="0"/>
                </a:moveTo>
                <a:lnTo>
                  <a:pt x="0" y="0"/>
                </a:lnTo>
                <a:lnTo>
                  <a:pt x="0" y="5976607"/>
                </a:lnTo>
                <a:lnTo>
                  <a:pt x="5105302" y="5976607"/>
                </a:lnTo>
                <a:lnTo>
                  <a:pt x="510530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85272" y="919415"/>
            <a:ext cx="1341166" cy="1172910"/>
          </a:xfrm>
          <a:custGeom>
            <a:avLst/>
            <a:gdLst/>
            <a:ahLst/>
            <a:cxnLst/>
            <a:rect r="r" b="b" t="t" l="l"/>
            <a:pathLst>
              <a:path h="1172910" w="1341166">
                <a:moveTo>
                  <a:pt x="0" y="0"/>
                </a:moveTo>
                <a:lnTo>
                  <a:pt x="1341165" y="0"/>
                </a:lnTo>
                <a:lnTo>
                  <a:pt x="1341165" y="1172910"/>
                </a:lnTo>
                <a:lnTo>
                  <a:pt x="0" y="11729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2321938" y="3745388"/>
            <a:ext cx="1608999" cy="1608999"/>
            <a:chOff x="0" y="0"/>
            <a:chExt cx="812800" cy="812800"/>
          </a:xfrm>
        </p:grpSpPr>
        <p:sp>
          <p:nvSpPr>
            <p:cNvPr name="Freeform 6" id="6"/>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9337F"/>
            </a:solidFill>
          </p:spPr>
        </p:sp>
        <p:sp>
          <p:nvSpPr>
            <p:cNvPr name="TextBox 7" id="7"/>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Login</a:t>
              </a:r>
            </a:p>
          </p:txBody>
        </p:sp>
      </p:grpSp>
      <p:sp>
        <p:nvSpPr>
          <p:cNvPr name="TextBox 8" id="8"/>
          <p:cNvSpPr txBox="true"/>
          <p:nvPr/>
        </p:nvSpPr>
        <p:spPr>
          <a:xfrm rot="0">
            <a:off x="3696317" y="706755"/>
            <a:ext cx="11050702" cy="1383665"/>
          </a:xfrm>
          <a:prstGeom prst="rect">
            <a:avLst/>
          </a:prstGeom>
        </p:spPr>
        <p:txBody>
          <a:bodyPr anchor="t" rtlCol="false" tIns="0" lIns="0" bIns="0" rIns="0">
            <a:spAutoFit/>
          </a:bodyPr>
          <a:lstStyle/>
          <a:p>
            <a:pPr>
              <a:lnSpc>
                <a:spcPts val="9729"/>
              </a:lnSpc>
            </a:pPr>
            <a:r>
              <a:rPr lang="en-US" sz="6999">
                <a:solidFill>
                  <a:srgbClr val="D1D1CB"/>
                </a:solidFill>
                <a:latin typeface="Agrandir Narrow Bold"/>
              </a:rPr>
              <a:t>Phase Three</a:t>
            </a:r>
          </a:p>
        </p:txBody>
      </p:sp>
      <p:grpSp>
        <p:nvGrpSpPr>
          <p:cNvPr name="Group 9" id="9"/>
          <p:cNvGrpSpPr/>
          <p:nvPr/>
        </p:nvGrpSpPr>
        <p:grpSpPr>
          <a:xfrm rot="0">
            <a:off x="2321938" y="5976607"/>
            <a:ext cx="1751028" cy="1608999"/>
            <a:chOff x="0" y="0"/>
            <a:chExt cx="884547" cy="812800"/>
          </a:xfrm>
        </p:grpSpPr>
        <p:sp>
          <p:nvSpPr>
            <p:cNvPr name="Freeform 10" id="10"/>
            <p:cNvSpPr/>
            <p:nvPr/>
          </p:nvSpPr>
          <p:spPr>
            <a:xfrm flipH="false" flipV="false" rot="0">
              <a:off x="37687" y="0"/>
              <a:ext cx="809173" cy="812800"/>
            </a:xfrm>
            <a:custGeom>
              <a:avLst/>
              <a:gdLst/>
              <a:ahLst/>
              <a:cxnLst/>
              <a:rect r="r" b="b" t="t" l="l"/>
              <a:pathLst>
                <a:path h="812800" w="809173">
                  <a:moveTo>
                    <a:pt x="404587" y="0"/>
                  </a:moveTo>
                  <a:cubicBezTo>
                    <a:pt x="628326" y="1001"/>
                    <a:pt x="809173" y="182659"/>
                    <a:pt x="809173" y="406400"/>
                  </a:cubicBezTo>
                  <a:cubicBezTo>
                    <a:pt x="809173" y="630141"/>
                    <a:pt x="628326" y="811799"/>
                    <a:pt x="404587" y="812800"/>
                  </a:cubicBezTo>
                  <a:cubicBezTo>
                    <a:pt x="180848" y="811799"/>
                    <a:pt x="0" y="630141"/>
                    <a:pt x="0" y="406400"/>
                  </a:cubicBezTo>
                  <a:cubicBezTo>
                    <a:pt x="0" y="182659"/>
                    <a:pt x="180848" y="1001"/>
                    <a:pt x="404587" y="0"/>
                  </a:cubicBezTo>
                  <a:close/>
                </a:path>
              </a:pathLst>
            </a:custGeom>
            <a:solidFill>
              <a:srgbClr val="29337F"/>
            </a:solidFill>
          </p:spPr>
        </p:sp>
        <p:sp>
          <p:nvSpPr>
            <p:cNvPr name="TextBox 11" id="11"/>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Client</a:t>
              </a:r>
            </a:p>
          </p:txBody>
        </p:sp>
      </p:grpSp>
      <p:grpSp>
        <p:nvGrpSpPr>
          <p:cNvPr name="Group 12" id="12"/>
          <p:cNvGrpSpPr/>
          <p:nvPr/>
        </p:nvGrpSpPr>
        <p:grpSpPr>
          <a:xfrm rot="0">
            <a:off x="4881345" y="3745388"/>
            <a:ext cx="1608999" cy="1608999"/>
            <a:chOff x="0" y="0"/>
            <a:chExt cx="812800" cy="812800"/>
          </a:xfrm>
        </p:grpSpPr>
        <p:sp>
          <p:nvSpPr>
            <p:cNvPr name="Freeform 13" id="13"/>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BF63"/>
            </a:solidFill>
          </p:spPr>
        </p:sp>
        <p:sp>
          <p:nvSpPr>
            <p:cNvPr name="TextBox 14" id="14"/>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Auth</a:t>
              </a:r>
            </a:p>
          </p:txBody>
        </p:sp>
      </p:grpSp>
      <p:sp>
        <p:nvSpPr>
          <p:cNvPr name="AutoShape 15" id="15"/>
          <p:cNvSpPr/>
          <p:nvPr/>
        </p:nvSpPr>
        <p:spPr>
          <a:xfrm flipV="true">
            <a:off x="3930937" y="4549887"/>
            <a:ext cx="950408" cy="19050"/>
          </a:xfrm>
          <a:prstGeom prst="line">
            <a:avLst/>
          </a:prstGeom>
          <a:ln cap="flat" w="38100">
            <a:solidFill>
              <a:srgbClr val="FFFFFF"/>
            </a:solidFill>
            <a:prstDash val="solid"/>
            <a:headEnd type="none" len="sm" w="sm"/>
            <a:tailEnd type="none" len="sm" w="sm"/>
          </a:ln>
        </p:spPr>
      </p:sp>
      <p:grpSp>
        <p:nvGrpSpPr>
          <p:cNvPr name="Group 16" id="16"/>
          <p:cNvGrpSpPr/>
          <p:nvPr/>
        </p:nvGrpSpPr>
        <p:grpSpPr>
          <a:xfrm rot="0">
            <a:off x="4881727" y="6159816"/>
            <a:ext cx="2660013" cy="1608999"/>
            <a:chOff x="0" y="0"/>
            <a:chExt cx="1343729" cy="812800"/>
          </a:xfrm>
        </p:grpSpPr>
        <p:sp>
          <p:nvSpPr>
            <p:cNvPr name="Freeform 17" id="17"/>
            <p:cNvSpPr/>
            <p:nvPr/>
          </p:nvSpPr>
          <p:spPr>
            <a:xfrm flipH="false" flipV="false" rot="0">
              <a:off x="267278" y="0"/>
              <a:ext cx="809173" cy="812800"/>
            </a:xfrm>
            <a:custGeom>
              <a:avLst/>
              <a:gdLst/>
              <a:ahLst/>
              <a:cxnLst/>
              <a:rect r="r" b="b" t="t" l="l"/>
              <a:pathLst>
                <a:path h="812800" w="809173">
                  <a:moveTo>
                    <a:pt x="404586" y="0"/>
                  </a:moveTo>
                  <a:cubicBezTo>
                    <a:pt x="628326" y="1001"/>
                    <a:pt x="809173" y="182659"/>
                    <a:pt x="809173" y="406400"/>
                  </a:cubicBezTo>
                  <a:cubicBezTo>
                    <a:pt x="809173" y="630141"/>
                    <a:pt x="628326" y="811799"/>
                    <a:pt x="404586" y="812800"/>
                  </a:cubicBezTo>
                  <a:cubicBezTo>
                    <a:pt x="180847" y="811799"/>
                    <a:pt x="0" y="630141"/>
                    <a:pt x="0" y="406400"/>
                  </a:cubicBezTo>
                  <a:cubicBezTo>
                    <a:pt x="0" y="182659"/>
                    <a:pt x="180847" y="1001"/>
                    <a:pt x="404586" y="0"/>
                  </a:cubicBezTo>
                  <a:close/>
                </a:path>
              </a:pathLst>
            </a:custGeom>
            <a:solidFill>
              <a:srgbClr val="00BF63"/>
            </a:solidFill>
          </p:spPr>
        </p:sp>
        <p:sp>
          <p:nvSpPr>
            <p:cNvPr name="TextBox 18" id="18"/>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Gateway</a:t>
              </a:r>
            </a:p>
          </p:txBody>
        </p:sp>
      </p:grpSp>
      <p:sp>
        <p:nvSpPr>
          <p:cNvPr name="AutoShape 19" id="19"/>
          <p:cNvSpPr/>
          <p:nvPr/>
        </p:nvSpPr>
        <p:spPr>
          <a:xfrm>
            <a:off x="4072966" y="6781107"/>
            <a:ext cx="808761" cy="183209"/>
          </a:xfrm>
          <a:prstGeom prst="line">
            <a:avLst/>
          </a:prstGeom>
          <a:ln cap="flat" w="38100">
            <a:solidFill>
              <a:srgbClr val="FFFFFF"/>
            </a:solidFill>
            <a:prstDash val="solid"/>
            <a:headEnd type="none" len="sm" w="sm"/>
            <a:tailEnd type="none" len="sm" w="sm"/>
          </a:ln>
        </p:spPr>
      </p:sp>
      <p:sp>
        <p:nvSpPr>
          <p:cNvPr name="AutoShape 20" id="20"/>
          <p:cNvSpPr/>
          <p:nvPr/>
        </p:nvSpPr>
        <p:spPr>
          <a:xfrm>
            <a:off x="5686227" y="5373437"/>
            <a:ext cx="525507" cy="786379"/>
          </a:xfrm>
          <a:prstGeom prst="line">
            <a:avLst/>
          </a:prstGeom>
          <a:ln cap="flat" w="38100">
            <a:solidFill>
              <a:srgbClr val="FFFFFF"/>
            </a:solidFill>
            <a:prstDash val="solid"/>
            <a:headEnd type="none" len="sm" w="sm"/>
            <a:tailEnd type="none" len="sm" w="sm"/>
          </a:ln>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243B3B"/>
        </a:solidFill>
      </p:bgPr>
    </p:bg>
    <p:spTree>
      <p:nvGrpSpPr>
        <p:cNvPr id="1" name=""/>
        <p:cNvGrpSpPr/>
        <p:nvPr/>
      </p:nvGrpSpPr>
      <p:grpSpPr>
        <a:xfrm>
          <a:off x="0" y="0"/>
          <a:ext cx="0" cy="0"/>
          <a:chOff x="0" y="0"/>
          <a:chExt cx="0" cy="0"/>
        </a:xfrm>
      </p:grpSpPr>
      <p:sp>
        <p:nvSpPr>
          <p:cNvPr name="Freeform 2" id="2"/>
          <p:cNvSpPr/>
          <p:nvPr/>
        </p:nvSpPr>
        <p:spPr>
          <a:xfrm flipH="true" flipV="true" rot="0">
            <a:off x="0" y="0"/>
            <a:ext cx="12980689" cy="11504135"/>
          </a:xfrm>
          <a:custGeom>
            <a:avLst/>
            <a:gdLst/>
            <a:ahLst/>
            <a:cxnLst/>
            <a:rect r="r" b="b" t="t" l="l"/>
            <a:pathLst>
              <a:path h="11504135" w="12980689">
                <a:moveTo>
                  <a:pt x="12980689" y="11504135"/>
                </a:moveTo>
                <a:lnTo>
                  <a:pt x="0" y="11504135"/>
                </a:lnTo>
                <a:lnTo>
                  <a:pt x="0" y="0"/>
                </a:lnTo>
                <a:lnTo>
                  <a:pt x="12980689" y="0"/>
                </a:lnTo>
                <a:lnTo>
                  <a:pt x="12980689" y="1150413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552189" y="0"/>
            <a:ext cx="5105302" cy="5976607"/>
          </a:xfrm>
          <a:custGeom>
            <a:avLst/>
            <a:gdLst/>
            <a:ahLst/>
            <a:cxnLst/>
            <a:rect r="r" b="b" t="t" l="l"/>
            <a:pathLst>
              <a:path h="5976607" w="5105302">
                <a:moveTo>
                  <a:pt x="5105302" y="0"/>
                </a:moveTo>
                <a:lnTo>
                  <a:pt x="0" y="0"/>
                </a:lnTo>
                <a:lnTo>
                  <a:pt x="0" y="5976607"/>
                </a:lnTo>
                <a:lnTo>
                  <a:pt x="5105302" y="5976607"/>
                </a:lnTo>
                <a:lnTo>
                  <a:pt x="510530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85272" y="919415"/>
            <a:ext cx="1341166" cy="1172910"/>
          </a:xfrm>
          <a:custGeom>
            <a:avLst/>
            <a:gdLst/>
            <a:ahLst/>
            <a:cxnLst/>
            <a:rect r="r" b="b" t="t" l="l"/>
            <a:pathLst>
              <a:path h="1172910" w="1341166">
                <a:moveTo>
                  <a:pt x="0" y="0"/>
                </a:moveTo>
                <a:lnTo>
                  <a:pt x="1341165" y="0"/>
                </a:lnTo>
                <a:lnTo>
                  <a:pt x="1341165" y="1172910"/>
                </a:lnTo>
                <a:lnTo>
                  <a:pt x="0" y="11729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2321938" y="3745388"/>
            <a:ext cx="1608999" cy="1608999"/>
            <a:chOff x="0" y="0"/>
            <a:chExt cx="812800" cy="812800"/>
          </a:xfrm>
        </p:grpSpPr>
        <p:sp>
          <p:nvSpPr>
            <p:cNvPr name="Freeform 6" id="6"/>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9337F"/>
            </a:solidFill>
          </p:spPr>
        </p:sp>
        <p:sp>
          <p:nvSpPr>
            <p:cNvPr name="TextBox 7" id="7"/>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Login</a:t>
              </a:r>
            </a:p>
          </p:txBody>
        </p:sp>
      </p:grpSp>
      <p:sp>
        <p:nvSpPr>
          <p:cNvPr name="TextBox 8" id="8"/>
          <p:cNvSpPr txBox="true"/>
          <p:nvPr/>
        </p:nvSpPr>
        <p:spPr>
          <a:xfrm rot="0">
            <a:off x="3696317" y="706755"/>
            <a:ext cx="11050702" cy="1383665"/>
          </a:xfrm>
          <a:prstGeom prst="rect">
            <a:avLst/>
          </a:prstGeom>
        </p:spPr>
        <p:txBody>
          <a:bodyPr anchor="t" rtlCol="false" tIns="0" lIns="0" bIns="0" rIns="0">
            <a:spAutoFit/>
          </a:bodyPr>
          <a:lstStyle/>
          <a:p>
            <a:pPr>
              <a:lnSpc>
                <a:spcPts val="9729"/>
              </a:lnSpc>
            </a:pPr>
            <a:r>
              <a:rPr lang="en-US" sz="6999">
                <a:solidFill>
                  <a:srgbClr val="D1D1CB"/>
                </a:solidFill>
                <a:latin typeface="Agrandir Narrow Bold"/>
              </a:rPr>
              <a:t>Phase Three</a:t>
            </a:r>
          </a:p>
        </p:txBody>
      </p:sp>
      <p:grpSp>
        <p:nvGrpSpPr>
          <p:cNvPr name="Group 9" id="9"/>
          <p:cNvGrpSpPr/>
          <p:nvPr/>
        </p:nvGrpSpPr>
        <p:grpSpPr>
          <a:xfrm rot="0">
            <a:off x="2321938" y="5976607"/>
            <a:ext cx="1751028" cy="1608999"/>
            <a:chOff x="0" y="0"/>
            <a:chExt cx="884547" cy="812800"/>
          </a:xfrm>
        </p:grpSpPr>
        <p:sp>
          <p:nvSpPr>
            <p:cNvPr name="Freeform 10" id="10"/>
            <p:cNvSpPr/>
            <p:nvPr/>
          </p:nvSpPr>
          <p:spPr>
            <a:xfrm flipH="false" flipV="false" rot="0">
              <a:off x="37687" y="0"/>
              <a:ext cx="809173" cy="812800"/>
            </a:xfrm>
            <a:custGeom>
              <a:avLst/>
              <a:gdLst/>
              <a:ahLst/>
              <a:cxnLst/>
              <a:rect r="r" b="b" t="t" l="l"/>
              <a:pathLst>
                <a:path h="812800" w="809173">
                  <a:moveTo>
                    <a:pt x="404587" y="0"/>
                  </a:moveTo>
                  <a:cubicBezTo>
                    <a:pt x="628326" y="1001"/>
                    <a:pt x="809173" y="182659"/>
                    <a:pt x="809173" y="406400"/>
                  </a:cubicBezTo>
                  <a:cubicBezTo>
                    <a:pt x="809173" y="630141"/>
                    <a:pt x="628326" y="811799"/>
                    <a:pt x="404587" y="812800"/>
                  </a:cubicBezTo>
                  <a:cubicBezTo>
                    <a:pt x="180848" y="811799"/>
                    <a:pt x="0" y="630141"/>
                    <a:pt x="0" y="406400"/>
                  </a:cubicBezTo>
                  <a:cubicBezTo>
                    <a:pt x="0" y="182659"/>
                    <a:pt x="180848" y="1001"/>
                    <a:pt x="404587" y="0"/>
                  </a:cubicBezTo>
                  <a:close/>
                </a:path>
              </a:pathLst>
            </a:custGeom>
            <a:solidFill>
              <a:srgbClr val="29337F"/>
            </a:solidFill>
          </p:spPr>
        </p:sp>
        <p:sp>
          <p:nvSpPr>
            <p:cNvPr name="TextBox 11" id="11"/>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Client</a:t>
              </a:r>
            </a:p>
          </p:txBody>
        </p:sp>
      </p:grpSp>
      <p:grpSp>
        <p:nvGrpSpPr>
          <p:cNvPr name="Group 12" id="12"/>
          <p:cNvGrpSpPr/>
          <p:nvPr/>
        </p:nvGrpSpPr>
        <p:grpSpPr>
          <a:xfrm rot="0">
            <a:off x="4881345" y="3745388"/>
            <a:ext cx="1608999" cy="1608999"/>
            <a:chOff x="0" y="0"/>
            <a:chExt cx="812800" cy="812800"/>
          </a:xfrm>
        </p:grpSpPr>
        <p:sp>
          <p:nvSpPr>
            <p:cNvPr name="Freeform 13" id="13"/>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BF63"/>
            </a:solidFill>
          </p:spPr>
        </p:sp>
        <p:sp>
          <p:nvSpPr>
            <p:cNvPr name="TextBox 14" id="14"/>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Auth</a:t>
              </a:r>
            </a:p>
          </p:txBody>
        </p:sp>
      </p:grpSp>
      <p:sp>
        <p:nvSpPr>
          <p:cNvPr name="AutoShape 15" id="15"/>
          <p:cNvSpPr/>
          <p:nvPr/>
        </p:nvSpPr>
        <p:spPr>
          <a:xfrm flipV="true">
            <a:off x="3930937" y="4549887"/>
            <a:ext cx="950408" cy="19050"/>
          </a:xfrm>
          <a:prstGeom prst="line">
            <a:avLst/>
          </a:prstGeom>
          <a:ln cap="flat" w="38100">
            <a:solidFill>
              <a:srgbClr val="FFFFFF"/>
            </a:solidFill>
            <a:prstDash val="solid"/>
            <a:headEnd type="none" len="sm" w="sm"/>
            <a:tailEnd type="none" len="sm" w="sm"/>
          </a:ln>
        </p:spPr>
      </p:sp>
      <p:grpSp>
        <p:nvGrpSpPr>
          <p:cNvPr name="Group 16" id="16"/>
          <p:cNvGrpSpPr/>
          <p:nvPr/>
        </p:nvGrpSpPr>
        <p:grpSpPr>
          <a:xfrm rot="0">
            <a:off x="4881727" y="6159816"/>
            <a:ext cx="2660013" cy="1608999"/>
            <a:chOff x="0" y="0"/>
            <a:chExt cx="1343729" cy="812800"/>
          </a:xfrm>
        </p:grpSpPr>
        <p:sp>
          <p:nvSpPr>
            <p:cNvPr name="Freeform 17" id="17"/>
            <p:cNvSpPr/>
            <p:nvPr/>
          </p:nvSpPr>
          <p:spPr>
            <a:xfrm flipH="false" flipV="false" rot="0">
              <a:off x="267278" y="0"/>
              <a:ext cx="809173" cy="812800"/>
            </a:xfrm>
            <a:custGeom>
              <a:avLst/>
              <a:gdLst/>
              <a:ahLst/>
              <a:cxnLst/>
              <a:rect r="r" b="b" t="t" l="l"/>
              <a:pathLst>
                <a:path h="812800" w="809173">
                  <a:moveTo>
                    <a:pt x="404586" y="0"/>
                  </a:moveTo>
                  <a:cubicBezTo>
                    <a:pt x="628326" y="1001"/>
                    <a:pt x="809173" y="182659"/>
                    <a:pt x="809173" y="406400"/>
                  </a:cubicBezTo>
                  <a:cubicBezTo>
                    <a:pt x="809173" y="630141"/>
                    <a:pt x="628326" y="811799"/>
                    <a:pt x="404586" y="812800"/>
                  </a:cubicBezTo>
                  <a:cubicBezTo>
                    <a:pt x="180847" y="811799"/>
                    <a:pt x="0" y="630141"/>
                    <a:pt x="0" y="406400"/>
                  </a:cubicBezTo>
                  <a:cubicBezTo>
                    <a:pt x="0" y="182659"/>
                    <a:pt x="180847" y="1001"/>
                    <a:pt x="404586" y="0"/>
                  </a:cubicBezTo>
                  <a:close/>
                </a:path>
              </a:pathLst>
            </a:custGeom>
            <a:solidFill>
              <a:srgbClr val="00BF63"/>
            </a:solidFill>
          </p:spPr>
        </p:sp>
        <p:sp>
          <p:nvSpPr>
            <p:cNvPr name="TextBox 18" id="18"/>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Gateway</a:t>
              </a:r>
            </a:p>
          </p:txBody>
        </p:sp>
      </p:grpSp>
      <p:sp>
        <p:nvSpPr>
          <p:cNvPr name="AutoShape 19" id="19"/>
          <p:cNvSpPr/>
          <p:nvPr/>
        </p:nvSpPr>
        <p:spPr>
          <a:xfrm>
            <a:off x="4072966" y="6781107"/>
            <a:ext cx="808761" cy="183209"/>
          </a:xfrm>
          <a:prstGeom prst="line">
            <a:avLst/>
          </a:prstGeom>
          <a:ln cap="flat" w="38100">
            <a:solidFill>
              <a:srgbClr val="FFFFFF"/>
            </a:solidFill>
            <a:prstDash val="solid"/>
            <a:headEnd type="none" len="sm" w="sm"/>
            <a:tailEnd type="none" len="sm" w="sm"/>
          </a:ln>
        </p:spPr>
      </p:sp>
      <p:sp>
        <p:nvSpPr>
          <p:cNvPr name="AutoShape 20" id="20"/>
          <p:cNvSpPr/>
          <p:nvPr/>
        </p:nvSpPr>
        <p:spPr>
          <a:xfrm>
            <a:off x="5686227" y="5373437"/>
            <a:ext cx="525507" cy="786379"/>
          </a:xfrm>
          <a:prstGeom prst="line">
            <a:avLst/>
          </a:prstGeom>
          <a:ln cap="flat" w="38100">
            <a:solidFill>
              <a:srgbClr val="FFFFFF"/>
            </a:solidFill>
            <a:prstDash val="solid"/>
            <a:headEnd type="none" len="sm" w="sm"/>
            <a:tailEnd type="none" len="sm" w="sm"/>
          </a:ln>
        </p:spPr>
      </p:sp>
      <p:grpSp>
        <p:nvGrpSpPr>
          <p:cNvPr name="Group 21" id="21"/>
          <p:cNvGrpSpPr/>
          <p:nvPr/>
        </p:nvGrpSpPr>
        <p:grpSpPr>
          <a:xfrm rot="0">
            <a:off x="4881345" y="8359365"/>
            <a:ext cx="2660013" cy="1975417"/>
            <a:chOff x="0" y="0"/>
            <a:chExt cx="1343729" cy="997899"/>
          </a:xfrm>
        </p:grpSpPr>
        <p:sp>
          <p:nvSpPr>
            <p:cNvPr name="Freeform 22" id="22"/>
            <p:cNvSpPr/>
            <p:nvPr/>
          </p:nvSpPr>
          <p:spPr>
            <a:xfrm flipH="false" flipV="false" rot="0">
              <a:off x="175141" y="0"/>
              <a:ext cx="993446" cy="997899"/>
            </a:xfrm>
            <a:custGeom>
              <a:avLst/>
              <a:gdLst/>
              <a:ahLst/>
              <a:cxnLst/>
              <a:rect r="r" b="b" t="t" l="l"/>
              <a:pathLst>
                <a:path h="997899" w="993446">
                  <a:moveTo>
                    <a:pt x="496723" y="0"/>
                  </a:moveTo>
                  <a:cubicBezTo>
                    <a:pt x="771415" y="1228"/>
                    <a:pt x="993447" y="224256"/>
                    <a:pt x="993447" y="498949"/>
                  </a:cubicBezTo>
                  <a:cubicBezTo>
                    <a:pt x="993447" y="773643"/>
                    <a:pt x="771415" y="996671"/>
                    <a:pt x="496723" y="997899"/>
                  </a:cubicBezTo>
                  <a:cubicBezTo>
                    <a:pt x="222032" y="996671"/>
                    <a:pt x="0" y="773643"/>
                    <a:pt x="0" y="498949"/>
                  </a:cubicBezTo>
                  <a:cubicBezTo>
                    <a:pt x="0" y="224256"/>
                    <a:pt x="222032" y="1228"/>
                    <a:pt x="496723" y="0"/>
                  </a:cubicBezTo>
                  <a:close/>
                </a:path>
              </a:pathLst>
            </a:custGeom>
            <a:solidFill>
              <a:srgbClr val="00BF63"/>
            </a:solidFill>
          </p:spPr>
        </p:sp>
        <p:sp>
          <p:nvSpPr>
            <p:cNvPr name="TextBox 23" id="23"/>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Data seeder</a:t>
              </a:r>
            </a:p>
          </p:txBody>
        </p:sp>
      </p:grpSp>
      <p:sp>
        <p:nvSpPr>
          <p:cNvPr name="AutoShape 24" id="24"/>
          <p:cNvSpPr/>
          <p:nvPr/>
        </p:nvSpPr>
        <p:spPr>
          <a:xfrm flipH="true">
            <a:off x="6211352" y="7768815"/>
            <a:ext cx="382" cy="590550"/>
          </a:xfrm>
          <a:prstGeom prst="line">
            <a:avLst/>
          </a:prstGeom>
          <a:ln cap="flat" w="38100">
            <a:solidFill>
              <a:srgbClr val="FFFFFF"/>
            </a:solidFill>
            <a:prstDash val="solid"/>
            <a:headEnd type="none" len="sm" w="sm"/>
            <a:tailEnd type="none" len="sm" w="sm"/>
          </a:ln>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243B3B"/>
        </a:solidFill>
      </p:bgPr>
    </p:bg>
    <p:spTree>
      <p:nvGrpSpPr>
        <p:cNvPr id="1" name=""/>
        <p:cNvGrpSpPr/>
        <p:nvPr/>
      </p:nvGrpSpPr>
      <p:grpSpPr>
        <a:xfrm>
          <a:off x="0" y="0"/>
          <a:ext cx="0" cy="0"/>
          <a:chOff x="0" y="0"/>
          <a:chExt cx="0" cy="0"/>
        </a:xfrm>
      </p:grpSpPr>
      <p:sp>
        <p:nvSpPr>
          <p:cNvPr name="Freeform 2" id="2"/>
          <p:cNvSpPr/>
          <p:nvPr/>
        </p:nvSpPr>
        <p:spPr>
          <a:xfrm flipH="true" flipV="true" rot="0">
            <a:off x="0" y="0"/>
            <a:ext cx="12980689" cy="11504135"/>
          </a:xfrm>
          <a:custGeom>
            <a:avLst/>
            <a:gdLst/>
            <a:ahLst/>
            <a:cxnLst/>
            <a:rect r="r" b="b" t="t" l="l"/>
            <a:pathLst>
              <a:path h="11504135" w="12980689">
                <a:moveTo>
                  <a:pt x="12980689" y="11504135"/>
                </a:moveTo>
                <a:lnTo>
                  <a:pt x="0" y="11504135"/>
                </a:lnTo>
                <a:lnTo>
                  <a:pt x="0" y="0"/>
                </a:lnTo>
                <a:lnTo>
                  <a:pt x="12980689" y="0"/>
                </a:lnTo>
                <a:lnTo>
                  <a:pt x="12980689" y="1150413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552189" y="0"/>
            <a:ext cx="5105302" cy="5976607"/>
          </a:xfrm>
          <a:custGeom>
            <a:avLst/>
            <a:gdLst/>
            <a:ahLst/>
            <a:cxnLst/>
            <a:rect r="r" b="b" t="t" l="l"/>
            <a:pathLst>
              <a:path h="5976607" w="5105302">
                <a:moveTo>
                  <a:pt x="5105302" y="0"/>
                </a:moveTo>
                <a:lnTo>
                  <a:pt x="0" y="0"/>
                </a:lnTo>
                <a:lnTo>
                  <a:pt x="0" y="5976607"/>
                </a:lnTo>
                <a:lnTo>
                  <a:pt x="5105302" y="5976607"/>
                </a:lnTo>
                <a:lnTo>
                  <a:pt x="510530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85272" y="919415"/>
            <a:ext cx="1341166" cy="1172910"/>
          </a:xfrm>
          <a:custGeom>
            <a:avLst/>
            <a:gdLst/>
            <a:ahLst/>
            <a:cxnLst/>
            <a:rect r="r" b="b" t="t" l="l"/>
            <a:pathLst>
              <a:path h="1172910" w="1341166">
                <a:moveTo>
                  <a:pt x="0" y="0"/>
                </a:moveTo>
                <a:lnTo>
                  <a:pt x="1341165" y="0"/>
                </a:lnTo>
                <a:lnTo>
                  <a:pt x="1341165" y="1172910"/>
                </a:lnTo>
                <a:lnTo>
                  <a:pt x="0" y="11729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2321938" y="3745388"/>
            <a:ext cx="1608999" cy="1608999"/>
            <a:chOff x="0" y="0"/>
            <a:chExt cx="812800" cy="812800"/>
          </a:xfrm>
        </p:grpSpPr>
        <p:sp>
          <p:nvSpPr>
            <p:cNvPr name="Freeform 6" id="6"/>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9337F"/>
            </a:solidFill>
          </p:spPr>
        </p:sp>
        <p:sp>
          <p:nvSpPr>
            <p:cNvPr name="TextBox 7" id="7"/>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Login</a:t>
              </a:r>
            </a:p>
          </p:txBody>
        </p:sp>
      </p:grpSp>
      <p:sp>
        <p:nvSpPr>
          <p:cNvPr name="TextBox 8" id="8"/>
          <p:cNvSpPr txBox="true"/>
          <p:nvPr/>
        </p:nvSpPr>
        <p:spPr>
          <a:xfrm rot="0">
            <a:off x="3696317" y="706755"/>
            <a:ext cx="11050702" cy="1383665"/>
          </a:xfrm>
          <a:prstGeom prst="rect">
            <a:avLst/>
          </a:prstGeom>
        </p:spPr>
        <p:txBody>
          <a:bodyPr anchor="t" rtlCol="false" tIns="0" lIns="0" bIns="0" rIns="0">
            <a:spAutoFit/>
          </a:bodyPr>
          <a:lstStyle/>
          <a:p>
            <a:pPr>
              <a:lnSpc>
                <a:spcPts val="9729"/>
              </a:lnSpc>
            </a:pPr>
            <a:r>
              <a:rPr lang="en-US" sz="6999">
                <a:solidFill>
                  <a:srgbClr val="D1D1CB"/>
                </a:solidFill>
                <a:latin typeface="Agrandir Narrow Bold"/>
              </a:rPr>
              <a:t>Phase Three</a:t>
            </a:r>
          </a:p>
        </p:txBody>
      </p:sp>
      <p:grpSp>
        <p:nvGrpSpPr>
          <p:cNvPr name="Group 9" id="9"/>
          <p:cNvGrpSpPr/>
          <p:nvPr/>
        </p:nvGrpSpPr>
        <p:grpSpPr>
          <a:xfrm rot="0">
            <a:off x="2321938" y="5976607"/>
            <a:ext cx="1751028" cy="1608999"/>
            <a:chOff x="0" y="0"/>
            <a:chExt cx="884547" cy="812800"/>
          </a:xfrm>
        </p:grpSpPr>
        <p:sp>
          <p:nvSpPr>
            <p:cNvPr name="Freeform 10" id="10"/>
            <p:cNvSpPr/>
            <p:nvPr/>
          </p:nvSpPr>
          <p:spPr>
            <a:xfrm flipH="false" flipV="false" rot="0">
              <a:off x="37687" y="0"/>
              <a:ext cx="809173" cy="812800"/>
            </a:xfrm>
            <a:custGeom>
              <a:avLst/>
              <a:gdLst/>
              <a:ahLst/>
              <a:cxnLst/>
              <a:rect r="r" b="b" t="t" l="l"/>
              <a:pathLst>
                <a:path h="812800" w="809173">
                  <a:moveTo>
                    <a:pt x="404587" y="0"/>
                  </a:moveTo>
                  <a:cubicBezTo>
                    <a:pt x="628326" y="1001"/>
                    <a:pt x="809173" y="182659"/>
                    <a:pt x="809173" y="406400"/>
                  </a:cubicBezTo>
                  <a:cubicBezTo>
                    <a:pt x="809173" y="630141"/>
                    <a:pt x="628326" y="811799"/>
                    <a:pt x="404587" y="812800"/>
                  </a:cubicBezTo>
                  <a:cubicBezTo>
                    <a:pt x="180848" y="811799"/>
                    <a:pt x="0" y="630141"/>
                    <a:pt x="0" y="406400"/>
                  </a:cubicBezTo>
                  <a:cubicBezTo>
                    <a:pt x="0" y="182659"/>
                    <a:pt x="180848" y="1001"/>
                    <a:pt x="404587" y="0"/>
                  </a:cubicBezTo>
                  <a:close/>
                </a:path>
              </a:pathLst>
            </a:custGeom>
            <a:solidFill>
              <a:srgbClr val="29337F"/>
            </a:solidFill>
          </p:spPr>
        </p:sp>
        <p:sp>
          <p:nvSpPr>
            <p:cNvPr name="TextBox 11" id="11"/>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Client</a:t>
              </a:r>
            </a:p>
          </p:txBody>
        </p:sp>
      </p:grpSp>
      <p:grpSp>
        <p:nvGrpSpPr>
          <p:cNvPr name="Group 12" id="12"/>
          <p:cNvGrpSpPr/>
          <p:nvPr/>
        </p:nvGrpSpPr>
        <p:grpSpPr>
          <a:xfrm rot="0">
            <a:off x="4881345" y="3745388"/>
            <a:ext cx="1608999" cy="1608999"/>
            <a:chOff x="0" y="0"/>
            <a:chExt cx="812800" cy="812800"/>
          </a:xfrm>
        </p:grpSpPr>
        <p:sp>
          <p:nvSpPr>
            <p:cNvPr name="Freeform 13" id="13"/>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BF63"/>
            </a:solidFill>
          </p:spPr>
        </p:sp>
        <p:sp>
          <p:nvSpPr>
            <p:cNvPr name="TextBox 14" id="14"/>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Auth</a:t>
              </a:r>
            </a:p>
          </p:txBody>
        </p:sp>
      </p:grpSp>
      <p:sp>
        <p:nvSpPr>
          <p:cNvPr name="AutoShape 15" id="15"/>
          <p:cNvSpPr/>
          <p:nvPr/>
        </p:nvSpPr>
        <p:spPr>
          <a:xfrm flipV="true">
            <a:off x="3930937" y="4549887"/>
            <a:ext cx="950408" cy="19050"/>
          </a:xfrm>
          <a:prstGeom prst="line">
            <a:avLst/>
          </a:prstGeom>
          <a:ln cap="flat" w="38100">
            <a:solidFill>
              <a:srgbClr val="FFFFFF"/>
            </a:solidFill>
            <a:prstDash val="solid"/>
            <a:headEnd type="none" len="sm" w="sm"/>
            <a:tailEnd type="none" len="sm" w="sm"/>
          </a:ln>
        </p:spPr>
      </p:sp>
      <p:grpSp>
        <p:nvGrpSpPr>
          <p:cNvPr name="Group 16" id="16"/>
          <p:cNvGrpSpPr/>
          <p:nvPr/>
        </p:nvGrpSpPr>
        <p:grpSpPr>
          <a:xfrm rot="0">
            <a:off x="4881727" y="6159816"/>
            <a:ext cx="2660013" cy="1608999"/>
            <a:chOff x="0" y="0"/>
            <a:chExt cx="1343729" cy="812800"/>
          </a:xfrm>
        </p:grpSpPr>
        <p:sp>
          <p:nvSpPr>
            <p:cNvPr name="Freeform 17" id="17"/>
            <p:cNvSpPr/>
            <p:nvPr/>
          </p:nvSpPr>
          <p:spPr>
            <a:xfrm flipH="false" flipV="false" rot="0">
              <a:off x="267278" y="0"/>
              <a:ext cx="809173" cy="812800"/>
            </a:xfrm>
            <a:custGeom>
              <a:avLst/>
              <a:gdLst/>
              <a:ahLst/>
              <a:cxnLst/>
              <a:rect r="r" b="b" t="t" l="l"/>
              <a:pathLst>
                <a:path h="812800" w="809173">
                  <a:moveTo>
                    <a:pt x="404586" y="0"/>
                  </a:moveTo>
                  <a:cubicBezTo>
                    <a:pt x="628326" y="1001"/>
                    <a:pt x="809173" y="182659"/>
                    <a:pt x="809173" y="406400"/>
                  </a:cubicBezTo>
                  <a:cubicBezTo>
                    <a:pt x="809173" y="630141"/>
                    <a:pt x="628326" y="811799"/>
                    <a:pt x="404586" y="812800"/>
                  </a:cubicBezTo>
                  <a:cubicBezTo>
                    <a:pt x="180847" y="811799"/>
                    <a:pt x="0" y="630141"/>
                    <a:pt x="0" y="406400"/>
                  </a:cubicBezTo>
                  <a:cubicBezTo>
                    <a:pt x="0" y="182659"/>
                    <a:pt x="180847" y="1001"/>
                    <a:pt x="404586" y="0"/>
                  </a:cubicBezTo>
                  <a:close/>
                </a:path>
              </a:pathLst>
            </a:custGeom>
            <a:solidFill>
              <a:srgbClr val="00BF63"/>
            </a:solidFill>
          </p:spPr>
        </p:sp>
        <p:sp>
          <p:nvSpPr>
            <p:cNvPr name="TextBox 18" id="18"/>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Gateway</a:t>
              </a:r>
            </a:p>
          </p:txBody>
        </p:sp>
      </p:grpSp>
      <p:sp>
        <p:nvSpPr>
          <p:cNvPr name="AutoShape 19" id="19"/>
          <p:cNvSpPr/>
          <p:nvPr/>
        </p:nvSpPr>
        <p:spPr>
          <a:xfrm>
            <a:off x="4072966" y="6781107"/>
            <a:ext cx="808761" cy="183209"/>
          </a:xfrm>
          <a:prstGeom prst="line">
            <a:avLst/>
          </a:prstGeom>
          <a:ln cap="flat" w="38100">
            <a:solidFill>
              <a:srgbClr val="FFFFFF"/>
            </a:solidFill>
            <a:prstDash val="solid"/>
            <a:headEnd type="none" len="sm" w="sm"/>
            <a:tailEnd type="none" len="sm" w="sm"/>
          </a:ln>
        </p:spPr>
      </p:sp>
      <p:sp>
        <p:nvSpPr>
          <p:cNvPr name="AutoShape 20" id="20"/>
          <p:cNvSpPr/>
          <p:nvPr/>
        </p:nvSpPr>
        <p:spPr>
          <a:xfrm>
            <a:off x="5686227" y="5373437"/>
            <a:ext cx="525507" cy="786379"/>
          </a:xfrm>
          <a:prstGeom prst="line">
            <a:avLst/>
          </a:prstGeom>
          <a:ln cap="flat" w="38100">
            <a:solidFill>
              <a:srgbClr val="FFFFFF"/>
            </a:solidFill>
            <a:prstDash val="solid"/>
            <a:headEnd type="none" len="sm" w="sm"/>
            <a:tailEnd type="none" len="sm" w="sm"/>
          </a:ln>
        </p:spPr>
      </p:sp>
      <p:grpSp>
        <p:nvGrpSpPr>
          <p:cNvPr name="Group 21" id="21"/>
          <p:cNvGrpSpPr/>
          <p:nvPr/>
        </p:nvGrpSpPr>
        <p:grpSpPr>
          <a:xfrm rot="0">
            <a:off x="4881345" y="8359365"/>
            <a:ext cx="2660013" cy="1975417"/>
            <a:chOff x="0" y="0"/>
            <a:chExt cx="1343729" cy="997899"/>
          </a:xfrm>
        </p:grpSpPr>
        <p:sp>
          <p:nvSpPr>
            <p:cNvPr name="Freeform 22" id="22"/>
            <p:cNvSpPr/>
            <p:nvPr/>
          </p:nvSpPr>
          <p:spPr>
            <a:xfrm flipH="false" flipV="false" rot="0">
              <a:off x="175141" y="0"/>
              <a:ext cx="993446" cy="997899"/>
            </a:xfrm>
            <a:custGeom>
              <a:avLst/>
              <a:gdLst/>
              <a:ahLst/>
              <a:cxnLst/>
              <a:rect r="r" b="b" t="t" l="l"/>
              <a:pathLst>
                <a:path h="997899" w="993446">
                  <a:moveTo>
                    <a:pt x="496723" y="0"/>
                  </a:moveTo>
                  <a:cubicBezTo>
                    <a:pt x="771415" y="1228"/>
                    <a:pt x="993447" y="224256"/>
                    <a:pt x="993447" y="498949"/>
                  </a:cubicBezTo>
                  <a:cubicBezTo>
                    <a:pt x="993447" y="773643"/>
                    <a:pt x="771415" y="996671"/>
                    <a:pt x="496723" y="997899"/>
                  </a:cubicBezTo>
                  <a:cubicBezTo>
                    <a:pt x="222032" y="996671"/>
                    <a:pt x="0" y="773643"/>
                    <a:pt x="0" y="498949"/>
                  </a:cubicBezTo>
                  <a:cubicBezTo>
                    <a:pt x="0" y="224256"/>
                    <a:pt x="222032" y="1228"/>
                    <a:pt x="496723" y="0"/>
                  </a:cubicBezTo>
                  <a:close/>
                </a:path>
              </a:pathLst>
            </a:custGeom>
            <a:solidFill>
              <a:srgbClr val="00BF63"/>
            </a:solidFill>
          </p:spPr>
        </p:sp>
        <p:sp>
          <p:nvSpPr>
            <p:cNvPr name="TextBox 23" id="23"/>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Data seeder</a:t>
              </a:r>
            </a:p>
          </p:txBody>
        </p:sp>
      </p:grpSp>
      <p:sp>
        <p:nvSpPr>
          <p:cNvPr name="AutoShape 24" id="24"/>
          <p:cNvSpPr/>
          <p:nvPr/>
        </p:nvSpPr>
        <p:spPr>
          <a:xfrm flipH="true">
            <a:off x="6211352" y="7768815"/>
            <a:ext cx="382" cy="590550"/>
          </a:xfrm>
          <a:prstGeom prst="line">
            <a:avLst/>
          </a:prstGeom>
          <a:ln cap="flat" w="38100">
            <a:solidFill>
              <a:srgbClr val="FFFFFF"/>
            </a:solidFill>
            <a:prstDash val="solid"/>
            <a:headEnd type="none" len="sm" w="sm"/>
            <a:tailEnd type="none" len="sm" w="sm"/>
          </a:ln>
        </p:spPr>
      </p:sp>
      <p:grpSp>
        <p:nvGrpSpPr>
          <p:cNvPr name="Group 25" id="25"/>
          <p:cNvGrpSpPr/>
          <p:nvPr/>
        </p:nvGrpSpPr>
        <p:grpSpPr>
          <a:xfrm rot="0">
            <a:off x="8351365" y="6178395"/>
            <a:ext cx="3000883" cy="1608999"/>
            <a:chOff x="0" y="0"/>
            <a:chExt cx="1515922" cy="812800"/>
          </a:xfrm>
        </p:grpSpPr>
        <p:sp>
          <p:nvSpPr>
            <p:cNvPr name="Freeform 26" id="26"/>
            <p:cNvSpPr/>
            <p:nvPr/>
          </p:nvSpPr>
          <p:spPr>
            <a:xfrm flipH="false" flipV="false" rot="0">
              <a:off x="353374"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BF63"/>
            </a:solidFill>
          </p:spPr>
        </p:sp>
        <p:sp>
          <p:nvSpPr>
            <p:cNvPr name="TextBox 27" id="27"/>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Workflow</a:t>
              </a:r>
            </a:p>
          </p:txBody>
        </p:sp>
      </p:grpSp>
      <p:sp>
        <p:nvSpPr>
          <p:cNvPr name="AutoShape 28" id="28"/>
          <p:cNvSpPr/>
          <p:nvPr/>
        </p:nvSpPr>
        <p:spPr>
          <a:xfrm>
            <a:off x="7541358" y="6982895"/>
            <a:ext cx="810007" cy="0"/>
          </a:xfrm>
          <a:prstGeom prst="line">
            <a:avLst/>
          </a:prstGeom>
          <a:ln cap="flat" w="38100">
            <a:solidFill>
              <a:srgbClr val="FFFFFF"/>
            </a:solidFill>
            <a:prstDash val="solid"/>
            <a:headEnd type="none" len="sm" w="sm"/>
            <a:tailEnd type="none" len="sm" w="sm"/>
          </a:ln>
        </p:spPr>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243B3B"/>
        </a:solidFill>
      </p:bgPr>
    </p:bg>
    <p:spTree>
      <p:nvGrpSpPr>
        <p:cNvPr id="1" name=""/>
        <p:cNvGrpSpPr/>
        <p:nvPr/>
      </p:nvGrpSpPr>
      <p:grpSpPr>
        <a:xfrm>
          <a:off x="0" y="0"/>
          <a:ext cx="0" cy="0"/>
          <a:chOff x="0" y="0"/>
          <a:chExt cx="0" cy="0"/>
        </a:xfrm>
      </p:grpSpPr>
      <p:sp>
        <p:nvSpPr>
          <p:cNvPr name="Freeform 2" id="2"/>
          <p:cNvSpPr/>
          <p:nvPr/>
        </p:nvSpPr>
        <p:spPr>
          <a:xfrm flipH="true" flipV="true" rot="0">
            <a:off x="0" y="0"/>
            <a:ext cx="12980689" cy="11504135"/>
          </a:xfrm>
          <a:custGeom>
            <a:avLst/>
            <a:gdLst/>
            <a:ahLst/>
            <a:cxnLst/>
            <a:rect r="r" b="b" t="t" l="l"/>
            <a:pathLst>
              <a:path h="11504135" w="12980689">
                <a:moveTo>
                  <a:pt x="12980689" y="11504135"/>
                </a:moveTo>
                <a:lnTo>
                  <a:pt x="0" y="11504135"/>
                </a:lnTo>
                <a:lnTo>
                  <a:pt x="0" y="0"/>
                </a:lnTo>
                <a:lnTo>
                  <a:pt x="12980689" y="0"/>
                </a:lnTo>
                <a:lnTo>
                  <a:pt x="12980689" y="1150413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552189" y="0"/>
            <a:ext cx="5105302" cy="5976607"/>
          </a:xfrm>
          <a:custGeom>
            <a:avLst/>
            <a:gdLst/>
            <a:ahLst/>
            <a:cxnLst/>
            <a:rect r="r" b="b" t="t" l="l"/>
            <a:pathLst>
              <a:path h="5976607" w="5105302">
                <a:moveTo>
                  <a:pt x="5105302" y="0"/>
                </a:moveTo>
                <a:lnTo>
                  <a:pt x="0" y="0"/>
                </a:lnTo>
                <a:lnTo>
                  <a:pt x="0" y="5976607"/>
                </a:lnTo>
                <a:lnTo>
                  <a:pt x="5105302" y="5976607"/>
                </a:lnTo>
                <a:lnTo>
                  <a:pt x="510530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85272" y="919415"/>
            <a:ext cx="1341166" cy="1172910"/>
          </a:xfrm>
          <a:custGeom>
            <a:avLst/>
            <a:gdLst/>
            <a:ahLst/>
            <a:cxnLst/>
            <a:rect r="r" b="b" t="t" l="l"/>
            <a:pathLst>
              <a:path h="1172910" w="1341166">
                <a:moveTo>
                  <a:pt x="0" y="0"/>
                </a:moveTo>
                <a:lnTo>
                  <a:pt x="1341165" y="0"/>
                </a:lnTo>
                <a:lnTo>
                  <a:pt x="1341165" y="1172910"/>
                </a:lnTo>
                <a:lnTo>
                  <a:pt x="0" y="11729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2321938" y="3745388"/>
            <a:ext cx="1608999" cy="1608999"/>
            <a:chOff x="0" y="0"/>
            <a:chExt cx="812800" cy="812800"/>
          </a:xfrm>
        </p:grpSpPr>
        <p:sp>
          <p:nvSpPr>
            <p:cNvPr name="Freeform 6" id="6"/>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9337F"/>
            </a:solidFill>
          </p:spPr>
        </p:sp>
        <p:sp>
          <p:nvSpPr>
            <p:cNvPr name="TextBox 7" id="7"/>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Login</a:t>
              </a:r>
            </a:p>
          </p:txBody>
        </p:sp>
      </p:grpSp>
      <p:sp>
        <p:nvSpPr>
          <p:cNvPr name="TextBox 8" id="8"/>
          <p:cNvSpPr txBox="true"/>
          <p:nvPr/>
        </p:nvSpPr>
        <p:spPr>
          <a:xfrm rot="0">
            <a:off x="3696317" y="706755"/>
            <a:ext cx="11050702" cy="1383665"/>
          </a:xfrm>
          <a:prstGeom prst="rect">
            <a:avLst/>
          </a:prstGeom>
        </p:spPr>
        <p:txBody>
          <a:bodyPr anchor="t" rtlCol="false" tIns="0" lIns="0" bIns="0" rIns="0">
            <a:spAutoFit/>
          </a:bodyPr>
          <a:lstStyle/>
          <a:p>
            <a:pPr>
              <a:lnSpc>
                <a:spcPts val="9729"/>
              </a:lnSpc>
            </a:pPr>
            <a:r>
              <a:rPr lang="en-US" sz="6999">
                <a:solidFill>
                  <a:srgbClr val="D1D1CB"/>
                </a:solidFill>
                <a:latin typeface="Agrandir Narrow Bold"/>
              </a:rPr>
              <a:t>Phase Three</a:t>
            </a:r>
          </a:p>
        </p:txBody>
      </p:sp>
      <p:grpSp>
        <p:nvGrpSpPr>
          <p:cNvPr name="Group 9" id="9"/>
          <p:cNvGrpSpPr/>
          <p:nvPr/>
        </p:nvGrpSpPr>
        <p:grpSpPr>
          <a:xfrm rot="0">
            <a:off x="2321938" y="5976607"/>
            <a:ext cx="1751028" cy="1608999"/>
            <a:chOff x="0" y="0"/>
            <a:chExt cx="884547" cy="812800"/>
          </a:xfrm>
        </p:grpSpPr>
        <p:sp>
          <p:nvSpPr>
            <p:cNvPr name="Freeform 10" id="10"/>
            <p:cNvSpPr/>
            <p:nvPr/>
          </p:nvSpPr>
          <p:spPr>
            <a:xfrm flipH="false" flipV="false" rot="0">
              <a:off x="37687" y="0"/>
              <a:ext cx="809173" cy="812800"/>
            </a:xfrm>
            <a:custGeom>
              <a:avLst/>
              <a:gdLst/>
              <a:ahLst/>
              <a:cxnLst/>
              <a:rect r="r" b="b" t="t" l="l"/>
              <a:pathLst>
                <a:path h="812800" w="809173">
                  <a:moveTo>
                    <a:pt x="404587" y="0"/>
                  </a:moveTo>
                  <a:cubicBezTo>
                    <a:pt x="628326" y="1001"/>
                    <a:pt x="809173" y="182659"/>
                    <a:pt x="809173" y="406400"/>
                  </a:cubicBezTo>
                  <a:cubicBezTo>
                    <a:pt x="809173" y="630141"/>
                    <a:pt x="628326" y="811799"/>
                    <a:pt x="404587" y="812800"/>
                  </a:cubicBezTo>
                  <a:cubicBezTo>
                    <a:pt x="180848" y="811799"/>
                    <a:pt x="0" y="630141"/>
                    <a:pt x="0" y="406400"/>
                  </a:cubicBezTo>
                  <a:cubicBezTo>
                    <a:pt x="0" y="182659"/>
                    <a:pt x="180848" y="1001"/>
                    <a:pt x="404587" y="0"/>
                  </a:cubicBezTo>
                  <a:close/>
                </a:path>
              </a:pathLst>
            </a:custGeom>
            <a:solidFill>
              <a:srgbClr val="29337F"/>
            </a:solidFill>
          </p:spPr>
        </p:sp>
        <p:sp>
          <p:nvSpPr>
            <p:cNvPr name="TextBox 11" id="11"/>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Client</a:t>
              </a:r>
            </a:p>
          </p:txBody>
        </p:sp>
      </p:grpSp>
      <p:grpSp>
        <p:nvGrpSpPr>
          <p:cNvPr name="Group 12" id="12"/>
          <p:cNvGrpSpPr/>
          <p:nvPr/>
        </p:nvGrpSpPr>
        <p:grpSpPr>
          <a:xfrm rot="0">
            <a:off x="4881345" y="3745388"/>
            <a:ext cx="1608999" cy="1608999"/>
            <a:chOff x="0" y="0"/>
            <a:chExt cx="812800" cy="812800"/>
          </a:xfrm>
        </p:grpSpPr>
        <p:sp>
          <p:nvSpPr>
            <p:cNvPr name="Freeform 13" id="13"/>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BF63"/>
            </a:solidFill>
          </p:spPr>
        </p:sp>
        <p:sp>
          <p:nvSpPr>
            <p:cNvPr name="TextBox 14" id="14"/>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Auth</a:t>
              </a:r>
            </a:p>
          </p:txBody>
        </p:sp>
      </p:grpSp>
      <p:sp>
        <p:nvSpPr>
          <p:cNvPr name="AutoShape 15" id="15"/>
          <p:cNvSpPr/>
          <p:nvPr/>
        </p:nvSpPr>
        <p:spPr>
          <a:xfrm flipV="true">
            <a:off x="3930937" y="4549887"/>
            <a:ext cx="950408" cy="19050"/>
          </a:xfrm>
          <a:prstGeom prst="line">
            <a:avLst/>
          </a:prstGeom>
          <a:ln cap="flat" w="38100">
            <a:solidFill>
              <a:srgbClr val="FFFFFF"/>
            </a:solidFill>
            <a:prstDash val="solid"/>
            <a:headEnd type="none" len="sm" w="sm"/>
            <a:tailEnd type="none" len="sm" w="sm"/>
          </a:ln>
        </p:spPr>
      </p:sp>
      <p:grpSp>
        <p:nvGrpSpPr>
          <p:cNvPr name="Group 16" id="16"/>
          <p:cNvGrpSpPr/>
          <p:nvPr/>
        </p:nvGrpSpPr>
        <p:grpSpPr>
          <a:xfrm rot="0">
            <a:off x="4881727" y="6159816"/>
            <a:ext cx="2660013" cy="1608999"/>
            <a:chOff x="0" y="0"/>
            <a:chExt cx="1343729" cy="812800"/>
          </a:xfrm>
        </p:grpSpPr>
        <p:sp>
          <p:nvSpPr>
            <p:cNvPr name="Freeform 17" id="17"/>
            <p:cNvSpPr/>
            <p:nvPr/>
          </p:nvSpPr>
          <p:spPr>
            <a:xfrm flipH="false" flipV="false" rot="0">
              <a:off x="267278" y="0"/>
              <a:ext cx="809173" cy="812800"/>
            </a:xfrm>
            <a:custGeom>
              <a:avLst/>
              <a:gdLst/>
              <a:ahLst/>
              <a:cxnLst/>
              <a:rect r="r" b="b" t="t" l="l"/>
              <a:pathLst>
                <a:path h="812800" w="809173">
                  <a:moveTo>
                    <a:pt x="404586" y="0"/>
                  </a:moveTo>
                  <a:cubicBezTo>
                    <a:pt x="628326" y="1001"/>
                    <a:pt x="809173" y="182659"/>
                    <a:pt x="809173" y="406400"/>
                  </a:cubicBezTo>
                  <a:cubicBezTo>
                    <a:pt x="809173" y="630141"/>
                    <a:pt x="628326" y="811799"/>
                    <a:pt x="404586" y="812800"/>
                  </a:cubicBezTo>
                  <a:cubicBezTo>
                    <a:pt x="180847" y="811799"/>
                    <a:pt x="0" y="630141"/>
                    <a:pt x="0" y="406400"/>
                  </a:cubicBezTo>
                  <a:cubicBezTo>
                    <a:pt x="0" y="182659"/>
                    <a:pt x="180847" y="1001"/>
                    <a:pt x="404586" y="0"/>
                  </a:cubicBezTo>
                  <a:close/>
                </a:path>
              </a:pathLst>
            </a:custGeom>
            <a:solidFill>
              <a:srgbClr val="00BF63"/>
            </a:solidFill>
          </p:spPr>
        </p:sp>
        <p:sp>
          <p:nvSpPr>
            <p:cNvPr name="TextBox 18" id="18"/>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Gateway</a:t>
              </a:r>
            </a:p>
          </p:txBody>
        </p:sp>
      </p:grpSp>
      <p:sp>
        <p:nvSpPr>
          <p:cNvPr name="AutoShape 19" id="19"/>
          <p:cNvSpPr/>
          <p:nvPr/>
        </p:nvSpPr>
        <p:spPr>
          <a:xfrm>
            <a:off x="4072966" y="6781107"/>
            <a:ext cx="808761" cy="183209"/>
          </a:xfrm>
          <a:prstGeom prst="line">
            <a:avLst/>
          </a:prstGeom>
          <a:ln cap="flat" w="38100">
            <a:solidFill>
              <a:srgbClr val="FFFFFF"/>
            </a:solidFill>
            <a:prstDash val="solid"/>
            <a:headEnd type="none" len="sm" w="sm"/>
            <a:tailEnd type="none" len="sm" w="sm"/>
          </a:ln>
        </p:spPr>
      </p:sp>
      <p:sp>
        <p:nvSpPr>
          <p:cNvPr name="AutoShape 20" id="20"/>
          <p:cNvSpPr/>
          <p:nvPr/>
        </p:nvSpPr>
        <p:spPr>
          <a:xfrm>
            <a:off x="5686227" y="5373437"/>
            <a:ext cx="525507" cy="786379"/>
          </a:xfrm>
          <a:prstGeom prst="line">
            <a:avLst/>
          </a:prstGeom>
          <a:ln cap="flat" w="38100">
            <a:solidFill>
              <a:srgbClr val="FFFFFF"/>
            </a:solidFill>
            <a:prstDash val="solid"/>
            <a:headEnd type="none" len="sm" w="sm"/>
            <a:tailEnd type="none" len="sm" w="sm"/>
          </a:ln>
        </p:spPr>
      </p:sp>
      <p:grpSp>
        <p:nvGrpSpPr>
          <p:cNvPr name="Group 21" id="21"/>
          <p:cNvGrpSpPr/>
          <p:nvPr/>
        </p:nvGrpSpPr>
        <p:grpSpPr>
          <a:xfrm rot="0">
            <a:off x="4881345" y="8359365"/>
            <a:ext cx="2660013" cy="1975417"/>
            <a:chOff x="0" y="0"/>
            <a:chExt cx="1343729" cy="997899"/>
          </a:xfrm>
        </p:grpSpPr>
        <p:sp>
          <p:nvSpPr>
            <p:cNvPr name="Freeform 22" id="22"/>
            <p:cNvSpPr/>
            <p:nvPr/>
          </p:nvSpPr>
          <p:spPr>
            <a:xfrm flipH="false" flipV="false" rot="0">
              <a:off x="175141" y="0"/>
              <a:ext cx="993446" cy="997899"/>
            </a:xfrm>
            <a:custGeom>
              <a:avLst/>
              <a:gdLst/>
              <a:ahLst/>
              <a:cxnLst/>
              <a:rect r="r" b="b" t="t" l="l"/>
              <a:pathLst>
                <a:path h="997899" w="993446">
                  <a:moveTo>
                    <a:pt x="496723" y="0"/>
                  </a:moveTo>
                  <a:cubicBezTo>
                    <a:pt x="771415" y="1228"/>
                    <a:pt x="993447" y="224256"/>
                    <a:pt x="993447" y="498949"/>
                  </a:cubicBezTo>
                  <a:cubicBezTo>
                    <a:pt x="993447" y="773643"/>
                    <a:pt x="771415" y="996671"/>
                    <a:pt x="496723" y="997899"/>
                  </a:cubicBezTo>
                  <a:cubicBezTo>
                    <a:pt x="222032" y="996671"/>
                    <a:pt x="0" y="773643"/>
                    <a:pt x="0" y="498949"/>
                  </a:cubicBezTo>
                  <a:cubicBezTo>
                    <a:pt x="0" y="224256"/>
                    <a:pt x="222032" y="1228"/>
                    <a:pt x="496723" y="0"/>
                  </a:cubicBezTo>
                  <a:close/>
                </a:path>
              </a:pathLst>
            </a:custGeom>
            <a:solidFill>
              <a:srgbClr val="00BF63"/>
            </a:solidFill>
          </p:spPr>
        </p:sp>
        <p:sp>
          <p:nvSpPr>
            <p:cNvPr name="TextBox 23" id="23"/>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Data seeder</a:t>
              </a:r>
            </a:p>
          </p:txBody>
        </p:sp>
      </p:grpSp>
      <p:sp>
        <p:nvSpPr>
          <p:cNvPr name="AutoShape 24" id="24"/>
          <p:cNvSpPr/>
          <p:nvPr/>
        </p:nvSpPr>
        <p:spPr>
          <a:xfrm flipH="true">
            <a:off x="6211352" y="7768815"/>
            <a:ext cx="382" cy="590550"/>
          </a:xfrm>
          <a:prstGeom prst="line">
            <a:avLst/>
          </a:prstGeom>
          <a:ln cap="flat" w="38100">
            <a:solidFill>
              <a:srgbClr val="FFFFFF"/>
            </a:solidFill>
            <a:prstDash val="solid"/>
            <a:headEnd type="none" len="sm" w="sm"/>
            <a:tailEnd type="none" len="sm" w="sm"/>
          </a:ln>
        </p:spPr>
      </p:sp>
      <p:grpSp>
        <p:nvGrpSpPr>
          <p:cNvPr name="Group 25" id="25"/>
          <p:cNvGrpSpPr/>
          <p:nvPr/>
        </p:nvGrpSpPr>
        <p:grpSpPr>
          <a:xfrm rot="0">
            <a:off x="8351365" y="6178395"/>
            <a:ext cx="3000883" cy="1608999"/>
            <a:chOff x="0" y="0"/>
            <a:chExt cx="1515922" cy="812800"/>
          </a:xfrm>
        </p:grpSpPr>
        <p:sp>
          <p:nvSpPr>
            <p:cNvPr name="Freeform 26" id="26"/>
            <p:cNvSpPr/>
            <p:nvPr/>
          </p:nvSpPr>
          <p:spPr>
            <a:xfrm flipH="false" flipV="false" rot="0">
              <a:off x="353374"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BF63"/>
            </a:solidFill>
          </p:spPr>
        </p:sp>
        <p:sp>
          <p:nvSpPr>
            <p:cNvPr name="TextBox 27" id="27"/>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Workflow</a:t>
              </a:r>
            </a:p>
          </p:txBody>
        </p:sp>
      </p:grpSp>
      <p:sp>
        <p:nvSpPr>
          <p:cNvPr name="AutoShape 28" id="28"/>
          <p:cNvSpPr/>
          <p:nvPr/>
        </p:nvSpPr>
        <p:spPr>
          <a:xfrm>
            <a:off x="7541358" y="6982895"/>
            <a:ext cx="810007" cy="0"/>
          </a:xfrm>
          <a:prstGeom prst="line">
            <a:avLst/>
          </a:prstGeom>
          <a:ln cap="flat" w="38100">
            <a:solidFill>
              <a:srgbClr val="FFFFFF"/>
            </a:solidFill>
            <a:prstDash val="solid"/>
            <a:headEnd type="none" len="sm" w="sm"/>
            <a:tailEnd type="none" len="sm" w="sm"/>
          </a:ln>
        </p:spPr>
      </p:sp>
      <p:grpSp>
        <p:nvGrpSpPr>
          <p:cNvPr name="Group 29" id="29"/>
          <p:cNvGrpSpPr/>
          <p:nvPr/>
        </p:nvGrpSpPr>
        <p:grpSpPr>
          <a:xfrm rot="0">
            <a:off x="12669848" y="6178395"/>
            <a:ext cx="3000883" cy="1608999"/>
            <a:chOff x="0" y="0"/>
            <a:chExt cx="1515922" cy="812800"/>
          </a:xfrm>
        </p:grpSpPr>
        <p:sp>
          <p:nvSpPr>
            <p:cNvPr name="Freeform 30" id="30"/>
            <p:cNvSpPr/>
            <p:nvPr/>
          </p:nvSpPr>
          <p:spPr>
            <a:xfrm flipH="false" flipV="false" rot="0">
              <a:off x="353374"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BF63"/>
            </a:solidFill>
          </p:spPr>
        </p:sp>
        <p:sp>
          <p:nvSpPr>
            <p:cNvPr name="TextBox 31" id="31"/>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Document</a:t>
              </a:r>
            </a:p>
          </p:txBody>
        </p:sp>
      </p:grpSp>
      <p:sp>
        <p:nvSpPr>
          <p:cNvPr name="AutoShape 32" id="32"/>
          <p:cNvSpPr/>
          <p:nvPr/>
        </p:nvSpPr>
        <p:spPr>
          <a:xfrm>
            <a:off x="11352248" y="6982895"/>
            <a:ext cx="1317600" cy="0"/>
          </a:xfrm>
          <a:prstGeom prst="line">
            <a:avLst/>
          </a:prstGeom>
          <a:ln cap="flat" w="38100">
            <a:solidFill>
              <a:srgbClr val="FFFFFF"/>
            </a:solidFill>
            <a:prstDash val="solid"/>
            <a:headEnd type="none" len="sm" w="sm"/>
            <a:tailEnd type="none" len="sm" w="sm"/>
          </a:ln>
        </p:spPr>
      </p:sp>
      <p:grpSp>
        <p:nvGrpSpPr>
          <p:cNvPr name="Group 33" id="33"/>
          <p:cNvGrpSpPr/>
          <p:nvPr/>
        </p:nvGrpSpPr>
        <p:grpSpPr>
          <a:xfrm rot="0">
            <a:off x="8351365" y="3534501"/>
            <a:ext cx="3000883" cy="1608999"/>
            <a:chOff x="0" y="0"/>
            <a:chExt cx="1515922" cy="812800"/>
          </a:xfrm>
        </p:grpSpPr>
        <p:sp>
          <p:nvSpPr>
            <p:cNvPr name="Freeform 34" id="34"/>
            <p:cNvSpPr/>
            <p:nvPr/>
          </p:nvSpPr>
          <p:spPr>
            <a:xfrm flipH="false" flipV="false" rot="0">
              <a:off x="353374"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BF63"/>
            </a:solidFill>
          </p:spPr>
        </p:sp>
        <p:sp>
          <p:nvSpPr>
            <p:cNvPr name="TextBox 35" id="35"/>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User-mgnt</a:t>
              </a:r>
            </a:p>
          </p:txBody>
        </p:sp>
      </p:grpSp>
      <p:sp>
        <p:nvSpPr>
          <p:cNvPr name="AutoShape 36" id="36"/>
          <p:cNvSpPr/>
          <p:nvPr/>
        </p:nvSpPr>
        <p:spPr>
          <a:xfrm flipV="true">
            <a:off x="9851807" y="5143500"/>
            <a:ext cx="0" cy="1034895"/>
          </a:xfrm>
          <a:prstGeom prst="line">
            <a:avLst/>
          </a:prstGeom>
          <a:ln cap="flat" w="38100">
            <a:solidFill>
              <a:srgbClr val="FFFFFF"/>
            </a:solidFill>
            <a:prstDash val="solid"/>
            <a:headEnd type="none" len="sm" w="sm"/>
            <a:tailEnd type="none" len="sm" w="sm"/>
          </a:ln>
        </p:spPr>
      </p:sp>
      <p:grpSp>
        <p:nvGrpSpPr>
          <p:cNvPr name="Group 37" id="37"/>
          <p:cNvGrpSpPr/>
          <p:nvPr/>
        </p:nvGrpSpPr>
        <p:grpSpPr>
          <a:xfrm rot="0">
            <a:off x="8101030" y="8359365"/>
            <a:ext cx="3251218" cy="1608999"/>
            <a:chOff x="0" y="0"/>
            <a:chExt cx="1642381" cy="812800"/>
          </a:xfrm>
        </p:grpSpPr>
        <p:sp>
          <p:nvSpPr>
            <p:cNvPr name="Freeform 38" id="38"/>
            <p:cNvSpPr/>
            <p:nvPr/>
          </p:nvSpPr>
          <p:spPr>
            <a:xfrm flipH="false" flipV="false" rot="0">
              <a:off x="416604" y="0"/>
              <a:ext cx="809173" cy="812800"/>
            </a:xfrm>
            <a:custGeom>
              <a:avLst/>
              <a:gdLst/>
              <a:ahLst/>
              <a:cxnLst/>
              <a:rect r="r" b="b" t="t" l="l"/>
              <a:pathLst>
                <a:path h="812800" w="809173">
                  <a:moveTo>
                    <a:pt x="404587" y="0"/>
                  </a:moveTo>
                  <a:cubicBezTo>
                    <a:pt x="628326" y="1001"/>
                    <a:pt x="809173" y="182659"/>
                    <a:pt x="809173" y="406400"/>
                  </a:cubicBezTo>
                  <a:cubicBezTo>
                    <a:pt x="809173" y="630141"/>
                    <a:pt x="628326" y="811799"/>
                    <a:pt x="404587" y="812800"/>
                  </a:cubicBezTo>
                  <a:cubicBezTo>
                    <a:pt x="180848" y="811799"/>
                    <a:pt x="0" y="630141"/>
                    <a:pt x="0" y="406400"/>
                  </a:cubicBezTo>
                  <a:cubicBezTo>
                    <a:pt x="0" y="182659"/>
                    <a:pt x="180848" y="1001"/>
                    <a:pt x="404587" y="0"/>
                  </a:cubicBezTo>
                  <a:close/>
                </a:path>
              </a:pathLst>
            </a:custGeom>
            <a:solidFill>
              <a:srgbClr val="00BF63"/>
            </a:solidFill>
          </p:spPr>
        </p:sp>
        <p:sp>
          <p:nvSpPr>
            <p:cNvPr name="TextBox 39" id="39"/>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Notification</a:t>
              </a:r>
            </a:p>
          </p:txBody>
        </p:sp>
      </p:grpSp>
      <p:sp>
        <p:nvSpPr>
          <p:cNvPr name="AutoShape 40" id="40"/>
          <p:cNvSpPr/>
          <p:nvPr/>
        </p:nvSpPr>
        <p:spPr>
          <a:xfrm flipH="true">
            <a:off x="9726639" y="7787394"/>
            <a:ext cx="125168" cy="571971"/>
          </a:xfrm>
          <a:prstGeom prst="line">
            <a:avLst/>
          </a:prstGeom>
          <a:ln cap="flat" w="38100">
            <a:solidFill>
              <a:srgbClr val="FFFFFF"/>
            </a:solidFill>
            <a:prstDash val="solid"/>
            <a:headEnd type="none" len="sm" w="sm"/>
            <a:tailEnd type="none" len="sm" w="sm"/>
          </a:ln>
        </p:spPr>
      </p:sp>
      <p:grpSp>
        <p:nvGrpSpPr>
          <p:cNvPr name="Group 41" id="41"/>
          <p:cNvGrpSpPr/>
          <p:nvPr/>
        </p:nvGrpSpPr>
        <p:grpSpPr>
          <a:xfrm rot="0">
            <a:off x="12467322" y="4212428"/>
            <a:ext cx="2291238" cy="1608999"/>
            <a:chOff x="0" y="0"/>
            <a:chExt cx="1157439" cy="812800"/>
          </a:xfrm>
        </p:grpSpPr>
        <p:sp>
          <p:nvSpPr>
            <p:cNvPr name="Freeform 42" id="42"/>
            <p:cNvSpPr/>
            <p:nvPr/>
          </p:nvSpPr>
          <p:spPr>
            <a:xfrm flipH="false" flipV="false" rot="0">
              <a:off x="174133" y="0"/>
              <a:ext cx="809173" cy="812800"/>
            </a:xfrm>
            <a:custGeom>
              <a:avLst/>
              <a:gdLst/>
              <a:ahLst/>
              <a:cxnLst/>
              <a:rect r="r" b="b" t="t" l="l"/>
              <a:pathLst>
                <a:path h="812800" w="809173">
                  <a:moveTo>
                    <a:pt x="404587" y="0"/>
                  </a:moveTo>
                  <a:cubicBezTo>
                    <a:pt x="628326" y="1001"/>
                    <a:pt x="809173" y="182659"/>
                    <a:pt x="809173" y="406400"/>
                  </a:cubicBezTo>
                  <a:cubicBezTo>
                    <a:pt x="809173" y="630141"/>
                    <a:pt x="628326" y="811799"/>
                    <a:pt x="404587" y="812800"/>
                  </a:cubicBezTo>
                  <a:cubicBezTo>
                    <a:pt x="180847" y="811799"/>
                    <a:pt x="0" y="630141"/>
                    <a:pt x="0" y="406400"/>
                  </a:cubicBezTo>
                  <a:cubicBezTo>
                    <a:pt x="0" y="182659"/>
                    <a:pt x="180847" y="1001"/>
                    <a:pt x="404587" y="0"/>
                  </a:cubicBezTo>
                  <a:close/>
                </a:path>
              </a:pathLst>
            </a:custGeom>
            <a:solidFill>
              <a:srgbClr val="00BF63"/>
            </a:solidFill>
          </p:spPr>
        </p:sp>
        <p:sp>
          <p:nvSpPr>
            <p:cNvPr name="TextBox 43" id="43"/>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Metrics</a:t>
              </a:r>
            </a:p>
          </p:txBody>
        </p:sp>
      </p:grpSp>
      <p:sp>
        <p:nvSpPr>
          <p:cNvPr name="AutoShape 44" id="44"/>
          <p:cNvSpPr/>
          <p:nvPr/>
        </p:nvSpPr>
        <p:spPr>
          <a:xfrm flipV="true">
            <a:off x="10775944" y="5016927"/>
            <a:ext cx="1691378" cy="1288041"/>
          </a:xfrm>
          <a:prstGeom prst="line">
            <a:avLst/>
          </a:prstGeom>
          <a:ln cap="flat" w="38100">
            <a:solidFill>
              <a:srgbClr val="FFFFFF"/>
            </a:solidFill>
            <a:prstDash val="solid"/>
            <a:headEnd type="none" len="sm" w="sm"/>
            <a:tailEnd type="none" len="sm" w="sm"/>
          </a:ln>
        </p:spPr>
      </p:sp>
      <p:grpSp>
        <p:nvGrpSpPr>
          <p:cNvPr name="Group 45" id="45"/>
          <p:cNvGrpSpPr/>
          <p:nvPr/>
        </p:nvGrpSpPr>
        <p:grpSpPr>
          <a:xfrm rot="0">
            <a:off x="12467322" y="8073380"/>
            <a:ext cx="3000883" cy="1608999"/>
            <a:chOff x="0" y="0"/>
            <a:chExt cx="1515922" cy="812800"/>
          </a:xfrm>
        </p:grpSpPr>
        <p:sp>
          <p:nvSpPr>
            <p:cNvPr name="Freeform 46" id="46"/>
            <p:cNvSpPr/>
            <p:nvPr/>
          </p:nvSpPr>
          <p:spPr>
            <a:xfrm flipH="false" flipV="false" rot="0">
              <a:off x="353374"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BF63"/>
            </a:solidFill>
          </p:spPr>
        </p:sp>
        <p:sp>
          <p:nvSpPr>
            <p:cNvPr name="TextBox 47" id="47"/>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Search</a:t>
              </a:r>
            </a:p>
          </p:txBody>
        </p:sp>
      </p:grpSp>
      <p:sp>
        <p:nvSpPr>
          <p:cNvPr name="AutoShape 48" id="48"/>
          <p:cNvSpPr/>
          <p:nvPr/>
        </p:nvSpPr>
        <p:spPr>
          <a:xfrm>
            <a:off x="10764403" y="7585606"/>
            <a:ext cx="1702919" cy="1292273"/>
          </a:xfrm>
          <a:prstGeom prst="line">
            <a:avLst/>
          </a:prstGeom>
          <a:ln cap="flat" w="38100">
            <a:solidFill>
              <a:srgbClr val="FFFFFF"/>
            </a:solidFill>
            <a:prstDash val="solid"/>
            <a:headEnd type="none" len="sm" w="sm"/>
            <a:tailEnd type="none" len="sm" w="sm"/>
          </a:ln>
        </p:spPr>
      </p:sp>
      <p:sp>
        <p:nvSpPr>
          <p:cNvPr name="AutoShape 49" id="49"/>
          <p:cNvSpPr/>
          <p:nvPr/>
        </p:nvSpPr>
        <p:spPr>
          <a:xfrm flipV="true">
            <a:off x="6490344" y="4339000"/>
            <a:ext cx="1861021" cy="172791"/>
          </a:xfrm>
          <a:prstGeom prst="line">
            <a:avLst/>
          </a:prstGeom>
          <a:ln cap="flat" w="38100">
            <a:solidFill>
              <a:srgbClr val="FFFFFF"/>
            </a:solidFill>
            <a:prstDash val="solid"/>
            <a:headEnd type="none" len="sm" w="sm"/>
            <a:tailEnd type="none" len="sm" w="sm"/>
          </a:ln>
        </p:spPr>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243B3B"/>
        </a:solidFill>
      </p:bgPr>
    </p:bg>
    <p:spTree>
      <p:nvGrpSpPr>
        <p:cNvPr id="1" name=""/>
        <p:cNvGrpSpPr/>
        <p:nvPr/>
      </p:nvGrpSpPr>
      <p:grpSpPr>
        <a:xfrm>
          <a:off x="0" y="0"/>
          <a:ext cx="0" cy="0"/>
          <a:chOff x="0" y="0"/>
          <a:chExt cx="0" cy="0"/>
        </a:xfrm>
      </p:grpSpPr>
      <p:sp>
        <p:nvSpPr>
          <p:cNvPr name="Freeform 2" id="2"/>
          <p:cNvSpPr/>
          <p:nvPr/>
        </p:nvSpPr>
        <p:spPr>
          <a:xfrm flipH="true" flipV="true" rot="0">
            <a:off x="0" y="0"/>
            <a:ext cx="12980689" cy="11504135"/>
          </a:xfrm>
          <a:custGeom>
            <a:avLst/>
            <a:gdLst/>
            <a:ahLst/>
            <a:cxnLst/>
            <a:rect r="r" b="b" t="t" l="l"/>
            <a:pathLst>
              <a:path h="11504135" w="12980689">
                <a:moveTo>
                  <a:pt x="12980689" y="11504135"/>
                </a:moveTo>
                <a:lnTo>
                  <a:pt x="0" y="11504135"/>
                </a:lnTo>
                <a:lnTo>
                  <a:pt x="0" y="0"/>
                </a:lnTo>
                <a:lnTo>
                  <a:pt x="12980689" y="0"/>
                </a:lnTo>
                <a:lnTo>
                  <a:pt x="12980689" y="1150413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552189" y="0"/>
            <a:ext cx="5105302" cy="5976607"/>
          </a:xfrm>
          <a:custGeom>
            <a:avLst/>
            <a:gdLst/>
            <a:ahLst/>
            <a:cxnLst/>
            <a:rect r="r" b="b" t="t" l="l"/>
            <a:pathLst>
              <a:path h="5976607" w="5105302">
                <a:moveTo>
                  <a:pt x="5105302" y="0"/>
                </a:moveTo>
                <a:lnTo>
                  <a:pt x="0" y="0"/>
                </a:lnTo>
                <a:lnTo>
                  <a:pt x="0" y="5976607"/>
                </a:lnTo>
                <a:lnTo>
                  <a:pt x="5105302" y="5976607"/>
                </a:lnTo>
                <a:lnTo>
                  <a:pt x="510530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85272" y="919415"/>
            <a:ext cx="1341166" cy="1172910"/>
          </a:xfrm>
          <a:custGeom>
            <a:avLst/>
            <a:gdLst/>
            <a:ahLst/>
            <a:cxnLst/>
            <a:rect r="r" b="b" t="t" l="l"/>
            <a:pathLst>
              <a:path h="1172910" w="1341166">
                <a:moveTo>
                  <a:pt x="0" y="0"/>
                </a:moveTo>
                <a:lnTo>
                  <a:pt x="1341165" y="0"/>
                </a:lnTo>
                <a:lnTo>
                  <a:pt x="1341165" y="1172910"/>
                </a:lnTo>
                <a:lnTo>
                  <a:pt x="0" y="11729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2321938" y="3745388"/>
            <a:ext cx="1608999" cy="1608999"/>
            <a:chOff x="0" y="0"/>
            <a:chExt cx="812800" cy="812800"/>
          </a:xfrm>
        </p:grpSpPr>
        <p:sp>
          <p:nvSpPr>
            <p:cNvPr name="Freeform 6" id="6"/>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9337F"/>
            </a:solidFill>
          </p:spPr>
        </p:sp>
        <p:sp>
          <p:nvSpPr>
            <p:cNvPr name="TextBox 7" id="7"/>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Login</a:t>
              </a:r>
            </a:p>
          </p:txBody>
        </p:sp>
      </p:grpSp>
      <p:sp>
        <p:nvSpPr>
          <p:cNvPr name="TextBox 8" id="8"/>
          <p:cNvSpPr txBox="true"/>
          <p:nvPr/>
        </p:nvSpPr>
        <p:spPr>
          <a:xfrm rot="0">
            <a:off x="3696317" y="706755"/>
            <a:ext cx="11050702" cy="1383665"/>
          </a:xfrm>
          <a:prstGeom prst="rect">
            <a:avLst/>
          </a:prstGeom>
        </p:spPr>
        <p:txBody>
          <a:bodyPr anchor="t" rtlCol="false" tIns="0" lIns="0" bIns="0" rIns="0">
            <a:spAutoFit/>
          </a:bodyPr>
          <a:lstStyle/>
          <a:p>
            <a:pPr>
              <a:lnSpc>
                <a:spcPts val="9729"/>
              </a:lnSpc>
            </a:pPr>
            <a:r>
              <a:rPr lang="en-US" sz="6999">
                <a:solidFill>
                  <a:srgbClr val="D1D1CB"/>
                </a:solidFill>
                <a:latin typeface="Agrandir Narrow Bold"/>
              </a:rPr>
              <a:t>Phase Three</a:t>
            </a:r>
          </a:p>
        </p:txBody>
      </p:sp>
      <p:grpSp>
        <p:nvGrpSpPr>
          <p:cNvPr name="Group 9" id="9"/>
          <p:cNvGrpSpPr/>
          <p:nvPr/>
        </p:nvGrpSpPr>
        <p:grpSpPr>
          <a:xfrm rot="0">
            <a:off x="2321938" y="5976607"/>
            <a:ext cx="1751028" cy="1608999"/>
            <a:chOff x="0" y="0"/>
            <a:chExt cx="884547" cy="812800"/>
          </a:xfrm>
        </p:grpSpPr>
        <p:sp>
          <p:nvSpPr>
            <p:cNvPr name="Freeform 10" id="10"/>
            <p:cNvSpPr/>
            <p:nvPr/>
          </p:nvSpPr>
          <p:spPr>
            <a:xfrm flipH="false" flipV="false" rot="0">
              <a:off x="37687" y="0"/>
              <a:ext cx="809173" cy="812800"/>
            </a:xfrm>
            <a:custGeom>
              <a:avLst/>
              <a:gdLst/>
              <a:ahLst/>
              <a:cxnLst/>
              <a:rect r="r" b="b" t="t" l="l"/>
              <a:pathLst>
                <a:path h="812800" w="809173">
                  <a:moveTo>
                    <a:pt x="404587" y="0"/>
                  </a:moveTo>
                  <a:cubicBezTo>
                    <a:pt x="628326" y="1001"/>
                    <a:pt x="809173" y="182659"/>
                    <a:pt x="809173" y="406400"/>
                  </a:cubicBezTo>
                  <a:cubicBezTo>
                    <a:pt x="809173" y="630141"/>
                    <a:pt x="628326" y="811799"/>
                    <a:pt x="404587" y="812800"/>
                  </a:cubicBezTo>
                  <a:cubicBezTo>
                    <a:pt x="180848" y="811799"/>
                    <a:pt x="0" y="630141"/>
                    <a:pt x="0" y="406400"/>
                  </a:cubicBezTo>
                  <a:cubicBezTo>
                    <a:pt x="0" y="182659"/>
                    <a:pt x="180848" y="1001"/>
                    <a:pt x="404587" y="0"/>
                  </a:cubicBezTo>
                  <a:close/>
                </a:path>
              </a:pathLst>
            </a:custGeom>
            <a:solidFill>
              <a:srgbClr val="29337F"/>
            </a:solidFill>
          </p:spPr>
        </p:sp>
        <p:sp>
          <p:nvSpPr>
            <p:cNvPr name="TextBox 11" id="11"/>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Client</a:t>
              </a:r>
            </a:p>
          </p:txBody>
        </p:sp>
      </p:grpSp>
      <p:grpSp>
        <p:nvGrpSpPr>
          <p:cNvPr name="Group 12" id="12"/>
          <p:cNvGrpSpPr/>
          <p:nvPr/>
        </p:nvGrpSpPr>
        <p:grpSpPr>
          <a:xfrm rot="0">
            <a:off x="4881345" y="3745388"/>
            <a:ext cx="1608999" cy="1608999"/>
            <a:chOff x="0" y="0"/>
            <a:chExt cx="812800" cy="812800"/>
          </a:xfrm>
        </p:grpSpPr>
        <p:sp>
          <p:nvSpPr>
            <p:cNvPr name="Freeform 13" id="13"/>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BF63"/>
            </a:solidFill>
          </p:spPr>
        </p:sp>
        <p:sp>
          <p:nvSpPr>
            <p:cNvPr name="TextBox 14" id="14"/>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Auth</a:t>
              </a:r>
            </a:p>
          </p:txBody>
        </p:sp>
      </p:grpSp>
      <p:sp>
        <p:nvSpPr>
          <p:cNvPr name="AutoShape 15" id="15"/>
          <p:cNvSpPr/>
          <p:nvPr/>
        </p:nvSpPr>
        <p:spPr>
          <a:xfrm flipV="true">
            <a:off x="3930937" y="4549887"/>
            <a:ext cx="950408" cy="19050"/>
          </a:xfrm>
          <a:prstGeom prst="line">
            <a:avLst/>
          </a:prstGeom>
          <a:ln cap="flat" w="38100">
            <a:solidFill>
              <a:srgbClr val="FFFFFF"/>
            </a:solidFill>
            <a:prstDash val="solid"/>
            <a:headEnd type="none" len="sm" w="sm"/>
            <a:tailEnd type="none" len="sm" w="sm"/>
          </a:ln>
        </p:spPr>
      </p:sp>
      <p:grpSp>
        <p:nvGrpSpPr>
          <p:cNvPr name="Group 16" id="16"/>
          <p:cNvGrpSpPr/>
          <p:nvPr/>
        </p:nvGrpSpPr>
        <p:grpSpPr>
          <a:xfrm rot="0">
            <a:off x="4881727" y="6159816"/>
            <a:ext cx="2660013" cy="1608999"/>
            <a:chOff x="0" y="0"/>
            <a:chExt cx="1343729" cy="812800"/>
          </a:xfrm>
        </p:grpSpPr>
        <p:sp>
          <p:nvSpPr>
            <p:cNvPr name="Freeform 17" id="17"/>
            <p:cNvSpPr/>
            <p:nvPr/>
          </p:nvSpPr>
          <p:spPr>
            <a:xfrm flipH="false" flipV="false" rot="0">
              <a:off x="267278" y="0"/>
              <a:ext cx="809173" cy="812800"/>
            </a:xfrm>
            <a:custGeom>
              <a:avLst/>
              <a:gdLst/>
              <a:ahLst/>
              <a:cxnLst/>
              <a:rect r="r" b="b" t="t" l="l"/>
              <a:pathLst>
                <a:path h="812800" w="809173">
                  <a:moveTo>
                    <a:pt x="404586" y="0"/>
                  </a:moveTo>
                  <a:cubicBezTo>
                    <a:pt x="628326" y="1001"/>
                    <a:pt x="809173" y="182659"/>
                    <a:pt x="809173" y="406400"/>
                  </a:cubicBezTo>
                  <a:cubicBezTo>
                    <a:pt x="809173" y="630141"/>
                    <a:pt x="628326" y="811799"/>
                    <a:pt x="404586" y="812800"/>
                  </a:cubicBezTo>
                  <a:cubicBezTo>
                    <a:pt x="180847" y="811799"/>
                    <a:pt x="0" y="630141"/>
                    <a:pt x="0" y="406400"/>
                  </a:cubicBezTo>
                  <a:cubicBezTo>
                    <a:pt x="0" y="182659"/>
                    <a:pt x="180847" y="1001"/>
                    <a:pt x="404586" y="0"/>
                  </a:cubicBezTo>
                  <a:close/>
                </a:path>
              </a:pathLst>
            </a:custGeom>
            <a:solidFill>
              <a:srgbClr val="00BF63"/>
            </a:solidFill>
          </p:spPr>
        </p:sp>
        <p:sp>
          <p:nvSpPr>
            <p:cNvPr name="TextBox 18" id="18"/>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Gateway</a:t>
              </a:r>
            </a:p>
          </p:txBody>
        </p:sp>
      </p:grpSp>
      <p:sp>
        <p:nvSpPr>
          <p:cNvPr name="AutoShape 19" id="19"/>
          <p:cNvSpPr/>
          <p:nvPr/>
        </p:nvSpPr>
        <p:spPr>
          <a:xfrm>
            <a:off x="4072966" y="6781107"/>
            <a:ext cx="808761" cy="183209"/>
          </a:xfrm>
          <a:prstGeom prst="line">
            <a:avLst/>
          </a:prstGeom>
          <a:ln cap="flat" w="38100">
            <a:solidFill>
              <a:srgbClr val="FFFFFF"/>
            </a:solidFill>
            <a:prstDash val="solid"/>
            <a:headEnd type="none" len="sm" w="sm"/>
            <a:tailEnd type="none" len="sm" w="sm"/>
          </a:ln>
        </p:spPr>
      </p:sp>
      <p:sp>
        <p:nvSpPr>
          <p:cNvPr name="AutoShape 20" id="20"/>
          <p:cNvSpPr/>
          <p:nvPr/>
        </p:nvSpPr>
        <p:spPr>
          <a:xfrm>
            <a:off x="5686227" y="5373437"/>
            <a:ext cx="525507" cy="786379"/>
          </a:xfrm>
          <a:prstGeom prst="line">
            <a:avLst/>
          </a:prstGeom>
          <a:ln cap="flat" w="38100">
            <a:solidFill>
              <a:srgbClr val="FFFFFF"/>
            </a:solidFill>
            <a:prstDash val="solid"/>
            <a:headEnd type="none" len="sm" w="sm"/>
            <a:tailEnd type="none" len="sm" w="sm"/>
          </a:ln>
        </p:spPr>
      </p:sp>
      <p:grpSp>
        <p:nvGrpSpPr>
          <p:cNvPr name="Group 21" id="21"/>
          <p:cNvGrpSpPr/>
          <p:nvPr/>
        </p:nvGrpSpPr>
        <p:grpSpPr>
          <a:xfrm rot="0">
            <a:off x="4881345" y="8359365"/>
            <a:ext cx="2660013" cy="1975417"/>
            <a:chOff x="0" y="0"/>
            <a:chExt cx="1343729" cy="997899"/>
          </a:xfrm>
        </p:grpSpPr>
        <p:sp>
          <p:nvSpPr>
            <p:cNvPr name="Freeform 22" id="22"/>
            <p:cNvSpPr/>
            <p:nvPr/>
          </p:nvSpPr>
          <p:spPr>
            <a:xfrm flipH="false" flipV="false" rot="0">
              <a:off x="175141" y="0"/>
              <a:ext cx="993446" cy="997899"/>
            </a:xfrm>
            <a:custGeom>
              <a:avLst/>
              <a:gdLst/>
              <a:ahLst/>
              <a:cxnLst/>
              <a:rect r="r" b="b" t="t" l="l"/>
              <a:pathLst>
                <a:path h="997899" w="993446">
                  <a:moveTo>
                    <a:pt x="496723" y="0"/>
                  </a:moveTo>
                  <a:cubicBezTo>
                    <a:pt x="771415" y="1228"/>
                    <a:pt x="993447" y="224256"/>
                    <a:pt x="993447" y="498949"/>
                  </a:cubicBezTo>
                  <a:cubicBezTo>
                    <a:pt x="993447" y="773643"/>
                    <a:pt x="771415" y="996671"/>
                    <a:pt x="496723" y="997899"/>
                  </a:cubicBezTo>
                  <a:cubicBezTo>
                    <a:pt x="222032" y="996671"/>
                    <a:pt x="0" y="773643"/>
                    <a:pt x="0" y="498949"/>
                  </a:cubicBezTo>
                  <a:cubicBezTo>
                    <a:pt x="0" y="224256"/>
                    <a:pt x="222032" y="1228"/>
                    <a:pt x="496723" y="0"/>
                  </a:cubicBezTo>
                  <a:close/>
                </a:path>
              </a:pathLst>
            </a:custGeom>
            <a:solidFill>
              <a:srgbClr val="00BF63"/>
            </a:solidFill>
          </p:spPr>
        </p:sp>
        <p:sp>
          <p:nvSpPr>
            <p:cNvPr name="TextBox 23" id="23"/>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Data seeder</a:t>
              </a:r>
            </a:p>
          </p:txBody>
        </p:sp>
      </p:grpSp>
      <p:sp>
        <p:nvSpPr>
          <p:cNvPr name="AutoShape 24" id="24"/>
          <p:cNvSpPr/>
          <p:nvPr/>
        </p:nvSpPr>
        <p:spPr>
          <a:xfrm flipH="true">
            <a:off x="6211352" y="7768815"/>
            <a:ext cx="382" cy="590550"/>
          </a:xfrm>
          <a:prstGeom prst="line">
            <a:avLst/>
          </a:prstGeom>
          <a:ln cap="flat" w="38100">
            <a:solidFill>
              <a:srgbClr val="FFFFFF"/>
            </a:solidFill>
            <a:prstDash val="solid"/>
            <a:headEnd type="none" len="sm" w="sm"/>
            <a:tailEnd type="none" len="sm" w="sm"/>
          </a:ln>
        </p:spPr>
      </p:sp>
      <p:grpSp>
        <p:nvGrpSpPr>
          <p:cNvPr name="Group 25" id="25"/>
          <p:cNvGrpSpPr/>
          <p:nvPr/>
        </p:nvGrpSpPr>
        <p:grpSpPr>
          <a:xfrm rot="0">
            <a:off x="8351365" y="6178395"/>
            <a:ext cx="3000883" cy="1608999"/>
            <a:chOff x="0" y="0"/>
            <a:chExt cx="1515922" cy="812800"/>
          </a:xfrm>
        </p:grpSpPr>
        <p:sp>
          <p:nvSpPr>
            <p:cNvPr name="Freeform 26" id="26"/>
            <p:cNvSpPr/>
            <p:nvPr/>
          </p:nvSpPr>
          <p:spPr>
            <a:xfrm flipH="false" flipV="false" rot="0">
              <a:off x="353374"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BF63"/>
            </a:solidFill>
          </p:spPr>
        </p:sp>
        <p:sp>
          <p:nvSpPr>
            <p:cNvPr name="TextBox 27" id="27"/>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Workflow</a:t>
              </a:r>
            </a:p>
          </p:txBody>
        </p:sp>
      </p:grpSp>
      <p:sp>
        <p:nvSpPr>
          <p:cNvPr name="AutoShape 28" id="28"/>
          <p:cNvSpPr/>
          <p:nvPr/>
        </p:nvSpPr>
        <p:spPr>
          <a:xfrm>
            <a:off x="7541358" y="6982895"/>
            <a:ext cx="810007" cy="0"/>
          </a:xfrm>
          <a:prstGeom prst="line">
            <a:avLst/>
          </a:prstGeom>
          <a:ln cap="flat" w="38100">
            <a:solidFill>
              <a:srgbClr val="FFFFFF"/>
            </a:solidFill>
            <a:prstDash val="solid"/>
            <a:headEnd type="none" len="sm" w="sm"/>
            <a:tailEnd type="none" len="sm" w="sm"/>
          </a:ln>
        </p:spPr>
      </p:sp>
      <p:grpSp>
        <p:nvGrpSpPr>
          <p:cNvPr name="Group 29" id="29"/>
          <p:cNvGrpSpPr/>
          <p:nvPr/>
        </p:nvGrpSpPr>
        <p:grpSpPr>
          <a:xfrm rot="0">
            <a:off x="12669848" y="6178395"/>
            <a:ext cx="3000883" cy="1608999"/>
            <a:chOff x="0" y="0"/>
            <a:chExt cx="1515922" cy="812800"/>
          </a:xfrm>
        </p:grpSpPr>
        <p:sp>
          <p:nvSpPr>
            <p:cNvPr name="Freeform 30" id="30"/>
            <p:cNvSpPr/>
            <p:nvPr/>
          </p:nvSpPr>
          <p:spPr>
            <a:xfrm flipH="false" flipV="false" rot="0">
              <a:off x="353374"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BF63"/>
            </a:solidFill>
          </p:spPr>
        </p:sp>
        <p:sp>
          <p:nvSpPr>
            <p:cNvPr name="TextBox 31" id="31"/>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Document</a:t>
              </a:r>
            </a:p>
          </p:txBody>
        </p:sp>
      </p:grpSp>
      <p:sp>
        <p:nvSpPr>
          <p:cNvPr name="AutoShape 32" id="32"/>
          <p:cNvSpPr/>
          <p:nvPr/>
        </p:nvSpPr>
        <p:spPr>
          <a:xfrm>
            <a:off x="11352248" y="6982895"/>
            <a:ext cx="1317600" cy="0"/>
          </a:xfrm>
          <a:prstGeom prst="line">
            <a:avLst/>
          </a:prstGeom>
          <a:ln cap="flat" w="38100">
            <a:solidFill>
              <a:srgbClr val="FFFFFF"/>
            </a:solidFill>
            <a:prstDash val="solid"/>
            <a:headEnd type="none" len="sm" w="sm"/>
            <a:tailEnd type="none" len="sm" w="sm"/>
          </a:ln>
        </p:spPr>
      </p:sp>
      <p:grpSp>
        <p:nvGrpSpPr>
          <p:cNvPr name="Group 33" id="33"/>
          <p:cNvGrpSpPr/>
          <p:nvPr/>
        </p:nvGrpSpPr>
        <p:grpSpPr>
          <a:xfrm rot="0">
            <a:off x="8351365" y="3534501"/>
            <a:ext cx="3000883" cy="1608999"/>
            <a:chOff x="0" y="0"/>
            <a:chExt cx="1515922" cy="812800"/>
          </a:xfrm>
        </p:grpSpPr>
        <p:sp>
          <p:nvSpPr>
            <p:cNvPr name="Freeform 34" id="34"/>
            <p:cNvSpPr/>
            <p:nvPr/>
          </p:nvSpPr>
          <p:spPr>
            <a:xfrm flipH="false" flipV="false" rot="0">
              <a:off x="353374"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BF63"/>
            </a:solidFill>
          </p:spPr>
        </p:sp>
        <p:sp>
          <p:nvSpPr>
            <p:cNvPr name="TextBox 35" id="35"/>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User-mgnt</a:t>
              </a:r>
            </a:p>
          </p:txBody>
        </p:sp>
      </p:grpSp>
      <p:sp>
        <p:nvSpPr>
          <p:cNvPr name="AutoShape 36" id="36"/>
          <p:cNvSpPr/>
          <p:nvPr/>
        </p:nvSpPr>
        <p:spPr>
          <a:xfrm flipV="true">
            <a:off x="9851807" y="5143500"/>
            <a:ext cx="0" cy="1034895"/>
          </a:xfrm>
          <a:prstGeom prst="line">
            <a:avLst/>
          </a:prstGeom>
          <a:ln cap="flat" w="38100">
            <a:solidFill>
              <a:srgbClr val="FFFFFF"/>
            </a:solidFill>
            <a:prstDash val="solid"/>
            <a:headEnd type="none" len="sm" w="sm"/>
            <a:tailEnd type="none" len="sm" w="sm"/>
          </a:ln>
        </p:spPr>
      </p:sp>
      <p:grpSp>
        <p:nvGrpSpPr>
          <p:cNvPr name="Group 37" id="37"/>
          <p:cNvGrpSpPr/>
          <p:nvPr/>
        </p:nvGrpSpPr>
        <p:grpSpPr>
          <a:xfrm rot="0">
            <a:off x="8101030" y="8359365"/>
            <a:ext cx="3251218" cy="1608999"/>
            <a:chOff x="0" y="0"/>
            <a:chExt cx="1642381" cy="812800"/>
          </a:xfrm>
        </p:grpSpPr>
        <p:sp>
          <p:nvSpPr>
            <p:cNvPr name="Freeform 38" id="38"/>
            <p:cNvSpPr/>
            <p:nvPr/>
          </p:nvSpPr>
          <p:spPr>
            <a:xfrm flipH="false" flipV="false" rot="0">
              <a:off x="416604" y="0"/>
              <a:ext cx="809173" cy="812800"/>
            </a:xfrm>
            <a:custGeom>
              <a:avLst/>
              <a:gdLst/>
              <a:ahLst/>
              <a:cxnLst/>
              <a:rect r="r" b="b" t="t" l="l"/>
              <a:pathLst>
                <a:path h="812800" w="809173">
                  <a:moveTo>
                    <a:pt x="404587" y="0"/>
                  </a:moveTo>
                  <a:cubicBezTo>
                    <a:pt x="628326" y="1001"/>
                    <a:pt x="809173" y="182659"/>
                    <a:pt x="809173" y="406400"/>
                  </a:cubicBezTo>
                  <a:cubicBezTo>
                    <a:pt x="809173" y="630141"/>
                    <a:pt x="628326" y="811799"/>
                    <a:pt x="404587" y="812800"/>
                  </a:cubicBezTo>
                  <a:cubicBezTo>
                    <a:pt x="180848" y="811799"/>
                    <a:pt x="0" y="630141"/>
                    <a:pt x="0" y="406400"/>
                  </a:cubicBezTo>
                  <a:cubicBezTo>
                    <a:pt x="0" y="182659"/>
                    <a:pt x="180848" y="1001"/>
                    <a:pt x="404587" y="0"/>
                  </a:cubicBezTo>
                  <a:close/>
                </a:path>
              </a:pathLst>
            </a:custGeom>
            <a:solidFill>
              <a:srgbClr val="00BF63"/>
            </a:solidFill>
          </p:spPr>
        </p:sp>
        <p:sp>
          <p:nvSpPr>
            <p:cNvPr name="TextBox 39" id="39"/>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Notification</a:t>
              </a:r>
            </a:p>
          </p:txBody>
        </p:sp>
      </p:grpSp>
      <p:sp>
        <p:nvSpPr>
          <p:cNvPr name="AutoShape 40" id="40"/>
          <p:cNvSpPr/>
          <p:nvPr/>
        </p:nvSpPr>
        <p:spPr>
          <a:xfrm flipH="true">
            <a:off x="9726639" y="7787394"/>
            <a:ext cx="125168" cy="571971"/>
          </a:xfrm>
          <a:prstGeom prst="line">
            <a:avLst/>
          </a:prstGeom>
          <a:ln cap="flat" w="38100">
            <a:solidFill>
              <a:srgbClr val="FFFFFF"/>
            </a:solidFill>
            <a:prstDash val="solid"/>
            <a:headEnd type="none" len="sm" w="sm"/>
            <a:tailEnd type="none" len="sm" w="sm"/>
          </a:ln>
        </p:spPr>
      </p:sp>
      <p:grpSp>
        <p:nvGrpSpPr>
          <p:cNvPr name="Group 41" id="41"/>
          <p:cNvGrpSpPr/>
          <p:nvPr/>
        </p:nvGrpSpPr>
        <p:grpSpPr>
          <a:xfrm rot="0">
            <a:off x="12467322" y="4212428"/>
            <a:ext cx="2291238" cy="1608999"/>
            <a:chOff x="0" y="0"/>
            <a:chExt cx="1157439" cy="812800"/>
          </a:xfrm>
        </p:grpSpPr>
        <p:sp>
          <p:nvSpPr>
            <p:cNvPr name="Freeform 42" id="42"/>
            <p:cNvSpPr/>
            <p:nvPr/>
          </p:nvSpPr>
          <p:spPr>
            <a:xfrm flipH="false" flipV="false" rot="0">
              <a:off x="174133" y="0"/>
              <a:ext cx="809173" cy="812800"/>
            </a:xfrm>
            <a:custGeom>
              <a:avLst/>
              <a:gdLst/>
              <a:ahLst/>
              <a:cxnLst/>
              <a:rect r="r" b="b" t="t" l="l"/>
              <a:pathLst>
                <a:path h="812800" w="809173">
                  <a:moveTo>
                    <a:pt x="404587" y="0"/>
                  </a:moveTo>
                  <a:cubicBezTo>
                    <a:pt x="628326" y="1001"/>
                    <a:pt x="809173" y="182659"/>
                    <a:pt x="809173" y="406400"/>
                  </a:cubicBezTo>
                  <a:cubicBezTo>
                    <a:pt x="809173" y="630141"/>
                    <a:pt x="628326" y="811799"/>
                    <a:pt x="404587" y="812800"/>
                  </a:cubicBezTo>
                  <a:cubicBezTo>
                    <a:pt x="180847" y="811799"/>
                    <a:pt x="0" y="630141"/>
                    <a:pt x="0" y="406400"/>
                  </a:cubicBezTo>
                  <a:cubicBezTo>
                    <a:pt x="0" y="182659"/>
                    <a:pt x="180847" y="1001"/>
                    <a:pt x="404587" y="0"/>
                  </a:cubicBezTo>
                  <a:close/>
                </a:path>
              </a:pathLst>
            </a:custGeom>
            <a:solidFill>
              <a:srgbClr val="00BF63"/>
            </a:solidFill>
          </p:spPr>
        </p:sp>
        <p:sp>
          <p:nvSpPr>
            <p:cNvPr name="TextBox 43" id="43"/>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Metrics</a:t>
              </a:r>
            </a:p>
          </p:txBody>
        </p:sp>
      </p:grpSp>
      <p:sp>
        <p:nvSpPr>
          <p:cNvPr name="AutoShape 44" id="44"/>
          <p:cNvSpPr/>
          <p:nvPr/>
        </p:nvSpPr>
        <p:spPr>
          <a:xfrm flipV="true">
            <a:off x="10775944" y="5016927"/>
            <a:ext cx="1691378" cy="1288041"/>
          </a:xfrm>
          <a:prstGeom prst="line">
            <a:avLst/>
          </a:prstGeom>
          <a:ln cap="flat" w="38100">
            <a:solidFill>
              <a:srgbClr val="FFFFFF"/>
            </a:solidFill>
            <a:prstDash val="solid"/>
            <a:headEnd type="none" len="sm" w="sm"/>
            <a:tailEnd type="none" len="sm" w="sm"/>
          </a:ln>
        </p:spPr>
      </p:sp>
      <p:grpSp>
        <p:nvGrpSpPr>
          <p:cNvPr name="Group 45" id="45"/>
          <p:cNvGrpSpPr/>
          <p:nvPr/>
        </p:nvGrpSpPr>
        <p:grpSpPr>
          <a:xfrm rot="0">
            <a:off x="12467322" y="8073380"/>
            <a:ext cx="3000883" cy="1608999"/>
            <a:chOff x="0" y="0"/>
            <a:chExt cx="1515922" cy="812800"/>
          </a:xfrm>
        </p:grpSpPr>
        <p:sp>
          <p:nvSpPr>
            <p:cNvPr name="Freeform 46" id="46"/>
            <p:cNvSpPr/>
            <p:nvPr/>
          </p:nvSpPr>
          <p:spPr>
            <a:xfrm flipH="false" flipV="false" rot="0">
              <a:off x="353374"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BF63"/>
            </a:solidFill>
          </p:spPr>
        </p:sp>
        <p:sp>
          <p:nvSpPr>
            <p:cNvPr name="TextBox 47" id="47"/>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Search</a:t>
              </a:r>
            </a:p>
          </p:txBody>
        </p:sp>
      </p:grpSp>
      <p:sp>
        <p:nvSpPr>
          <p:cNvPr name="AutoShape 48" id="48"/>
          <p:cNvSpPr/>
          <p:nvPr/>
        </p:nvSpPr>
        <p:spPr>
          <a:xfrm>
            <a:off x="10764403" y="7585606"/>
            <a:ext cx="1702919" cy="1292273"/>
          </a:xfrm>
          <a:prstGeom prst="line">
            <a:avLst/>
          </a:prstGeom>
          <a:ln cap="flat" w="38100">
            <a:solidFill>
              <a:srgbClr val="FFFFFF"/>
            </a:solidFill>
            <a:prstDash val="solid"/>
            <a:headEnd type="none" len="sm" w="sm"/>
            <a:tailEnd type="none" len="sm" w="sm"/>
          </a:ln>
        </p:spPr>
      </p:sp>
      <p:grpSp>
        <p:nvGrpSpPr>
          <p:cNvPr name="Group 49" id="49"/>
          <p:cNvGrpSpPr/>
          <p:nvPr/>
        </p:nvGrpSpPr>
        <p:grpSpPr>
          <a:xfrm rot="0">
            <a:off x="16363752" y="6197445"/>
            <a:ext cx="1791095" cy="1608999"/>
            <a:chOff x="0" y="0"/>
            <a:chExt cx="904787" cy="812800"/>
          </a:xfrm>
        </p:grpSpPr>
        <p:sp>
          <p:nvSpPr>
            <p:cNvPr name="Freeform 50" id="50"/>
            <p:cNvSpPr/>
            <p:nvPr/>
          </p:nvSpPr>
          <p:spPr>
            <a:xfrm flipH="false" flipV="false" rot="0">
              <a:off x="47807" y="0"/>
              <a:ext cx="809173" cy="812800"/>
            </a:xfrm>
            <a:custGeom>
              <a:avLst/>
              <a:gdLst/>
              <a:ahLst/>
              <a:cxnLst/>
              <a:rect r="r" b="b" t="t" l="l"/>
              <a:pathLst>
                <a:path h="812800" w="809173">
                  <a:moveTo>
                    <a:pt x="404587" y="0"/>
                  </a:moveTo>
                  <a:cubicBezTo>
                    <a:pt x="628326" y="1001"/>
                    <a:pt x="809173" y="182659"/>
                    <a:pt x="809173" y="406400"/>
                  </a:cubicBezTo>
                  <a:cubicBezTo>
                    <a:pt x="809173" y="630141"/>
                    <a:pt x="628326" y="811799"/>
                    <a:pt x="404587" y="812800"/>
                  </a:cubicBezTo>
                  <a:cubicBezTo>
                    <a:pt x="180848" y="811799"/>
                    <a:pt x="0" y="630141"/>
                    <a:pt x="0" y="406400"/>
                  </a:cubicBezTo>
                  <a:cubicBezTo>
                    <a:pt x="0" y="182659"/>
                    <a:pt x="180848" y="1001"/>
                    <a:pt x="404587" y="0"/>
                  </a:cubicBezTo>
                  <a:close/>
                </a:path>
              </a:pathLst>
            </a:custGeom>
            <a:solidFill>
              <a:srgbClr val="CB6CE6"/>
            </a:solidFill>
          </p:spPr>
        </p:sp>
        <p:sp>
          <p:nvSpPr>
            <p:cNvPr name="TextBox 51" id="51"/>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Minio</a:t>
              </a:r>
            </a:p>
          </p:txBody>
        </p:sp>
      </p:grpSp>
      <p:sp>
        <p:nvSpPr>
          <p:cNvPr name="AutoShape 52" id="52"/>
          <p:cNvSpPr/>
          <p:nvPr/>
        </p:nvSpPr>
        <p:spPr>
          <a:xfrm>
            <a:off x="15670730" y="6982895"/>
            <a:ext cx="693022" cy="19050"/>
          </a:xfrm>
          <a:prstGeom prst="line">
            <a:avLst/>
          </a:prstGeom>
          <a:ln cap="flat" w="38100">
            <a:solidFill>
              <a:srgbClr val="FFFFFF"/>
            </a:solidFill>
            <a:prstDash val="solid"/>
            <a:headEnd type="none" len="sm" w="sm"/>
            <a:tailEnd type="none" len="sm" w="sm"/>
          </a:ln>
        </p:spPr>
      </p:sp>
      <p:grpSp>
        <p:nvGrpSpPr>
          <p:cNvPr name="Group 53" id="53"/>
          <p:cNvGrpSpPr/>
          <p:nvPr/>
        </p:nvGrpSpPr>
        <p:grpSpPr>
          <a:xfrm rot="0">
            <a:off x="16030180" y="8073380"/>
            <a:ext cx="2126249" cy="1975417"/>
            <a:chOff x="0" y="0"/>
            <a:chExt cx="1074094" cy="997899"/>
          </a:xfrm>
        </p:grpSpPr>
        <p:sp>
          <p:nvSpPr>
            <p:cNvPr name="Freeform 54" id="54"/>
            <p:cNvSpPr/>
            <p:nvPr/>
          </p:nvSpPr>
          <p:spPr>
            <a:xfrm flipH="false" flipV="false" rot="0">
              <a:off x="40324" y="0"/>
              <a:ext cx="993446" cy="997899"/>
            </a:xfrm>
            <a:custGeom>
              <a:avLst/>
              <a:gdLst/>
              <a:ahLst/>
              <a:cxnLst/>
              <a:rect r="r" b="b" t="t" l="l"/>
              <a:pathLst>
                <a:path h="997899" w="993446">
                  <a:moveTo>
                    <a:pt x="496723" y="0"/>
                  </a:moveTo>
                  <a:cubicBezTo>
                    <a:pt x="771414" y="1228"/>
                    <a:pt x="993446" y="224256"/>
                    <a:pt x="993446" y="498949"/>
                  </a:cubicBezTo>
                  <a:cubicBezTo>
                    <a:pt x="993446" y="773643"/>
                    <a:pt x="771414" y="996671"/>
                    <a:pt x="496723" y="997899"/>
                  </a:cubicBezTo>
                  <a:cubicBezTo>
                    <a:pt x="222032" y="996671"/>
                    <a:pt x="0" y="773643"/>
                    <a:pt x="0" y="498949"/>
                  </a:cubicBezTo>
                  <a:cubicBezTo>
                    <a:pt x="0" y="224256"/>
                    <a:pt x="222032" y="1228"/>
                    <a:pt x="496723" y="0"/>
                  </a:cubicBezTo>
                  <a:close/>
                </a:path>
              </a:pathLst>
            </a:custGeom>
            <a:solidFill>
              <a:srgbClr val="CB6CE6"/>
            </a:solidFill>
          </p:spPr>
        </p:sp>
        <p:sp>
          <p:nvSpPr>
            <p:cNvPr name="TextBox 55" id="55"/>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Elastic</a:t>
              </a:r>
            </a:p>
            <a:p>
              <a:pPr algn="ctr">
                <a:lnSpc>
                  <a:spcPts val="5999"/>
                </a:lnSpc>
              </a:pPr>
              <a:r>
                <a:rPr lang="en-US" sz="3999">
                  <a:solidFill>
                    <a:srgbClr val="FFFFFF"/>
                  </a:solidFill>
                  <a:latin typeface="Agrandir Narrow"/>
                </a:rPr>
                <a:t>search</a:t>
              </a:r>
            </a:p>
          </p:txBody>
        </p:sp>
      </p:grpSp>
      <p:sp>
        <p:nvSpPr>
          <p:cNvPr name="AutoShape 56" id="56"/>
          <p:cNvSpPr/>
          <p:nvPr/>
        </p:nvSpPr>
        <p:spPr>
          <a:xfrm>
            <a:off x="15468728" y="8874004"/>
            <a:ext cx="561452" cy="187083"/>
          </a:xfrm>
          <a:prstGeom prst="line">
            <a:avLst/>
          </a:prstGeom>
          <a:ln cap="flat" w="38100">
            <a:solidFill>
              <a:srgbClr val="FFFFFF"/>
            </a:solidFill>
            <a:prstDash val="solid"/>
            <a:headEnd type="none" len="sm" w="sm"/>
            <a:tailEnd type="none" len="sm" w="sm"/>
          </a:ln>
        </p:spPr>
      </p:sp>
      <p:grpSp>
        <p:nvGrpSpPr>
          <p:cNvPr name="Group 57" id="57"/>
          <p:cNvGrpSpPr/>
          <p:nvPr/>
        </p:nvGrpSpPr>
        <p:grpSpPr>
          <a:xfrm rot="0">
            <a:off x="143759" y="7585606"/>
            <a:ext cx="2137261" cy="1975417"/>
            <a:chOff x="0" y="0"/>
            <a:chExt cx="1079656" cy="997899"/>
          </a:xfrm>
        </p:grpSpPr>
        <p:sp>
          <p:nvSpPr>
            <p:cNvPr name="Freeform 58" id="58"/>
            <p:cNvSpPr/>
            <p:nvPr/>
          </p:nvSpPr>
          <p:spPr>
            <a:xfrm flipH="false" flipV="false" rot="0">
              <a:off x="43105" y="0"/>
              <a:ext cx="993446" cy="997899"/>
            </a:xfrm>
            <a:custGeom>
              <a:avLst/>
              <a:gdLst/>
              <a:ahLst/>
              <a:cxnLst/>
              <a:rect r="r" b="b" t="t" l="l"/>
              <a:pathLst>
                <a:path h="997899" w="993446">
                  <a:moveTo>
                    <a:pt x="496723" y="0"/>
                  </a:moveTo>
                  <a:cubicBezTo>
                    <a:pt x="771414" y="1228"/>
                    <a:pt x="993446" y="224256"/>
                    <a:pt x="993446" y="498949"/>
                  </a:cubicBezTo>
                  <a:cubicBezTo>
                    <a:pt x="993446" y="773643"/>
                    <a:pt x="771414" y="996671"/>
                    <a:pt x="496723" y="997899"/>
                  </a:cubicBezTo>
                  <a:cubicBezTo>
                    <a:pt x="222032" y="996671"/>
                    <a:pt x="0" y="773643"/>
                    <a:pt x="0" y="498949"/>
                  </a:cubicBezTo>
                  <a:cubicBezTo>
                    <a:pt x="0" y="224256"/>
                    <a:pt x="222032" y="1228"/>
                    <a:pt x="496723" y="0"/>
                  </a:cubicBezTo>
                  <a:close/>
                </a:path>
              </a:pathLst>
            </a:custGeom>
            <a:solidFill>
              <a:srgbClr val="CB6CE6"/>
            </a:solidFill>
          </p:spPr>
        </p:sp>
        <p:sp>
          <p:nvSpPr>
            <p:cNvPr name="TextBox 59" id="59"/>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IndexedDb</a:t>
              </a:r>
            </a:p>
          </p:txBody>
        </p:sp>
      </p:grpSp>
      <p:sp>
        <p:nvSpPr>
          <p:cNvPr name="AutoShape 60" id="60"/>
          <p:cNvSpPr/>
          <p:nvPr/>
        </p:nvSpPr>
        <p:spPr>
          <a:xfrm flipV="true">
            <a:off x="2109343" y="7020988"/>
            <a:ext cx="1017094" cy="1042867"/>
          </a:xfrm>
          <a:prstGeom prst="line">
            <a:avLst/>
          </a:prstGeom>
          <a:ln cap="flat" w="38100">
            <a:solidFill>
              <a:srgbClr val="FFFFFF"/>
            </a:solidFill>
            <a:prstDash val="solid"/>
            <a:headEnd type="none" len="sm" w="sm"/>
            <a:tailEnd type="none" len="sm" w="sm"/>
          </a:ln>
        </p:spPr>
      </p:sp>
      <p:grpSp>
        <p:nvGrpSpPr>
          <p:cNvPr name="Group 61" id="61"/>
          <p:cNvGrpSpPr/>
          <p:nvPr/>
        </p:nvGrpSpPr>
        <p:grpSpPr>
          <a:xfrm rot="0">
            <a:off x="12704593" y="666535"/>
            <a:ext cx="2245588" cy="1608999"/>
            <a:chOff x="0" y="0"/>
            <a:chExt cx="1134378" cy="812800"/>
          </a:xfrm>
        </p:grpSpPr>
        <p:sp>
          <p:nvSpPr>
            <p:cNvPr name="Freeform 62" id="62"/>
            <p:cNvSpPr/>
            <p:nvPr/>
          </p:nvSpPr>
          <p:spPr>
            <a:xfrm flipH="false" flipV="false" rot="0">
              <a:off x="162603" y="0"/>
              <a:ext cx="809173" cy="812800"/>
            </a:xfrm>
            <a:custGeom>
              <a:avLst/>
              <a:gdLst/>
              <a:ahLst/>
              <a:cxnLst/>
              <a:rect r="r" b="b" t="t" l="l"/>
              <a:pathLst>
                <a:path h="812800" w="809173">
                  <a:moveTo>
                    <a:pt x="404586" y="0"/>
                  </a:moveTo>
                  <a:cubicBezTo>
                    <a:pt x="628325" y="1001"/>
                    <a:pt x="809173" y="182659"/>
                    <a:pt x="809173" y="406400"/>
                  </a:cubicBezTo>
                  <a:cubicBezTo>
                    <a:pt x="809173" y="630141"/>
                    <a:pt x="628325" y="811799"/>
                    <a:pt x="404586" y="812800"/>
                  </a:cubicBezTo>
                  <a:cubicBezTo>
                    <a:pt x="180847" y="811799"/>
                    <a:pt x="0" y="630141"/>
                    <a:pt x="0" y="406400"/>
                  </a:cubicBezTo>
                  <a:cubicBezTo>
                    <a:pt x="0" y="182659"/>
                    <a:pt x="180847" y="1001"/>
                    <a:pt x="404586" y="0"/>
                  </a:cubicBezTo>
                  <a:close/>
                </a:path>
              </a:pathLst>
            </a:custGeom>
            <a:solidFill>
              <a:srgbClr val="CB6CE6"/>
            </a:solidFill>
          </p:spPr>
        </p:sp>
        <p:sp>
          <p:nvSpPr>
            <p:cNvPr name="TextBox 63" id="63"/>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Hearth</a:t>
              </a:r>
            </a:p>
          </p:txBody>
        </p:sp>
      </p:grpSp>
      <p:sp>
        <p:nvSpPr>
          <p:cNvPr name="AutoShape 64" id="64"/>
          <p:cNvSpPr/>
          <p:nvPr/>
        </p:nvSpPr>
        <p:spPr>
          <a:xfrm flipV="true">
            <a:off x="9851807" y="1471034"/>
            <a:ext cx="2852787" cy="2063467"/>
          </a:xfrm>
          <a:prstGeom prst="line">
            <a:avLst/>
          </a:prstGeom>
          <a:ln cap="flat" w="38100">
            <a:solidFill>
              <a:srgbClr val="FFFFFF"/>
            </a:solidFill>
            <a:prstDash val="solid"/>
            <a:headEnd type="none" len="sm" w="sm"/>
            <a:tailEnd type="none" len="sm" w="sm"/>
          </a:ln>
        </p:spPr>
      </p:sp>
      <p:sp>
        <p:nvSpPr>
          <p:cNvPr name="AutoShape 65" id="65"/>
          <p:cNvSpPr/>
          <p:nvPr/>
        </p:nvSpPr>
        <p:spPr>
          <a:xfrm flipV="true">
            <a:off x="6490344" y="4339000"/>
            <a:ext cx="1861021" cy="210887"/>
          </a:xfrm>
          <a:prstGeom prst="line">
            <a:avLst/>
          </a:prstGeom>
          <a:ln cap="flat" w="38100">
            <a:solidFill>
              <a:srgbClr val="FFFFFF"/>
            </a:solidFill>
            <a:prstDash val="solid"/>
            <a:headEnd type="none" len="sm" w="sm"/>
            <a:tailEnd type="none" len="sm" w="sm"/>
          </a:ln>
        </p:spPr>
      </p:sp>
      <p:grpSp>
        <p:nvGrpSpPr>
          <p:cNvPr name="Group 66" id="66"/>
          <p:cNvGrpSpPr/>
          <p:nvPr/>
        </p:nvGrpSpPr>
        <p:grpSpPr>
          <a:xfrm rot="0">
            <a:off x="14847717" y="2654194"/>
            <a:ext cx="2643269" cy="1608999"/>
            <a:chOff x="0" y="0"/>
            <a:chExt cx="1335270" cy="812800"/>
          </a:xfrm>
        </p:grpSpPr>
        <p:sp>
          <p:nvSpPr>
            <p:cNvPr name="Freeform 67" id="67"/>
            <p:cNvSpPr/>
            <p:nvPr/>
          </p:nvSpPr>
          <p:spPr>
            <a:xfrm flipH="false" flipV="false" rot="0">
              <a:off x="263049" y="0"/>
              <a:ext cx="809173" cy="812800"/>
            </a:xfrm>
            <a:custGeom>
              <a:avLst/>
              <a:gdLst/>
              <a:ahLst/>
              <a:cxnLst/>
              <a:rect r="r" b="b" t="t" l="l"/>
              <a:pathLst>
                <a:path h="812800" w="809173">
                  <a:moveTo>
                    <a:pt x="404586" y="0"/>
                  </a:moveTo>
                  <a:cubicBezTo>
                    <a:pt x="628325" y="1001"/>
                    <a:pt x="809173" y="182659"/>
                    <a:pt x="809173" y="406400"/>
                  </a:cubicBezTo>
                  <a:cubicBezTo>
                    <a:pt x="809173" y="630141"/>
                    <a:pt x="628325" y="811799"/>
                    <a:pt x="404586" y="812800"/>
                  </a:cubicBezTo>
                  <a:cubicBezTo>
                    <a:pt x="180847" y="811799"/>
                    <a:pt x="0" y="630141"/>
                    <a:pt x="0" y="406400"/>
                  </a:cubicBezTo>
                  <a:cubicBezTo>
                    <a:pt x="0" y="182659"/>
                    <a:pt x="180847" y="1001"/>
                    <a:pt x="404586" y="0"/>
                  </a:cubicBezTo>
                  <a:close/>
                </a:path>
              </a:pathLst>
            </a:custGeom>
            <a:solidFill>
              <a:srgbClr val="CB6CE6"/>
            </a:solidFill>
          </p:spPr>
        </p:sp>
        <p:sp>
          <p:nvSpPr>
            <p:cNvPr name="TextBox 68" id="68"/>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OpenHIM</a:t>
              </a:r>
            </a:p>
          </p:txBody>
        </p:sp>
      </p:grpSp>
      <p:sp>
        <p:nvSpPr>
          <p:cNvPr name="AutoShape 69" id="69"/>
          <p:cNvSpPr/>
          <p:nvPr/>
        </p:nvSpPr>
        <p:spPr>
          <a:xfrm flipV="true">
            <a:off x="14170289" y="3745388"/>
            <a:ext cx="779892" cy="593613"/>
          </a:xfrm>
          <a:prstGeom prst="line">
            <a:avLst/>
          </a:prstGeom>
          <a:ln cap="flat" w="38100">
            <a:solidFill>
              <a:srgbClr val="FFFFFF"/>
            </a:solidFill>
            <a:prstDash val="solid"/>
            <a:headEnd type="none" len="sm" w="sm"/>
            <a:tailEnd type="none" len="sm" w="sm"/>
          </a:ln>
        </p:spPr>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243B3B"/>
        </a:solidFill>
      </p:bgPr>
    </p:bg>
    <p:spTree>
      <p:nvGrpSpPr>
        <p:cNvPr id="1" name=""/>
        <p:cNvGrpSpPr/>
        <p:nvPr/>
      </p:nvGrpSpPr>
      <p:grpSpPr>
        <a:xfrm>
          <a:off x="0" y="0"/>
          <a:ext cx="0" cy="0"/>
          <a:chOff x="0" y="0"/>
          <a:chExt cx="0" cy="0"/>
        </a:xfrm>
      </p:grpSpPr>
      <p:sp>
        <p:nvSpPr>
          <p:cNvPr name="Freeform 2" id="2"/>
          <p:cNvSpPr/>
          <p:nvPr/>
        </p:nvSpPr>
        <p:spPr>
          <a:xfrm flipH="true" flipV="true" rot="0">
            <a:off x="0" y="0"/>
            <a:ext cx="12980689" cy="11504135"/>
          </a:xfrm>
          <a:custGeom>
            <a:avLst/>
            <a:gdLst/>
            <a:ahLst/>
            <a:cxnLst/>
            <a:rect r="r" b="b" t="t" l="l"/>
            <a:pathLst>
              <a:path h="11504135" w="12980689">
                <a:moveTo>
                  <a:pt x="12980689" y="11504135"/>
                </a:moveTo>
                <a:lnTo>
                  <a:pt x="0" y="11504135"/>
                </a:lnTo>
                <a:lnTo>
                  <a:pt x="0" y="0"/>
                </a:lnTo>
                <a:lnTo>
                  <a:pt x="12980689" y="0"/>
                </a:lnTo>
                <a:lnTo>
                  <a:pt x="12980689" y="1150413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552189" y="0"/>
            <a:ext cx="5105302" cy="5976607"/>
          </a:xfrm>
          <a:custGeom>
            <a:avLst/>
            <a:gdLst/>
            <a:ahLst/>
            <a:cxnLst/>
            <a:rect r="r" b="b" t="t" l="l"/>
            <a:pathLst>
              <a:path h="5976607" w="5105302">
                <a:moveTo>
                  <a:pt x="5105302" y="0"/>
                </a:moveTo>
                <a:lnTo>
                  <a:pt x="0" y="0"/>
                </a:lnTo>
                <a:lnTo>
                  <a:pt x="0" y="5976607"/>
                </a:lnTo>
                <a:lnTo>
                  <a:pt x="5105302" y="5976607"/>
                </a:lnTo>
                <a:lnTo>
                  <a:pt x="510530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85272" y="919415"/>
            <a:ext cx="1341166" cy="1172910"/>
          </a:xfrm>
          <a:custGeom>
            <a:avLst/>
            <a:gdLst/>
            <a:ahLst/>
            <a:cxnLst/>
            <a:rect r="r" b="b" t="t" l="l"/>
            <a:pathLst>
              <a:path h="1172910" w="1341166">
                <a:moveTo>
                  <a:pt x="0" y="0"/>
                </a:moveTo>
                <a:lnTo>
                  <a:pt x="1341165" y="0"/>
                </a:lnTo>
                <a:lnTo>
                  <a:pt x="1341165" y="1172910"/>
                </a:lnTo>
                <a:lnTo>
                  <a:pt x="0" y="11729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2321938" y="3745388"/>
            <a:ext cx="1608999" cy="1608999"/>
            <a:chOff x="0" y="0"/>
            <a:chExt cx="812800" cy="812800"/>
          </a:xfrm>
        </p:grpSpPr>
        <p:sp>
          <p:nvSpPr>
            <p:cNvPr name="Freeform 6" id="6"/>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9337F"/>
            </a:solidFill>
          </p:spPr>
        </p:sp>
        <p:sp>
          <p:nvSpPr>
            <p:cNvPr name="TextBox 7" id="7"/>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Login</a:t>
              </a:r>
            </a:p>
          </p:txBody>
        </p:sp>
      </p:grpSp>
      <p:sp>
        <p:nvSpPr>
          <p:cNvPr name="TextBox 8" id="8"/>
          <p:cNvSpPr txBox="true"/>
          <p:nvPr/>
        </p:nvSpPr>
        <p:spPr>
          <a:xfrm rot="0">
            <a:off x="3696317" y="706755"/>
            <a:ext cx="11050702" cy="1383665"/>
          </a:xfrm>
          <a:prstGeom prst="rect">
            <a:avLst/>
          </a:prstGeom>
        </p:spPr>
        <p:txBody>
          <a:bodyPr anchor="t" rtlCol="false" tIns="0" lIns="0" bIns="0" rIns="0">
            <a:spAutoFit/>
          </a:bodyPr>
          <a:lstStyle/>
          <a:p>
            <a:pPr>
              <a:lnSpc>
                <a:spcPts val="9729"/>
              </a:lnSpc>
            </a:pPr>
            <a:r>
              <a:rPr lang="en-US" sz="6999">
                <a:solidFill>
                  <a:srgbClr val="D1D1CB"/>
                </a:solidFill>
                <a:latin typeface="Agrandir Narrow Bold"/>
              </a:rPr>
              <a:t>Phase Three</a:t>
            </a:r>
          </a:p>
        </p:txBody>
      </p:sp>
      <p:grpSp>
        <p:nvGrpSpPr>
          <p:cNvPr name="Group 9" id="9"/>
          <p:cNvGrpSpPr/>
          <p:nvPr/>
        </p:nvGrpSpPr>
        <p:grpSpPr>
          <a:xfrm rot="0">
            <a:off x="2321938" y="5976607"/>
            <a:ext cx="1751028" cy="1608999"/>
            <a:chOff x="0" y="0"/>
            <a:chExt cx="884547" cy="812800"/>
          </a:xfrm>
        </p:grpSpPr>
        <p:sp>
          <p:nvSpPr>
            <p:cNvPr name="Freeform 10" id="10"/>
            <p:cNvSpPr/>
            <p:nvPr/>
          </p:nvSpPr>
          <p:spPr>
            <a:xfrm flipH="false" flipV="false" rot="0">
              <a:off x="37687" y="0"/>
              <a:ext cx="809173" cy="812800"/>
            </a:xfrm>
            <a:custGeom>
              <a:avLst/>
              <a:gdLst/>
              <a:ahLst/>
              <a:cxnLst/>
              <a:rect r="r" b="b" t="t" l="l"/>
              <a:pathLst>
                <a:path h="812800" w="809173">
                  <a:moveTo>
                    <a:pt x="404587" y="0"/>
                  </a:moveTo>
                  <a:cubicBezTo>
                    <a:pt x="628326" y="1001"/>
                    <a:pt x="809173" y="182659"/>
                    <a:pt x="809173" y="406400"/>
                  </a:cubicBezTo>
                  <a:cubicBezTo>
                    <a:pt x="809173" y="630141"/>
                    <a:pt x="628326" y="811799"/>
                    <a:pt x="404587" y="812800"/>
                  </a:cubicBezTo>
                  <a:cubicBezTo>
                    <a:pt x="180848" y="811799"/>
                    <a:pt x="0" y="630141"/>
                    <a:pt x="0" y="406400"/>
                  </a:cubicBezTo>
                  <a:cubicBezTo>
                    <a:pt x="0" y="182659"/>
                    <a:pt x="180848" y="1001"/>
                    <a:pt x="404587" y="0"/>
                  </a:cubicBezTo>
                  <a:close/>
                </a:path>
              </a:pathLst>
            </a:custGeom>
            <a:solidFill>
              <a:srgbClr val="29337F"/>
            </a:solidFill>
          </p:spPr>
        </p:sp>
        <p:sp>
          <p:nvSpPr>
            <p:cNvPr name="TextBox 11" id="11"/>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Client</a:t>
              </a:r>
            </a:p>
          </p:txBody>
        </p:sp>
      </p:grpSp>
      <p:grpSp>
        <p:nvGrpSpPr>
          <p:cNvPr name="Group 12" id="12"/>
          <p:cNvGrpSpPr/>
          <p:nvPr/>
        </p:nvGrpSpPr>
        <p:grpSpPr>
          <a:xfrm rot="0">
            <a:off x="4881345" y="3745388"/>
            <a:ext cx="1608999" cy="1608999"/>
            <a:chOff x="0" y="0"/>
            <a:chExt cx="812800" cy="812800"/>
          </a:xfrm>
        </p:grpSpPr>
        <p:sp>
          <p:nvSpPr>
            <p:cNvPr name="Freeform 13" id="13"/>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BF63"/>
            </a:solidFill>
          </p:spPr>
        </p:sp>
        <p:sp>
          <p:nvSpPr>
            <p:cNvPr name="TextBox 14" id="14"/>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Auth</a:t>
              </a:r>
            </a:p>
          </p:txBody>
        </p:sp>
      </p:grpSp>
      <p:sp>
        <p:nvSpPr>
          <p:cNvPr name="AutoShape 15" id="15"/>
          <p:cNvSpPr/>
          <p:nvPr/>
        </p:nvSpPr>
        <p:spPr>
          <a:xfrm flipV="true">
            <a:off x="3930937" y="4549887"/>
            <a:ext cx="950408" cy="19050"/>
          </a:xfrm>
          <a:prstGeom prst="line">
            <a:avLst/>
          </a:prstGeom>
          <a:ln cap="flat" w="38100">
            <a:solidFill>
              <a:srgbClr val="FFFFFF"/>
            </a:solidFill>
            <a:prstDash val="solid"/>
            <a:headEnd type="none" len="sm" w="sm"/>
            <a:tailEnd type="none" len="sm" w="sm"/>
          </a:ln>
        </p:spPr>
      </p:sp>
      <p:grpSp>
        <p:nvGrpSpPr>
          <p:cNvPr name="Group 16" id="16"/>
          <p:cNvGrpSpPr/>
          <p:nvPr/>
        </p:nvGrpSpPr>
        <p:grpSpPr>
          <a:xfrm rot="0">
            <a:off x="4881727" y="6159816"/>
            <a:ext cx="2660013" cy="1608999"/>
            <a:chOff x="0" y="0"/>
            <a:chExt cx="1343729" cy="812800"/>
          </a:xfrm>
        </p:grpSpPr>
        <p:sp>
          <p:nvSpPr>
            <p:cNvPr name="Freeform 17" id="17"/>
            <p:cNvSpPr/>
            <p:nvPr/>
          </p:nvSpPr>
          <p:spPr>
            <a:xfrm flipH="false" flipV="false" rot="0">
              <a:off x="267278" y="0"/>
              <a:ext cx="809173" cy="812800"/>
            </a:xfrm>
            <a:custGeom>
              <a:avLst/>
              <a:gdLst/>
              <a:ahLst/>
              <a:cxnLst/>
              <a:rect r="r" b="b" t="t" l="l"/>
              <a:pathLst>
                <a:path h="812800" w="809173">
                  <a:moveTo>
                    <a:pt x="404586" y="0"/>
                  </a:moveTo>
                  <a:cubicBezTo>
                    <a:pt x="628326" y="1001"/>
                    <a:pt x="809173" y="182659"/>
                    <a:pt x="809173" y="406400"/>
                  </a:cubicBezTo>
                  <a:cubicBezTo>
                    <a:pt x="809173" y="630141"/>
                    <a:pt x="628326" y="811799"/>
                    <a:pt x="404586" y="812800"/>
                  </a:cubicBezTo>
                  <a:cubicBezTo>
                    <a:pt x="180847" y="811799"/>
                    <a:pt x="0" y="630141"/>
                    <a:pt x="0" y="406400"/>
                  </a:cubicBezTo>
                  <a:cubicBezTo>
                    <a:pt x="0" y="182659"/>
                    <a:pt x="180847" y="1001"/>
                    <a:pt x="404586" y="0"/>
                  </a:cubicBezTo>
                  <a:close/>
                </a:path>
              </a:pathLst>
            </a:custGeom>
            <a:solidFill>
              <a:srgbClr val="00BF63"/>
            </a:solidFill>
          </p:spPr>
        </p:sp>
        <p:sp>
          <p:nvSpPr>
            <p:cNvPr name="TextBox 18" id="18"/>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Gateway</a:t>
              </a:r>
            </a:p>
          </p:txBody>
        </p:sp>
      </p:grpSp>
      <p:sp>
        <p:nvSpPr>
          <p:cNvPr name="AutoShape 19" id="19"/>
          <p:cNvSpPr/>
          <p:nvPr/>
        </p:nvSpPr>
        <p:spPr>
          <a:xfrm>
            <a:off x="4072966" y="6781107"/>
            <a:ext cx="808761" cy="183209"/>
          </a:xfrm>
          <a:prstGeom prst="line">
            <a:avLst/>
          </a:prstGeom>
          <a:ln cap="flat" w="38100">
            <a:solidFill>
              <a:srgbClr val="FFFFFF"/>
            </a:solidFill>
            <a:prstDash val="solid"/>
            <a:headEnd type="none" len="sm" w="sm"/>
            <a:tailEnd type="none" len="sm" w="sm"/>
          </a:ln>
        </p:spPr>
      </p:sp>
      <p:sp>
        <p:nvSpPr>
          <p:cNvPr name="AutoShape 20" id="20"/>
          <p:cNvSpPr/>
          <p:nvPr/>
        </p:nvSpPr>
        <p:spPr>
          <a:xfrm>
            <a:off x="5686227" y="5373437"/>
            <a:ext cx="525507" cy="786379"/>
          </a:xfrm>
          <a:prstGeom prst="line">
            <a:avLst/>
          </a:prstGeom>
          <a:ln cap="flat" w="38100">
            <a:solidFill>
              <a:srgbClr val="FFFFFF"/>
            </a:solidFill>
            <a:prstDash val="solid"/>
            <a:headEnd type="none" len="sm" w="sm"/>
            <a:tailEnd type="none" len="sm" w="sm"/>
          </a:ln>
        </p:spPr>
      </p:sp>
      <p:grpSp>
        <p:nvGrpSpPr>
          <p:cNvPr name="Group 21" id="21"/>
          <p:cNvGrpSpPr/>
          <p:nvPr/>
        </p:nvGrpSpPr>
        <p:grpSpPr>
          <a:xfrm rot="0">
            <a:off x="4881345" y="8359365"/>
            <a:ext cx="2660013" cy="1975417"/>
            <a:chOff x="0" y="0"/>
            <a:chExt cx="1343729" cy="997899"/>
          </a:xfrm>
        </p:grpSpPr>
        <p:sp>
          <p:nvSpPr>
            <p:cNvPr name="Freeform 22" id="22"/>
            <p:cNvSpPr/>
            <p:nvPr/>
          </p:nvSpPr>
          <p:spPr>
            <a:xfrm flipH="false" flipV="false" rot="0">
              <a:off x="175141" y="0"/>
              <a:ext cx="993446" cy="997899"/>
            </a:xfrm>
            <a:custGeom>
              <a:avLst/>
              <a:gdLst/>
              <a:ahLst/>
              <a:cxnLst/>
              <a:rect r="r" b="b" t="t" l="l"/>
              <a:pathLst>
                <a:path h="997899" w="993446">
                  <a:moveTo>
                    <a:pt x="496723" y="0"/>
                  </a:moveTo>
                  <a:cubicBezTo>
                    <a:pt x="771415" y="1228"/>
                    <a:pt x="993447" y="224256"/>
                    <a:pt x="993447" y="498949"/>
                  </a:cubicBezTo>
                  <a:cubicBezTo>
                    <a:pt x="993447" y="773643"/>
                    <a:pt x="771415" y="996671"/>
                    <a:pt x="496723" y="997899"/>
                  </a:cubicBezTo>
                  <a:cubicBezTo>
                    <a:pt x="222032" y="996671"/>
                    <a:pt x="0" y="773643"/>
                    <a:pt x="0" y="498949"/>
                  </a:cubicBezTo>
                  <a:cubicBezTo>
                    <a:pt x="0" y="224256"/>
                    <a:pt x="222032" y="1228"/>
                    <a:pt x="496723" y="0"/>
                  </a:cubicBezTo>
                  <a:close/>
                </a:path>
              </a:pathLst>
            </a:custGeom>
            <a:solidFill>
              <a:srgbClr val="00BF63"/>
            </a:solidFill>
          </p:spPr>
        </p:sp>
        <p:sp>
          <p:nvSpPr>
            <p:cNvPr name="TextBox 23" id="23"/>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Data seeder</a:t>
              </a:r>
            </a:p>
          </p:txBody>
        </p:sp>
      </p:grpSp>
      <p:sp>
        <p:nvSpPr>
          <p:cNvPr name="AutoShape 24" id="24"/>
          <p:cNvSpPr/>
          <p:nvPr/>
        </p:nvSpPr>
        <p:spPr>
          <a:xfrm flipH="true">
            <a:off x="6211352" y="7768815"/>
            <a:ext cx="382" cy="590550"/>
          </a:xfrm>
          <a:prstGeom prst="line">
            <a:avLst/>
          </a:prstGeom>
          <a:ln cap="flat" w="38100">
            <a:solidFill>
              <a:srgbClr val="FFFFFF"/>
            </a:solidFill>
            <a:prstDash val="solid"/>
            <a:headEnd type="none" len="sm" w="sm"/>
            <a:tailEnd type="none" len="sm" w="sm"/>
          </a:ln>
        </p:spPr>
      </p:sp>
      <p:grpSp>
        <p:nvGrpSpPr>
          <p:cNvPr name="Group 25" id="25"/>
          <p:cNvGrpSpPr/>
          <p:nvPr/>
        </p:nvGrpSpPr>
        <p:grpSpPr>
          <a:xfrm rot="0">
            <a:off x="8351365" y="6178395"/>
            <a:ext cx="3000883" cy="1608999"/>
            <a:chOff x="0" y="0"/>
            <a:chExt cx="1515922" cy="812800"/>
          </a:xfrm>
        </p:grpSpPr>
        <p:sp>
          <p:nvSpPr>
            <p:cNvPr name="Freeform 26" id="26"/>
            <p:cNvSpPr/>
            <p:nvPr/>
          </p:nvSpPr>
          <p:spPr>
            <a:xfrm flipH="false" flipV="false" rot="0">
              <a:off x="353374"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BF63"/>
            </a:solidFill>
          </p:spPr>
        </p:sp>
        <p:sp>
          <p:nvSpPr>
            <p:cNvPr name="TextBox 27" id="27"/>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Workflow</a:t>
              </a:r>
            </a:p>
          </p:txBody>
        </p:sp>
      </p:grpSp>
      <p:sp>
        <p:nvSpPr>
          <p:cNvPr name="AutoShape 28" id="28"/>
          <p:cNvSpPr/>
          <p:nvPr/>
        </p:nvSpPr>
        <p:spPr>
          <a:xfrm>
            <a:off x="7541358" y="6982895"/>
            <a:ext cx="810007" cy="0"/>
          </a:xfrm>
          <a:prstGeom prst="line">
            <a:avLst/>
          </a:prstGeom>
          <a:ln cap="flat" w="38100">
            <a:solidFill>
              <a:srgbClr val="FFFFFF"/>
            </a:solidFill>
            <a:prstDash val="solid"/>
            <a:headEnd type="none" len="sm" w="sm"/>
            <a:tailEnd type="none" len="sm" w="sm"/>
          </a:ln>
        </p:spPr>
      </p:sp>
      <p:grpSp>
        <p:nvGrpSpPr>
          <p:cNvPr name="Group 29" id="29"/>
          <p:cNvGrpSpPr/>
          <p:nvPr/>
        </p:nvGrpSpPr>
        <p:grpSpPr>
          <a:xfrm rot="0">
            <a:off x="12669848" y="6178395"/>
            <a:ext cx="3000883" cy="1608999"/>
            <a:chOff x="0" y="0"/>
            <a:chExt cx="1515922" cy="812800"/>
          </a:xfrm>
        </p:grpSpPr>
        <p:sp>
          <p:nvSpPr>
            <p:cNvPr name="Freeform 30" id="30"/>
            <p:cNvSpPr/>
            <p:nvPr/>
          </p:nvSpPr>
          <p:spPr>
            <a:xfrm flipH="false" flipV="false" rot="0">
              <a:off x="353374"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BF63"/>
            </a:solidFill>
          </p:spPr>
        </p:sp>
        <p:sp>
          <p:nvSpPr>
            <p:cNvPr name="TextBox 31" id="31"/>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Document</a:t>
              </a:r>
            </a:p>
          </p:txBody>
        </p:sp>
      </p:grpSp>
      <p:sp>
        <p:nvSpPr>
          <p:cNvPr name="AutoShape 32" id="32"/>
          <p:cNvSpPr/>
          <p:nvPr/>
        </p:nvSpPr>
        <p:spPr>
          <a:xfrm>
            <a:off x="11352248" y="6982895"/>
            <a:ext cx="1317600" cy="0"/>
          </a:xfrm>
          <a:prstGeom prst="line">
            <a:avLst/>
          </a:prstGeom>
          <a:ln cap="flat" w="38100">
            <a:solidFill>
              <a:srgbClr val="FFFFFF"/>
            </a:solidFill>
            <a:prstDash val="solid"/>
            <a:headEnd type="none" len="sm" w="sm"/>
            <a:tailEnd type="none" len="sm" w="sm"/>
          </a:ln>
        </p:spPr>
      </p:sp>
      <p:grpSp>
        <p:nvGrpSpPr>
          <p:cNvPr name="Group 33" id="33"/>
          <p:cNvGrpSpPr/>
          <p:nvPr/>
        </p:nvGrpSpPr>
        <p:grpSpPr>
          <a:xfrm rot="0">
            <a:off x="8351365" y="3534501"/>
            <a:ext cx="3000883" cy="1608999"/>
            <a:chOff x="0" y="0"/>
            <a:chExt cx="1515922" cy="812800"/>
          </a:xfrm>
        </p:grpSpPr>
        <p:sp>
          <p:nvSpPr>
            <p:cNvPr name="Freeform 34" id="34"/>
            <p:cNvSpPr/>
            <p:nvPr/>
          </p:nvSpPr>
          <p:spPr>
            <a:xfrm flipH="false" flipV="false" rot="0">
              <a:off x="353374"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BF63"/>
            </a:solidFill>
          </p:spPr>
        </p:sp>
        <p:sp>
          <p:nvSpPr>
            <p:cNvPr name="TextBox 35" id="35"/>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User-mgnt</a:t>
              </a:r>
            </a:p>
          </p:txBody>
        </p:sp>
      </p:grpSp>
      <p:sp>
        <p:nvSpPr>
          <p:cNvPr name="AutoShape 36" id="36"/>
          <p:cNvSpPr/>
          <p:nvPr/>
        </p:nvSpPr>
        <p:spPr>
          <a:xfrm flipV="true">
            <a:off x="9851807" y="5143500"/>
            <a:ext cx="0" cy="1034895"/>
          </a:xfrm>
          <a:prstGeom prst="line">
            <a:avLst/>
          </a:prstGeom>
          <a:ln cap="flat" w="38100">
            <a:solidFill>
              <a:srgbClr val="FFFFFF"/>
            </a:solidFill>
            <a:prstDash val="solid"/>
            <a:headEnd type="none" len="sm" w="sm"/>
            <a:tailEnd type="none" len="sm" w="sm"/>
          </a:ln>
        </p:spPr>
      </p:sp>
      <p:grpSp>
        <p:nvGrpSpPr>
          <p:cNvPr name="Group 37" id="37"/>
          <p:cNvGrpSpPr/>
          <p:nvPr/>
        </p:nvGrpSpPr>
        <p:grpSpPr>
          <a:xfrm rot="0">
            <a:off x="8101030" y="8359365"/>
            <a:ext cx="3251218" cy="1608999"/>
            <a:chOff x="0" y="0"/>
            <a:chExt cx="1642381" cy="812800"/>
          </a:xfrm>
        </p:grpSpPr>
        <p:sp>
          <p:nvSpPr>
            <p:cNvPr name="Freeform 38" id="38"/>
            <p:cNvSpPr/>
            <p:nvPr/>
          </p:nvSpPr>
          <p:spPr>
            <a:xfrm flipH="false" flipV="false" rot="0">
              <a:off x="416604" y="0"/>
              <a:ext cx="809173" cy="812800"/>
            </a:xfrm>
            <a:custGeom>
              <a:avLst/>
              <a:gdLst/>
              <a:ahLst/>
              <a:cxnLst/>
              <a:rect r="r" b="b" t="t" l="l"/>
              <a:pathLst>
                <a:path h="812800" w="809173">
                  <a:moveTo>
                    <a:pt x="404587" y="0"/>
                  </a:moveTo>
                  <a:cubicBezTo>
                    <a:pt x="628326" y="1001"/>
                    <a:pt x="809173" y="182659"/>
                    <a:pt x="809173" y="406400"/>
                  </a:cubicBezTo>
                  <a:cubicBezTo>
                    <a:pt x="809173" y="630141"/>
                    <a:pt x="628326" y="811799"/>
                    <a:pt x="404587" y="812800"/>
                  </a:cubicBezTo>
                  <a:cubicBezTo>
                    <a:pt x="180848" y="811799"/>
                    <a:pt x="0" y="630141"/>
                    <a:pt x="0" y="406400"/>
                  </a:cubicBezTo>
                  <a:cubicBezTo>
                    <a:pt x="0" y="182659"/>
                    <a:pt x="180848" y="1001"/>
                    <a:pt x="404587" y="0"/>
                  </a:cubicBezTo>
                  <a:close/>
                </a:path>
              </a:pathLst>
            </a:custGeom>
            <a:solidFill>
              <a:srgbClr val="00BF63"/>
            </a:solidFill>
          </p:spPr>
        </p:sp>
        <p:sp>
          <p:nvSpPr>
            <p:cNvPr name="TextBox 39" id="39"/>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Notification</a:t>
              </a:r>
            </a:p>
          </p:txBody>
        </p:sp>
      </p:grpSp>
      <p:sp>
        <p:nvSpPr>
          <p:cNvPr name="AutoShape 40" id="40"/>
          <p:cNvSpPr/>
          <p:nvPr/>
        </p:nvSpPr>
        <p:spPr>
          <a:xfrm flipH="true">
            <a:off x="9726639" y="7787394"/>
            <a:ext cx="125168" cy="571971"/>
          </a:xfrm>
          <a:prstGeom prst="line">
            <a:avLst/>
          </a:prstGeom>
          <a:ln cap="flat" w="38100">
            <a:solidFill>
              <a:srgbClr val="FFFFFF"/>
            </a:solidFill>
            <a:prstDash val="solid"/>
            <a:headEnd type="none" len="sm" w="sm"/>
            <a:tailEnd type="none" len="sm" w="sm"/>
          </a:ln>
        </p:spPr>
      </p:sp>
      <p:grpSp>
        <p:nvGrpSpPr>
          <p:cNvPr name="Group 41" id="41"/>
          <p:cNvGrpSpPr/>
          <p:nvPr/>
        </p:nvGrpSpPr>
        <p:grpSpPr>
          <a:xfrm rot="0">
            <a:off x="12467322" y="4212428"/>
            <a:ext cx="2291238" cy="1608999"/>
            <a:chOff x="0" y="0"/>
            <a:chExt cx="1157439" cy="812800"/>
          </a:xfrm>
        </p:grpSpPr>
        <p:sp>
          <p:nvSpPr>
            <p:cNvPr name="Freeform 42" id="42"/>
            <p:cNvSpPr/>
            <p:nvPr/>
          </p:nvSpPr>
          <p:spPr>
            <a:xfrm flipH="false" flipV="false" rot="0">
              <a:off x="174133" y="0"/>
              <a:ext cx="809173" cy="812800"/>
            </a:xfrm>
            <a:custGeom>
              <a:avLst/>
              <a:gdLst/>
              <a:ahLst/>
              <a:cxnLst/>
              <a:rect r="r" b="b" t="t" l="l"/>
              <a:pathLst>
                <a:path h="812800" w="809173">
                  <a:moveTo>
                    <a:pt x="404587" y="0"/>
                  </a:moveTo>
                  <a:cubicBezTo>
                    <a:pt x="628326" y="1001"/>
                    <a:pt x="809173" y="182659"/>
                    <a:pt x="809173" y="406400"/>
                  </a:cubicBezTo>
                  <a:cubicBezTo>
                    <a:pt x="809173" y="630141"/>
                    <a:pt x="628326" y="811799"/>
                    <a:pt x="404587" y="812800"/>
                  </a:cubicBezTo>
                  <a:cubicBezTo>
                    <a:pt x="180847" y="811799"/>
                    <a:pt x="0" y="630141"/>
                    <a:pt x="0" y="406400"/>
                  </a:cubicBezTo>
                  <a:cubicBezTo>
                    <a:pt x="0" y="182659"/>
                    <a:pt x="180847" y="1001"/>
                    <a:pt x="404587" y="0"/>
                  </a:cubicBezTo>
                  <a:close/>
                </a:path>
              </a:pathLst>
            </a:custGeom>
            <a:solidFill>
              <a:srgbClr val="00BF63"/>
            </a:solidFill>
          </p:spPr>
        </p:sp>
        <p:sp>
          <p:nvSpPr>
            <p:cNvPr name="TextBox 43" id="43"/>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Metrics</a:t>
              </a:r>
            </a:p>
          </p:txBody>
        </p:sp>
      </p:grpSp>
      <p:sp>
        <p:nvSpPr>
          <p:cNvPr name="AutoShape 44" id="44"/>
          <p:cNvSpPr/>
          <p:nvPr/>
        </p:nvSpPr>
        <p:spPr>
          <a:xfrm flipV="true">
            <a:off x="10775944" y="5016927"/>
            <a:ext cx="1691378" cy="1288041"/>
          </a:xfrm>
          <a:prstGeom prst="line">
            <a:avLst/>
          </a:prstGeom>
          <a:ln cap="flat" w="38100">
            <a:solidFill>
              <a:srgbClr val="FFFFFF"/>
            </a:solidFill>
            <a:prstDash val="solid"/>
            <a:headEnd type="none" len="sm" w="sm"/>
            <a:tailEnd type="none" len="sm" w="sm"/>
          </a:ln>
        </p:spPr>
      </p:sp>
      <p:grpSp>
        <p:nvGrpSpPr>
          <p:cNvPr name="Group 45" id="45"/>
          <p:cNvGrpSpPr/>
          <p:nvPr/>
        </p:nvGrpSpPr>
        <p:grpSpPr>
          <a:xfrm rot="0">
            <a:off x="12467322" y="8073380"/>
            <a:ext cx="3000883" cy="1608999"/>
            <a:chOff x="0" y="0"/>
            <a:chExt cx="1515922" cy="812800"/>
          </a:xfrm>
        </p:grpSpPr>
        <p:sp>
          <p:nvSpPr>
            <p:cNvPr name="Freeform 46" id="46"/>
            <p:cNvSpPr/>
            <p:nvPr/>
          </p:nvSpPr>
          <p:spPr>
            <a:xfrm flipH="false" flipV="false" rot="0">
              <a:off x="353374"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BF63"/>
            </a:solidFill>
          </p:spPr>
        </p:sp>
        <p:sp>
          <p:nvSpPr>
            <p:cNvPr name="TextBox 47" id="47"/>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Search</a:t>
              </a:r>
            </a:p>
          </p:txBody>
        </p:sp>
      </p:grpSp>
      <p:sp>
        <p:nvSpPr>
          <p:cNvPr name="AutoShape 48" id="48"/>
          <p:cNvSpPr/>
          <p:nvPr/>
        </p:nvSpPr>
        <p:spPr>
          <a:xfrm>
            <a:off x="10764403" y="7585606"/>
            <a:ext cx="1702919" cy="1292273"/>
          </a:xfrm>
          <a:prstGeom prst="line">
            <a:avLst/>
          </a:prstGeom>
          <a:ln cap="flat" w="38100">
            <a:solidFill>
              <a:srgbClr val="FFFFFF"/>
            </a:solidFill>
            <a:prstDash val="solid"/>
            <a:headEnd type="none" len="sm" w="sm"/>
            <a:tailEnd type="none" len="sm" w="sm"/>
          </a:ln>
        </p:spPr>
      </p:sp>
      <p:grpSp>
        <p:nvGrpSpPr>
          <p:cNvPr name="Group 49" id="49"/>
          <p:cNvGrpSpPr/>
          <p:nvPr/>
        </p:nvGrpSpPr>
        <p:grpSpPr>
          <a:xfrm rot="0">
            <a:off x="16363752" y="6197445"/>
            <a:ext cx="1791095" cy="1608999"/>
            <a:chOff x="0" y="0"/>
            <a:chExt cx="904787" cy="812800"/>
          </a:xfrm>
        </p:grpSpPr>
        <p:sp>
          <p:nvSpPr>
            <p:cNvPr name="Freeform 50" id="50"/>
            <p:cNvSpPr/>
            <p:nvPr/>
          </p:nvSpPr>
          <p:spPr>
            <a:xfrm flipH="false" flipV="false" rot="0">
              <a:off x="47807" y="0"/>
              <a:ext cx="809173" cy="812800"/>
            </a:xfrm>
            <a:custGeom>
              <a:avLst/>
              <a:gdLst/>
              <a:ahLst/>
              <a:cxnLst/>
              <a:rect r="r" b="b" t="t" l="l"/>
              <a:pathLst>
                <a:path h="812800" w="809173">
                  <a:moveTo>
                    <a:pt x="404587" y="0"/>
                  </a:moveTo>
                  <a:cubicBezTo>
                    <a:pt x="628326" y="1001"/>
                    <a:pt x="809173" y="182659"/>
                    <a:pt x="809173" y="406400"/>
                  </a:cubicBezTo>
                  <a:cubicBezTo>
                    <a:pt x="809173" y="630141"/>
                    <a:pt x="628326" y="811799"/>
                    <a:pt x="404587" y="812800"/>
                  </a:cubicBezTo>
                  <a:cubicBezTo>
                    <a:pt x="180848" y="811799"/>
                    <a:pt x="0" y="630141"/>
                    <a:pt x="0" y="406400"/>
                  </a:cubicBezTo>
                  <a:cubicBezTo>
                    <a:pt x="0" y="182659"/>
                    <a:pt x="180848" y="1001"/>
                    <a:pt x="404587" y="0"/>
                  </a:cubicBezTo>
                  <a:close/>
                </a:path>
              </a:pathLst>
            </a:custGeom>
            <a:solidFill>
              <a:srgbClr val="CB6CE6"/>
            </a:solidFill>
          </p:spPr>
        </p:sp>
        <p:sp>
          <p:nvSpPr>
            <p:cNvPr name="TextBox 51" id="51"/>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Minio</a:t>
              </a:r>
            </a:p>
          </p:txBody>
        </p:sp>
      </p:grpSp>
      <p:sp>
        <p:nvSpPr>
          <p:cNvPr name="AutoShape 52" id="52"/>
          <p:cNvSpPr/>
          <p:nvPr/>
        </p:nvSpPr>
        <p:spPr>
          <a:xfrm>
            <a:off x="15670730" y="6982895"/>
            <a:ext cx="693022" cy="19050"/>
          </a:xfrm>
          <a:prstGeom prst="line">
            <a:avLst/>
          </a:prstGeom>
          <a:ln cap="flat" w="38100">
            <a:solidFill>
              <a:srgbClr val="FFFFFF"/>
            </a:solidFill>
            <a:prstDash val="solid"/>
            <a:headEnd type="none" len="sm" w="sm"/>
            <a:tailEnd type="none" len="sm" w="sm"/>
          </a:ln>
        </p:spPr>
      </p:sp>
      <p:grpSp>
        <p:nvGrpSpPr>
          <p:cNvPr name="Group 53" id="53"/>
          <p:cNvGrpSpPr/>
          <p:nvPr/>
        </p:nvGrpSpPr>
        <p:grpSpPr>
          <a:xfrm rot="0">
            <a:off x="16030180" y="8073380"/>
            <a:ext cx="2126249" cy="1975417"/>
            <a:chOff x="0" y="0"/>
            <a:chExt cx="1074094" cy="997899"/>
          </a:xfrm>
        </p:grpSpPr>
        <p:sp>
          <p:nvSpPr>
            <p:cNvPr name="Freeform 54" id="54"/>
            <p:cNvSpPr/>
            <p:nvPr/>
          </p:nvSpPr>
          <p:spPr>
            <a:xfrm flipH="false" flipV="false" rot="0">
              <a:off x="40324" y="0"/>
              <a:ext cx="993446" cy="997899"/>
            </a:xfrm>
            <a:custGeom>
              <a:avLst/>
              <a:gdLst/>
              <a:ahLst/>
              <a:cxnLst/>
              <a:rect r="r" b="b" t="t" l="l"/>
              <a:pathLst>
                <a:path h="997899" w="993446">
                  <a:moveTo>
                    <a:pt x="496723" y="0"/>
                  </a:moveTo>
                  <a:cubicBezTo>
                    <a:pt x="771414" y="1228"/>
                    <a:pt x="993446" y="224256"/>
                    <a:pt x="993446" y="498949"/>
                  </a:cubicBezTo>
                  <a:cubicBezTo>
                    <a:pt x="993446" y="773643"/>
                    <a:pt x="771414" y="996671"/>
                    <a:pt x="496723" y="997899"/>
                  </a:cubicBezTo>
                  <a:cubicBezTo>
                    <a:pt x="222032" y="996671"/>
                    <a:pt x="0" y="773643"/>
                    <a:pt x="0" y="498949"/>
                  </a:cubicBezTo>
                  <a:cubicBezTo>
                    <a:pt x="0" y="224256"/>
                    <a:pt x="222032" y="1228"/>
                    <a:pt x="496723" y="0"/>
                  </a:cubicBezTo>
                  <a:close/>
                </a:path>
              </a:pathLst>
            </a:custGeom>
            <a:solidFill>
              <a:srgbClr val="CB6CE6"/>
            </a:solidFill>
          </p:spPr>
        </p:sp>
        <p:sp>
          <p:nvSpPr>
            <p:cNvPr name="TextBox 55" id="55"/>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Elastic</a:t>
              </a:r>
            </a:p>
            <a:p>
              <a:pPr algn="ctr">
                <a:lnSpc>
                  <a:spcPts val="5999"/>
                </a:lnSpc>
              </a:pPr>
              <a:r>
                <a:rPr lang="en-US" sz="3999">
                  <a:solidFill>
                    <a:srgbClr val="FFFFFF"/>
                  </a:solidFill>
                  <a:latin typeface="Agrandir Narrow"/>
                </a:rPr>
                <a:t>search</a:t>
              </a:r>
            </a:p>
          </p:txBody>
        </p:sp>
      </p:grpSp>
      <p:sp>
        <p:nvSpPr>
          <p:cNvPr name="AutoShape 56" id="56"/>
          <p:cNvSpPr/>
          <p:nvPr/>
        </p:nvSpPr>
        <p:spPr>
          <a:xfrm>
            <a:off x="15468728" y="8874004"/>
            <a:ext cx="561452" cy="187083"/>
          </a:xfrm>
          <a:prstGeom prst="line">
            <a:avLst/>
          </a:prstGeom>
          <a:ln cap="flat" w="38100">
            <a:solidFill>
              <a:srgbClr val="FFFFFF"/>
            </a:solidFill>
            <a:prstDash val="solid"/>
            <a:headEnd type="none" len="sm" w="sm"/>
            <a:tailEnd type="none" len="sm" w="sm"/>
          </a:ln>
        </p:spPr>
      </p:sp>
      <p:grpSp>
        <p:nvGrpSpPr>
          <p:cNvPr name="Group 57" id="57"/>
          <p:cNvGrpSpPr/>
          <p:nvPr/>
        </p:nvGrpSpPr>
        <p:grpSpPr>
          <a:xfrm rot="0">
            <a:off x="143759" y="7585606"/>
            <a:ext cx="2137261" cy="1975417"/>
            <a:chOff x="0" y="0"/>
            <a:chExt cx="1079656" cy="997899"/>
          </a:xfrm>
        </p:grpSpPr>
        <p:sp>
          <p:nvSpPr>
            <p:cNvPr name="Freeform 58" id="58"/>
            <p:cNvSpPr/>
            <p:nvPr/>
          </p:nvSpPr>
          <p:spPr>
            <a:xfrm flipH="false" flipV="false" rot="0">
              <a:off x="43105" y="0"/>
              <a:ext cx="993446" cy="997899"/>
            </a:xfrm>
            <a:custGeom>
              <a:avLst/>
              <a:gdLst/>
              <a:ahLst/>
              <a:cxnLst/>
              <a:rect r="r" b="b" t="t" l="l"/>
              <a:pathLst>
                <a:path h="997899" w="993446">
                  <a:moveTo>
                    <a:pt x="496723" y="0"/>
                  </a:moveTo>
                  <a:cubicBezTo>
                    <a:pt x="771414" y="1228"/>
                    <a:pt x="993446" y="224256"/>
                    <a:pt x="993446" y="498949"/>
                  </a:cubicBezTo>
                  <a:cubicBezTo>
                    <a:pt x="993446" y="773643"/>
                    <a:pt x="771414" y="996671"/>
                    <a:pt x="496723" y="997899"/>
                  </a:cubicBezTo>
                  <a:cubicBezTo>
                    <a:pt x="222032" y="996671"/>
                    <a:pt x="0" y="773643"/>
                    <a:pt x="0" y="498949"/>
                  </a:cubicBezTo>
                  <a:cubicBezTo>
                    <a:pt x="0" y="224256"/>
                    <a:pt x="222032" y="1228"/>
                    <a:pt x="496723" y="0"/>
                  </a:cubicBezTo>
                  <a:close/>
                </a:path>
              </a:pathLst>
            </a:custGeom>
            <a:solidFill>
              <a:srgbClr val="CB6CE6"/>
            </a:solidFill>
          </p:spPr>
        </p:sp>
        <p:sp>
          <p:nvSpPr>
            <p:cNvPr name="TextBox 59" id="59"/>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IndexedDb</a:t>
              </a:r>
            </a:p>
          </p:txBody>
        </p:sp>
      </p:grpSp>
      <p:sp>
        <p:nvSpPr>
          <p:cNvPr name="AutoShape 60" id="60"/>
          <p:cNvSpPr/>
          <p:nvPr/>
        </p:nvSpPr>
        <p:spPr>
          <a:xfrm flipV="true">
            <a:off x="2109343" y="7020988"/>
            <a:ext cx="1017094" cy="1042867"/>
          </a:xfrm>
          <a:prstGeom prst="line">
            <a:avLst/>
          </a:prstGeom>
          <a:ln cap="flat" w="38100">
            <a:solidFill>
              <a:srgbClr val="FFFFFF"/>
            </a:solidFill>
            <a:prstDash val="solid"/>
            <a:headEnd type="none" len="sm" w="sm"/>
            <a:tailEnd type="none" len="sm" w="sm"/>
          </a:ln>
        </p:spPr>
      </p:sp>
      <p:grpSp>
        <p:nvGrpSpPr>
          <p:cNvPr name="Group 61" id="61"/>
          <p:cNvGrpSpPr/>
          <p:nvPr/>
        </p:nvGrpSpPr>
        <p:grpSpPr>
          <a:xfrm rot="0">
            <a:off x="12704593" y="666535"/>
            <a:ext cx="2245588" cy="1608999"/>
            <a:chOff x="0" y="0"/>
            <a:chExt cx="1134378" cy="812800"/>
          </a:xfrm>
        </p:grpSpPr>
        <p:sp>
          <p:nvSpPr>
            <p:cNvPr name="Freeform 62" id="62"/>
            <p:cNvSpPr/>
            <p:nvPr/>
          </p:nvSpPr>
          <p:spPr>
            <a:xfrm flipH="false" flipV="false" rot="0">
              <a:off x="162603" y="0"/>
              <a:ext cx="809173" cy="812800"/>
            </a:xfrm>
            <a:custGeom>
              <a:avLst/>
              <a:gdLst/>
              <a:ahLst/>
              <a:cxnLst/>
              <a:rect r="r" b="b" t="t" l="l"/>
              <a:pathLst>
                <a:path h="812800" w="809173">
                  <a:moveTo>
                    <a:pt x="404586" y="0"/>
                  </a:moveTo>
                  <a:cubicBezTo>
                    <a:pt x="628325" y="1001"/>
                    <a:pt x="809173" y="182659"/>
                    <a:pt x="809173" y="406400"/>
                  </a:cubicBezTo>
                  <a:cubicBezTo>
                    <a:pt x="809173" y="630141"/>
                    <a:pt x="628325" y="811799"/>
                    <a:pt x="404586" y="812800"/>
                  </a:cubicBezTo>
                  <a:cubicBezTo>
                    <a:pt x="180847" y="811799"/>
                    <a:pt x="0" y="630141"/>
                    <a:pt x="0" y="406400"/>
                  </a:cubicBezTo>
                  <a:cubicBezTo>
                    <a:pt x="0" y="182659"/>
                    <a:pt x="180847" y="1001"/>
                    <a:pt x="404586" y="0"/>
                  </a:cubicBezTo>
                  <a:close/>
                </a:path>
              </a:pathLst>
            </a:custGeom>
            <a:solidFill>
              <a:srgbClr val="CB6CE6"/>
            </a:solidFill>
          </p:spPr>
        </p:sp>
        <p:sp>
          <p:nvSpPr>
            <p:cNvPr name="TextBox 63" id="63"/>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Hearth</a:t>
              </a:r>
            </a:p>
          </p:txBody>
        </p:sp>
      </p:grpSp>
      <p:sp>
        <p:nvSpPr>
          <p:cNvPr name="AutoShape 64" id="64"/>
          <p:cNvSpPr/>
          <p:nvPr/>
        </p:nvSpPr>
        <p:spPr>
          <a:xfrm flipV="true">
            <a:off x="9851807" y="1471034"/>
            <a:ext cx="2852787" cy="2063467"/>
          </a:xfrm>
          <a:prstGeom prst="line">
            <a:avLst/>
          </a:prstGeom>
          <a:ln cap="flat" w="38100">
            <a:solidFill>
              <a:srgbClr val="FFFFFF"/>
            </a:solidFill>
            <a:prstDash val="solid"/>
            <a:headEnd type="none" len="sm" w="sm"/>
            <a:tailEnd type="none" len="sm" w="sm"/>
          </a:ln>
        </p:spPr>
      </p:sp>
      <p:sp>
        <p:nvSpPr>
          <p:cNvPr name="AutoShape 65" id="65"/>
          <p:cNvSpPr/>
          <p:nvPr/>
        </p:nvSpPr>
        <p:spPr>
          <a:xfrm flipV="true">
            <a:off x="6490344" y="4339000"/>
            <a:ext cx="1861021" cy="210887"/>
          </a:xfrm>
          <a:prstGeom prst="line">
            <a:avLst/>
          </a:prstGeom>
          <a:ln cap="flat" w="38100">
            <a:solidFill>
              <a:srgbClr val="FFFFFF"/>
            </a:solidFill>
            <a:prstDash val="solid"/>
            <a:headEnd type="none" len="sm" w="sm"/>
            <a:tailEnd type="none" len="sm" w="sm"/>
          </a:ln>
        </p:spPr>
      </p:sp>
      <p:grpSp>
        <p:nvGrpSpPr>
          <p:cNvPr name="Group 66" id="66"/>
          <p:cNvGrpSpPr/>
          <p:nvPr/>
        </p:nvGrpSpPr>
        <p:grpSpPr>
          <a:xfrm rot="0">
            <a:off x="14847717" y="2654194"/>
            <a:ext cx="2643269" cy="1608999"/>
            <a:chOff x="0" y="0"/>
            <a:chExt cx="1335270" cy="812800"/>
          </a:xfrm>
        </p:grpSpPr>
        <p:sp>
          <p:nvSpPr>
            <p:cNvPr name="Freeform 67" id="67"/>
            <p:cNvSpPr/>
            <p:nvPr/>
          </p:nvSpPr>
          <p:spPr>
            <a:xfrm flipH="false" flipV="false" rot="0">
              <a:off x="263049" y="0"/>
              <a:ext cx="809173" cy="812800"/>
            </a:xfrm>
            <a:custGeom>
              <a:avLst/>
              <a:gdLst/>
              <a:ahLst/>
              <a:cxnLst/>
              <a:rect r="r" b="b" t="t" l="l"/>
              <a:pathLst>
                <a:path h="812800" w="809173">
                  <a:moveTo>
                    <a:pt x="404586" y="0"/>
                  </a:moveTo>
                  <a:cubicBezTo>
                    <a:pt x="628325" y="1001"/>
                    <a:pt x="809173" y="182659"/>
                    <a:pt x="809173" y="406400"/>
                  </a:cubicBezTo>
                  <a:cubicBezTo>
                    <a:pt x="809173" y="630141"/>
                    <a:pt x="628325" y="811799"/>
                    <a:pt x="404586" y="812800"/>
                  </a:cubicBezTo>
                  <a:cubicBezTo>
                    <a:pt x="180847" y="811799"/>
                    <a:pt x="0" y="630141"/>
                    <a:pt x="0" y="406400"/>
                  </a:cubicBezTo>
                  <a:cubicBezTo>
                    <a:pt x="0" y="182659"/>
                    <a:pt x="180847" y="1001"/>
                    <a:pt x="404586" y="0"/>
                  </a:cubicBezTo>
                  <a:close/>
                </a:path>
              </a:pathLst>
            </a:custGeom>
            <a:solidFill>
              <a:srgbClr val="CB6CE6"/>
            </a:solidFill>
          </p:spPr>
        </p:sp>
        <p:sp>
          <p:nvSpPr>
            <p:cNvPr name="TextBox 68" id="68"/>
            <p:cNvSpPr txBox="true"/>
            <p:nvPr/>
          </p:nvSpPr>
          <p:spPr>
            <a:xfrm>
              <a:off x="76200" y="-152400"/>
              <a:ext cx="660400" cy="889000"/>
            </a:xfrm>
            <a:prstGeom prst="rect">
              <a:avLst/>
            </a:prstGeom>
          </p:spPr>
          <p:txBody>
            <a:bodyPr anchor="ctr" rtlCol="false" tIns="50800" lIns="50800" bIns="50800" rIns="50800"/>
            <a:lstStyle/>
            <a:p>
              <a:pPr algn="ctr">
                <a:lnSpc>
                  <a:spcPts val="5999"/>
                </a:lnSpc>
              </a:pPr>
              <a:r>
                <a:rPr lang="en-US" sz="3999">
                  <a:solidFill>
                    <a:srgbClr val="FFFFFF"/>
                  </a:solidFill>
                  <a:latin typeface="Agrandir Narrow"/>
                </a:rPr>
                <a:t>OpenHIM</a:t>
              </a:r>
            </a:p>
          </p:txBody>
        </p:sp>
      </p:grpSp>
      <p:sp>
        <p:nvSpPr>
          <p:cNvPr name="AutoShape 69" id="69"/>
          <p:cNvSpPr/>
          <p:nvPr/>
        </p:nvSpPr>
        <p:spPr>
          <a:xfrm flipV="true">
            <a:off x="14170289" y="3745388"/>
            <a:ext cx="779892" cy="593613"/>
          </a:xfrm>
          <a:prstGeom prst="line">
            <a:avLst/>
          </a:prstGeom>
          <a:ln cap="flat" w="38100">
            <a:solidFill>
              <a:srgbClr val="FFFFFF"/>
            </a:solidFill>
            <a:prstDash val="solid"/>
            <a:headEnd type="none" len="sm" w="sm"/>
            <a:tailEnd type="none" len="sm" w="sm"/>
          </a:ln>
        </p:spPr>
      </p:sp>
      <p:sp>
        <p:nvSpPr>
          <p:cNvPr name="TextBox 70" id="70"/>
          <p:cNvSpPr txBox="true"/>
          <p:nvPr/>
        </p:nvSpPr>
        <p:spPr>
          <a:xfrm rot="0">
            <a:off x="3581183" y="7190319"/>
            <a:ext cx="1649917" cy="1108710"/>
          </a:xfrm>
          <a:prstGeom prst="rect">
            <a:avLst/>
          </a:prstGeom>
        </p:spPr>
        <p:txBody>
          <a:bodyPr anchor="t" rtlCol="false" tIns="0" lIns="0" bIns="0" rIns="0">
            <a:spAutoFit/>
          </a:bodyPr>
          <a:lstStyle/>
          <a:p>
            <a:pPr algn="ctr">
              <a:lnSpc>
                <a:spcPts val="4170"/>
              </a:lnSpc>
            </a:pPr>
            <a:r>
              <a:rPr lang="en-US" sz="3000">
                <a:solidFill>
                  <a:srgbClr val="D1D1CB"/>
                </a:solidFill>
                <a:latin typeface="Agrandir Narrow Bold"/>
              </a:rPr>
              <a:t>GraphQL</a:t>
            </a:r>
          </a:p>
          <a:p>
            <a:pPr algn="ctr">
              <a:lnSpc>
                <a:spcPts val="4170"/>
              </a:lnSpc>
            </a:pPr>
            <a:r>
              <a:rPr lang="en-US" sz="3000">
                <a:solidFill>
                  <a:srgbClr val="D1D1CB"/>
                </a:solidFill>
                <a:latin typeface="Agrandir Narrow Bold"/>
              </a:rPr>
              <a:t>(Apollo)</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43B3B"/>
        </a:solidFill>
      </p:bgPr>
    </p:bg>
    <p:spTree>
      <p:nvGrpSpPr>
        <p:cNvPr id="1" name=""/>
        <p:cNvGrpSpPr/>
        <p:nvPr/>
      </p:nvGrpSpPr>
      <p:grpSpPr>
        <a:xfrm>
          <a:off x="0" y="0"/>
          <a:ext cx="0" cy="0"/>
          <a:chOff x="0" y="0"/>
          <a:chExt cx="0" cy="0"/>
        </a:xfrm>
      </p:grpSpPr>
      <p:sp>
        <p:nvSpPr>
          <p:cNvPr name="Freeform 2" id="2"/>
          <p:cNvSpPr/>
          <p:nvPr/>
        </p:nvSpPr>
        <p:spPr>
          <a:xfrm flipH="true" flipV="true" rot="0">
            <a:off x="0" y="0"/>
            <a:ext cx="12980689" cy="11504135"/>
          </a:xfrm>
          <a:custGeom>
            <a:avLst/>
            <a:gdLst/>
            <a:ahLst/>
            <a:cxnLst/>
            <a:rect r="r" b="b" t="t" l="l"/>
            <a:pathLst>
              <a:path h="11504135" w="12980689">
                <a:moveTo>
                  <a:pt x="12980689" y="11504135"/>
                </a:moveTo>
                <a:lnTo>
                  <a:pt x="0" y="11504135"/>
                </a:lnTo>
                <a:lnTo>
                  <a:pt x="0" y="0"/>
                </a:lnTo>
                <a:lnTo>
                  <a:pt x="12980689" y="0"/>
                </a:lnTo>
                <a:lnTo>
                  <a:pt x="12980689" y="1150413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552189" y="0"/>
            <a:ext cx="5105302" cy="5976607"/>
          </a:xfrm>
          <a:custGeom>
            <a:avLst/>
            <a:gdLst/>
            <a:ahLst/>
            <a:cxnLst/>
            <a:rect r="r" b="b" t="t" l="l"/>
            <a:pathLst>
              <a:path h="5976607" w="5105302">
                <a:moveTo>
                  <a:pt x="5105302" y="0"/>
                </a:moveTo>
                <a:lnTo>
                  <a:pt x="0" y="0"/>
                </a:lnTo>
                <a:lnTo>
                  <a:pt x="0" y="5976607"/>
                </a:lnTo>
                <a:lnTo>
                  <a:pt x="5105302" y="5976607"/>
                </a:lnTo>
                <a:lnTo>
                  <a:pt x="510530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85272" y="919415"/>
            <a:ext cx="1341166" cy="1172910"/>
          </a:xfrm>
          <a:custGeom>
            <a:avLst/>
            <a:gdLst/>
            <a:ahLst/>
            <a:cxnLst/>
            <a:rect r="r" b="b" t="t" l="l"/>
            <a:pathLst>
              <a:path h="1172910" w="1341166">
                <a:moveTo>
                  <a:pt x="0" y="0"/>
                </a:moveTo>
                <a:lnTo>
                  <a:pt x="1341165" y="0"/>
                </a:lnTo>
                <a:lnTo>
                  <a:pt x="1341165" y="1172910"/>
                </a:lnTo>
                <a:lnTo>
                  <a:pt x="0" y="11729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696317" y="706755"/>
            <a:ext cx="8115300" cy="1383665"/>
          </a:xfrm>
          <a:prstGeom prst="rect">
            <a:avLst/>
          </a:prstGeom>
        </p:spPr>
        <p:txBody>
          <a:bodyPr anchor="t" rtlCol="false" tIns="0" lIns="0" bIns="0" rIns="0">
            <a:spAutoFit/>
          </a:bodyPr>
          <a:lstStyle/>
          <a:p>
            <a:pPr>
              <a:lnSpc>
                <a:spcPts val="9729"/>
              </a:lnSpc>
            </a:pPr>
            <a:r>
              <a:rPr lang="en-US" sz="6999">
                <a:solidFill>
                  <a:srgbClr val="D1D1CB"/>
                </a:solidFill>
                <a:latin typeface="Agrandir Narrow Bold"/>
              </a:rPr>
              <a:t>Overview</a:t>
            </a:r>
          </a:p>
        </p:txBody>
      </p:sp>
      <p:sp>
        <p:nvSpPr>
          <p:cNvPr name="TextBox 6" id="6"/>
          <p:cNvSpPr txBox="true"/>
          <p:nvPr/>
        </p:nvSpPr>
        <p:spPr>
          <a:xfrm rot="0">
            <a:off x="326239" y="2662542"/>
            <a:ext cx="17635522" cy="6437630"/>
          </a:xfrm>
          <a:prstGeom prst="rect">
            <a:avLst/>
          </a:prstGeom>
        </p:spPr>
        <p:txBody>
          <a:bodyPr anchor="t" rtlCol="false" tIns="0" lIns="0" bIns="0" rIns="0">
            <a:spAutoFit/>
          </a:bodyPr>
          <a:lstStyle/>
          <a:p>
            <a:pPr marL="863599" indent="-431800" lvl="1">
              <a:lnSpc>
                <a:spcPts val="5559"/>
              </a:lnSpc>
              <a:buFont typeface="Arial"/>
              <a:buChar char="•"/>
            </a:pPr>
            <a:r>
              <a:rPr lang="en-US" sz="3999">
                <a:solidFill>
                  <a:srgbClr val="D1D1CB"/>
                </a:solidFill>
                <a:cs typeface="Agrandir Narrow Bold"/>
              </a:rPr>
              <a:t>฀ A software company providing services to global industry since 2001. </a:t>
            </a:r>
          </a:p>
          <a:p>
            <a:pPr marL="863599" indent="-431800" lvl="1">
              <a:lnSpc>
                <a:spcPts val="5559"/>
              </a:lnSpc>
              <a:buFont typeface="Arial"/>
              <a:buChar char="•"/>
            </a:pPr>
            <a:r>
              <a:rPr lang="en-US" sz="3999">
                <a:solidFill>
                  <a:srgbClr val="D1D1CB"/>
                </a:solidFill>
                <a:cs typeface="Agrandir Narrow Bold"/>
              </a:rPr>
              <a:t>฀ Packed with 250+ sophisticated engineers. </a:t>
            </a:r>
          </a:p>
          <a:p>
            <a:pPr marL="863599" indent="-431800" lvl="1">
              <a:lnSpc>
                <a:spcPts val="5559"/>
              </a:lnSpc>
              <a:buFont typeface="Arial"/>
              <a:buChar char="•"/>
            </a:pPr>
            <a:r>
              <a:rPr lang="en-US" sz="3999">
                <a:solidFill>
                  <a:srgbClr val="D1D1CB"/>
                </a:solidFill>
                <a:latin typeface="Agrandir Narrow Bold"/>
              </a:rPr>
              <a:t>Have 2 Branches, one in new Mohakhali DOHS and another one in the United States of America. </a:t>
            </a:r>
          </a:p>
          <a:p>
            <a:pPr marL="863599" indent="-431800" lvl="1">
              <a:lnSpc>
                <a:spcPts val="5559"/>
              </a:lnSpc>
              <a:buFont typeface="Arial"/>
              <a:buChar char="•"/>
            </a:pPr>
            <a:r>
              <a:rPr lang="en-US" sz="3999">
                <a:solidFill>
                  <a:srgbClr val="D1D1CB"/>
                </a:solidFill>
                <a:latin typeface="Agrandir Narrow Bold"/>
              </a:rPr>
              <a:t>Winner of BASIS ICT AWARD 2020. ฀</a:t>
            </a:r>
          </a:p>
          <a:p>
            <a:pPr marL="863599" indent="-431800" lvl="1">
              <a:lnSpc>
                <a:spcPts val="5559"/>
              </a:lnSpc>
              <a:buFont typeface="Arial"/>
              <a:buChar char="•"/>
            </a:pPr>
            <a:r>
              <a:rPr lang="en-US" sz="3999">
                <a:solidFill>
                  <a:srgbClr val="D1D1CB"/>
                </a:solidFill>
                <a:latin typeface="Agrandir Narrow Bold"/>
              </a:rPr>
              <a:t>Member of BASIS (Bangladesh Association of Software And Information Service) and BMCCI (Bangladesh-Malaysia Chamber of Commerce and Industry). ฀</a:t>
            </a:r>
          </a:p>
          <a:p>
            <a:pPr marL="863599" indent="-431800" lvl="1">
              <a:lnSpc>
                <a:spcPts val="5559"/>
              </a:lnSpc>
              <a:buFont typeface="Arial"/>
              <a:buChar char="•"/>
            </a:pPr>
            <a:r>
              <a:rPr lang="en-US" sz="3999">
                <a:solidFill>
                  <a:srgbClr val="D1D1CB"/>
                </a:solidFill>
                <a:latin typeface="Agrandir Narrow Bold"/>
              </a:rPr>
              <a:t>Certified by ISO/IEC 27001:2013. </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243B3B"/>
        </a:solidFill>
      </p:bgPr>
    </p:bg>
    <p:spTree>
      <p:nvGrpSpPr>
        <p:cNvPr id="1" name=""/>
        <p:cNvGrpSpPr/>
        <p:nvPr/>
      </p:nvGrpSpPr>
      <p:grpSpPr>
        <a:xfrm>
          <a:off x="0" y="0"/>
          <a:ext cx="0" cy="0"/>
          <a:chOff x="0" y="0"/>
          <a:chExt cx="0" cy="0"/>
        </a:xfrm>
      </p:grpSpPr>
      <p:sp>
        <p:nvSpPr>
          <p:cNvPr name="Freeform 2" id="2"/>
          <p:cNvSpPr/>
          <p:nvPr/>
        </p:nvSpPr>
        <p:spPr>
          <a:xfrm flipH="true" flipV="true" rot="0">
            <a:off x="0" y="0"/>
            <a:ext cx="12980689" cy="11504135"/>
          </a:xfrm>
          <a:custGeom>
            <a:avLst/>
            <a:gdLst/>
            <a:ahLst/>
            <a:cxnLst/>
            <a:rect r="r" b="b" t="t" l="l"/>
            <a:pathLst>
              <a:path h="11504135" w="12980689">
                <a:moveTo>
                  <a:pt x="12980689" y="11504135"/>
                </a:moveTo>
                <a:lnTo>
                  <a:pt x="0" y="11504135"/>
                </a:lnTo>
                <a:lnTo>
                  <a:pt x="0" y="0"/>
                </a:lnTo>
                <a:lnTo>
                  <a:pt x="12980689" y="0"/>
                </a:lnTo>
                <a:lnTo>
                  <a:pt x="12980689" y="1150413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552189" y="0"/>
            <a:ext cx="5105302" cy="5976607"/>
          </a:xfrm>
          <a:custGeom>
            <a:avLst/>
            <a:gdLst/>
            <a:ahLst/>
            <a:cxnLst/>
            <a:rect r="r" b="b" t="t" l="l"/>
            <a:pathLst>
              <a:path h="5976607" w="5105302">
                <a:moveTo>
                  <a:pt x="5105302" y="0"/>
                </a:moveTo>
                <a:lnTo>
                  <a:pt x="0" y="0"/>
                </a:lnTo>
                <a:lnTo>
                  <a:pt x="0" y="5976607"/>
                </a:lnTo>
                <a:lnTo>
                  <a:pt x="5105302" y="5976607"/>
                </a:lnTo>
                <a:lnTo>
                  <a:pt x="510530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85272" y="919415"/>
            <a:ext cx="1341166" cy="1172910"/>
          </a:xfrm>
          <a:custGeom>
            <a:avLst/>
            <a:gdLst/>
            <a:ahLst/>
            <a:cxnLst/>
            <a:rect r="r" b="b" t="t" l="l"/>
            <a:pathLst>
              <a:path h="1172910" w="1341166">
                <a:moveTo>
                  <a:pt x="0" y="0"/>
                </a:moveTo>
                <a:lnTo>
                  <a:pt x="1341165" y="0"/>
                </a:lnTo>
                <a:lnTo>
                  <a:pt x="1341165" y="1172910"/>
                </a:lnTo>
                <a:lnTo>
                  <a:pt x="0" y="11729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785272" y="2581113"/>
            <a:ext cx="14180895" cy="7256717"/>
          </a:xfrm>
          <a:custGeom>
            <a:avLst/>
            <a:gdLst/>
            <a:ahLst/>
            <a:cxnLst/>
            <a:rect r="r" b="b" t="t" l="l"/>
            <a:pathLst>
              <a:path h="7256717" w="14180895">
                <a:moveTo>
                  <a:pt x="0" y="0"/>
                </a:moveTo>
                <a:lnTo>
                  <a:pt x="14180895" y="0"/>
                </a:lnTo>
                <a:lnTo>
                  <a:pt x="14180895" y="7256716"/>
                </a:lnTo>
                <a:lnTo>
                  <a:pt x="0" y="7256716"/>
                </a:lnTo>
                <a:lnTo>
                  <a:pt x="0" y="0"/>
                </a:lnTo>
                <a:close/>
              </a:path>
            </a:pathLst>
          </a:custGeom>
          <a:blipFill>
            <a:blip r:embed="rId8"/>
            <a:stretch>
              <a:fillRect l="0" t="0" r="0" b="0"/>
            </a:stretch>
          </a:blipFill>
        </p:spPr>
      </p:sp>
      <p:sp>
        <p:nvSpPr>
          <p:cNvPr name="TextBox 6" id="6"/>
          <p:cNvSpPr txBox="true"/>
          <p:nvPr/>
        </p:nvSpPr>
        <p:spPr>
          <a:xfrm rot="0">
            <a:off x="3696317" y="706755"/>
            <a:ext cx="11050702" cy="1383665"/>
          </a:xfrm>
          <a:prstGeom prst="rect">
            <a:avLst/>
          </a:prstGeom>
        </p:spPr>
        <p:txBody>
          <a:bodyPr anchor="t" rtlCol="false" tIns="0" lIns="0" bIns="0" rIns="0">
            <a:spAutoFit/>
          </a:bodyPr>
          <a:lstStyle/>
          <a:p>
            <a:pPr>
              <a:lnSpc>
                <a:spcPts val="9729"/>
              </a:lnSpc>
            </a:pPr>
            <a:r>
              <a:rPr lang="en-US" sz="6999">
                <a:solidFill>
                  <a:srgbClr val="D1D1CB"/>
                </a:solidFill>
                <a:latin typeface="Agrandir Narrow Bold"/>
              </a:rPr>
              <a:t>Phase Three</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243B3B"/>
        </a:solidFill>
      </p:bgPr>
    </p:bg>
    <p:spTree>
      <p:nvGrpSpPr>
        <p:cNvPr id="1" name=""/>
        <p:cNvGrpSpPr/>
        <p:nvPr/>
      </p:nvGrpSpPr>
      <p:grpSpPr>
        <a:xfrm>
          <a:off x="0" y="0"/>
          <a:ext cx="0" cy="0"/>
          <a:chOff x="0" y="0"/>
          <a:chExt cx="0" cy="0"/>
        </a:xfrm>
      </p:grpSpPr>
      <p:sp>
        <p:nvSpPr>
          <p:cNvPr name="Freeform 2" id="2"/>
          <p:cNvSpPr/>
          <p:nvPr/>
        </p:nvSpPr>
        <p:spPr>
          <a:xfrm flipH="true" flipV="true" rot="0">
            <a:off x="0" y="0"/>
            <a:ext cx="12980689" cy="11504135"/>
          </a:xfrm>
          <a:custGeom>
            <a:avLst/>
            <a:gdLst/>
            <a:ahLst/>
            <a:cxnLst/>
            <a:rect r="r" b="b" t="t" l="l"/>
            <a:pathLst>
              <a:path h="11504135" w="12980689">
                <a:moveTo>
                  <a:pt x="12980689" y="11504135"/>
                </a:moveTo>
                <a:lnTo>
                  <a:pt x="0" y="11504135"/>
                </a:lnTo>
                <a:lnTo>
                  <a:pt x="0" y="0"/>
                </a:lnTo>
                <a:lnTo>
                  <a:pt x="12980689" y="0"/>
                </a:lnTo>
                <a:lnTo>
                  <a:pt x="12980689" y="1150413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552189" y="0"/>
            <a:ext cx="5105302" cy="5976607"/>
          </a:xfrm>
          <a:custGeom>
            <a:avLst/>
            <a:gdLst/>
            <a:ahLst/>
            <a:cxnLst/>
            <a:rect r="r" b="b" t="t" l="l"/>
            <a:pathLst>
              <a:path h="5976607" w="5105302">
                <a:moveTo>
                  <a:pt x="5105302" y="0"/>
                </a:moveTo>
                <a:lnTo>
                  <a:pt x="0" y="0"/>
                </a:lnTo>
                <a:lnTo>
                  <a:pt x="0" y="5976607"/>
                </a:lnTo>
                <a:lnTo>
                  <a:pt x="5105302" y="5976607"/>
                </a:lnTo>
                <a:lnTo>
                  <a:pt x="510530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85272" y="919415"/>
            <a:ext cx="1341166" cy="1172910"/>
          </a:xfrm>
          <a:custGeom>
            <a:avLst/>
            <a:gdLst/>
            <a:ahLst/>
            <a:cxnLst/>
            <a:rect r="r" b="b" t="t" l="l"/>
            <a:pathLst>
              <a:path h="1172910" w="1341166">
                <a:moveTo>
                  <a:pt x="0" y="0"/>
                </a:moveTo>
                <a:lnTo>
                  <a:pt x="1341165" y="0"/>
                </a:lnTo>
                <a:lnTo>
                  <a:pt x="1341165" y="1172910"/>
                </a:lnTo>
                <a:lnTo>
                  <a:pt x="0" y="11729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785272" y="2581113"/>
            <a:ext cx="14180895" cy="7256717"/>
          </a:xfrm>
          <a:custGeom>
            <a:avLst/>
            <a:gdLst/>
            <a:ahLst/>
            <a:cxnLst/>
            <a:rect r="r" b="b" t="t" l="l"/>
            <a:pathLst>
              <a:path h="7256717" w="14180895">
                <a:moveTo>
                  <a:pt x="0" y="0"/>
                </a:moveTo>
                <a:lnTo>
                  <a:pt x="14180895" y="0"/>
                </a:lnTo>
                <a:lnTo>
                  <a:pt x="14180895" y="7256716"/>
                </a:lnTo>
                <a:lnTo>
                  <a:pt x="0" y="7256716"/>
                </a:lnTo>
                <a:lnTo>
                  <a:pt x="0" y="0"/>
                </a:lnTo>
                <a:close/>
              </a:path>
            </a:pathLst>
          </a:custGeom>
          <a:blipFill>
            <a:blip r:embed="rId8"/>
            <a:stretch>
              <a:fillRect l="-4836" t="0" r="-4836" b="0"/>
            </a:stretch>
          </a:blipFill>
        </p:spPr>
      </p:sp>
      <p:sp>
        <p:nvSpPr>
          <p:cNvPr name="TextBox 6" id="6"/>
          <p:cNvSpPr txBox="true"/>
          <p:nvPr/>
        </p:nvSpPr>
        <p:spPr>
          <a:xfrm rot="0">
            <a:off x="3696317" y="706755"/>
            <a:ext cx="11050702" cy="1383665"/>
          </a:xfrm>
          <a:prstGeom prst="rect">
            <a:avLst/>
          </a:prstGeom>
        </p:spPr>
        <p:txBody>
          <a:bodyPr anchor="t" rtlCol="false" tIns="0" lIns="0" bIns="0" rIns="0">
            <a:spAutoFit/>
          </a:bodyPr>
          <a:lstStyle/>
          <a:p>
            <a:pPr>
              <a:lnSpc>
                <a:spcPts val="9729"/>
              </a:lnSpc>
            </a:pPr>
            <a:r>
              <a:rPr lang="en-US" sz="6999">
                <a:solidFill>
                  <a:srgbClr val="D1D1CB"/>
                </a:solidFill>
                <a:latin typeface="Agrandir Narrow Bold"/>
              </a:rPr>
              <a:t>Phase Three</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243B3B"/>
        </a:solidFill>
      </p:bgPr>
    </p:bg>
    <p:spTree>
      <p:nvGrpSpPr>
        <p:cNvPr id="1" name=""/>
        <p:cNvGrpSpPr/>
        <p:nvPr/>
      </p:nvGrpSpPr>
      <p:grpSpPr>
        <a:xfrm>
          <a:off x="0" y="0"/>
          <a:ext cx="0" cy="0"/>
          <a:chOff x="0" y="0"/>
          <a:chExt cx="0" cy="0"/>
        </a:xfrm>
      </p:grpSpPr>
      <p:sp>
        <p:nvSpPr>
          <p:cNvPr name="Freeform 2" id="2"/>
          <p:cNvSpPr/>
          <p:nvPr/>
        </p:nvSpPr>
        <p:spPr>
          <a:xfrm flipH="true" flipV="true" rot="0">
            <a:off x="0" y="0"/>
            <a:ext cx="12980689" cy="11504135"/>
          </a:xfrm>
          <a:custGeom>
            <a:avLst/>
            <a:gdLst/>
            <a:ahLst/>
            <a:cxnLst/>
            <a:rect r="r" b="b" t="t" l="l"/>
            <a:pathLst>
              <a:path h="11504135" w="12980689">
                <a:moveTo>
                  <a:pt x="12980689" y="11504135"/>
                </a:moveTo>
                <a:lnTo>
                  <a:pt x="0" y="11504135"/>
                </a:lnTo>
                <a:lnTo>
                  <a:pt x="0" y="0"/>
                </a:lnTo>
                <a:lnTo>
                  <a:pt x="12980689" y="0"/>
                </a:lnTo>
                <a:lnTo>
                  <a:pt x="12980689" y="1150413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552189" y="0"/>
            <a:ext cx="5105302" cy="5976607"/>
          </a:xfrm>
          <a:custGeom>
            <a:avLst/>
            <a:gdLst/>
            <a:ahLst/>
            <a:cxnLst/>
            <a:rect r="r" b="b" t="t" l="l"/>
            <a:pathLst>
              <a:path h="5976607" w="5105302">
                <a:moveTo>
                  <a:pt x="5105302" y="0"/>
                </a:moveTo>
                <a:lnTo>
                  <a:pt x="0" y="0"/>
                </a:lnTo>
                <a:lnTo>
                  <a:pt x="0" y="5976607"/>
                </a:lnTo>
                <a:lnTo>
                  <a:pt x="5105302" y="5976607"/>
                </a:lnTo>
                <a:lnTo>
                  <a:pt x="510530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85272" y="919415"/>
            <a:ext cx="1341166" cy="1172910"/>
          </a:xfrm>
          <a:custGeom>
            <a:avLst/>
            <a:gdLst/>
            <a:ahLst/>
            <a:cxnLst/>
            <a:rect r="r" b="b" t="t" l="l"/>
            <a:pathLst>
              <a:path h="1172910" w="1341166">
                <a:moveTo>
                  <a:pt x="0" y="0"/>
                </a:moveTo>
                <a:lnTo>
                  <a:pt x="1341165" y="0"/>
                </a:lnTo>
                <a:lnTo>
                  <a:pt x="1341165" y="1172910"/>
                </a:lnTo>
                <a:lnTo>
                  <a:pt x="0" y="11729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785272" y="2581113"/>
            <a:ext cx="14180895" cy="7256717"/>
          </a:xfrm>
          <a:custGeom>
            <a:avLst/>
            <a:gdLst/>
            <a:ahLst/>
            <a:cxnLst/>
            <a:rect r="r" b="b" t="t" l="l"/>
            <a:pathLst>
              <a:path h="7256717" w="14180895">
                <a:moveTo>
                  <a:pt x="0" y="0"/>
                </a:moveTo>
                <a:lnTo>
                  <a:pt x="14180895" y="0"/>
                </a:lnTo>
                <a:lnTo>
                  <a:pt x="14180895" y="7256716"/>
                </a:lnTo>
                <a:lnTo>
                  <a:pt x="0" y="7256716"/>
                </a:lnTo>
                <a:lnTo>
                  <a:pt x="0" y="0"/>
                </a:lnTo>
                <a:close/>
              </a:path>
            </a:pathLst>
          </a:custGeom>
          <a:blipFill>
            <a:blip r:embed="rId8"/>
            <a:stretch>
              <a:fillRect l="-50" t="0" r="-50" b="0"/>
            </a:stretch>
          </a:blipFill>
        </p:spPr>
      </p:sp>
      <p:sp>
        <p:nvSpPr>
          <p:cNvPr name="TextBox 6" id="6"/>
          <p:cNvSpPr txBox="true"/>
          <p:nvPr/>
        </p:nvSpPr>
        <p:spPr>
          <a:xfrm rot="0">
            <a:off x="3696317" y="706755"/>
            <a:ext cx="11050702" cy="1383665"/>
          </a:xfrm>
          <a:prstGeom prst="rect">
            <a:avLst/>
          </a:prstGeom>
        </p:spPr>
        <p:txBody>
          <a:bodyPr anchor="t" rtlCol="false" tIns="0" lIns="0" bIns="0" rIns="0">
            <a:spAutoFit/>
          </a:bodyPr>
          <a:lstStyle/>
          <a:p>
            <a:pPr>
              <a:lnSpc>
                <a:spcPts val="9729"/>
              </a:lnSpc>
            </a:pPr>
            <a:r>
              <a:rPr lang="en-US" sz="6999">
                <a:solidFill>
                  <a:srgbClr val="D1D1CB"/>
                </a:solidFill>
                <a:latin typeface="Agrandir Narrow Bold"/>
              </a:rPr>
              <a:t>Phase Three</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243B3B"/>
        </a:solidFill>
      </p:bgPr>
    </p:bg>
    <p:spTree>
      <p:nvGrpSpPr>
        <p:cNvPr id="1" name=""/>
        <p:cNvGrpSpPr/>
        <p:nvPr/>
      </p:nvGrpSpPr>
      <p:grpSpPr>
        <a:xfrm>
          <a:off x="0" y="0"/>
          <a:ext cx="0" cy="0"/>
          <a:chOff x="0" y="0"/>
          <a:chExt cx="0" cy="0"/>
        </a:xfrm>
      </p:grpSpPr>
      <p:sp>
        <p:nvSpPr>
          <p:cNvPr name="Freeform 2" id="2"/>
          <p:cNvSpPr/>
          <p:nvPr/>
        </p:nvSpPr>
        <p:spPr>
          <a:xfrm flipH="true" flipV="true" rot="0">
            <a:off x="0" y="0"/>
            <a:ext cx="12980689" cy="11504135"/>
          </a:xfrm>
          <a:custGeom>
            <a:avLst/>
            <a:gdLst/>
            <a:ahLst/>
            <a:cxnLst/>
            <a:rect r="r" b="b" t="t" l="l"/>
            <a:pathLst>
              <a:path h="11504135" w="12980689">
                <a:moveTo>
                  <a:pt x="12980689" y="11504135"/>
                </a:moveTo>
                <a:lnTo>
                  <a:pt x="0" y="11504135"/>
                </a:lnTo>
                <a:lnTo>
                  <a:pt x="0" y="0"/>
                </a:lnTo>
                <a:lnTo>
                  <a:pt x="12980689" y="0"/>
                </a:lnTo>
                <a:lnTo>
                  <a:pt x="12980689" y="1150413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552189" y="0"/>
            <a:ext cx="5105302" cy="5976607"/>
          </a:xfrm>
          <a:custGeom>
            <a:avLst/>
            <a:gdLst/>
            <a:ahLst/>
            <a:cxnLst/>
            <a:rect r="r" b="b" t="t" l="l"/>
            <a:pathLst>
              <a:path h="5976607" w="5105302">
                <a:moveTo>
                  <a:pt x="5105302" y="0"/>
                </a:moveTo>
                <a:lnTo>
                  <a:pt x="0" y="0"/>
                </a:lnTo>
                <a:lnTo>
                  <a:pt x="0" y="5976607"/>
                </a:lnTo>
                <a:lnTo>
                  <a:pt x="5105302" y="5976607"/>
                </a:lnTo>
                <a:lnTo>
                  <a:pt x="510530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85272" y="919415"/>
            <a:ext cx="1341166" cy="1172910"/>
          </a:xfrm>
          <a:custGeom>
            <a:avLst/>
            <a:gdLst/>
            <a:ahLst/>
            <a:cxnLst/>
            <a:rect r="r" b="b" t="t" l="l"/>
            <a:pathLst>
              <a:path h="1172910" w="1341166">
                <a:moveTo>
                  <a:pt x="0" y="0"/>
                </a:moveTo>
                <a:lnTo>
                  <a:pt x="1341165" y="0"/>
                </a:lnTo>
                <a:lnTo>
                  <a:pt x="1341165" y="1172910"/>
                </a:lnTo>
                <a:lnTo>
                  <a:pt x="0" y="11729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785272" y="2581113"/>
            <a:ext cx="14180895" cy="7256717"/>
          </a:xfrm>
          <a:custGeom>
            <a:avLst/>
            <a:gdLst/>
            <a:ahLst/>
            <a:cxnLst/>
            <a:rect r="r" b="b" t="t" l="l"/>
            <a:pathLst>
              <a:path h="7256717" w="14180895">
                <a:moveTo>
                  <a:pt x="0" y="0"/>
                </a:moveTo>
                <a:lnTo>
                  <a:pt x="14180895" y="0"/>
                </a:lnTo>
                <a:lnTo>
                  <a:pt x="14180895" y="7256716"/>
                </a:lnTo>
                <a:lnTo>
                  <a:pt x="0" y="7256716"/>
                </a:lnTo>
                <a:lnTo>
                  <a:pt x="0" y="0"/>
                </a:lnTo>
                <a:close/>
              </a:path>
            </a:pathLst>
          </a:custGeom>
          <a:blipFill>
            <a:blip r:embed="rId8"/>
            <a:stretch>
              <a:fillRect l="-153" t="0" r="-153" b="0"/>
            </a:stretch>
          </a:blipFill>
        </p:spPr>
      </p:sp>
      <p:sp>
        <p:nvSpPr>
          <p:cNvPr name="TextBox 6" id="6"/>
          <p:cNvSpPr txBox="true"/>
          <p:nvPr/>
        </p:nvSpPr>
        <p:spPr>
          <a:xfrm rot="0">
            <a:off x="3696317" y="706755"/>
            <a:ext cx="11050702" cy="1383665"/>
          </a:xfrm>
          <a:prstGeom prst="rect">
            <a:avLst/>
          </a:prstGeom>
        </p:spPr>
        <p:txBody>
          <a:bodyPr anchor="t" rtlCol="false" tIns="0" lIns="0" bIns="0" rIns="0">
            <a:spAutoFit/>
          </a:bodyPr>
          <a:lstStyle/>
          <a:p>
            <a:pPr>
              <a:lnSpc>
                <a:spcPts val="9729"/>
              </a:lnSpc>
            </a:pPr>
            <a:r>
              <a:rPr lang="en-US" sz="6999">
                <a:solidFill>
                  <a:srgbClr val="D1D1CB"/>
                </a:solidFill>
                <a:latin typeface="Agrandir Narrow Bold"/>
              </a:rPr>
              <a:t>Phase Three</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243B3B"/>
        </a:solidFill>
      </p:bgPr>
    </p:bg>
    <p:spTree>
      <p:nvGrpSpPr>
        <p:cNvPr id="1" name=""/>
        <p:cNvGrpSpPr/>
        <p:nvPr/>
      </p:nvGrpSpPr>
      <p:grpSpPr>
        <a:xfrm>
          <a:off x="0" y="0"/>
          <a:ext cx="0" cy="0"/>
          <a:chOff x="0" y="0"/>
          <a:chExt cx="0" cy="0"/>
        </a:xfrm>
      </p:grpSpPr>
      <p:sp>
        <p:nvSpPr>
          <p:cNvPr name="Freeform 2" id="2"/>
          <p:cNvSpPr/>
          <p:nvPr/>
        </p:nvSpPr>
        <p:spPr>
          <a:xfrm flipH="true" flipV="true" rot="0">
            <a:off x="0" y="0"/>
            <a:ext cx="12980689" cy="11504135"/>
          </a:xfrm>
          <a:custGeom>
            <a:avLst/>
            <a:gdLst/>
            <a:ahLst/>
            <a:cxnLst/>
            <a:rect r="r" b="b" t="t" l="l"/>
            <a:pathLst>
              <a:path h="11504135" w="12980689">
                <a:moveTo>
                  <a:pt x="12980689" y="11504135"/>
                </a:moveTo>
                <a:lnTo>
                  <a:pt x="0" y="11504135"/>
                </a:lnTo>
                <a:lnTo>
                  <a:pt x="0" y="0"/>
                </a:lnTo>
                <a:lnTo>
                  <a:pt x="12980689" y="0"/>
                </a:lnTo>
                <a:lnTo>
                  <a:pt x="12980689" y="1150413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552189" y="0"/>
            <a:ext cx="5105302" cy="5976607"/>
          </a:xfrm>
          <a:custGeom>
            <a:avLst/>
            <a:gdLst/>
            <a:ahLst/>
            <a:cxnLst/>
            <a:rect r="r" b="b" t="t" l="l"/>
            <a:pathLst>
              <a:path h="5976607" w="5105302">
                <a:moveTo>
                  <a:pt x="5105302" y="0"/>
                </a:moveTo>
                <a:lnTo>
                  <a:pt x="0" y="0"/>
                </a:lnTo>
                <a:lnTo>
                  <a:pt x="0" y="5976607"/>
                </a:lnTo>
                <a:lnTo>
                  <a:pt x="5105302" y="5976607"/>
                </a:lnTo>
                <a:lnTo>
                  <a:pt x="510530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85272" y="919415"/>
            <a:ext cx="1341166" cy="1172910"/>
          </a:xfrm>
          <a:custGeom>
            <a:avLst/>
            <a:gdLst/>
            <a:ahLst/>
            <a:cxnLst/>
            <a:rect r="r" b="b" t="t" l="l"/>
            <a:pathLst>
              <a:path h="1172910" w="1341166">
                <a:moveTo>
                  <a:pt x="0" y="0"/>
                </a:moveTo>
                <a:lnTo>
                  <a:pt x="1341165" y="0"/>
                </a:lnTo>
                <a:lnTo>
                  <a:pt x="1341165" y="1172910"/>
                </a:lnTo>
                <a:lnTo>
                  <a:pt x="0" y="11729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696317" y="706755"/>
            <a:ext cx="11050702" cy="1383665"/>
          </a:xfrm>
          <a:prstGeom prst="rect">
            <a:avLst/>
          </a:prstGeom>
        </p:spPr>
        <p:txBody>
          <a:bodyPr anchor="t" rtlCol="false" tIns="0" lIns="0" bIns="0" rIns="0">
            <a:spAutoFit/>
          </a:bodyPr>
          <a:lstStyle/>
          <a:p>
            <a:pPr>
              <a:lnSpc>
                <a:spcPts val="9729"/>
              </a:lnSpc>
            </a:pPr>
            <a:r>
              <a:rPr lang="en-US" sz="6999">
                <a:solidFill>
                  <a:srgbClr val="D1D1CB"/>
                </a:solidFill>
                <a:latin typeface="Agrandir Narrow Bold"/>
              </a:rPr>
              <a:t>Phase Three</a:t>
            </a:r>
          </a:p>
        </p:txBody>
      </p:sp>
      <p:sp>
        <p:nvSpPr>
          <p:cNvPr name="TextBox 6" id="6"/>
          <p:cNvSpPr txBox="true"/>
          <p:nvPr/>
        </p:nvSpPr>
        <p:spPr>
          <a:xfrm rot="0">
            <a:off x="1300733" y="2535224"/>
            <a:ext cx="16357262" cy="6635115"/>
          </a:xfrm>
          <a:prstGeom prst="rect">
            <a:avLst/>
          </a:prstGeom>
        </p:spPr>
        <p:txBody>
          <a:bodyPr anchor="t" rtlCol="false" tIns="0" lIns="0" bIns="0" rIns="0">
            <a:spAutoFit/>
          </a:bodyPr>
          <a:lstStyle/>
          <a:p>
            <a:pPr>
              <a:lnSpc>
                <a:spcPts val="6949"/>
              </a:lnSpc>
            </a:pPr>
            <a:r>
              <a:rPr lang="en-US" sz="4999">
                <a:solidFill>
                  <a:srgbClr val="D1D1CB"/>
                </a:solidFill>
                <a:latin typeface="Agrandir Narrow Bold"/>
              </a:rPr>
              <a:t>My contributions (</a:t>
            </a:r>
            <a:r>
              <a:rPr lang="en-US" sz="4999">
                <a:solidFill>
                  <a:srgbClr val="D1D1CB"/>
                </a:solidFill>
                <a:latin typeface="Agrandir Narrow"/>
              </a:rPr>
              <a:t>Including but not limited to</a:t>
            </a:r>
            <a:r>
              <a:rPr lang="en-US" sz="4999">
                <a:solidFill>
                  <a:srgbClr val="D1D1CB"/>
                </a:solidFill>
                <a:latin typeface="Agrandir Narrow Bold"/>
              </a:rPr>
              <a:t>):</a:t>
            </a:r>
          </a:p>
          <a:p>
            <a:pPr marL="863599" indent="-431800" lvl="1">
              <a:lnSpc>
                <a:spcPts val="5559"/>
              </a:lnSpc>
              <a:buFont typeface="Arial"/>
              <a:buChar char="•"/>
            </a:pPr>
            <a:r>
              <a:rPr lang="en-US" sz="3999">
                <a:solidFill>
                  <a:srgbClr val="D1D1CB"/>
                </a:solidFill>
                <a:latin typeface="Agrandir Narrow Bold"/>
              </a:rPr>
              <a:t>Fixed bugs on earlier stages</a:t>
            </a:r>
          </a:p>
          <a:p>
            <a:pPr marL="863599" indent="-431800" lvl="1">
              <a:lnSpc>
                <a:spcPts val="5559"/>
              </a:lnSpc>
              <a:buFont typeface="Arial"/>
              <a:buChar char="•"/>
            </a:pPr>
            <a:r>
              <a:rPr lang="en-US" sz="3999">
                <a:solidFill>
                  <a:srgbClr val="D1D1CB"/>
                </a:solidFill>
                <a:latin typeface="Agrandir Narrow Bold"/>
              </a:rPr>
              <a:t>Refactored entire sideNavigation along with some other components</a:t>
            </a:r>
          </a:p>
          <a:p>
            <a:pPr marL="863599" indent="-431800" lvl="1">
              <a:lnSpc>
                <a:spcPts val="5559"/>
              </a:lnSpc>
              <a:buFont typeface="Arial"/>
              <a:buChar char="•"/>
            </a:pPr>
            <a:r>
              <a:rPr lang="en-US" sz="3999">
                <a:solidFill>
                  <a:srgbClr val="D1D1CB"/>
                </a:solidFill>
                <a:latin typeface="Agrandir Narrow Bold"/>
              </a:rPr>
              <a:t>Worked on the calculation of crude rate</a:t>
            </a:r>
          </a:p>
          <a:p>
            <a:pPr marL="863599" indent="-431800" lvl="1">
              <a:lnSpc>
                <a:spcPts val="5559"/>
              </a:lnSpc>
              <a:buFont typeface="Arial"/>
              <a:buChar char="•"/>
            </a:pPr>
            <a:r>
              <a:rPr lang="en-US" sz="3999">
                <a:solidFill>
                  <a:srgbClr val="D1D1CB"/>
                </a:solidFill>
                <a:latin typeface="Agrandir Narrow Bold"/>
              </a:rPr>
              <a:t>Worked on PWA</a:t>
            </a:r>
          </a:p>
          <a:p>
            <a:pPr marL="863599" indent="-431800" lvl="1">
              <a:lnSpc>
                <a:spcPts val="5559"/>
              </a:lnSpc>
              <a:buFont typeface="Arial"/>
              <a:buChar char="•"/>
            </a:pPr>
            <a:r>
              <a:rPr lang="en-US" sz="3999">
                <a:solidFill>
                  <a:srgbClr val="D1D1CB"/>
                </a:solidFill>
                <a:latin typeface="Agrandir Narrow Bold"/>
              </a:rPr>
              <a:t>Worked on email notification</a:t>
            </a:r>
          </a:p>
          <a:p>
            <a:pPr marL="863599" indent="-431800" lvl="1">
              <a:lnSpc>
                <a:spcPts val="5559"/>
              </a:lnSpc>
              <a:buFont typeface="Arial"/>
              <a:buChar char="•"/>
            </a:pPr>
            <a:r>
              <a:rPr lang="en-US" sz="3999">
                <a:solidFill>
                  <a:srgbClr val="D1D1CB"/>
                </a:solidFill>
                <a:latin typeface="Agrandir Narrow Bold"/>
              </a:rPr>
              <a:t>Implemented some seeding modules </a:t>
            </a:r>
          </a:p>
          <a:p>
            <a:pPr marL="863599" indent="-431800" lvl="1">
              <a:lnSpc>
                <a:spcPts val="5559"/>
              </a:lnSpc>
              <a:buFont typeface="Arial"/>
              <a:buChar char="•"/>
            </a:pPr>
            <a:r>
              <a:rPr lang="en-US" sz="3999">
                <a:solidFill>
                  <a:srgbClr val="D1D1CB"/>
                </a:solidFill>
                <a:latin typeface="Agrandir Narrow Bold"/>
              </a:rPr>
              <a:t>Did some code review</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243B3B"/>
        </a:solidFill>
      </p:bgPr>
    </p:bg>
    <p:spTree>
      <p:nvGrpSpPr>
        <p:cNvPr id="1" name=""/>
        <p:cNvGrpSpPr/>
        <p:nvPr/>
      </p:nvGrpSpPr>
      <p:grpSpPr>
        <a:xfrm>
          <a:off x="0" y="0"/>
          <a:ext cx="0" cy="0"/>
          <a:chOff x="0" y="0"/>
          <a:chExt cx="0" cy="0"/>
        </a:xfrm>
      </p:grpSpPr>
      <p:sp>
        <p:nvSpPr>
          <p:cNvPr name="Freeform 2" id="2"/>
          <p:cNvSpPr/>
          <p:nvPr/>
        </p:nvSpPr>
        <p:spPr>
          <a:xfrm flipH="false" flipV="false" rot="0">
            <a:off x="5307311" y="-1217135"/>
            <a:ext cx="12980689" cy="11504135"/>
          </a:xfrm>
          <a:custGeom>
            <a:avLst/>
            <a:gdLst/>
            <a:ahLst/>
            <a:cxnLst/>
            <a:rect r="r" b="b" t="t" l="l"/>
            <a:pathLst>
              <a:path h="11504135" w="12980689">
                <a:moveTo>
                  <a:pt x="0" y="0"/>
                </a:moveTo>
                <a:lnTo>
                  <a:pt x="12980689" y="0"/>
                </a:lnTo>
                <a:lnTo>
                  <a:pt x="12980689" y="11504135"/>
                </a:lnTo>
                <a:lnTo>
                  <a:pt x="0" y="115041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16533" y="2111017"/>
            <a:ext cx="14854934" cy="6563180"/>
          </a:xfrm>
          <a:custGeom>
            <a:avLst/>
            <a:gdLst/>
            <a:ahLst/>
            <a:cxnLst/>
            <a:rect r="r" b="b" t="t" l="l"/>
            <a:pathLst>
              <a:path h="6563180" w="14854934">
                <a:moveTo>
                  <a:pt x="0" y="0"/>
                </a:moveTo>
                <a:lnTo>
                  <a:pt x="14854934" y="0"/>
                </a:lnTo>
                <a:lnTo>
                  <a:pt x="14854934" y="6563181"/>
                </a:lnTo>
                <a:lnTo>
                  <a:pt x="0" y="65631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823551" y="3819057"/>
            <a:ext cx="12291104" cy="2975651"/>
          </a:xfrm>
          <a:prstGeom prst="rect">
            <a:avLst/>
          </a:prstGeom>
        </p:spPr>
        <p:txBody>
          <a:bodyPr anchor="t" rtlCol="false" tIns="0" lIns="0" bIns="0" rIns="0">
            <a:spAutoFit/>
          </a:bodyPr>
          <a:lstStyle/>
          <a:p>
            <a:pPr>
              <a:lnSpc>
                <a:spcPts val="18438"/>
              </a:lnSpc>
            </a:pPr>
            <a:r>
              <a:rPr lang="en-US" sz="18438">
                <a:solidFill>
                  <a:srgbClr val="3D8269"/>
                </a:solidFill>
                <a:latin typeface="Agrandir Narrow Bold"/>
              </a:rPr>
              <a:t>Thank You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43B3B"/>
        </a:solidFill>
      </p:bgPr>
    </p:bg>
    <p:spTree>
      <p:nvGrpSpPr>
        <p:cNvPr id="1" name=""/>
        <p:cNvGrpSpPr/>
        <p:nvPr/>
      </p:nvGrpSpPr>
      <p:grpSpPr>
        <a:xfrm>
          <a:off x="0" y="0"/>
          <a:ext cx="0" cy="0"/>
          <a:chOff x="0" y="0"/>
          <a:chExt cx="0" cy="0"/>
        </a:xfrm>
      </p:grpSpPr>
      <p:sp>
        <p:nvSpPr>
          <p:cNvPr name="Freeform 2" id="2"/>
          <p:cNvSpPr/>
          <p:nvPr/>
        </p:nvSpPr>
        <p:spPr>
          <a:xfrm flipH="true" flipV="true" rot="0">
            <a:off x="0" y="0"/>
            <a:ext cx="12980689" cy="11504135"/>
          </a:xfrm>
          <a:custGeom>
            <a:avLst/>
            <a:gdLst/>
            <a:ahLst/>
            <a:cxnLst/>
            <a:rect r="r" b="b" t="t" l="l"/>
            <a:pathLst>
              <a:path h="11504135" w="12980689">
                <a:moveTo>
                  <a:pt x="12980689" y="11504135"/>
                </a:moveTo>
                <a:lnTo>
                  <a:pt x="0" y="11504135"/>
                </a:lnTo>
                <a:lnTo>
                  <a:pt x="0" y="0"/>
                </a:lnTo>
                <a:lnTo>
                  <a:pt x="12980689" y="0"/>
                </a:lnTo>
                <a:lnTo>
                  <a:pt x="12980689" y="1150413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552189" y="0"/>
            <a:ext cx="5105302" cy="5976607"/>
          </a:xfrm>
          <a:custGeom>
            <a:avLst/>
            <a:gdLst/>
            <a:ahLst/>
            <a:cxnLst/>
            <a:rect r="r" b="b" t="t" l="l"/>
            <a:pathLst>
              <a:path h="5976607" w="5105302">
                <a:moveTo>
                  <a:pt x="5105302" y="0"/>
                </a:moveTo>
                <a:lnTo>
                  <a:pt x="0" y="0"/>
                </a:lnTo>
                <a:lnTo>
                  <a:pt x="0" y="5976607"/>
                </a:lnTo>
                <a:lnTo>
                  <a:pt x="5105302" y="5976607"/>
                </a:lnTo>
                <a:lnTo>
                  <a:pt x="510530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85272" y="919415"/>
            <a:ext cx="1341166" cy="1172910"/>
          </a:xfrm>
          <a:custGeom>
            <a:avLst/>
            <a:gdLst/>
            <a:ahLst/>
            <a:cxnLst/>
            <a:rect r="r" b="b" t="t" l="l"/>
            <a:pathLst>
              <a:path h="1172910" w="1341166">
                <a:moveTo>
                  <a:pt x="0" y="0"/>
                </a:moveTo>
                <a:lnTo>
                  <a:pt x="1341165" y="0"/>
                </a:lnTo>
                <a:lnTo>
                  <a:pt x="1341165" y="1172910"/>
                </a:lnTo>
                <a:lnTo>
                  <a:pt x="0" y="11729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696317" y="706755"/>
            <a:ext cx="11050702" cy="1383665"/>
          </a:xfrm>
          <a:prstGeom prst="rect">
            <a:avLst/>
          </a:prstGeom>
        </p:spPr>
        <p:txBody>
          <a:bodyPr anchor="t" rtlCol="false" tIns="0" lIns="0" bIns="0" rIns="0">
            <a:spAutoFit/>
          </a:bodyPr>
          <a:lstStyle/>
          <a:p>
            <a:pPr>
              <a:lnSpc>
                <a:spcPts val="9729"/>
              </a:lnSpc>
            </a:pPr>
            <a:r>
              <a:rPr lang="en-US" sz="6999">
                <a:solidFill>
                  <a:srgbClr val="D1D1CB"/>
                </a:solidFill>
                <a:latin typeface="Agrandir Narrow Bold"/>
              </a:rPr>
              <a:t>Services DSi Provides</a:t>
            </a:r>
          </a:p>
        </p:txBody>
      </p:sp>
      <p:sp>
        <p:nvSpPr>
          <p:cNvPr name="TextBox 6" id="6"/>
          <p:cNvSpPr txBox="true"/>
          <p:nvPr/>
        </p:nvSpPr>
        <p:spPr>
          <a:xfrm rot="0">
            <a:off x="1215846" y="3138553"/>
            <a:ext cx="17635522" cy="6437630"/>
          </a:xfrm>
          <a:prstGeom prst="rect">
            <a:avLst/>
          </a:prstGeom>
        </p:spPr>
        <p:txBody>
          <a:bodyPr anchor="t" rtlCol="false" tIns="0" lIns="0" bIns="0" rIns="0">
            <a:spAutoFit/>
          </a:bodyPr>
          <a:lstStyle/>
          <a:p>
            <a:pPr marL="863599" indent="-431800" lvl="1">
              <a:lnSpc>
                <a:spcPts val="5559"/>
              </a:lnSpc>
              <a:buFont typeface="Arial"/>
              <a:buChar char="•"/>
            </a:pPr>
            <a:r>
              <a:rPr lang="en-US" sz="3999">
                <a:solidFill>
                  <a:srgbClr val="D1D1CB"/>
                </a:solidFill>
                <a:latin typeface="Agrandir Narrow Bold"/>
              </a:rPr>
              <a:t>UX Design </a:t>
            </a:r>
          </a:p>
          <a:p>
            <a:pPr marL="863599" indent="-431800" lvl="1">
              <a:lnSpc>
                <a:spcPts val="5559"/>
              </a:lnSpc>
              <a:buFont typeface="Arial"/>
              <a:buChar char="•"/>
            </a:pPr>
            <a:r>
              <a:rPr lang="en-US" sz="3999">
                <a:solidFill>
                  <a:srgbClr val="D1D1CB"/>
                </a:solidFill>
                <a:latin typeface="Agrandir Narrow Bold"/>
              </a:rPr>
              <a:t>Embedded System Design </a:t>
            </a:r>
          </a:p>
          <a:p>
            <a:pPr marL="863599" indent="-431800" lvl="1">
              <a:lnSpc>
                <a:spcPts val="5559"/>
              </a:lnSpc>
              <a:buFont typeface="Arial"/>
              <a:buChar char="•"/>
            </a:pPr>
            <a:r>
              <a:rPr lang="en-US" sz="3999">
                <a:solidFill>
                  <a:srgbClr val="D1D1CB"/>
                </a:solidFill>
                <a:latin typeface="Agrandir Narrow Bold"/>
              </a:rPr>
              <a:t>Big Data &amp; Data Science ฀</a:t>
            </a:r>
          </a:p>
          <a:p>
            <a:pPr marL="863599" indent="-431800" lvl="1">
              <a:lnSpc>
                <a:spcPts val="5559"/>
              </a:lnSpc>
              <a:buFont typeface="Arial"/>
              <a:buChar char="•"/>
            </a:pPr>
            <a:r>
              <a:rPr lang="en-US" sz="3999">
                <a:solidFill>
                  <a:srgbClr val="D1D1CB"/>
                </a:solidFill>
                <a:latin typeface="Agrandir Narrow Bold"/>
              </a:rPr>
              <a:t>Mobile Application ฀</a:t>
            </a:r>
          </a:p>
          <a:p>
            <a:pPr marL="863599" indent="-431800" lvl="1">
              <a:lnSpc>
                <a:spcPts val="5559"/>
              </a:lnSpc>
              <a:buFont typeface="Arial"/>
              <a:buChar char="•"/>
            </a:pPr>
            <a:r>
              <a:rPr lang="en-US" sz="3999">
                <a:solidFill>
                  <a:srgbClr val="D1D1CB"/>
                </a:solidFill>
                <a:latin typeface="Agrandir Narrow Bold"/>
              </a:rPr>
              <a:t>Cloud Services </a:t>
            </a:r>
          </a:p>
          <a:p>
            <a:pPr marL="863599" indent="-431800" lvl="1">
              <a:lnSpc>
                <a:spcPts val="5559"/>
              </a:lnSpc>
              <a:buFont typeface="Arial"/>
              <a:buChar char="•"/>
            </a:pPr>
            <a:r>
              <a:rPr lang="en-US" sz="3999">
                <a:solidFill>
                  <a:srgbClr val="D1D1CB"/>
                </a:solidFill>
                <a:latin typeface="Agrandir Narrow Bold"/>
              </a:rPr>
              <a:t>DevOps Services ฀ </a:t>
            </a:r>
          </a:p>
          <a:p>
            <a:pPr marL="863599" indent="-431800" lvl="1">
              <a:lnSpc>
                <a:spcPts val="5559"/>
              </a:lnSpc>
              <a:buFont typeface="Arial"/>
              <a:buChar char="•"/>
            </a:pPr>
            <a:r>
              <a:rPr lang="en-US" sz="3999">
                <a:solidFill>
                  <a:srgbClr val="D1D1CB"/>
                </a:solidFill>
                <a:latin typeface="Agrandir Narrow Bold"/>
              </a:rPr>
              <a:t>Software Quality Assurance ฀ </a:t>
            </a:r>
          </a:p>
          <a:p>
            <a:pPr marL="863599" indent="-431800" lvl="1">
              <a:lnSpc>
                <a:spcPts val="5559"/>
              </a:lnSpc>
              <a:buFont typeface="Arial"/>
              <a:buChar char="•"/>
            </a:pPr>
            <a:r>
              <a:rPr lang="en-US" sz="3999">
                <a:solidFill>
                  <a:srgbClr val="D1D1CB"/>
                </a:solidFill>
                <a:latin typeface="Agrandir Narrow Bold"/>
              </a:rPr>
              <a:t>Database Management ฀ </a:t>
            </a:r>
          </a:p>
          <a:p>
            <a:pPr marL="863599" indent="-431800" lvl="1">
              <a:lnSpc>
                <a:spcPts val="5559"/>
              </a:lnSpc>
              <a:buFont typeface="Arial"/>
              <a:buChar char="•"/>
            </a:pPr>
            <a:r>
              <a:rPr lang="en-US" sz="3999">
                <a:solidFill>
                  <a:srgbClr val="D1D1CB"/>
                </a:solidFill>
                <a:latin typeface="Agrandir Narrow Bold"/>
              </a:rPr>
              <a:t>Highly Scalable System Design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43B3B"/>
        </a:solidFill>
      </p:bgPr>
    </p:bg>
    <p:spTree>
      <p:nvGrpSpPr>
        <p:cNvPr id="1" name=""/>
        <p:cNvGrpSpPr/>
        <p:nvPr/>
      </p:nvGrpSpPr>
      <p:grpSpPr>
        <a:xfrm>
          <a:off x="0" y="0"/>
          <a:ext cx="0" cy="0"/>
          <a:chOff x="0" y="0"/>
          <a:chExt cx="0" cy="0"/>
        </a:xfrm>
      </p:grpSpPr>
      <p:sp>
        <p:nvSpPr>
          <p:cNvPr name="Freeform 2" id="2"/>
          <p:cNvSpPr/>
          <p:nvPr/>
        </p:nvSpPr>
        <p:spPr>
          <a:xfrm flipH="true" flipV="true" rot="0">
            <a:off x="0" y="0"/>
            <a:ext cx="12980689" cy="11504135"/>
          </a:xfrm>
          <a:custGeom>
            <a:avLst/>
            <a:gdLst/>
            <a:ahLst/>
            <a:cxnLst/>
            <a:rect r="r" b="b" t="t" l="l"/>
            <a:pathLst>
              <a:path h="11504135" w="12980689">
                <a:moveTo>
                  <a:pt x="12980689" y="11504135"/>
                </a:moveTo>
                <a:lnTo>
                  <a:pt x="0" y="11504135"/>
                </a:lnTo>
                <a:lnTo>
                  <a:pt x="0" y="0"/>
                </a:lnTo>
                <a:lnTo>
                  <a:pt x="12980689" y="0"/>
                </a:lnTo>
                <a:lnTo>
                  <a:pt x="12980689" y="1150413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552189" y="0"/>
            <a:ext cx="5105302" cy="5976607"/>
          </a:xfrm>
          <a:custGeom>
            <a:avLst/>
            <a:gdLst/>
            <a:ahLst/>
            <a:cxnLst/>
            <a:rect r="r" b="b" t="t" l="l"/>
            <a:pathLst>
              <a:path h="5976607" w="5105302">
                <a:moveTo>
                  <a:pt x="5105302" y="0"/>
                </a:moveTo>
                <a:lnTo>
                  <a:pt x="0" y="0"/>
                </a:lnTo>
                <a:lnTo>
                  <a:pt x="0" y="5976607"/>
                </a:lnTo>
                <a:lnTo>
                  <a:pt x="5105302" y="5976607"/>
                </a:lnTo>
                <a:lnTo>
                  <a:pt x="510530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85272" y="919415"/>
            <a:ext cx="1341166" cy="1172910"/>
          </a:xfrm>
          <a:custGeom>
            <a:avLst/>
            <a:gdLst/>
            <a:ahLst/>
            <a:cxnLst/>
            <a:rect r="r" b="b" t="t" l="l"/>
            <a:pathLst>
              <a:path h="1172910" w="1341166">
                <a:moveTo>
                  <a:pt x="0" y="0"/>
                </a:moveTo>
                <a:lnTo>
                  <a:pt x="1341165" y="0"/>
                </a:lnTo>
                <a:lnTo>
                  <a:pt x="1341165" y="1172910"/>
                </a:lnTo>
                <a:lnTo>
                  <a:pt x="0" y="11729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696317" y="706755"/>
            <a:ext cx="11368043" cy="1383665"/>
          </a:xfrm>
          <a:prstGeom prst="rect">
            <a:avLst/>
          </a:prstGeom>
        </p:spPr>
        <p:txBody>
          <a:bodyPr anchor="t" rtlCol="false" tIns="0" lIns="0" bIns="0" rIns="0">
            <a:spAutoFit/>
          </a:bodyPr>
          <a:lstStyle/>
          <a:p>
            <a:pPr>
              <a:lnSpc>
                <a:spcPts val="9729"/>
              </a:lnSpc>
            </a:pPr>
            <a:r>
              <a:rPr lang="en-US" sz="6999">
                <a:solidFill>
                  <a:srgbClr val="D1D1CB"/>
                </a:solidFill>
                <a:latin typeface="Agrandir Narrow Bold"/>
              </a:rPr>
              <a:t>Major Projects of DSi </a:t>
            </a:r>
          </a:p>
        </p:txBody>
      </p:sp>
      <p:sp>
        <p:nvSpPr>
          <p:cNvPr name="TextBox 6" id="6"/>
          <p:cNvSpPr txBox="true"/>
          <p:nvPr/>
        </p:nvSpPr>
        <p:spPr>
          <a:xfrm rot="0">
            <a:off x="326239" y="2909438"/>
            <a:ext cx="17635522" cy="6505575"/>
          </a:xfrm>
          <a:prstGeom prst="rect">
            <a:avLst/>
          </a:prstGeom>
        </p:spPr>
        <p:txBody>
          <a:bodyPr anchor="t" rtlCol="false" tIns="0" lIns="0" bIns="0" rIns="0">
            <a:spAutoFit/>
          </a:bodyPr>
          <a:lstStyle/>
          <a:p>
            <a:pPr marL="755652" indent="-377826" lvl="1">
              <a:lnSpc>
                <a:spcPts val="4200"/>
              </a:lnSpc>
              <a:buFont typeface="Arial"/>
              <a:buChar char="•"/>
            </a:pPr>
            <a:r>
              <a:rPr lang="en-US" sz="3500">
                <a:solidFill>
                  <a:srgbClr val="FFFFFF"/>
                </a:solidFill>
                <a:latin typeface="Agrandir Narrow Bold"/>
              </a:rPr>
              <a:t>ODMS</a:t>
            </a:r>
            <a:r>
              <a:rPr lang="en-US" sz="3500">
                <a:solidFill>
                  <a:srgbClr val="D1D1CB"/>
                </a:solidFill>
                <a:latin typeface="Agrandir Narrow"/>
              </a:rPr>
              <a:t>: ERP solution for container and cargo management. ฀ </a:t>
            </a:r>
          </a:p>
          <a:p>
            <a:pPr marL="755652" indent="-377826" lvl="1">
              <a:lnSpc>
                <a:spcPts val="4200"/>
              </a:lnSpc>
              <a:buFont typeface="Arial"/>
              <a:buChar char="•"/>
            </a:pPr>
            <a:r>
              <a:rPr lang="en-US" sz="3500">
                <a:solidFill>
                  <a:srgbClr val="FFFFFF"/>
                </a:solidFill>
                <a:latin typeface="Agrandir Narrow Bold"/>
              </a:rPr>
              <a:t>OpenCRVS</a:t>
            </a:r>
            <a:r>
              <a:rPr lang="en-US" sz="3500">
                <a:solidFill>
                  <a:srgbClr val="D1D1CB"/>
                </a:solidFill>
                <a:latin typeface="Agrandir Narrow"/>
              </a:rPr>
              <a:t>: Open source global solution for civil registration. ฀ </a:t>
            </a:r>
          </a:p>
          <a:p>
            <a:pPr marL="755652" indent="-377826" lvl="1">
              <a:lnSpc>
                <a:spcPts val="4200"/>
              </a:lnSpc>
              <a:buFont typeface="Arial"/>
              <a:buChar char="•"/>
            </a:pPr>
            <a:r>
              <a:rPr lang="en-US" sz="3500">
                <a:solidFill>
                  <a:srgbClr val="FFFFFF"/>
                </a:solidFill>
                <a:latin typeface="Agrandir Narrow Bold"/>
              </a:rPr>
              <a:t>Jenzabar</a:t>
            </a:r>
            <a:r>
              <a:rPr lang="en-US" sz="3500">
                <a:solidFill>
                  <a:srgbClr val="D1D1CB"/>
                </a:solidFill>
                <a:latin typeface="Agrandir Narrow"/>
              </a:rPr>
              <a:t>: Cloud based enterprise solution for higher education. ฀ </a:t>
            </a:r>
          </a:p>
          <a:p>
            <a:pPr marL="755652" indent="-377826" lvl="1">
              <a:lnSpc>
                <a:spcPts val="4200"/>
              </a:lnSpc>
              <a:buFont typeface="Arial"/>
              <a:buChar char="•"/>
            </a:pPr>
            <a:r>
              <a:rPr lang="en-US" sz="3500">
                <a:solidFill>
                  <a:srgbClr val="FFFFFF"/>
                </a:solidFill>
                <a:latin typeface="Agrandir Narrow Bold"/>
              </a:rPr>
              <a:t>Olwel</a:t>
            </a:r>
            <a:r>
              <a:rPr lang="en-US" sz="3500">
                <a:solidFill>
                  <a:srgbClr val="D1D1CB"/>
                </a:solidFill>
                <a:latin typeface="Agrandir Narrow"/>
              </a:rPr>
              <a:t>: Integrated healthcare service delivery platform. ฀ </a:t>
            </a:r>
          </a:p>
          <a:p>
            <a:pPr marL="755652" indent="-377826" lvl="1">
              <a:lnSpc>
                <a:spcPts val="4200"/>
              </a:lnSpc>
              <a:buFont typeface="Arial"/>
              <a:buChar char="•"/>
            </a:pPr>
            <a:r>
              <a:rPr lang="en-US" sz="3500">
                <a:solidFill>
                  <a:srgbClr val="FFFFFF"/>
                </a:solidFill>
                <a:latin typeface="Agrandir Narrow Bold"/>
              </a:rPr>
              <a:t>Banking Compliance System</a:t>
            </a:r>
            <a:r>
              <a:rPr lang="en-US" sz="3500">
                <a:solidFill>
                  <a:srgbClr val="D1D1CB"/>
                </a:solidFill>
                <a:latin typeface="Agrandir Narrow"/>
              </a:rPr>
              <a:t>: Online banking solution used by 200 financial institutions. ฀ </a:t>
            </a:r>
          </a:p>
          <a:p>
            <a:pPr marL="755652" indent="-377826" lvl="1">
              <a:lnSpc>
                <a:spcPts val="4200"/>
              </a:lnSpc>
              <a:buFont typeface="Arial"/>
              <a:buChar char="•"/>
            </a:pPr>
            <a:r>
              <a:rPr lang="en-US" sz="3500">
                <a:solidFill>
                  <a:srgbClr val="FFFFFF"/>
                </a:solidFill>
                <a:latin typeface="Agrandir Narrow Bold"/>
              </a:rPr>
              <a:t>TTMS </a:t>
            </a:r>
            <a:r>
              <a:rPr lang="en-US" sz="3500">
                <a:solidFill>
                  <a:srgbClr val="D1D1CB"/>
                </a:solidFill>
                <a:latin typeface="Agrandir Narrow"/>
              </a:rPr>
              <a:t>(Teacher Transfer Management System): A national scale project for the Directorate of Primary Education (DPE). ฀ </a:t>
            </a:r>
          </a:p>
          <a:p>
            <a:pPr marL="755652" indent="-377826" lvl="1">
              <a:lnSpc>
                <a:spcPts val="4200"/>
              </a:lnSpc>
              <a:buFont typeface="Arial"/>
              <a:buChar char="•"/>
            </a:pPr>
            <a:r>
              <a:rPr lang="en-US" sz="3500">
                <a:solidFill>
                  <a:srgbClr val="FFFFFF"/>
                </a:solidFill>
                <a:latin typeface="Agrandir Narrow Bold"/>
              </a:rPr>
              <a:t>IPEIMS</a:t>
            </a:r>
            <a:r>
              <a:rPr lang="en-US" sz="3500">
                <a:solidFill>
                  <a:srgbClr val="D1D1CB"/>
                </a:solidFill>
                <a:latin typeface="Agrandir Narrow Bold"/>
              </a:rPr>
              <a:t> </a:t>
            </a:r>
            <a:r>
              <a:rPr lang="en-US" sz="3500">
                <a:solidFill>
                  <a:srgbClr val="D1D1CB"/>
                </a:solidFill>
                <a:latin typeface="Agrandir Narrow"/>
              </a:rPr>
              <a:t>(Integrated Primary Educational Information Management System): A comprehensive education management system for digitizing primary education sector. ฀ </a:t>
            </a:r>
          </a:p>
          <a:p>
            <a:pPr marL="755652" indent="-377826" lvl="1">
              <a:lnSpc>
                <a:spcPts val="4200"/>
              </a:lnSpc>
              <a:buFont typeface="Arial"/>
              <a:buChar char="•"/>
            </a:pPr>
            <a:r>
              <a:rPr lang="en-US" sz="3500">
                <a:solidFill>
                  <a:srgbClr val="FFFFFF"/>
                </a:solidFill>
                <a:latin typeface="Agrandir Narrow Bold"/>
              </a:rPr>
              <a:t>Recenso</a:t>
            </a:r>
            <a:r>
              <a:rPr lang="en-US" sz="3500">
                <a:solidFill>
                  <a:srgbClr val="D1D1CB"/>
                </a:solidFill>
                <a:latin typeface="Agrandir Narrow"/>
              </a:rPr>
              <a:t>: Document management system used by US Attorneys. ฀ </a:t>
            </a:r>
          </a:p>
          <a:p>
            <a:pPr marL="755652" indent="-377826" lvl="1">
              <a:lnSpc>
                <a:spcPts val="4200"/>
              </a:lnSpc>
              <a:buFont typeface="Arial"/>
              <a:buChar char="•"/>
            </a:pPr>
            <a:r>
              <a:rPr lang="en-US" sz="3500">
                <a:solidFill>
                  <a:srgbClr val="FFFFFF"/>
                </a:solidFill>
                <a:latin typeface="Agrandir Narrow Bold"/>
              </a:rPr>
              <a:t>Integrated Service Delivery Platform</a:t>
            </a:r>
            <a:r>
              <a:rPr lang="en-US" sz="3500">
                <a:solidFill>
                  <a:srgbClr val="D1D1CB"/>
                </a:solidFill>
                <a:latin typeface="Agrandir Narrow"/>
              </a:rPr>
              <a:t>: Connects 2800+ government digital service in a central hub.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43B3B"/>
        </a:solidFill>
      </p:bgPr>
    </p:bg>
    <p:spTree>
      <p:nvGrpSpPr>
        <p:cNvPr id="1" name=""/>
        <p:cNvGrpSpPr/>
        <p:nvPr/>
      </p:nvGrpSpPr>
      <p:grpSpPr>
        <a:xfrm>
          <a:off x="0" y="0"/>
          <a:ext cx="0" cy="0"/>
          <a:chOff x="0" y="0"/>
          <a:chExt cx="0" cy="0"/>
        </a:xfrm>
      </p:grpSpPr>
      <p:sp>
        <p:nvSpPr>
          <p:cNvPr name="Freeform 2" id="2"/>
          <p:cNvSpPr/>
          <p:nvPr/>
        </p:nvSpPr>
        <p:spPr>
          <a:xfrm flipH="true" flipV="true" rot="0">
            <a:off x="0" y="0"/>
            <a:ext cx="12980689" cy="11504135"/>
          </a:xfrm>
          <a:custGeom>
            <a:avLst/>
            <a:gdLst/>
            <a:ahLst/>
            <a:cxnLst/>
            <a:rect r="r" b="b" t="t" l="l"/>
            <a:pathLst>
              <a:path h="11504135" w="12980689">
                <a:moveTo>
                  <a:pt x="12980689" y="11504135"/>
                </a:moveTo>
                <a:lnTo>
                  <a:pt x="0" y="11504135"/>
                </a:lnTo>
                <a:lnTo>
                  <a:pt x="0" y="0"/>
                </a:lnTo>
                <a:lnTo>
                  <a:pt x="12980689" y="0"/>
                </a:lnTo>
                <a:lnTo>
                  <a:pt x="12980689" y="1150413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552189" y="0"/>
            <a:ext cx="5105302" cy="5976607"/>
          </a:xfrm>
          <a:custGeom>
            <a:avLst/>
            <a:gdLst/>
            <a:ahLst/>
            <a:cxnLst/>
            <a:rect r="r" b="b" t="t" l="l"/>
            <a:pathLst>
              <a:path h="5976607" w="5105302">
                <a:moveTo>
                  <a:pt x="5105302" y="0"/>
                </a:moveTo>
                <a:lnTo>
                  <a:pt x="0" y="0"/>
                </a:lnTo>
                <a:lnTo>
                  <a:pt x="0" y="5976607"/>
                </a:lnTo>
                <a:lnTo>
                  <a:pt x="5105302" y="5976607"/>
                </a:lnTo>
                <a:lnTo>
                  <a:pt x="510530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26239" y="3367392"/>
            <a:ext cx="17664097" cy="5027930"/>
          </a:xfrm>
          <a:prstGeom prst="rect">
            <a:avLst/>
          </a:prstGeom>
        </p:spPr>
        <p:txBody>
          <a:bodyPr anchor="t" rtlCol="false" tIns="0" lIns="0" bIns="0" rIns="0">
            <a:spAutoFit/>
          </a:bodyPr>
          <a:lstStyle/>
          <a:p>
            <a:pPr marL="863599" indent="-431800" lvl="1">
              <a:lnSpc>
                <a:spcPts val="5559"/>
              </a:lnSpc>
              <a:buFont typeface="Arial"/>
              <a:buChar char="•"/>
            </a:pPr>
            <a:r>
              <a:rPr lang="en-US" sz="3999">
                <a:solidFill>
                  <a:srgbClr val="D1D1CB"/>
                </a:solidFill>
                <a:latin typeface="Agrandir Narrow Bold"/>
              </a:rPr>
              <a:t>Healthcare ฀ </a:t>
            </a:r>
          </a:p>
          <a:p>
            <a:pPr marL="863599" indent="-431800" lvl="1">
              <a:lnSpc>
                <a:spcPts val="5559"/>
              </a:lnSpc>
              <a:buFont typeface="Arial"/>
              <a:buChar char="•"/>
            </a:pPr>
            <a:r>
              <a:rPr lang="en-US" sz="3999">
                <a:solidFill>
                  <a:srgbClr val="D1D1CB"/>
                </a:solidFill>
                <a:latin typeface="Agrandir Narrow Bold"/>
              </a:rPr>
              <a:t>Banking ฀ </a:t>
            </a:r>
          </a:p>
          <a:p>
            <a:pPr marL="863599" indent="-431800" lvl="1">
              <a:lnSpc>
                <a:spcPts val="5559"/>
              </a:lnSpc>
              <a:buFont typeface="Arial"/>
              <a:buChar char="•"/>
            </a:pPr>
            <a:r>
              <a:rPr lang="en-US" sz="3999">
                <a:solidFill>
                  <a:srgbClr val="D1D1CB"/>
                </a:solidFill>
                <a:latin typeface="Agrandir Narrow Bold"/>
              </a:rPr>
              <a:t>Document Discovery ฀ </a:t>
            </a:r>
          </a:p>
          <a:p>
            <a:pPr marL="863599" indent="-431800" lvl="1">
              <a:lnSpc>
                <a:spcPts val="5559"/>
              </a:lnSpc>
              <a:buFont typeface="Arial"/>
              <a:buChar char="•"/>
            </a:pPr>
            <a:r>
              <a:rPr lang="en-US" sz="3999">
                <a:solidFill>
                  <a:srgbClr val="D1D1CB"/>
                </a:solidFill>
                <a:latin typeface="Agrandir Narrow Bold"/>
              </a:rPr>
              <a:t>Digital Verification ฀ </a:t>
            </a:r>
          </a:p>
          <a:p>
            <a:pPr marL="863599" indent="-431800" lvl="1">
              <a:lnSpc>
                <a:spcPts val="5559"/>
              </a:lnSpc>
              <a:buFont typeface="Arial"/>
              <a:buChar char="•"/>
            </a:pPr>
            <a:r>
              <a:rPr lang="en-US" sz="3999">
                <a:solidFill>
                  <a:srgbClr val="D1D1CB"/>
                </a:solidFill>
                <a:latin typeface="Agrandir Narrow Bold"/>
              </a:rPr>
              <a:t>Off-Dock ฀ </a:t>
            </a:r>
          </a:p>
          <a:p>
            <a:pPr marL="863599" indent="-431800" lvl="1">
              <a:lnSpc>
                <a:spcPts val="5559"/>
              </a:lnSpc>
              <a:buFont typeface="Arial"/>
              <a:buChar char="•"/>
            </a:pPr>
            <a:r>
              <a:rPr lang="en-US" sz="3999">
                <a:solidFill>
                  <a:srgbClr val="D1D1CB"/>
                </a:solidFill>
                <a:latin typeface="Agrandir Narrow Bold"/>
              </a:rPr>
              <a:t>Government ฀ </a:t>
            </a:r>
          </a:p>
          <a:p>
            <a:pPr marL="863599" indent="-431800" lvl="1">
              <a:lnSpc>
                <a:spcPts val="5559"/>
              </a:lnSpc>
              <a:buFont typeface="Arial"/>
              <a:buChar char="•"/>
            </a:pPr>
            <a:r>
              <a:rPr lang="en-US" sz="3999">
                <a:solidFill>
                  <a:srgbClr val="D1D1CB"/>
                </a:solidFill>
                <a:latin typeface="Agrandir Narrow Bold"/>
              </a:rPr>
              <a:t>Higher Education</a:t>
            </a:r>
          </a:p>
        </p:txBody>
      </p:sp>
      <p:grpSp>
        <p:nvGrpSpPr>
          <p:cNvPr name="Group 5" id="5"/>
          <p:cNvGrpSpPr/>
          <p:nvPr/>
        </p:nvGrpSpPr>
        <p:grpSpPr>
          <a:xfrm rot="0">
            <a:off x="7005652" y="2090420"/>
            <a:ext cx="8455016" cy="6713408"/>
            <a:chOff x="0" y="0"/>
            <a:chExt cx="812800" cy="645375"/>
          </a:xfrm>
        </p:grpSpPr>
        <p:sp>
          <p:nvSpPr>
            <p:cNvPr name="Freeform 6" id="6"/>
            <p:cNvSpPr/>
            <p:nvPr/>
          </p:nvSpPr>
          <p:spPr>
            <a:xfrm flipH="false" flipV="false" rot="0">
              <a:off x="0" y="0"/>
              <a:ext cx="812800" cy="645375"/>
            </a:xfrm>
            <a:custGeom>
              <a:avLst/>
              <a:gdLst/>
              <a:ahLst/>
              <a:cxnLst/>
              <a:rect r="r" b="b" t="t" l="l"/>
              <a:pathLst>
                <a:path h="645375" w="812800">
                  <a:moveTo>
                    <a:pt x="0" y="50800"/>
                  </a:moveTo>
                  <a:lnTo>
                    <a:pt x="406400" y="0"/>
                  </a:lnTo>
                  <a:lnTo>
                    <a:pt x="812800" y="50800"/>
                  </a:lnTo>
                  <a:lnTo>
                    <a:pt x="812800" y="594575"/>
                  </a:lnTo>
                  <a:lnTo>
                    <a:pt x="406400" y="645375"/>
                  </a:lnTo>
                  <a:lnTo>
                    <a:pt x="0" y="594575"/>
                  </a:lnTo>
                  <a:lnTo>
                    <a:pt x="0" y="50800"/>
                  </a:lnTo>
                  <a:close/>
                </a:path>
              </a:pathLst>
            </a:custGeom>
            <a:solidFill>
              <a:srgbClr val="FFFFFF"/>
            </a:solidFill>
          </p:spPr>
        </p:sp>
        <p:sp>
          <p:nvSpPr>
            <p:cNvPr name="TextBox 7" id="7"/>
            <p:cNvSpPr txBox="true"/>
            <p:nvPr/>
          </p:nvSpPr>
          <p:spPr>
            <a:xfrm>
              <a:off x="0" y="-117475"/>
              <a:ext cx="812800" cy="803275"/>
            </a:xfrm>
            <a:prstGeom prst="rect">
              <a:avLst/>
            </a:prstGeom>
          </p:spPr>
          <p:txBody>
            <a:bodyPr anchor="ctr" rtlCol="false" tIns="50800" lIns="50800" bIns="50800" rIns="50800"/>
            <a:lstStyle/>
            <a:p>
              <a:pPr algn="ctr">
                <a:lnSpc>
                  <a:spcPts val="3750"/>
                </a:lnSpc>
              </a:pPr>
            </a:p>
            <a:p>
              <a:pPr algn="ctr">
                <a:lnSpc>
                  <a:spcPts val="3750"/>
                </a:lnSpc>
              </a:pPr>
            </a:p>
          </p:txBody>
        </p:sp>
      </p:grpSp>
      <p:sp>
        <p:nvSpPr>
          <p:cNvPr name="Freeform 8" id="8"/>
          <p:cNvSpPr/>
          <p:nvPr/>
        </p:nvSpPr>
        <p:spPr>
          <a:xfrm flipH="false" flipV="false" rot="0">
            <a:off x="7358192" y="2626870"/>
            <a:ext cx="7749935" cy="5589269"/>
          </a:xfrm>
          <a:custGeom>
            <a:avLst/>
            <a:gdLst/>
            <a:ahLst/>
            <a:cxnLst/>
            <a:rect r="r" b="b" t="t" l="l"/>
            <a:pathLst>
              <a:path h="5589269" w="7749935">
                <a:moveTo>
                  <a:pt x="0" y="0"/>
                </a:moveTo>
                <a:lnTo>
                  <a:pt x="7749936" y="0"/>
                </a:lnTo>
                <a:lnTo>
                  <a:pt x="7749936" y="5589269"/>
                </a:lnTo>
                <a:lnTo>
                  <a:pt x="0" y="5589269"/>
                </a:lnTo>
                <a:lnTo>
                  <a:pt x="0" y="0"/>
                </a:lnTo>
                <a:close/>
              </a:path>
            </a:pathLst>
          </a:custGeom>
          <a:blipFill>
            <a:blip r:embed="rId6"/>
            <a:stretch>
              <a:fillRect l="0" t="0" r="0" b="0"/>
            </a:stretch>
          </a:blipFill>
        </p:spPr>
      </p:sp>
      <p:sp>
        <p:nvSpPr>
          <p:cNvPr name="TextBox 9" id="9"/>
          <p:cNvSpPr txBox="true"/>
          <p:nvPr/>
        </p:nvSpPr>
        <p:spPr>
          <a:xfrm rot="0">
            <a:off x="3696317" y="706755"/>
            <a:ext cx="10706916" cy="1383665"/>
          </a:xfrm>
          <a:prstGeom prst="rect">
            <a:avLst/>
          </a:prstGeom>
        </p:spPr>
        <p:txBody>
          <a:bodyPr anchor="t" rtlCol="false" tIns="0" lIns="0" bIns="0" rIns="0">
            <a:spAutoFit/>
          </a:bodyPr>
          <a:lstStyle/>
          <a:p>
            <a:pPr>
              <a:lnSpc>
                <a:spcPts val="9729"/>
              </a:lnSpc>
            </a:pPr>
            <a:r>
              <a:rPr lang="en-US" sz="6999">
                <a:solidFill>
                  <a:srgbClr val="D1D1CB"/>
                </a:solidFill>
                <a:latin typeface="Agrandir Narrow Bold"/>
              </a:rPr>
              <a:t>Verticals DSi Contribues</a:t>
            </a:r>
          </a:p>
        </p:txBody>
      </p:sp>
      <p:sp>
        <p:nvSpPr>
          <p:cNvPr name="Freeform 10" id="10"/>
          <p:cNvSpPr/>
          <p:nvPr/>
        </p:nvSpPr>
        <p:spPr>
          <a:xfrm flipH="false" flipV="false" rot="0">
            <a:off x="1763897" y="917510"/>
            <a:ext cx="1341166" cy="1172910"/>
          </a:xfrm>
          <a:custGeom>
            <a:avLst/>
            <a:gdLst/>
            <a:ahLst/>
            <a:cxnLst/>
            <a:rect r="r" b="b" t="t" l="l"/>
            <a:pathLst>
              <a:path h="1172910" w="1341166">
                <a:moveTo>
                  <a:pt x="0" y="0"/>
                </a:moveTo>
                <a:lnTo>
                  <a:pt x="1341165" y="0"/>
                </a:lnTo>
                <a:lnTo>
                  <a:pt x="1341165" y="1172910"/>
                </a:lnTo>
                <a:lnTo>
                  <a:pt x="0" y="117291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8571438" y="8871832"/>
            <a:ext cx="5323444" cy="893649"/>
          </a:xfrm>
          <a:prstGeom prst="rect">
            <a:avLst/>
          </a:prstGeom>
        </p:spPr>
        <p:txBody>
          <a:bodyPr anchor="t" rtlCol="false" tIns="0" lIns="0" bIns="0" rIns="0">
            <a:spAutoFit/>
          </a:bodyPr>
          <a:lstStyle/>
          <a:p>
            <a:pPr>
              <a:lnSpc>
                <a:spcPts val="6252"/>
              </a:lnSpc>
            </a:pPr>
            <a:r>
              <a:rPr lang="en-US" sz="4498">
                <a:solidFill>
                  <a:srgbClr val="D1D1CB"/>
                </a:solidFill>
                <a:latin typeface="Agrandir Narrow Bold"/>
              </a:rPr>
              <a:t>Customer Partenrs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43B3B"/>
        </a:solidFill>
      </p:bgPr>
    </p:bg>
    <p:spTree>
      <p:nvGrpSpPr>
        <p:cNvPr id="1" name=""/>
        <p:cNvGrpSpPr/>
        <p:nvPr/>
      </p:nvGrpSpPr>
      <p:grpSpPr>
        <a:xfrm>
          <a:off x="0" y="0"/>
          <a:ext cx="0" cy="0"/>
          <a:chOff x="0" y="0"/>
          <a:chExt cx="0" cy="0"/>
        </a:xfrm>
      </p:grpSpPr>
      <p:sp>
        <p:nvSpPr>
          <p:cNvPr name="Freeform 2" id="2"/>
          <p:cNvSpPr/>
          <p:nvPr/>
        </p:nvSpPr>
        <p:spPr>
          <a:xfrm flipH="true" flipV="true" rot="0">
            <a:off x="0" y="0"/>
            <a:ext cx="12980689" cy="11504135"/>
          </a:xfrm>
          <a:custGeom>
            <a:avLst/>
            <a:gdLst/>
            <a:ahLst/>
            <a:cxnLst/>
            <a:rect r="r" b="b" t="t" l="l"/>
            <a:pathLst>
              <a:path h="11504135" w="12980689">
                <a:moveTo>
                  <a:pt x="12980689" y="11504135"/>
                </a:moveTo>
                <a:lnTo>
                  <a:pt x="0" y="11504135"/>
                </a:lnTo>
                <a:lnTo>
                  <a:pt x="0" y="0"/>
                </a:lnTo>
                <a:lnTo>
                  <a:pt x="12980689" y="0"/>
                </a:lnTo>
                <a:lnTo>
                  <a:pt x="12980689" y="1150413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552189" y="0"/>
            <a:ext cx="5105302" cy="5976607"/>
          </a:xfrm>
          <a:custGeom>
            <a:avLst/>
            <a:gdLst/>
            <a:ahLst/>
            <a:cxnLst/>
            <a:rect r="r" b="b" t="t" l="l"/>
            <a:pathLst>
              <a:path h="5976607" w="5105302">
                <a:moveTo>
                  <a:pt x="5105302" y="0"/>
                </a:moveTo>
                <a:lnTo>
                  <a:pt x="0" y="0"/>
                </a:lnTo>
                <a:lnTo>
                  <a:pt x="0" y="5976607"/>
                </a:lnTo>
                <a:lnTo>
                  <a:pt x="5105302" y="5976607"/>
                </a:lnTo>
                <a:lnTo>
                  <a:pt x="510530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85272" y="919415"/>
            <a:ext cx="1341166" cy="1172910"/>
          </a:xfrm>
          <a:custGeom>
            <a:avLst/>
            <a:gdLst/>
            <a:ahLst/>
            <a:cxnLst/>
            <a:rect r="r" b="b" t="t" l="l"/>
            <a:pathLst>
              <a:path h="1172910" w="1341166">
                <a:moveTo>
                  <a:pt x="0" y="0"/>
                </a:moveTo>
                <a:lnTo>
                  <a:pt x="1341165" y="0"/>
                </a:lnTo>
                <a:lnTo>
                  <a:pt x="1341165" y="1172910"/>
                </a:lnTo>
                <a:lnTo>
                  <a:pt x="0" y="11729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696317" y="706755"/>
            <a:ext cx="11050702" cy="1383665"/>
          </a:xfrm>
          <a:prstGeom prst="rect">
            <a:avLst/>
          </a:prstGeom>
        </p:spPr>
        <p:txBody>
          <a:bodyPr anchor="t" rtlCol="false" tIns="0" lIns="0" bIns="0" rIns="0">
            <a:spAutoFit/>
          </a:bodyPr>
          <a:lstStyle/>
          <a:p>
            <a:pPr>
              <a:lnSpc>
                <a:spcPts val="9729"/>
              </a:lnSpc>
            </a:pPr>
            <a:r>
              <a:rPr lang="en-US" sz="6999">
                <a:solidFill>
                  <a:srgbClr val="D1D1CB"/>
                </a:solidFill>
                <a:latin typeface="Agrandir Narrow Bold"/>
              </a:rPr>
              <a:t>Employment Facilities </a:t>
            </a:r>
          </a:p>
        </p:txBody>
      </p:sp>
      <p:sp>
        <p:nvSpPr>
          <p:cNvPr name="TextBox 6" id="6"/>
          <p:cNvSpPr txBox="true"/>
          <p:nvPr/>
        </p:nvSpPr>
        <p:spPr>
          <a:xfrm rot="0">
            <a:off x="1215846" y="3138553"/>
            <a:ext cx="17635522" cy="6437630"/>
          </a:xfrm>
          <a:prstGeom prst="rect">
            <a:avLst/>
          </a:prstGeom>
        </p:spPr>
        <p:txBody>
          <a:bodyPr anchor="t" rtlCol="false" tIns="0" lIns="0" bIns="0" rIns="0">
            <a:spAutoFit/>
          </a:bodyPr>
          <a:lstStyle/>
          <a:p>
            <a:pPr marL="863599" indent="-431800" lvl="1">
              <a:lnSpc>
                <a:spcPts val="5559"/>
              </a:lnSpc>
              <a:buFont typeface="Arial"/>
              <a:buChar char="•"/>
            </a:pPr>
            <a:r>
              <a:rPr lang="en-US" sz="3999">
                <a:solidFill>
                  <a:srgbClr val="D1D1CB"/>
                </a:solidFill>
                <a:latin typeface="Agrandir Narrow Bold"/>
              </a:rPr>
              <a:t>Festival Bonus ฀ </a:t>
            </a:r>
          </a:p>
          <a:p>
            <a:pPr marL="863599" indent="-431800" lvl="1">
              <a:lnSpc>
                <a:spcPts val="5559"/>
              </a:lnSpc>
              <a:buFont typeface="Arial"/>
              <a:buChar char="•"/>
            </a:pPr>
            <a:r>
              <a:rPr lang="en-US" sz="3999">
                <a:solidFill>
                  <a:srgbClr val="D1D1CB"/>
                </a:solidFill>
                <a:latin typeface="Agrandir Narrow Bold"/>
              </a:rPr>
              <a:t>Marriage Bonus ฀ </a:t>
            </a:r>
          </a:p>
          <a:p>
            <a:pPr marL="863599" indent="-431800" lvl="1">
              <a:lnSpc>
                <a:spcPts val="5559"/>
              </a:lnSpc>
              <a:buFont typeface="Arial"/>
              <a:buChar char="•"/>
            </a:pPr>
            <a:r>
              <a:rPr lang="en-US" sz="3999">
                <a:solidFill>
                  <a:srgbClr val="D1D1CB"/>
                </a:solidFill>
                <a:latin typeface="Agrandir Narrow Bold"/>
              </a:rPr>
              <a:t>Buffet lunch ฀ </a:t>
            </a:r>
          </a:p>
          <a:p>
            <a:pPr marL="863599" indent="-431800" lvl="1">
              <a:lnSpc>
                <a:spcPts val="5559"/>
              </a:lnSpc>
              <a:buFont typeface="Arial"/>
              <a:buChar char="•"/>
            </a:pPr>
            <a:r>
              <a:rPr lang="en-US" sz="3999">
                <a:solidFill>
                  <a:srgbClr val="D1D1CB"/>
                </a:solidFill>
                <a:latin typeface="Agrandir Narrow Bold"/>
              </a:rPr>
              <a:t>Yearly Increment ฀ </a:t>
            </a:r>
          </a:p>
          <a:p>
            <a:pPr marL="863599" indent="-431800" lvl="1">
              <a:lnSpc>
                <a:spcPts val="5559"/>
              </a:lnSpc>
              <a:buFont typeface="Arial"/>
              <a:buChar char="•"/>
            </a:pPr>
            <a:r>
              <a:rPr lang="en-US" sz="3999">
                <a:solidFill>
                  <a:srgbClr val="D1D1CB"/>
                </a:solidFill>
                <a:latin typeface="Agrandir Narrow Bold"/>
              </a:rPr>
              <a:t>Flexible Working Hour ฀ </a:t>
            </a:r>
          </a:p>
          <a:p>
            <a:pPr marL="863599" indent="-431800" lvl="1">
              <a:lnSpc>
                <a:spcPts val="5559"/>
              </a:lnSpc>
              <a:buFont typeface="Arial"/>
              <a:buChar char="•"/>
            </a:pPr>
            <a:r>
              <a:rPr lang="en-US" sz="3999">
                <a:solidFill>
                  <a:srgbClr val="D1D1CB"/>
                </a:solidFill>
                <a:latin typeface="Agrandir Narrow Bold"/>
              </a:rPr>
              <a:t>Indoor Games ฀ </a:t>
            </a:r>
          </a:p>
          <a:p>
            <a:pPr marL="863599" indent="-431800" lvl="1">
              <a:lnSpc>
                <a:spcPts val="5559"/>
              </a:lnSpc>
              <a:buFont typeface="Arial"/>
              <a:buChar char="•"/>
            </a:pPr>
            <a:r>
              <a:rPr lang="en-US" sz="3999">
                <a:solidFill>
                  <a:srgbClr val="D1D1CB"/>
                </a:solidFill>
                <a:latin typeface="Agrandir Narrow Bold"/>
              </a:rPr>
              <a:t>Annual Retreat ฀ </a:t>
            </a:r>
          </a:p>
          <a:p>
            <a:pPr marL="863599" indent="-431800" lvl="1">
              <a:lnSpc>
                <a:spcPts val="5559"/>
              </a:lnSpc>
              <a:buFont typeface="Arial"/>
              <a:buChar char="•"/>
            </a:pPr>
            <a:r>
              <a:rPr lang="en-US" sz="3999">
                <a:solidFill>
                  <a:srgbClr val="D1D1CB"/>
                </a:solidFill>
                <a:latin typeface="Agrandir Narrow Bold"/>
              </a:rPr>
              <a:t>Paid Maternity Leave ฀ </a:t>
            </a:r>
          </a:p>
          <a:p>
            <a:pPr marL="863599" indent="-431800" lvl="1">
              <a:lnSpc>
                <a:spcPts val="5559"/>
              </a:lnSpc>
              <a:buFont typeface="Arial"/>
              <a:buChar char="•"/>
            </a:pPr>
            <a:r>
              <a:rPr lang="en-US" sz="3999">
                <a:solidFill>
                  <a:srgbClr val="D1D1CB"/>
                </a:solidFill>
                <a:latin typeface="Agrandir Narrow Bold"/>
              </a:rPr>
              <a:t>Cozy Environment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43B3B"/>
        </a:solidFill>
      </p:bgPr>
    </p:bg>
    <p:spTree>
      <p:nvGrpSpPr>
        <p:cNvPr id="1" name=""/>
        <p:cNvGrpSpPr/>
        <p:nvPr/>
      </p:nvGrpSpPr>
      <p:grpSpPr>
        <a:xfrm>
          <a:off x="0" y="0"/>
          <a:ext cx="0" cy="0"/>
          <a:chOff x="0" y="0"/>
          <a:chExt cx="0" cy="0"/>
        </a:xfrm>
      </p:grpSpPr>
      <p:sp>
        <p:nvSpPr>
          <p:cNvPr name="Freeform 2" id="2"/>
          <p:cNvSpPr/>
          <p:nvPr/>
        </p:nvSpPr>
        <p:spPr>
          <a:xfrm flipH="false" flipV="false" rot="0">
            <a:off x="5307311" y="-1217135"/>
            <a:ext cx="12980689" cy="11504135"/>
          </a:xfrm>
          <a:custGeom>
            <a:avLst/>
            <a:gdLst/>
            <a:ahLst/>
            <a:cxnLst/>
            <a:rect r="r" b="b" t="t" l="l"/>
            <a:pathLst>
              <a:path h="11504135" w="12980689">
                <a:moveTo>
                  <a:pt x="0" y="0"/>
                </a:moveTo>
                <a:lnTo>
                  <a:pt x="12980689" y="0"/>
                </a:lnTo>
                <a:lnTo>
                  <a:pt x="12980689" y="11504135"/>
                </a:lnTo>
                <a:lnTo>
                  <a:pt x="0" y="115041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16533" y="2111017"/>
            <a:ext cx="14854934" cy="6563180"/>
          </a:xfrm>
          <a:custGeom>
            <a:avLst/>
            <a:gdLst/>
            <a:ahLst/>
            <a:cxnLst/>
            <a:rect r="r" b="b" t="t" l="l"/>
            <a:pathLst>
              <a:path h="6563180" w="14854934">
                <a:moveTo>
                  <a:pt x="0" y="0"/>
                </a:moveTo>
                <a:lnTo>
                  <a:pt x="14854934" y="0"/>
                </a:lnTo>
                <a:lnTo>
                  <a:pt x="14854934" y="6563181"/>
                </a:lnTo>
                <a:lnTo>
                  <a:pt x="0" y="65631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225031" y="4536945"/>
            <a:ext cx="11837938" cy="1616074"/>
          </a:xfrm>
          <a:prstGeom prst="rect">
            <a:avLst/>
          </a:prstGeom>
        </p:spPr>
        <p:txBody>
          <a:bodyPr anchor="t" rtlCol="false" tIns="0" lIns="0" bIns="0" rIns="0">
            <a:spAutoFit/>
          </a:bodyPr>
          <a:lstStyle/>
          <a:p>
            <a:pPr>
              <a:lnSpc>
                <a:spcPts val="9999"/>
              </a:lnSpc>
            </a:pPr>
            <a:r>
              <a:rPr lang="en-US" sz="9999">
                <a:solidFill>
                  <a:srgbClr val="3D8269"/>
                </a:solidFill>
                <a:latin typeface="Agrandir Narrow Bold"/>
              </a:rPr>
              <a:t>Internship Activities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43B3B"/>
        </a:solidFill>
      </p:bgPr>
    </p:bg>
    <p:spTree>
      <p:nvGrpSpPr>
        <p:cNvPr id="1" name=""/>
        <p:cNvGrpSpPr/>
        <p:nvPr/>
      </p:nvGrpSpPr>
      <p:grpSpPr>
        <a:xfrm>
          <a:off x="0" y="0"/>
          <a:ext cx="0" cy="0"/>
          <a:chOff x="0" y="0"/>
          <a:chExt cx="0" cy="0"/>
        </a:xfrm>
      </p:grpSpPr>
      <p:sp>
        <p:nvSpPr>
          <p:cNvPr name="Freeform 2" id="2"/>
          <p:cNvSpPr/>
          <p:nvPr/>
        </p:nvSpPr>
        <p:spPr>
          <a:xfrm flipH="true" flipV="true" rot="0">
            <a:off x="0" y="0"/>
            <a:ext cx="12980689" cy="11504135"/>
          </a:xfrm>
          <a:custGeom>
            <a:avLst/>
            <a:gdLst/>
            <a:ahLst/>
            <a:cxnLst/>
            <a:rect r="r" b="b" t="t" l="l"/>
            <a:pathLst>
              <a:path h="11504135" w="12980689">
                <a:moveTo>
                  <a:pt x="12980689" y="11504135"/>
                </a:moveTo>
                <a:lnTo>
                  <a:pt x="0" y="11504135"/>
                </a:lnTo>
                <a:lnTo>
                  <a:pt x="0" y="0"/>
                </a:lnTo>
                <a:lnTo>
                  <a:pt x="12980689" y="0"/>
                </a:lnTo>
                <a:lnTo>
                  <a:pt x="12980689" y="1150413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552189" y="0"/>
            <a:ext cx="5105302" cy="5976607"/>
          </a:xfrm>
          <a:custGeom>
            <a:avLst/>
            <a:gdLst/>
            <a:ahLst/>
            <a:cxnLst/>
            <a:rect r="r" b="b" t="t" l="l"/>
            <a:pathLst>
              <a:path h="5976607" w="5105302">
                <a:moveTo>
                  <a:pt x="5105302" y="0"/>
                </a:moveTo>
                <a:lnTo>
                  <a:pt x="0" y="0"/>
                </a:lnTo>
                <a:lnTo>
                  <a:pt x="0" y="5976607"/>
                </a:lnTo>
                <a:lnTo>
                  <a:pt x="5105302" y="5976607"/>
                </a:lnTo>
                <a:lnTo>
                  <a:pt x="510530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3696317" y="-194498"/>
            <a:ext cx="10696871" cy="10481498"/>
          </a:xfrm>
          <a:custGeom>
            <a:avLst/>
            <a:gdLst/>
            <a:ahLst/>
            <a:cxnLst/>
            <a:rect r="r" b="b" t="t" l="l"/>
            <a:pathLst>
              <a:path h="10481498" w="10696871">
                <a:moveTo>
                  <a:pt x="10696871" y="0"/>
                </a:moveTo>
                <a:lnTo>
                  <a:pt x="0" y="0"/>
                </a:lnTo>
                <a:lnTo>
                  <a:pt x="0" y="10481498"/>
                </a:lnTo>
                <a:lnTo>
                  <a:pt x="10696871" y="10481498"/>
                </a:lnTo>
                <a:lnTo>
                  <a:pt x="10696871" y="0"/>
                </a:lnTo>
                <a:close/>
              </a:path>
            </a:pathLst>
          </a:custGeom>
          <a:blipFill>
            <a:blip r:embed="rId6"/>
            <a:stretch>
              <a:fillRect l="0" t="0" r="0" b="0"/>
            </a:stretch>
          </a:blipFill>
        </p:spPr>
      </p:sp>
      <p:sp>
        <p:nvSpPr>
          <p:cNvPr name="Freeform 5" id="5"/>
          <p:cNvSpPr/>
          <p:nvPr/>
        </p:nvSpPr>
        <p:spPr>
          <a:xfrm flipH="false" flipV="false" rot="0">
            <a:off x="4194852" y="2553623"/>
            <a:ext cx="1340933" cy="1915618"/>
          </a:xfrm>
          <a:custGeom>
            <a:avLst/>
            <a:gdLst/>
            <a:ahLst/>
            <a:cxnLst/>
            <a:rect r="r" b="b" t="t" l="l"/>
            <a:pathLst>
              <a:path h="1915618" w="1340933">
                <a:moveTo>
                  <a:pt x="0" y="0"/>
                </a:moveTo>
                <a:lnTo>
                  <a:pt x="1340932" y="0"/>
                </a:lnTo>
                <a:lnTo>
                  <a:pt x="1340932" y="1915618"/>
                </a:lnTo>
                <a:lnTo>
                  <a:pt x="0" y="191561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2054745" y="7536697"/>
            <a:ext cx="1340933" cy="1915618"/>
          </a:xfrm>
          <a:custGeom>
            <a:avLst/>
            <a:gdLst/>
            <a:ahLst/>
            <a:cxnLst/>
            <a:rect r="r" b="b" t="t" l="l"/>
            <a:pathLst>
              <a:path h="1915618" w="1340933">
                <a:moveTo>
                  <a:pt x="0" y="0"/>
                </a:moveTo>
                <a:lnTo>
                  <a:pt x="1340933" y="0"/>
                </a:lnTo>
                <a:lnTo>
                  <a:pt x="1340933" y="1915618"/>
                </a:lnTo>
                <a:lnTo>
                  <a:pt x="0" y="191561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7" id="7"/>
          <p:cNvGrpSpPr/>
          <p:nvPr/>
        </p:nvGrpSpPr>
        <p:grpSpPr>
          <a:xfrm rot="0">
            <a:off x="13754350" y="7759412"/>
            <a:ext cx="4282768" cy="947604"/>
            <a:chOff x="0" y="0"/>
            <a:chExt cx="5710358" cy="1263472"/>
          </a:xfrm>
        </p:grpSpPr>
        <p:sp>
          <p:nvSpPr>
            <p:cNvPr name="Freeform 8" id="8"/>
            <p:cNvSpPr/>
            <p:nvPr/>
          </p:nvSpPr>
          <p:spPr>
            <a:xfrm flipH="false" flipV="false" rot="0">
              <a:off x="4446885" y="0"/>
              <a:ext cx="1263472" cy="1263472"/>
            </a:xfrm>
            <a:custGeom>
              <a:avLst/>
              <a:gdLst/>
              <a:ahLst/>
              <a:cxnLst/>
              <a:rect r="r" b="b" t="t" l="l"/>
              <a:pathLst>
                <a:path h="1263472" w="1263472">
                  <a:moveTo>
                    <a:pt x="0" y="0"/>
                  </a:moveTo>
                  <a:lnTo>
                    <a:pt x="1263473" y="0"/>
                  </a:lnTo>
                  <a:lnTo>
                    <a:pt x="1263473" y="1263472"/>
                  </a:lnTo>
                  <a:lnTo>
                    <a:pt x="0" y="1263472"/>
                  </a:lnTo>
                  <a:lnTo>
                    <a:pt x="0" y="0"/>
                  </a:lnTo>
                  <a:close/>
                </a:path>
              </a:pathLst>
            </a:custGeom>
            <a:blipFill>
              <a:blip r:embed="rId9"/>
              <a:stretch>
                <a:fillRect l="0" t="0" r="0" b="0"/>
              </a:stretch>
            </a:blipFill>
          </p:spPr>
        </p:sp>
        <p:sp>
          <p:nvSpPr>
            <p:cNvPr name="TextBox 9" id="9"/>
            <p:cNvSpPr txBox="true"/>
            <p:nvPr/>
          </p:nvSpPr>
          <p:spPr>
            <a:xfrm rot="0">
              <a:off x="0" y="27338"/>
              <a:ext cx="4673267" cy="1236134"/>
            </a:xfrm>
            <a:prstGeom prst="rect">
              <a:avLst/>
            </a:prstGeom>
          </p:spPr>
          <p:txBody>
            <a:bodyPr anchor="t" rtlCol="false" tIns="0" lIns="0" bIns="0" rIns="0">
              <a:spAutoFit/>
            </a:bodyPr>
            <a:lstStyle/>
            <a:p>
              <a:pPr algn="just">
                <a:lnSpc>
                  <a:spcPts val="6949"/>
                </a:lnSpc>
              </a:pPr>
              <a:r>
                <a:rPr lang="en-US" sz="4999">
                  <a:solidFill>
                    <a:srgbClr val="D1D1CB"/>
                  </a:solidFill>
                  <a:latin typeface="Agrandir Narrow Bold"/>
                </a:rPr>
                <a:t>OpenCRVS</a:t>
              </a:r>
            </a:p>
          </p:txBody>
        </p:sp>
      </p:grpSp>
      <p:grpSp>
        <p:nvGrpSpPr>
          <p:cNvPr name="Group 10" id="10"/>
          <p:cNvGrpSpPr/>
          <p:nvPr/>
        </p:nvGrpSpPr>
        <p:grpSpPr>
          <a:xfrm rot="0">
            <a:off x="5464177" y="346590"/>
            <a:ext cx="4921508" cy="1915618"/>
            <a:chOff x="0" y="0"/>
            <a:chExt cx="6562011" cy="2554158"/>
          </a:xfrm>
        </p:grpSpPr>
        <p:sp>
          <p:nvSpPr>
            <p:cNvPr name="Freeform 11" id="11"/>
            <p:cNvSpPr/>
            <p:nvPr/>
          </p:nvSpPr>
          <p:spPr>
            <a:xfrm flipH="false" flipV="false" rot="0">
              <a:off x="4774101" y="0"/>
              <a:ext cx="1787910" cy="2554158"/>
            </a:xfrm>
            <a:custGeom>
              <a:avLst/>
              <a:gdLst/>
              <a:ahLst/>
              <a:cxnLst/>
              <a:rect r="r" b="b" t="t" l="l"/>
              <a:pathLst>
                <a:path h="2554158" w="1787910">
                  <a:moveTo>
                    <a:pt x="0" y="0"/>
                  </a:moveTo>
                  <a:lnTo>
                    <a:pt x="1787910" y="0"/>
                  </a:lnTo>
                  <a:lnTo>
                    <a:pt x="1787910" y="2554158"/>
                  </a:lnTo>
                  <a:lnTo>
                    <a:pt x="0" y="255415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1946833" y="401625"/>
              <a:ext cx="2827268" cy="840539"/>
            </a:xfrm>
            <a:custGeom>
              <a:avLst/>
              <a:gdLst/>
              <a:ahLst/>
              <a:cxnLst/>
              <a:rect r="r" b="b" t="t" l="l"/>
              <a:pathLst>
                <a:path h="840539" w="2827268">
                  <a:moveTo>
                    <a:pt x="0" y="0"/>
                  </a:moveTo>
                  <a:lnTo>
                    <a:pt x="2827268" y="0"/>
                  </a:lnTo>
                  <a:lnTo>
                    <a:pt x="2827268" y="840540"/>
                  </a:lnTo>
                  <a:lnTo>
                    <a:pt x="0" y="84054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0" y="482740"/>
              <a:ext cx="1591233" cy="853479"/>
            </a:xfrm>
            <a:custGeom>
              <a:avLst/>
              <a:gdLst/>
              <a:ahLst/>
              <a:cxnLst/>
              <a:rect r="r" b="b" t="t" l="l"/>
              <a:pathLst>
                <a:path h="853479" w="1591233">
                  <a:moveTo>
                    <a:pt x="0" y="0"/>
                  </a:moveTo>
                  <a:lnTo>
                    <a:pt x="1591233" y="0"/>
                  </a:lnTo>
                  <a:lnTo>
                    <a:pt x="1591233" y="853480"/>
                  </a:lnTo>
                  <a:lnTo>
                    <a:pt x="0" y="853480"/>
                  </a:lnTo>
                  <a:lnTo>
                    <a:pt x="0" y="0"/>
                  </a:lnTo>
                  <a:close/>
                </a:path>
              </a:pathLst>
            </a:custGeom>
            <a:blipFill>
              <a:blip r:embed="rId12"/>
              <a:stretch>
                <a:fillRect l="0" t="0" r="0" b="0"/>
              </a:stretch>
            </a:blipFill>
          </p:spPr>
        </p:sp>
      </p:grpSp>
      <p:sp>
        <p:nvSpPr>
          <p:cNvPr name="Freeform 14" id="14"/>
          <p:cNvSpPr/>
          <p:nvPr/>
        </p:nvSpPr>
        <p:spPr>
          <a:xfrm flipH="false" flipV="false" rot="0">
            <a:off x="5535784" y="3746333"/>
            <a:ext cx="830929" cy="722908"/>
          </a:xfrm>
          <a:custGeom>
            <a:avLst/>
            <a:gdLst/>
            <a:ahLst/>
            <a:cxnLst/>
            <a:rect r="r" b="b" t="t" l="l"/>
            <a:pathLst>
              <a:path h="722908" w="830929">
                <a:moveTo>
                  <a:pt x="0" y="0"/>
                </a:moveTo>
                <a:lnTo>
                  <a:pt x="830929" y="0"/>
                </a:lnTo>
                <a:lnTo>
                  <a:pt x="830929" y="722908"/>
                </a:lnTo>
                <a:lnTo>
                  <a:pt x="0" y="722908"/>
                </a:lnTo>
                <a:lnTo>
                  <a:pt x="0" y="0"/>
                </a:lnTo>
                <a:close/>
              </a:path>
            </a:pathLst>
          </a:custGeom>
          <a:blipFill>
            <a:blip r:embed="rId13"/>
            <a:stretch>
              <a:fillRect l="0" t="0" r="0" b="0"/>
            </a:stretch>
          </a:blipFill>
        </p:spPr>
      </p:sp>
      <p:sp>
        <p:nvSpPr>
          <p:cNvPr name="Freeform 15" id="15"/>
          <p:cNvSpPr/>
          <p:nvPr/>
        </p:nvSpPr>
        <p:spPr>
          <a:xfrm flipH="false" flipV="false" rot="0">
            <a:off x="11271524" y="8729407"/>
            <a:ext cx="830929" cy="722908"/>
          </a:xfrm>
          <a:custGeom>
            <a:avLst/>
            <a:gdLst/>
            <a:ahLst/>
            <a:cxnLst/>
            <a:rect r="r" b="b" t="t" l="l"/>
            <a:pathLst>
              <a:path h="722908" w="830929">
                <a:moveTo>
                  <a:pt x="0" y="0"/>
                </a:moveTo>
                <a:lnTo>
                  <a:pt x="830929" y="0"/>
                </a:lnTo>
                <a:lnTo>
                  <a:pt x="830929" y="722908"/>
                </a:lnTo>
                <a:lnTo>
                  <a:pt x="0" y="722908"/>
                </a:lnTo>
                <a:lnTo>
                  <a:pt x="0" y="0"/>
                </a:lnTo>
                <a:close/>
              </a:path>
            </a:pathLst>
          </a:custGeom>
          <a:blipFill>
            <a:blip r:embed="rId13"/>
            <a:stretch>
              <a:fillRect l="0" t="0" r="0" b="0"/>
            </a:stretch>
          </a:blipFill>
        </p:spPr>
      </p:sp>
      <p:sp>
        <p:nvSpPr>
          <p:cNvPr name="Freeform 16" id="16"/>
          <p:cNvSpPr/>
          <p:nvPr/>
        </p:nvSpPr>
        <p:spPr>
          <a:xfrm flipH="false" flipV="false" rot="0">
            <a:off x="6490344" y="3746333"/>
            <a:ext cx="722908" cy="722908"/>
          </a:xfrm>
          <a:custGeom>
            <a:avLst/>
            <a:gdLst/>
            <a:ahLst/>
            <a:cxnLst/>
            <a:rect r="r" b="b" t="t" l="l"/>
            <a:pathLst>
              <a:path h="722908" w="722908">
                <a:moveTo>
                  <a:pt x="0" y="0"/>
                </a:moveTo>
                <a:lnTo>
                  <a:pt x="722908" y="0"/>
                </a:lnTo>
                <a:lnTo>
                  <a:pt x="722908" y="722908"/>
                </a:lnTo>
                <a:lnTo>
                  <a:pt x="0" y="722908"/>
                </a:lnTo>
                <a:lnTo>
                  <a:pt x="0" y="0"/>
                </a:lnTo>
                <a:close/>
              </a:path>
            </a:pathLst>
          </a:custGeom>
          <a:blipFill>
            <a:blip r:embed="rId14"/>
            <a:stretch>
              <a:fillRect l="0" t="0" r="0" b="0"/>
            </a:stretch>
          </a:blipFill>
        </p:spPr>
      </p:sp>
      <p:sp>
        <p:nvSpPr>
          <p:cNvPr name="Freeform 17" id="17"/>
          <p:cNvSpPr/>
          <p:nvPr/>
        </p:nvSpPr>
        <p:spPr>
          <a:xfrm flipH="false" flipV="false" rot="0">
            <a:off x="10385686" y="8729407"/>
            <a:ext cx="722908" cy="722908"/>
          </a:xfrm>
          <a:custGeom>
            <a:avLst/>
            <a:gdLst/>
            <a:ahLst/>
            <a:cxnLst/>
            <a:rect r="r" b="b" t="t" l="l"/>
            <a:pathLst>
              <a:path h="722908" w="722908">
                <a:moveTo>
                  <a:pt x="0" y="0"/>
                </a:moveTo>
                <a:lnTo>
                  <a:pt x="722908" y="0"/>
                </a:lnTo>
                <a:lnTo>
                  <a:pt x="722908" y="722908"/>
                </a:lnTo>
                <a:lnTo>
                  <a:pt x="0" y="722908"/>
                </a:lnTo>
                <a:lnTo>
                  <a:pt x="0" y="0"/>
                </a:lnTo>
                <a:close/>
              </a:path>
            </a:pathLst>
          </a:custGeom>
          <a:blipFill>
            <a:blip r:embed="rId14"/>
            <a:stretch>
              <a:fillRect l="0" t="0" r="0" b="0"/>
            </a:stretch>
          </a:blipFill>
        </p:spPr>
      </p:sp>
      <p:sp>
        <p:nvSpPr>
          <p:cNvPr name="Freeform 18" id="18"/>
          <p:cNvSpPr/>
          <p:nvPr/>
        </p:nvSpPr>
        <p:spPr>
          <a:xfrm flipH="false" flipV="false" rot="0">
            <a:off x="7337077" y="3746333"/>
            <a:ext cx="722908" cy="722908"/>
          </a:xfrm>
          <a:custGeom>
            <a:avLst/>
            <a:gdLst/>
            <a:ahLst/>
            <a:cxnLst/>
            <a:rect r="r" b="b" t="t" l="l"/>
            <a:pathLst>
              <a:path h="722908" w="722908">
                <a:moveTo>
                  <a:pt x="0" y="0"/>
                </a:moveTo>
                <a:lnTo>
                  <a:pt x="722908" y="0"/>
                </a:lnTo>
                <a:lnTo>
                  <a:pt x="722908" y="722908"/>
                </a:lnTo>
                <a:lnTo>
                  <a:pt x="0" y="722908"/>
                </a:lnTo>
                <a:lnTo>
                  <a:pt x="0" y="0"/>
                </a:lnTo>
                <a:close/>
              </a:path>
            </a:pathLst>
          </a:custGeom>
          <a:blipFill>
            <a:blip r:embed="rId15"/>
            <a:stretch>
              <a:fillRect l="0" t="0" r="0" b="0"/>
            </a:stretch>
          </a:blipFill>
        </p:spPr>
      </p:sp>
      <p:sp>
        <p:nvSpPr>
          <p:cNvPr name="Freeform 19" id="19"/>
          <p:cNvSpPr/>
          <p:nvPr/>
        </p:nvSpPr>
        <p:spPr>
          <a:xfrm flipH="false" flipV="false" rot="0">
            <a:off x="9193232" y="8729407"/>
            <a:ext cx="1030528" cy="722908"/>
          </a:xfrm>
          <a:custGeom>
            <a:avLst/>
            <a:gdLst/>
            <a:ahLst/>
            <a:cxnLst/>
            <a:rect r="r" b="b" t="t" l="l"/>
            <a:pathLst>
              <a:path h="722908" w="1030528">
                <a:moveTo>
                  <a:pt x="0" y="0"/>
                </a:moveTo>
                <a:lnTo>
                  <a:pt x="1030529" y="0"/>
                </a:lnTo>
                <a:lnTo>
                  <a:pt x="1030529" y="722908"/>
                </a:lnTo>
                <a:lnTo>
                  <a:pt x="0" y="722908"/>
                </a:lnTo>
                <a:lnTo>
                  <a:pt x="0" y="0"/>
                </a:lnTo>
                <a:close/>
              </a:path>
            </a:pathLst>
          </a:custGeom>
          <a:blipFill>
            <a:blip r:embed="rId16"/>
            <a:stretch>
              <a:fillRect l="0" t="0" r="0" b="0"/>
            </a:stretch>
          </a:blipFill>
        </p:spPr>
      </p:sp>
      <p:sp>
        <p:nvSpPr>
          <p:cNvPr name="Freeform 20" id="20"/>
          <p:cNvSpPr/>
          <p:nvPr/>
        </p:nvSpPr>
        <p:spPr>
          <a:xfrm flipH="false" flipV="false" rot="0">
            <a:off x="8308399" y="8729407"/>
            <a:ext cx="722908" cy="722908"/>
          </a:xfrm>
          <a:custGeom>
            <a:avLst/>
            <a:gdLst/>
            <a:ahLst/>
            <a:cxnLst/>
            <a:rect r="r" b="b" t="t" l="l"/>
            <a:pathLst>
              <a:path h="722908" w="722908">
                <a:moveTo>
                  <a:pt x="0" y="0"/>
                </a:moveTo>
                <a:lnTo>
                  <a:pt x="722908" y="0"/>
                </a:lnTo>
                <a:lnTo>
                  <a:pt x="722908" y="722908"/>
                </a:lnTo>
                <a:lnTo>
                  <a:pt x="0" y="722908"/>
                </a:lnTo>
                <a:lnTo>
                  <a:pt x="0" y="0"/>
                </a:lnTo>
                <a:close/>
              </a:path>
            </a:pathLst>
          </a:custGeom>
          <a:blipFill>
            <a:blip r:embed="rId17"/>
            <a:stretch>
              <a:fillRect l="0" t="0" r="0" b="0"/>
            </a:stretch>
          </a:blipFill>
        </p:spPr>
      </p:sp>
      <p:sp>
        <p:nvSpPr>
          <p:cNvPr name="Freeform 21" id="21"/>
          <p:cNvSpPr/>
          <p:nvPr/>
        </p:nvSpPr>
        <p:spPr>
          <a:xfrm flipH="false" flipV="false" rot="0">
            <a:off x="7423566" y="8729407"/>
            <a:ext cx="722908" cy="722908"/>
          </a:xfrm>
          <a:custGeom>
            <a:avLst/>
            <a:gdLst/>
            <a:ahLst/>
            <a:cxnLst/>
            <a:rect r="r" b="b" t="t" l="l"/>
            <a:pathLst>
              <a:path h="722908" w="722908">
                <a:moveTo>
                  <a:pt x="0" y="0"/>
                </a:moveTo>
                <a:lnTo>
                  <a:pt x="722908" y="0"/>
                </a:lnTo>
                <a:lnTo>
                  <a:pt x="722908" y="722908"/>
                </a:lnTo>
                <a:lnTo>
                  <a:pt x="0" y="722908"/>
                </a:lnTo>
                <a:lnTo>
                  <a:pt x="0" y="0"/>
                </a:lnTo>
                <a:close/>
              </a:path>
            </a:pathLst>
          </a:custGeom>
          <a:blipFill>
            <a:blip r:embed="rId18"/>
            <a:stretch>
              <a:fillRect l="0" t="0" r="0" b="0"/>
            </a:stretch>
          </a:blipFill>
        </p:spPr>
      </p:sp>
      <p:sp>
        <p:nvSpPr>
          <p:cNvPr name="Freeform 22" id="22"/>
          <p:cNvSpPr/>
          <p:nvPr/>
        </p:nvSpPr>
        <p:spPr>
          <a:xfrm flipH="false" flipV="false" rot="0">
            <a:off x="6538733" y="8729407"/>
            <a:ext cx="722908" cy="722908"/>
          </a:xfrm>
          <a:custGeom>
            <a:avLst/>
            <a:gdLst/>
            <a:ahLst/>
            <a:cxnLst/>
            <a:rect r="r" b="b" t="t" l="l"/>
            <a:pathLst>
              <a:path h="722908" w="722908">
                <a:moveTo>
                  <a:pt x="0" y="0"/>
                </a:moveTo>
                <a:lnTo>
                  <a:pt x="722908" y="0"/>
                </a:lnTo>
                <a:lnTo>
                  <a:pt x="722908" y="722908"/>
                </a:lnTo>
                <a:lnTo>
                  <a:pt x="0" y="722908"/>
                </a:lnTo>
                <a:lnTo>
                  <a:pt x="0" y="0"/>
                </a:lnTo>
                <a:close/>
              </a:path>
            </a:pathLst>
          </a:custGeom>
          <a:blipFill>
            <a:blip r:embed="rId19"/>
            <a:stretch>
              <a:fillRect l="0" t="0" r="0" b="0"/>
            </a:stretch>
          </a:blipFill>
        </p:spPr>
      </p:sp>
      <p:grpSp>
        <p:nvGrpSpPr>
          <p:cNvPr name="Group 23" id="23"/>
          <p:cNvGrpSpPr/>
          <p:nvPr/>
        </p:nvGrpSpPr>
        <p:grpSpPr>
          <a:xfrm rot="0">
            <a:off x="5653900" y="8729407"/>
            <a:ext cx="712813" cy="722908"/>
            <a:chOff x="0" y="0"/>
            <a:chExt cx="187737" cy="190396"/>
          </a:xfrm>
        </p:grpSpPr>
        <p:sp>
          <p:nvSpPr>
            <p:cNvPr name="Freeform 24" id="24"/>
            <p:cNvSpPr/>
            <p:nvPr/>
          </p:nvSpPr>
          <p:spPr>
            <a:xfrm flipH="false" flipV="false" rot="0">
              <a:off x="0" y="0"/>
              <a:ext cx="187737" cy="190396"/>
            </a:xfrm>
            <a:custGeom>
              <a:avLst/>
              <a:gdLst/>
              <a:ahLst/>
              <a:cxnLst/>
              <a:rect r="r" b="b" t="t" l="l"/>
              <a:pathLst>
                <a:path h="190396" w="187737">
                  <a:moveTo>
                    <a:pt x="0" y="0"/>
                  </a:moveTo>
                  <a:lnTo>
                    <a:pt x="187737" y="0"/>
                  </a:lnTo>
                  <a:lnTo>
                    <a:pt x="187737" y="190396"/>
                  </a:lnTo>
                  <a:lnTo>
                    <a:pt x="0" y="190396"/>
                  </a:lnTo>
                  <a:close/>
                </a:path>
              </a:pathLst>
            </a:custGeom>
            <a:solidFill>
              <a:srgbClr val="FFFFFF"/>
            </a:solidFill>
          </p:spPr>
        </p:sp>
        <p:sp>
          <p:nvSpPr>
            <p:cNvPr name="TextBox 25" id="25"/>
            <p:cNvSpPr txBox="true"/>
            <p:nvPr/>
          </p:nvSpPr>
          <p:spPr>
            <a:xfrm>
              <a:off x="0" y="-142875"/>
              <a:ext cx="812800" cy="955675"/>
            </a:xfrm>
            <a:prstGeom prst="rect">
              <a:avLst/>
            </a:prstGeom>
          </p:spPr>
          <p:txBody>
            <a:bodyPr anchor="ctr" rtlCol="false" tIns="50800" lIns="50800" bIns="50800" rIns="50800"/>
            <a:lstStyle/>
            <a:p>
              <a:pPr algn="ctr">
                <a:lnSpc>
                  <a:spcPts val="3750"/>
                </a:lnSpc>
              </a:pPr>
            </a:p>
            <a:p>
              <a:pPr algn="ctr">
                <a:lnSpc>
                  <a:spcPts val="149"/>
                </a:lnSpc>
              </a:pPr>
            </a:p>
          </p:txBody>
        </p:sp>
      </p:grpSp>
      <p:sp>
        <p:nvSpPr>
          <p:cNvPr name="Freeform 26" id="26"/>
          <p:cNvSpPr/>
          <p:nvPr/>
        </p:nvSpPr>
        <p:spPr>
          <a:xfrm flipH="false" flipV="false" rot="0">
            <a:off x="5653900" y="8729407"/>
            <a:ext cx="722908" cy="722908"/>
          </a:xfrm>
          <a:custGeom>
            <a:avLst/>
            <a:gdLst/>
            <a:ahLst/>
            <a:cxnLst/>
            <a:rect r="r" b="b" t="t" l="l"/>
            <a:pathLst>
              <a:path h="722908" w="722908">
                <a:moveTo>
                  <a:pt x="0" y="0"/>
                </a:moveTo>
                <a:lnTo>
                  <a:pt x="722908" y="0"/>
                </a:lnTo>
                <a:lnTo>
                  <a:pt x="722908" y="722908"/>
                </a:lnTo>
                <a:lnTo>
                  <a:pt x="0" y="722908"/>
                </a:lnTo>
                <a:lnTo>
                  <a:pt x="0" y="0"/>
                </a:lnTo>
                <a:close/>
              </a:path>
            </a:pathLst>
          </a:custGeom>
          <a:blipFill>
            <a:blip r:embed="rId20"/>
            <a:stretch>
              <a:fillRect l="0" t="0" r="0" b="0"/>
            </a:stretch>
          </a:blipFill>
        </p:spPr>
      </p:sp>
      <p:grpSp>
        <p:nvGrpSpPr>
          <p:cNvPr name="Group 27" id="27"/>
          <p:cNvGrpSpPr/>
          <p:nvPr/>
        </p:nvGrpSpPr>
        <p:grpSpPr>
          <a:xfrm rot="0">
            <a:off x="3580093" y="8729407"/>
            <a:ext cx="1911882" cy="722908"/>
            <a:chOff x="0" y="0"/>
            <a:chExt cx="503541" cy="190396"/>
          </a:xfrm>
        </p:grpSpPr>
        <p:sp>
          <p:nvSpPr>
            <p:cNvPr name="Freeform 28" id="28"/>
            <p:cNvSpPr/>
            <p:nvPr/>
          </p:nvSpPr>
          <p:spPr>
            <a:xfrm flipH="false" flipV="false" rot="0">
              <a:off x="0" y="0"/>
              <a:ext cx="503541" cy="190396"/>
            </a:xfrm>
            <a:custGeom>
              <a:avLst/>
              <a:gdLst/>
              <a:ahLst/>
              <a:cxnLst/>
              <a:rect r="r" b="b" t="t" l="l"/>
              <a:pathLst>
                <a:path h="190396" w="503541">
                  <a:moveTo>
                    <a:pt x="0" y="0"/>
                  </a:moveTo>
                  <a:lnTo>
                    <a:pt x="503541" y="0"/>
                  </a:lnTo>
                  <a:lnTo>
                    <a:pt x="503541" y="190396"/>
                  </a:lnTo>
                  <a:lnTo>
                    <a:pt x="0" y="190396"/>
                  </a:lnTo>
                  <a:close/>
                </a:path>
              </a:pathLst>
            </a:custGeom>
            <a:solidFill>
              <a:srgbClr val="FFFFFF"/>
            </a:solidFill>
          </p:spPr>
        </p:sp>
        <p:sp>
          <p:nvSpPr>
            <p:cNvPr name="TextBox 29" id="29"/>
            <p:cNvSpPr txBox="true"/>
            <p:nvPr/>
          </p:nvSpPr>
          <p:spPr>
            <a:xfrm>
              <a:off x="0" y="-142875"/>
              <a:ext cx="812800" cy="955675"/>
            </a:xfrm>
            <a:prstGeom prst="rect">
              <a:avLst/>
            </a:prstGeom>
          </p:spPr>
          <p:txBody>
            <a:bodyPr anchor="ctr" rtlCol="false" tIns="50800" lIns="50800" bIns="50800" rIns="50800"/>
            <a:lstStyle/>
            <a:p>
              <a:pPr algn="ctr">
                <a:lnSpc>
                  <a:spcPts val="3750"/>
                </a:lnSpc>
              </a:pPr>
            </a:p>
            <a:p>
              <a:pPr algn="ctr">
                <a:lnSpc>
                  <a:spcPts val="149"/>
                </a:lnSpc>
              </a:pPr>
            </a:p>
          </p:txBody>
        </p:sp>
      </p:grpSp>
      <p:sp>
        <p:nvSpPr>
          <p:cNvPr name="Freeform 30" id="30"/>
          <p:cNvSpPr/>
          <p:nvPr/>
        </p:nvSpPr>
        <p:spPr>
          <a:xfrm flipH="false" flipV="false" rot="0">
            <a:off x="3580093" y="8729407"/>
            <a:ext cx="1911882" cy="720142"/>
          </a:xfrm>
          <a:custGeom>
            <a:avLst/>
            <a:gdLst/>
            <a:ahLst/>
            <a:cxnLst/>
            <a:rect r="r" b="b" t="t" l="l"/>
            <a:pathLst>
              <a:path h="720142" w="1911882">
                <a:moveTo>
                  <a:pt x="0" y="0"/>
                </a:moveTo>
                <a:lnTo>
                  <a:pt x="1911882" y="0"/>
                </a:lnTo>
                <a:lnTo>
                  <a:pt x="1911882" y="720142"/>
                </a:lnTo>
                <a:lnTo>
                  <a:pt x="0" y="720142"/>
                </a:lnTo>
                <a:lnTo>
                  <a:pt x="0" y="0"/>
                </a:lnTo>
                <a:close/>
              </a:path>
            </a:pathLst>
          </a:custGeom>
          <a:blipFill>
            <a:blip r:embed="rId21"/>
            <a:stretch>
              <a:fillRect l="0" t="0" r="0" b="0"/>
            </a:stretch>
          </a:blipFill>
        </p:spPr>
      </p:sp>
      <p:sp>
        <p:nvSpPr>
          <p:cNvPr name="Freeform 31" id="31"/>
          <p:cNvSpPr/>
          <p:nvPr/>
        </p:nvSpPr>
        <p:spPr>
          <a:xfrm flipH="false" flipV="false" rot="0">
            <a:off x="8183810" y="3746333"/>
            <a:ext cx="692401" cy="692401"/>
          </a:xfrm>
          <a:custGeom>
            <a:avLst/>
            <a:gdLst/>
            <a:ahLst/>
            <a:cxnLst/>
            <a:rect r="r" b="b" t="t" l="l"/>
            <a:pathLst>
              <a:path h="692401" w="692401">
                <a:moveTo>
                  <a:pt x="0" y="0"/>
                </a:moveTo>
                <a:lnTo>
                  <a:pt x="692401" y="0"/>
                </a:lnTo>
                <a:lnTo>
                  <a:pt x="692401" y="692400"/>
                </a:lnTo>
                <a:lnTo>
                  <a:pt x="0" y="692400"/>
                </a:lnTo>
                <a:lnTo>
                  <a:pt x="0" y="0"/>
                </a:lnTo>
                <a:close/>
              </a:path>
            </a:pathLst>
          </a:custGeom>
          <a:blipFill>
            <a:blip r:embed="rId22"/>
            <a:stretch>
              <a:fillRect l="0" t="0" r="0" b="0"/>
            </a:stretch>
          </a:blipFill>
        </p:spPr>
      </p:sp>
      <p:sp>
        <p:nvSpPr>
          <p:cNvPr name="TextBox 32" id="32"/>
          <p:cNvSpPr txBox="true"/>
          <p:nvPr/>
        </p:nvSpPr>
        <p:spPr>
          <a:xfrm rot="0">
            <a:off x="10648766" y="457309"/>
            <a:ext cx="2076445" cy="1503680"/>
          </a:xfrm>
          <a:prstGeom prst="rect">
            <a:avLst/>
          </a:prstGeom>
        </p:spPr>
        <p:txBody>
          <a:bodyPr anchor="t" rtlCol="false" tIns="0" lIns="0" bIns="0" rIns="0">
            <a:spAutoFit/>
          </a:bodyPr>
          <a:lstStyle/>
          <a:p>
            <a:pPr>
              <a:lnSpc>
                <a:spcPts val="5559"/>
              </a:lnSpc>
            </a:pPr>
            <a:r>
              <a:rPr lang="en-US" sz="3999">
                <a:solidFill>
                  <a:srgbClr val="D1D1CB"/>
                </a:solidFill>
                <a:latin typeface="Agrandir Narrow Bold"/>
              </a:rPr>
              <a:t>FTP Server</a:t>
            </a:r>
          </a:p>
        </p:txBody>
      </p:sp>
      <p:sp>
        <p:nvSpPr>
          <p:cNvPr name="TextBox 33" id="33"/>
          <p:cNvSpPr txBox="true"/>
          <p:nvPr/>
        </p:nvSpPr>
        <p:spPr>
          <a:xfrm rot="0">
            <a:off x="-556553" y="2170312"/>
            <a:ext cx="4533650" cy="2472690"/>
          </a:xfrm>
          <a:prstGeom prst="rect">
            <a:avLst/>
          </a:prstGeom>
        </p:spPr>
        <p:txBody>
          <a:bodyPr anchor="t" rtlCol="false" tIns="0" lIns="0" bIns="0" rIns="0">
            <a:spAutoFit/>
          </a:bodyPr>
          <a:lstStyle/>
          <a:p>
            <a:pPr algn="r">
              <a:lnSpc>
                <a:spcPts val="6255"/>
              </a:lnSpc>
            </a:pPr>
            <a:r>
              <a:rPr lang="en-US" sz="4500">
                <a:solidFill>
                  <a:srgbClr val="D1D1CB"/>
                </a:solidFill>
                <a:latin typeface="Agrandir Narrow Bold"/>
              </a:rPr>
              <a:t>Interview</a:t>
            </a:r>
          </a:p>
          <a:p>
            <a:pPr algn="r">
              <a:lnSpc>
                <a:spcPts val="6255"/>
              </a:lnSpc>
            </a:pPr>
            <a:r>
              <a:rPr lang="en-US" sz="4500">
                <a:solidFill>
                  <a:srgbClr val="D1D1CB"/>
                </a:solidFill>
                <a:latin typeface="Agrandir Narrow Bold"/>
              </a:rPr>
              <a:t>Management System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DAFq-GvqH7U</dc:identifier>
  <dcterms:modified xsi:type="dcterms:W3CDTF">2011-08-01T06:04:30Z</dcterms:modified>
  <cp:revision>1</cp:revision>
  <dc:title>Intern</dc:title>
</cp:coreProperties>
</file>