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Lobster"/>
      <p:regular r:id="rId25"/>
    </p:embeddedFon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jallaOne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ssalamu alaikum and good morning.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Md. Abu Salman Hossain and Today I would like to share my experience during my internship at vivasoft limited.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9e8ac50c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9e8ac50c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technologies used in backend development go, gin ……..(slide)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9e8ac50c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9e8ac50c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responsibilities in the project development were ……(slide)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9e8ac50c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9e8ac50c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are the screenshot of the project I was part of…….(slide)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9e8ac50c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9e8ac50c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9e8ac50c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39e8ac50c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 faced ……(slide)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Personal growth I achieved …..(slide)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9e8ac50c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39e8ac50c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e8ac50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e8ac50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Vivasoft limited is a software </a:t>
            </a:r>
            <a:r>
              <a:rPr lang="en"/>
              <a:t>company</a:t>
            </a:r>
            <a:r>
              <a:rPr lang="en"/>
              <a:t> that has achieved impressive growth in just seven years, with a team of over 200 employees……… (slide)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f90cb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9f90cb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vivasoft, they worked with various </a:t>
            </a:r>
            <a:r>
              <a:rPr lang="en"/>
              <a:t>technologies</a:t>
            </a:r>
            <a:r>
              <a:rPr lang="en"/>
              <a:t> such as go, flutter…………..(slide)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9e8ac50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9e8ac50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offer many features such as dedicated dev team ………(slide)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9e8ac50c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9e8ac50c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internship plan of vivasoft has three main features. Which are roadmap, courses &amp; bootcamps, healthy learning environment.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9e8ac50c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9e8ac50c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internship at vivasoft was divided into two main phase. The learning period and the real world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learning period spanned a month and a half, during which ……………next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9e8ac50c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9e8ac50c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read documentations and tutorials about go and gorm, created CRUD application using this, w</a:t>
            </a:r>
            <a:r>
              <a:rPr lang="en"/>
              <a:t>rote about golang in bangla bootcamp,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was involved in a live project called Pi-Inventory.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9e8ac50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9e8ac50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language, I </a:t>
            </a:r>
            <a:r>
              <a:rPr lang="en"/>
              <a:t>learned</a:t>
            </a:r>
            <a:r>
              <a:rPr lang="en"/>
              <a:t> in my learning phases is golang, frameworks are echo &amp; gin,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are docker, redis…….(slide)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9e8ac50c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9e8ac50c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learning this, I used them in the backend development </a:t>
            </a:r>
            <a:r>
              <a:rPr lang="en"/>
              <a:t>process</a:t>
            </a:r>
            <a:r>
              <a:rPr lang="en"/>
              <a:t> of pi-inventory………(slide)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9.jp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46A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46888" y="1722450"/>
            <a:ext cx="6250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Internship at </a:t>
            </a:r>
            <a:endParaRPr b="1" sz="5000">
              <a:solidFill>
                <a:srgbClr val="434343"/>
              </a:solidFill>
            </a:endParaRPr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-1234100" y="2874150"/>
            <a:ext cx="53613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Name: Md. Abu Salman Hossain</a:t>
            </a:r>
            <a:endParaRPr sz="142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Department of Software Engineering</a:t>
            </a:r>
            <a:endParaRPr sz="142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Registration No. 2018831067</a:t>
            </a:r>
            <a:endParaRPr sz="2050">
              <a:solidFill>
                <a:srgbClr val="000000"/>
              </a:solidFill>
              <a:highlight>
                <a:schemeClr val="dk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975" y="1285100"/>
            <a:ext cx="3581709" cy="2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/>
        </p:nvSpPr>
        <p:spPr>
          <a:xfrm>
            <a:off x="5856675" y="20455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PostgreSQL</a:t>
            </a:r>
            <a:endParaRPr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1522425" y="20455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Golang</a:t>
            </a:r>
            <a:endParaRPr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5856675" y="23853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PostGreSQL</a:t>
            </a: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Server as Relational Database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1522425" y="23853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Backend Language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1543267" y="3730661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Docker</a:t>
            </a:r>
            <a:endParaRPr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1522425" y="4064544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Docker used for Deployment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3597450" y="2048088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Gin</a:t>
            </a:r>
            <a:endParaRPr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3597500" y="2388144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Gin used for Backend API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5897874" y="372448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Postman</a:t>
            </a:r>
            <a:endParaRPr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5910125" y="4071541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Postman used for Backend API Testing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626" y="3159964"/>
            <a:ext cx="656475" cy="6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81" y="1431524"/>
            <a:ext cx="466918" cy="6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375" y="1730425"/>
            <a:ext cx="850375" cy="31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3765752" y="40617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Redis used for Server Site Cache</a:t>
            </a:r>
            <a:endParaRPr sz="12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3765752" y="37219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Redis</a:t>
            </a:r>
            <a:endParaRPr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0" name="Google Shape;31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8750" y="1559575"/>
            <a:ext cx="529226" cy="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2895" y="3202132"/>
            <a:ext cx="656475" cy="6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5140" y="3296675"/>
            <a:ext cx="850375" cy="51978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/>
        </p:nvSpPr>
        <p:spPr>
          <a:xfrm>
            <a:off x="1776300" y="585525"/>
            <a:ext cx="5729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Technology Used in Backend Development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/>
          <p:nvPr/>
        </p:nvSpPr>
        <p:spPr>
          <a:xfrm>
            <a:off x="1553075" y="1111008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7C6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553075" y="2385676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7C6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1553075" y="3663707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7C6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2962656" y="44117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Responsibilities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697975" y="1187201"/>
            <a:ext cx="21840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 APIs For Stock management, tasks, user dashboard and team module etc.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1697975" y="2609055"/>
            <a:ext cx="2263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Redis for caching and faster response.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1777725" y="3811026"/>
            <a:ext cx="21840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PostgreSQL for transaction, commit and rollback. </a:t>
            </a:r>
            <a:endParaRPr sz="12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5262025" y="2385676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7C6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5262025" y="111622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7C6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5262025" y="366892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7C6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5406925" y="2538075"/>
            <a:ext cx="2328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Helping in Database design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redesign after seniors review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5406925" y="1263403"/>
            <a:ext cx="22638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 the project in container and d</a:t>
            </a:r>
            <a:r>
              <a:rPr i="0" lang="en" sz="1200" u="none" cap="none" strike="noStrike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eploy  in local server using docker.</a:t>
            </a:r>
            <a:endParaRPr i="0" sz="1200" u="none" cap="none" strike="noStrike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5486675" y="3816250"/>
            <a:ext cx="20688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Manual Testing for both API and UI. Also working to fix the  Bugs</a:t>
            </a:r>
            <a:endParaRPr i="0" sz="1200" u="none" cap="none" strike="noStrike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75" y="256125"/>
            <a:ext cx="4380199" cy="2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225" y="2724175"/>
            <a:ext cx="4101449" cy="21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25" y="343375"/>
            <a:ext cx="4322202" cy="21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525" y="2571750"/>
            <a:ext cx="4221148" cy="21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/>
        </p:nvSpPr>
        <p:spPr>
          <a:xfrm>
            <a:off x="359775" y="373100"/>
            <a:ext cx="8461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Challenges &amp; Personal Growth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2" name="Google Shape;3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6"/>
          <p:cNvSpPr/>
          <p:nvPr/>
        </p:nvSpPr>
        <p:spPr>
          <a:xfrm>
            <a:off x="911925" y="1092750"/>
            <a:ext cx="3396000" cy="3477600"/>
          </a:xfrm>
          <a:prstGeom prst="roundRect">
            <a:avLst>
              <a:gd fmla="val 16667" name="adj"/>
            </a:avLst>
          </a:prstGeom>
          <a:solidFill>
            <a:srgbClr val="77C6F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986050" y="1185925"/>
            <a:ext cx="3238200" cy="329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1352795" y="1320283"/>
            <a:ext cx="2504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Challenges</a:t>
            </a:r>
            <a:endParaRPr sz="18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986050" y="1765475"/>
            <a:ext cx="31584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Maintaining coding structure and best practices all the time.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Understanding the micro-service architecture.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Adapting to new technologies.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Communicating to the team-mates due to home office.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Sharing knowledge due to home office.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4798125" y="1092750"/>
            <a:ext cx="3396000" cy="3477600"/>
          </a:xfrm>
          <a:prstGeom prst="roundRect">
            <a:avLst>
              <a:gd fmla="val 16667" name="adj"/>
            </a:avLst>
          </a:prstGeom>
          <a:solidFill>
            <a:srgbClr val="77C6F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4872250" y="1185925"/>
            <a:ext cx="3238200" cy="329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5314270" y="1320283"/>
            <a:ext cx="2504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Personal Growth</a:t>
            </a:r>
            <a:endParaRPr sz="18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4876875" y="1765475"/>
            <a:ext cx="31584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Pre-planning skill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Efficiency in Team-work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Pair Programming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Punctuality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Communication skill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Learning new languages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Better understanding of Code formation (Smell, Refactoring)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/>
        </p:nvSpPr>
        <p:spPr>
          <a:xfrm>
            <a:off x="2302950" y="1872300"/>
            <a:ext cx="45381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00">
                <a:solidFill>
                  <a:srgbClr val="503BF2"/>
                </a:solidFill>
                <a:latin typeface="Lobster"/>
                <a:ea typeface="Lobster"/>
                <a:cs typeface="Lobster"/>
                <a:sym typeface="Lobster"/>
              </a:rPr>
              <a:t>Thank </a:t>
            </a:r>
            <a:r>
              <a:rPr b="1" lang="en" sz="7600">
                <a:solidFill>
                  <a:srgbClr val="3966FF"/>
                </a:solidFill>
                <a:latin typeface="Lobster"/>
                <a:ea typeface="Lobster"/>
                <a:cs typeface="Lobster"/>
                <a:sym typeface="Lobster"/>
              </a:rPr>
              <a:t>You</a:t>
            </a:r>
            <a:r>
              <a:rPr b="1" lang="en" sz="7600">
                <a:solidFill>
                  <a:srgbClr val="00146A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endParaRPr b="1" sz="7600">
              <a:solidFill>
                <a:srgbClr val="00146A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25675"/>
            <a:ext cx="75057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Vivasoft has grown to nearly 200+ employees in just Seven years.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have two branches in Dhaka and Rajshahi.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are working on more than 10 projects currently.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deploy World-Class Agile Product on Demand.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Motto of this organization is </a:t>
            </a:r>
            <a:r>
              <a:rPr i="1"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b="1" lang="en" sz="1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Build Our Future Together</a:t>
            </a:r>
            <a:r>
              <a:rPr i="1"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645925" y="759575"/>
            <a:ext cx="75057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Vivasoft</a:t>
            </a:r>
            <a:endParaRPr b="1" sz="1400">
              <a:solidFill>
                <a:srgbClr val="000000"/>
              </a:solidFill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626275"/>
            <a:ext cx="75057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Technologies Used in Vivasoft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38" y="2770363"/>
            <a:ext cx="8554723" cy="15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335700" y="1457425"/>
            <a:ext cx="8554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3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Entrusting the new technology to the most advanced programmers will ensure a more robust and high-performing system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626275"/>
            <a:ext cx="75057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Vivasoft services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13" y="1159375"/>
            <a:ext cx="7037771" cy="37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Internship Plan of Vivasoft</a:t>
            </a:r>
            <a:endParaRPr b="1"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99479" y="121529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59" name="Google Shape;159;p17"/>
          <p:cNvGrpSpPr/>
          <p:nvPr/>
        </p:nvGrpSpPr>
        <p:grpSpPr>
          <a:xfrm>
            <a:off x="317310" y="1492342"/>
            <a:ext cx="635100" cy="734640"/>
            <a:chOff x="731647" y="573573"/>
            <a:chExt cx="635100" cy="734640"/>
          </a:xfrm>
        </p:grpSpPr>
        <p:grpSp>
          <p:nvGrpSpPr>
            <p:cNvPr id="160" name="Google Shape;160;p1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 b="1" i="0" sz="10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63" name="Google Shape;163;p1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167" name="Google Shape;167;p17"/>
          <p:cNvGrpSpPr/>
          <p:nvPr/>
        </p:nvGrpSpPr>
        <p:grpSpPr>
          <a:xfrm>
            <a:off x="317310" y="2571755"/>
            <a:ext cx="635100" cy="734640"/>
            <a:chOff x="731647" y="573573"/>
            <a:chExt cx="635100" cy="734640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 i="0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317310" y="3569942"/>
            <a:ext cx="635100" cy="734640"/>
            <a:chOff x="731647" y="573573"/>
            <a:chExt cx="635100" cy="734640"/>
          </a:xfrm>
        </p:grpSpPr>
        <p:grpSp>
          <p:nvGrpSpPr>
            <p:cNvPr id="176" name="Google Shape;176;p1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77" name="Google Shape;177;p1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 i="0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79" name="Google Shape;179;p1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i="0" sz="1400" u="none" cap="none" strike="noStrike">
                  <a:solidFill>
                    <a:srgbClr val="59595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183" name="Google Shape;183;p17"/>
          <p:cNvSpPr txBox="1"/>
          <p:nvPr>
            <p:ph type="title"/>
          </p:nvPr>
        </p:nvSpPr>
        <p:spPr>
          <a:xfrm>
            <a:off x="1083850" y="1382363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Roadmap</a:t>
            </a:r>
            <a:endParaRPr sz="16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Vivasoft designed a roadmap 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interns and fresh graduates</a:t>
            </a:r>
            <a:endParaRPr sz="15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17"/>
          <p:cNvSpPr txBox="1"/>
          <p:nvPr>
            <p:ph type="title"/>
          </p:nvPr>
        </p:nvSpPr>
        <p:spPr>
          <a:xfrm>
            <a:off x="1083850" y="2461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Courses and Bootcamps</a:t>
            </a:r>
            <a:endParaRPr sz="16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have also created bootcamps 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various technologies</a:t>
            </a:r>
            <a:endParaRPr sz="15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1083850" y="3459963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Healthy Learning Environment</a:t>
            </a:r>
            <a:endParaRPr sz="16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Vivasoft tries to ensure dedicated 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mentor for every interns and fresh graduates</a:t>
            </a:r>
            <a:endParaRPr sz="15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-1470" r="1470" t="0"/>
          <a:stretch/>
        </p:blipFill>
        <p:spPr>
          <a:xfrm>
            <a:off x="4677125" y="1306675"/>
            <a:ext cx="4224050" cy="37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752525" y="537750"/>
            <a:ext cx="7505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 Internship Activities</a:t>
            </a:r>
            <a:endParaRPr b="1"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819150" y="1155450"/>
            <a:ext cx="7505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Whole Internship can be divided in Two Phase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259650" y="1642050"/>
            <a:ext cx="2676000" cy="2928300"/>
          </a:xfrm>
          <a:prstGeom prst="roundRect">
            <a:avLst>
              <a:gd fmla="val 16667" name="adj"/>
            </a:avLst>
          </a:prstGeom>
          <a:solidFill>
            <a:srgbClr val="77C6F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262950" y="1642050"/>
            <a:ext cx="2676000" cy="2928300"/>
          </a:xfrm>
          <a:prstGeom prst="roundRect">
            <a:avLst>
              <a:gd fmla="val 16667" name="adj"/>
            </a:avLst>
          </a:prstGeom>
          <a:solidFill>
            <a:srgbClr val="77C6F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444750" y="1835701"/>
            <a:ext cx="2305800" cy="258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5448050" y="1835700"/>
            <a:ext cx="2305800" cy="25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4035902" y="3107795"/>
            <a:ext cx="1143909" cy="154942"/>
            <a:chOff x="238125" y="2506075"/>
            <a:chExt cx="6333939" cy="673075"/>
          </a:xfrm>
        </p:grpSpPr>
        <p:sp>
          <p:nvSpPr>
            <p:cNvPr id="199" name="Google Shape;199;p18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606192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EB6FC"/>
            </a:solidFill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928139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342320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63BEFB"/>
            </a:solidFill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8"/>
          <p:cNvSpPr txBox="1"/>
          <p:nvPr/>
        </p:nvSpPr>
        <p:spPr>
          <a:xfrm>
            <a:off x="2236451" y="1927795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01</a:t>
            </a:r>
            <a:endParaRPr sz="30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555300" y="2439537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Learning</a:t>
            </a:r>
            <a:endParaRPr sz="18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5558601" y="2509629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World Tasks</a:t>
            </a:r>
            <a:endParaRPr sz="18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6239751" y="1987407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02</a:t>
            </a:r>
            <a:endParaRPr sz="30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1555300" y="2820425"/>
            <a:ext cx="20847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total timeline of this period was nearly One and half months. I studied various topics and implement them in 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5558601" y="288543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 have assigned in real life projects and worked with different teams.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819150" y="453050"/>
            <a:ext cx="7505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Learning Phase</a:t>
            </a:r>
            <a:endParaRPr b="1"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3830525" y="2989500"/>
            <a:ext cx="1138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CRUD Application</a:t>
            </a:r>
            <a:endParaRPr sz="1200">
              <a:solidFill>
                <a:srgbClr val="19191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389175" y="2989500"/>
            <a:ext cx="130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Writing Golang Bootcamp article in Bangla</a:t>
            </a:r>
            <a:endParaRPr sz="1200">
              <a:solidFill>
                <a:srgbClr val="19191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36625" y="2989500"/>
            <a:ext cx="2732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</a:t>
            </a: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Documentations &amp; </a:t>
            </a: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Tutorials</a:t>
            </a:r>
            <a:endParaRPr sz="1200">
              <a:solidFill>
                <a:srgbClr val="19191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19"/>
          <p:cNvSpPr/>
          <p:nvPr/>
        </p:nvSpPr>
        <p:spPr>
          <a:xfrm rot="-5400000">
            <a:off x="799738" y="1825313"/>
            <a:ext cx="1010100" cy="1010575"/>
          </a:xfrm>
          <a:prstGeom prst="flowChartOffpageConnector">
            <a:avLst/>
          </a:prstGeom>
          <a:solidFill>
            <a:schemeClr val="dk1"/>
          </a:solidFill>
          <a:ln cap="flat" cmpd="sng" w="38100">
            <a:solidFill>
              <a:srgbClr val="39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6947825" y="2989500"/>
            <a:ext cx="130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Involvement in live project</a:t>
            </a:r>
            <a:endParaRPr sz="1200">
              <a:solidFill>
                <a:srgbClr val="19191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lang="en" sz="1200">
                <a:solidFill>
                  <a:srgbClr val="455CEB"/>
                </a:solidFill>
                <a:latin typeface="Comic Sans MS"/>
                <a:ea typeface="Comic Sans MS"/>
                <a:cs typeface="Comic Sans MS"/>
                <a:sym typeface="Comic Sans MS"/>
              </a:rPr>
              <a:t>Pi Inventory</a:t>
            </a:r>
            <a:r>
              <a:rPr lang="en" sz="1200">
                <a:solidFill>
                  <a:srgbClr val="19191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200">
              <a:solidFill>
                <a:srgbClr val="19191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2" name="Google Shape;222;p19"/>
          <p:cNvCxnSpPr/>
          <p:nvPr/>
        </p:nvCxnSpPr>
        <p:spPr>
          <a:xfrm>
            <a:off x="6483846" y="2336813"/>
            <a:ext cx="845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9"/>
          <p:cNvCxnSpPr/>
          <p:nvPr/>
        </p:nvCxnSpPr>
        <p:spPr>
          <a:xfrm flipH="1">
            <a:off x="4926338" y="2323475"/>
            <a:ext cx="845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3354075" y="2336813"/>
            <a:ext cx="847800" cy="600"/>
          </a:xfrm>
          <a:prstGeom prst="bentConnector3">
            <a:avLst>
              <a:gd fmla="val 50587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9"/>
          <p:cNvCxnSpPr>
            <a:stCxn id="220" idx="2"/>
            <a:endCxn id="226" idx="0"/>
          </p:cNvCxnSpPr>
          <p:nvPr/>
        </p:nvCxnSpPr>
        <p:spPr>
          <a:xfrm>
            <a:off x="1810075" y="2330600"/>
            <a:ext cx="847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19"/>
          <p:cNvGrpSpPr/>
          <p:nvPr/>
        </p:nvGrpSpPr>
        <p:grpSpPr>
          <a:xfrm>
            <a:off x="7515643" y="2327162"/>
            <a:ext cx="347255" cy="306183"/>
            <a:chOff x="5529555" y="3183537"/>
            <a:chExt cx="347255" cy="306183"/>
          </a:xfrm>
        </p:grpSpPr>
        <p:sp>
          <p:nvSpPr>
            <p:cNvPr id="228" name="Google Shape;228;p19"/>
            <p:cNvSpPr/>
            <p:nvPr/>
          </p:nvSpPr>
          <p:spPr>
            <a:xfrm>
              <a:off x="5529555" y="3183537"/>
              <a:ext cx="346474" cy="204643"/>
            </a:xfrm>
            <a:custGeom>
              <a:rect b="b" l="l" r="r" t="t"/>
              <a:pathLst>
                <a:path extrusionOk="0" h="6288" w="10646">
                  <a:moveTo>
                    <a:pt x="7835" y="1287"/>
                  </a:moveTo>
                  <a:lnTo>
                    <a:pt x="7835" y="3168"/>
                  </a:lnTo>
                  <a:lnTo>
                    <a:pt x="8454" y="3168"/>
                  </a:lnTo>
                  <a:lnTo>
                    <a:pt x="8454" y="2549"/>
                  </a:lnTo>
                  <a:lnTo>
                    <a:pt x="9097" y="2549"/>
                  </a:lnTo>
                  <a:lnTo>
                    <a:pt x="9097" y="4406"/>
                  </a:lnTo>
                  <a:lnTo>
                    <a:pt x="8454" y="4406"/>
                  </a:lnTo>
                  <a:lnTo>
                    <a:pt x="8454" y="3787"/>
                  </a:lnTo>
                  <a:lnTo>
                    <a:pt x="7835" y="3787"/>
                  </a:lnTo>
                  <a:lnTo>
                    <a:pt x="7835" y="5668"/>
                  </a:lnTo>
                  <a:lnTo>
                    <a:pt x="2810" y="5668"/>
                  </a:lnTo>
                  <a:lnTo>
                    <a:pt x="2810" y="3787"/>
                  </a:lnTo>
                  <a:lnTo>
                    <a:pt x="2167" y="3787"/>
                  </a:lnTo>
                  <a:lnTo>
                    <a:pt x="2167" y="4406"/>
                  </a:lnTo>
                  <a:lnTo>
                    <a:pt x="1548" y="4406"/>
                  </a:lnTo>
                  <a:lnTo>
                    <a:pt x="1548" y="2549"/>
                  </a:lnTo>
                  <a:lnTo>
                    <a:pt x="2167" y="2549"/>
                  </a:lnTo>
                  <a:lnTo>
                    <a:pt x="2167" y="3168"/>
                  </a:lnTo>
                  <a:lnTo>
                    <a:pt x="2810" y="3168"/>
                  </a:lnTo>
                  <a:lnTo>
                    <a:pt x="2810" y="1287"/>
                  </a:lnTo>
                  <a:close/>
                  <a:moveTo>
                    <a:pt x="0" y="1"/>
                  </a:moveTo>
                  <a:lnTo>
                    <a:pt x="0" y="6288"/>
                  </a:lnTo>
                  <a:lnTo>
                    <a:pt x="10645" y="6288"/>
                  </a:lnTo>
                  <a:lnTo>
                    <a:pt x="10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641152" y="3244755"/>
              <a:ext cx="123280" cy="103135"/>
            </a:xfrm>
            <a:custGeom>
              <a:rect b="b" l="l" r="r" t="t"/>
              <a:pathLst>
                <a:path extrusionOk="0" h="3169" w="3788">
                  <a:moveTo>
                    <a:pt x="1263" y="620"/>
                  </a:moveTo>
                  <a:lnTo>
                    <a:pt x="1263" y="1263"/>
                  </a:lnTo>
                  <a:lnTo>
                    <a:pt x="620" y="1263"/>
                  </a:lnTo>
                  <a:lnTo>
                    <a:pt x="620" y="620"/>
                  </a:lnTo>
                  <a:close/>
                  <a:moveTo>
                    <a:pt x="3168" y="620"/>
                  </a:moveTo>
                  <a:lnTo>
                    <a:pt x="3168" y="1263"/>
                  </a:lnTo>
                  <a:lnTo>
                    <a:pt x="2525" y="1263"/>
                  </a:lnTo>
                  <a:lnTo>
                    <a:pt x="2525" y="620"/>
                  </a:lnTo>
                  <a:close/>
                  <a:moveTo>
                    <a:pt x="3168" y="1882"/>
                  </a:moveTo>
                  <a:lnTo>
                    <a:pt x="3168" y="2501"/>
                  </a:lnTo>
                  <a:lnTo>
                    <a:pt x="620" y="2501"/>
                  </a:lnTo>
                  <a:lnTo>
                    <a:pt x="620" y="1882"/>
                  </a:lnTo>
                  <a:close/>
                  <a:moveTo>
                    <a:pt x="1" y="1"/>
                  </a:moveTo>
                  <a:lnTo>
                    <a:pt x="1" y="3168"/>
                  </a:lnTo>
                  <a:lnTo>
                    <a:pt x="3787" y="3168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5531085" y="3408293"/>
              <a:ext cx="345726" cy="81428"/>
            </a:xfrm>
            <a:custGeom>
              <a:rect b="b" l="l" r="r" t="t"/>
              <a:pathLst>
                <a:path extrusionOk="0" h="2502" w="10623">
                  <a:moveTo>
                    <a:pt x="1" y="1"/>
                  </a:moveTo>
                  <a:lnTo>
                    <a:pt x="1" y="1263"/>
                  </a:lnTo>
                  <a:lnTo>
                    <a:pt x="4049" y="1263"/>
                  </a:lnTo>
                  <a:lnTo>
                    <a:pt x="4049" y="1882"/>
                  </a:lnTo>
                  <a:lnTo>
                    <a:pt x="1215" y="1882"/>
                  </a:lnTo>
                  <a:lnTo>
                    <a:pt x="1215" y="2501"/>
                  </a:lnTo>
                  <a:lnTo>
                    <a:pt x="9360" y="2501"/>
                  </a:lnTo>
                  <a:lnTo>
                    <a:pt x="9360" y="1882"/>
                  </a:lnTo>
                  <a:lnTo>
                    <a:pt x="6550" y="1882"/>
                  </a:lnTo>
                  <a:lnTo>
                    <a:pt x="6550" y="1263"/>
                  </a:lnTo>
                  <a:lnTo>
                    <a:pt x="10622" y="1263"/>
                  </a:lnTo>
                  <a:lnTo>
                    <a:pt x="10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4386914" y="2306228"/>
            <a:ext cx="347255" cy="348036"/>
            <a:chOff x="1008729" y="2610778"/>
            <a:chExt cx="347255" cy="348036"/>
          </a:xfrm>
        </p:grpSpPr>
        <p:sp>
          <p:nvSpPr>
            <p:cNvPr id="232" name="Google Shape;232;p19"/>
            <p:cNvSpPr/>
            <p:nvPr/>
          </p:nvSpPr>
          <p:spPr>
            <a:xfrm>
              <a:off x="1161398" y="2733245"/>
              <a:ext cx="41104" cy="40323"/>
            </a:xfrm>
            <a:custGeom>
              <a:rect b="b" l="l" r="r" t="t"/>
              <a:pathLst>
                <a:path extrusionOk="0" h="1239" w="1263">
                  <a:moveTo>
                    <a:pt x="620" y="0"/>
                  </a:moveTo>
                  <a:cubicBezTo>
                    <a:pt x="287" y="0"/>
                    <a:pt x="1" y="286"/>
                    <a:pt x="1" y="620"/>
                  </a:cubicBezTo>
                  <a:cubicBezTo>
                    <a:pt x="1" y="977"/>
                    <a:pt x="287" y="1239"/>
                    <a:pt x="620" y="1239"/>
                  </a:cubicBezTo>
                  <a:cubicBezTo>
                    <a:pt x="977" y="1239"/>
                    <a:pt x="1263" y="977"/>
                    <a:pt x="1263" y="620"/>
                  </a:cubicBezTo>
                  <a:cubicBezTo>
                    <a:pt x="1263" y="286"/>
                    <a:pt x="977" y="0"/>
                    <a:pt x="62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150560" y="2794462"/>
              <a:ext cx="62031" cy="41885"/>
            </a:xfrm>
            <a:custGeom>
              <a:rect b="b" l="l" r="r" t="t"/>
              <a:pathLst>
                <a:path extrusionOk="0" h="1287" w="1906">
                  <a:moveTo>
                    <a:pt x="953" y="1"/>
                  </a:moveTo>
                  <a:cubicBezTo>
                    <a:pt x="429" y="1"/>
                    <a:pt x="0" y="406"/>
                    <a:pt x="0" y="953"/>
                  </a:cubicBezTo>
                  <a:lnTo>
                    <a:pt x="0" y="1287"/>
                  </a:lnTo>
                  <a:lnTo>
                    <a:pt x="1906" y="1287"/>
                  </a:lnTo>
                  <a:lnTo>
                    <a:pt x="1906" y="953"/>
                  </a:lnTo>
                  <a:cubicBezTo>
                    <a:pt x="1906" y="406"/>
                    <a:pt x="1501" y="1"/>
                    <a:pt x="95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090092" y="2692954"/>
              <a:ext cx="183717" cy="183717"/>
            </a:xfrm>
            <a:custGeom>
              <a:rect b="b" l="l" r="r" t="t"/>
              <a:pathLst>
                <a:path extrusionOk="0" h="5645" w="5645">
                  <a:moveTo>
                    <a:pt x="2811" y="619"/>
                  </a:moveTo>
                  <a:cubicBezTo>
                    <a:pt x="3502" y="619"/>
                    <a:pt x="4073" y="1191"/>
                    <a:pt x="4073" y="1858"/>
                  </a:cubicBezTo>
                  <a:cubicBezTo>
                    <a:pt x="4073" y="2215"/>
                    <a:pt x="3930" y="2524"/>
                    <a:pt x="3692" y="2763"/>
                  </a:cubicBezTo>
                  <a:cubicBezTo>
                    <a:pt x="4097" y="3048"/>
                    <a:pt x="4407" y="3525"/>
                    <a:pt x="4407" y="4072"/>
                  </a:cubicBezTo>
                  <a:lnTo>
                    <a:pt x="4407" y="5025"/>
                  </a:lnTo>
                  <a:lnTo>
                    <a:pt x="1239" y="5025"/>
                  </a:lnTo>
                  <a:lnTo>
                    <a:pt x="1239" y="4072"/>
                  </a:lnTo>
                  <a:cubicBezTo>
                    <a:pt x="1239" y="3525"/>
                    <a:pt x="1501" y="3025"/>
                    <a:pt x="1954" y="2763"/>
                  </a:cubicBezTo>
                  <a:cubicBezTo>
                    <a:pt x="1716" y="2524"/>
                    <a:pt x="1573" y="2215"/>
                    <a:pt x="1573" y="1858"/>
                  </a:cubicBezTo>
                  <a:cubicBezTo>
                    <a:pt x="1573" y="1191"/>
                    <a:pt x="2144" y="619"/>
                    <a:pt x="2811" y="619"/>
                  </a:cubicBezTo>
                  <a:close/>
                  <a:moveTo>
                    <a:pt x="1" y="0"/>
                  </a:moveTo>
                  <a:lnTo>
                    <a:pt x="1" y="5644"/>
                  </a:lnTo>
                  <a:lnTo>
                    <a:pt x="5645" y="5644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008729" y="2610778"/>
              <a:ext cx="347255" cy="348036"/>
            </a:xfrm>
            <a:custGeom>
              <a:rect b="b" l="l" r="r" t="t"/>
              <a:pathLst>
                <a:path extrusionOk="0" h="10694" w="10670">
                  <a:moveTo>
                    <a:pt x="8764" y="1882"/>
                  </a:moveTo>
                  <a:lnTo>
                    <a:pt x="8764" y="8788"/>
                  </a:lnTo>
                  <a:lnTo>
                    <a:pt x="1858" y="8788"/>
                  </a:lnTo>
                  <a:lnTo>
                    <a:pt x="1858" y="1882"/>
                  </a:lnTo>
                  <a:close/>
                  <a:moveTo>
                    <a:pt x="1239" y="1"/>
                  </a:moveTo>
                  <a:lnTo>
                    <a:pt x="1239" y="644"/>
                  </a:lnTo>
                  <a:lnTo>
                    <a:pt x="620" y="644"/>
                  </a:lnTo>
                  <a:lnTo>
                    <a:pt x="620" y="1263"/>
                  </a:lnTo>
                  <a:lnTo>
                    <a:pt x="0" y="1263"/>
                  </a:lnTo>
                  <a:lnTo>
                    <a:pt x="0" y="1882"/>
                  </a:lnTo>
                  <a:lnTo>
                    <a:pt x="620" y="1882"/>
                  </a:lnTo>
                  <a:lnTo>
                    <a:pt x="620" y="2525"/>
                  </a:lnTo>
                  <a:lnTo>
                    <a:pt x="0" y="2525"/>
                  </a:lnTo>
                  <a:lnTo>
                    <a:pt x="0" y="3144"/>
                  </a:lnTo>
                  <a:lnTo>
                    <a:pt x="620" y="3144"/>
                  </a:lnTo>
                  <a:lnTo>
                    <a:pt x="620" y="3763"/>
                  </a:lnTo>
                  <a:lnTo>
                    <a:pt x="0" y="3763"/>
                  </a:lnTo>
                  <a:lnTo>
                    <a:pt x="0" y="4430"/>
                  </a:lnTo>
                  <a:lnTo>
                    <a:pt x="620" y="4430"/>
                  </a:lnTo>
                  <a:lnTo>
                    <a:pt x="620" y="5049"/>
                  </a:lnTo>
                  <a:lnTo>
                    <a:pt x="0" y="5049"/>
                  </a:lnTo>
                  <a:lnTo>
                    <a:pt x="0" y="5669"/>
                  </a:lnTo>
                  <a:lnTo>
                    <a:pt x="620" y="5669"/>
                  </a:lnTo>
                  <a:lnTo>
                    <a:pt x="620" y="6288"/>
                  </a:lnTo>
                  <a:lnTo>
                    <a:pt x="0" y="6288"/>
                  </a:lnTo>
                  <a:lnTo>
                    <a:pt x="0" y="6931"/>
                  </a:lnTo>
                  <a:lnTo>
                    <a:pt x="620" y="6931"/>
                  </a:lnTo>
                  <a:lnTo>
                    <a:pt x="620" y="7550"/>
                  </a:lnTo>
                  <a:lnTo>
                    <a:pt x="0" y="7550"/>
                  </a:lnTo>
                  <a:lnTo>
                    <a:pt x="0" y="8193"/>
                  </a:lnTo>
                  <a:lnTo>
                    <a:pt x="620" y="8193"/>
                  </a:lnTo>
                  <a:lnTo>
                    <a:pt x="620" y="8836"/>
                  </a:lnTo>
                  <a:lnTo>
                    <a:pt x="0" y="8836"/>
                  </a:lnTo>
                  <a:lnTo>
                    <a:pt x="0" y="9455"/>
                  </a:lnTo>
                  <a:lnTo>
                    <a:pt x="620" y="9455"/>
                  </a:lnTo>
                  <a:lnTo>
                    <a:pt x="620" y="10074"/>
                  </a:lnTo>
                  <a:lnTo>
                    <a:pt x="1239" y="10074"/>
                  </a:lnTo>
                  <a:lnTo>
                    <a:pt x="1239" y="10693"/>
                  </a:lnTo>
                  <a:lnTo>
                    <a:pt x="1858" y="10693"/>
                  </a:lnTo>
                  <a:lnTo>
                    <a:pt x="1858" y="10074"/>
                  </a:lnTo>
                  <a:lnTo>
                    <a:pt x="2501" y="10074"/>
                  </a:lnTo>
                  <a:lnTo>
                    <a:pt x="2501" y="10693"/>
                  </a:lnTo>
                  <a:lnTo>
                    <a:pt x="3120" y="10693"/>
                  </a:lnTo>
                  <a:lnTo>
                    <a:pt x="3120" y="10074"/>
                  </a:lnTo>
                  <a:lnTo>
                    <a:pt x="3763" y="10074"/>
                  </a:lnTo>
                  <a:lnTo>
                    <a:pt x="3763" y="10693"/>
                  </a:lnTo>
                  <a:lnTo>
                    <a:pt x="4406" y="10693"/>
                  </a:lnTo>
                  <a:lnTo>
                    <a:pt x="4406" y="10074"/>
                  </a:lnTo>
                  <a:lnTo>
                    <a:pt x="5025" y="10074"/>
                  </a:lnTo>
                  <a:lnTo>
                    <a:pt x="5025" y="10693"/>
                  </a:lnTo>
                  <a:lnTo>
                    <a:pt x="5644" y="10693"/>
                  </a:lnTo>
                  <a:lnTo>
                    <a:pt x="5644" y="10074"/>
                  </a:lnTo>
                  <a:lnTo>
                    <a:pt x="6264" y="10074"/>
                  </a:lnTo>
                  <a:lnTo>
                    <a:pt x="6264" y="10693"/>
                  </a:lnTo>
                  <a:lnTo>
                    <a:pt x="6883" y="10693"/>
                  </a:lnTo>
                  <a:lnTo>
                    <a:pt x="6883" y="10074"/>
                  </a:lnTo>
                  <a:lnTo>
                    <a:pt x="7550" y="10074"/>
                  </a:lnTo>
                  <a:lnTo>
                    <a:pt x="7550" y="10693"/>
                  </a:lnTo>
                  <a:lnTo>
                    <a:pt x="8169" y="10693"/>
                  </a:lnTo>
                  <a:lnTo>
                    <a:pt x="8169" y="10074"/>
                  </a:lnTo>
                  <a:lnTo>
                    <a:pt x="8788" y="10074"/>
                  </a:lnTo>
                  <a:lnTo>
                    <a:pt x="8788" y="10693"/>
                  </a:lnTo>
                  <a:lnTo>
                    <a:pt x="9431" y="10693"/>
                  </a:lnTo>
                  <a:lnTo>
                    <a:pt x="9431" y="10074"/>
                  </a:lnTo>
                  <a:lnTo>
                    <a:pt x="10050" y="10074"/>
                  </a:lnTo>
                  <a:lnTo>
                    <a:pt x="10050" y="9455"/>
                  </a:lnTo>
                  <a:lnTo>
                    <a:pt x="10669" y="9455"/>
                  </a:lnTo>
                  <a:lnTo>
                    <a:pt x="10669" y="8836"/>
                  </a:lnTo>
                  <a:lnTo>
                    <a:pt x="10050" y="8836"/>
                  </a:lnTo>
                  <a:lnTo>
                    <a:pt x="10050" y="8169"/>
                  </a:lnTo>
                  <a:lnTo>
                    <a:pt x="10669" y="8169"/>
                  </a:lnTo>
                  <a:lnTo>
                    <a:pt x="10669" y="7550"/>
                  </a:lnTo>
                  <a:lnTo>
                    <a:pt x="10050" y="7550"/>
                  </a:lnTo>
                  <a:lnTo>
                    <a:pt x="10050" y="6907"/>
                  </a:lnTo>
                  <a:lnTo>
                    <a:pt x="10669" y="6907"/>
                  </a:lnTo>
                  <a:lnTo>
                    <a:pt x="10669" y="6264"/>
                  </a:lnTo>
                  <a:lnTo>
                    <a:pt x="10050" y="6264"/>
                  </a:lnTo>
                  <a:lnTo>
                    <a:pt x="10050" y="5645"/>
                  </a:lnTo>
                  <a:lnTo>
                    <a:pt x="10669" y="5645"/>
                  </a:lnTo>
                  <a:lnTo>
                    <a:pt x="10669" y="5002"/>
                  </a:lnTo>
                  <a:lnTo>
                    <a:pt x="10050" y="5002"/>
                  </a:lnTo>
                  <a:lnTo>
                    <a:pt x="10050" y="4383"/>
                  </a:lnTo>
                  <a:lnTo>
                    <a:pt x="10669" y="4383"/>
                  </a:lnTo>
                  <a:lnTo>
                    <a:pt x="10669" y="3763"/>
                  </a:lnTo>
                  <a:lnTo>
                    <a:pt x="10050" y="3763"/>
                  </a:lnTo>
                  <a:lnTo>
                    <a:pt x="10050" y="3144"/>
                  </a:lnTo>
                  <a:lnTo>
                    <a:pt x="10669" y="3144"/>
                  </a:lnTo>
                  <a:lnTo>
                    <a:pt x="10669" y="2525"/>
                  </a:lnTo>
                  <a:lnTo>
                    <a:pt x="10050" y="2525"/>
                  </a:lnTo>
                  <a:lnTo>
                    <a:pt x="10050" y="1882"/>
                  </a:lnTo>
                  <a:lnTo>
                    <a:pt x="10645" y="1882"/>
                  </a:lnTo>
                  <a:lnTo>
                    <a:pt x="10645" y="1263"/>
                  </a:lnTo>
                  <a:lnTo>
                    <a:pt x="10026" y="1263"/>
                  </a:lnTo>
                  <a:lnTo>
                    <a:pt x="10026" y="644"/>
                  </a:lnTo>
                  <a:lnTo>
                    <a:pt x="9407" y="644"/>
                  </a:lnTo>
                  <a:lnTo>
                    <a:pt x="9407" y="1"/>
                  </a:lnTo>
                  <a:lnTo>
                    <a:pt x="8764" y="1"/>
                  </a:lnTo>
                  <a:lnTo>
                    <a:pt x="8764" y="644"/>
                  </a:lnTo>
                  <a:lnTo>
                    <a:pt x="8145" y="644"/>
                  </a:lnTo>
                  <a:lnTo>
                    <a:pt x="8145" y="1"/>
                  </a:lnTo>
                  <a:lnTo>
                    <a:pt x="7526" y="1"/>
                  </a:lnTo>
                  <a:lnTo>
                    <a:pt x="7526" y="644"/>
                  </a:lnTo>
                  <a:lnTo>
                    <a:pt x="6859" y="644"/>
                  </a:lnTo>
                  <a:lnTo>
                    <a:pt x="6859" y="1"/>
                  </a:lnTo>
                  <a:lnTo>
                    <a:pt x="6240" y="1"/>
                  </a:lnTo>
                  <a:lnTo>
                    <a:pt x="6240" y="644"/>
                  </a:lnTo>
                  <a:lnTo>
                    <a:pt x="5621" y="644"/>
                  </a:lnTo>
                  <a:lnTo>
                    <a:pt x="5621" y="1"/>
                  </a:lnTo>
                  <a:lnTo>
                    <a:pt x="5001" y="1"/>
                  </a:lnTo>
                  <a:lnTo>
                    <a:pt x="5001" y="644"/>
                  </a:lnTo>
                  <a:lnTo>
                    <a:pt x="4406" y="644"/>
                  </a:lnTo>
                  <a:lnTo>
                    <a:pt x="4406" y="1"/>
                  </a:lnTo>
                  <a:lnTo>
                    <a:pt x="3763" y="1"/>
                  </a:lnTo>
                  <a:lnTo>
                    <a:pt x="3763" y="644"/>
                  </a:lnTo>
                  <a:lnTo>
                    <a:pt x="3120" y="644"/>
                  </a:lnTo>
                  <a:lnTo>
                    <a:pt x="3120" y="1"/>
                  </a:lnTo>
                  <a:lnTo>
                    <a:pt x="2501" y="1"/>
                  </a:lnTo>
                  <a:lnTo>
                    <a:pt x="2501" y="644"/>
                  </a:lnTo>
                  <a:lnTo>
                    <a:pt x="1858" y="644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2823330" y="2353053"/>
            <a:ext cx="345693" cy="254990"/>
            <a:chOff x="3269533" y="2647228"/>
            <a:chExt cx="345693" cy="254990"/>
          </a:xfrm>
        </p:grpSpPr>
        <p:sp>
          <p:nvSpPr>
            <p:cNvPr id="237" name="Google Shape;237;p19"/>
            <p:cNvSpPr/>
            <p:nvPr/>
          </p:nvSpPr>
          <p:spPr>
            <a:xfrm>
              <a:off x="3452436" y="2670465"/>
              <a:ext cx="162790" cy="231753"/>
            </a:xfrm>
            <a:custGeom>
              <a:rect b="b" l="l" r="r" t="t"/>
              <a:pathLst>
                <a:path extrusionOk="0" h="7121" w="5002">
                  <a:moveTo>
                    <a:pt x="4239" y="0"/>
                  </a:moveTo>
                  <a:lnTo>
                    <a:pt x="4239" y="6335"/>
                  </a:lnTo>
                  <a:lnTo>
                    <a:pt x="0" y="6335"/>
                  </a:lnTo>
                  <a:lnTo>
                    <a:pt x="0" y="7121"/>
                  </a:lnTo>
                  <a:lnTo>
                    <a:pt x="5001" y="7121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269533" y="2670465"/>
              <a:ext cx="162790" cy="231753"/>
            </a:xfrm>
            <a:custGeom>
              <a:rect b="b" l="l" r="r" t="t"/>
              <a:pathLst>
                <a:path extrusionOk="0" h="7121" w="5002">
                  <a:moveTo>
                    <a:pt x="0" y="0"/>
                  </a:moveTo>
                  <a:lnTo>
                    <a:pt x="0" y="7121"/>
                  </a:lnTo>
                  <a:lnTo>
                    <a:pt x="5001" y="7121"/>
                  </a:lnTo>
                  <a:lnTo>
                    <a:pt x="5001" y="6335"/>
                  </a:lnTo>
                  <a:lnTo>
                    <a:pt x="786" y="6335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315259" y="2648758"/>
              <a:ext cx="117064" cy="208516"/>
            </a:xfrm>
            <a:custGeom>
              <a:rect b="b" l="l" r="r" t="t"/>
              <a:pathLst>
                <a:path extrusionOk="0" h="6407" w="3597">
                  <a:moveTo>
                    <a:pt x="0" y="1"/>
                  </a:moveTo>
                  <a:lnTo>
                    <a:pt x="0" y="6407"/>
                  </a:lnTo>
                  <a:lnTo>
                    <a:pt x="3596" y="6407"/>
                  </a:lnTo>
                  <a:lnTo>
                    <a:pt x="3596" y="5573"/>
                  </a:lnTo>
                  <a:cubicBezTo>
                    <a:pt x="2810" y="5478"/>
                    <a:pt x="2144" y="5097"/>
                    <a:pt x="1548" y="4454"/>
                  </a:cubicBezTo>
                  <a:cubicBezTo>
                    <a:pt x="1072" y="3882"/>
                    <a:pt x="834" y="3335"/>
                    <a:pt x="810" y="3311"/>
                  </a:cubicBezTo>
                  <a:lnTo>
                    <a:pt x="739" y="3192"/>
                  </a:lnTo>
                  <a:lnTo>
                    <a:pt x="810" y="3073"/>
                  </a:lnTo>
                  <a:cubicBezTo>
                    <a:pt x="810" y="3049"/>
                    <a:pt x="1048" y="2501"/>
                    <a:pt x="1548" y="1953"/>
                  </a:cubicBezTo>
                  <a:cubicBezTo>
                    <a:pt x="2144" y="1287"/>
                    <a:pt x="2834" y="906"/>
                    <a:pt x="3596" y="810"/>
                  </a:cubicBezTo>
                  <a:lnTo>
                    <a:pt x="3596" y="406"/>
                  </a:lnTo>
                  <a:cubicBezTo>
                    <a:pt x="3596" y="191"/>
                    <a:pt x="3406" y="1"/>
                    <a:pt x="3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361765" y="2694484"/>
              <a:ext cx="160447" cy="116283"/>
            </a:xfrm>
            <a:custGeom>
              <a:rect b="b" l="l" r="r" t="t"/>
              <a:pathLst>
                <a:path extrusionOk="0" h="3573" w="4930">
                  <a:moveTo>
                    <a:pt x="2477" y="787"/>
                  </a:moveTo>
                  <a:cubicBezTo>
                    <a:pt x="3025" y="787"/>
                    <a:pt x="3477" y="1215"/>
                    <a:pt x="3477" y="1787"/>
                  </a:cubicBezTo>
                  <a:cubicBezTo>
                    <a:pt x="3477" y="2358"/>
                    <a:pt x="3025" y="2811"/>
                    <a:pt x="2477" y="2811"/>
                  </a:cubicBezTo>
                  <a:cubicBezTo>
                    <a:pt x="1905" y="2811"/>
                    <a:pt x="1453" y="2358"/>
                    <a:pt x="1453" y="1787"/>
                  </a:cubicBezTo>
                  <a:cubicBezTo>
                    <a:pt x="1453" y="1215"/>
                    <a:pt x="1929" y="787"/>
                    <a:pt x="2477" y="787"/>
                  </a:cubicBezTo>
                  <a:close/>
                  <a:moveTo>
                    <a:pt x="2477" y="1"/>
                  </a:moveTo>
                  <a:cubicBezTo>
                    <a:pt x="1786" y="1"/>
                    <a:pt x="1167" y="310"/>
                    <a:pt x="596" y="929"/>
                  </a:cubicBezTo>
                  <a:cubicBezTo>
                    <a:pt x="286" y="1263"/>
                    <a:pt x="95" y="1620"/>
                    <a:pt x="0" y="1787"/>
                  </a:cubicBezTo>
                  <a:cubicBezTo>
                    <a:pt x="95" y="1977"/>
                    <a:pt x="262" y="2287"/>
                    <a:pt x="596" y="2644"/>
                  </a:cubicBezTo>
                  <a:cubicBezTo>
                    <a:pt x="1119" y="3287"/>
                    <a:pt x="1786" y="3573"/>
                    <a:pt x="2477" y="3573"/>
                  </a:cubicBezTo>
                  <a:cubicBezTo>
                    <a:pt x="3930" y="3573"/>
                    <a:pt x="4692" y="2215"/>
                    <a:pt x="4930" y="1787"/>
                  </a:cubicBezTo>
                  <a:cubicBezTo>
                    <a:pt x="4858" y="1620"/>
                    <a:pt x="4668" y="1287"/>
                    <a:pt x="4334" y="929"/>
                  </a:cubicBezTo>
                  <a:cubicBezTo>
                    <a:pt x="3810" y="310"/>
                    <a:pt x="3144" y="1"/>
                    <a:pt x="2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452436" y="2647228"/>
              <a:ext cx="117845" cy="207735"/>
            </a:xfrm>
            <a:custGeom>
              <a:rect b="b" l="l" r="r" t="t"/>
              <a:pathLst>
                <a:path extrusionOk="0" h="6383" w="3621">
                  <a:moveTo>
                    <a:pt x="405" y="0"/>
                  </a:moveTo>
                  <a:cubicBezTo>
                    <a:pt x="191" y="24"/>
                    <a:pt x="0" y="214"/>
                    <a:pt x="0" y="405"/>
                  </a:cubicBezTo>
                  <a:lnTo>
                    <a:pt x="0" y="834"/>
                  </a:lnTo>
                  <a:cubicBezTo>
                    <a:pt x="786" y="905"/>
                    <a:pt x="1477" y="1310"/>
                    <a:pt x="2072" y="1953"/>
                  </a:cubicBezTo>
                  <a:cubicBezTo>
                    <a:pt x="2549" y="2524"/>
                    <a:pt x="2763" y="3072"/>
                    <a:pt x="2811" y="3096"/>
                  </a:cubicBezTo>
                  <a:lnTo>
                    <a:pt x="2858" y="3215"/>
                  </a:lnTo>
                  <a:lnTo>
                    <a:pt x="2811" y="3334"/>
                  </a:lnTo>
                  <a:cubicBezTo>
                    <a:pt x="2811" y="3358"/>
                    <a:pt x="2572" y="3882"/>
                    <a:pt x="2072" y="4453"/>
                  </a:cubicBezTo>
                  <a:cubicBezTo>
                    <a:pt x="1477" y="5120"/>
                    <a:pt x="786" y="5501"/>
                    <a:pt x="0" y="5596"/>
                  </a:cubicBezTo>
                  <a:lnTo>
                    <a:pt x="0" y="6382"/>
                  </a:lnTo>
                  <a:lnTo>
                    <a:pt x="3620" y="6382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429166" y="2740209"/>
              <a:ext cx="25613" cy="24832"/>
            </a:xfrm>
            <a:custGeom>
              <a:rect b="b" l="l" r="r" t="t"/>
              <a:pathLst>
                <a:path extrusionOk="0" h="763" w="787">
                  <a:moveTo>
                    <a:pt x="382" y="1"/>
                  </a:moveTo>
                  <a:cubicBezTo>
                    <a:pt x="192" y="1"/>
                    <a:pt x="1" y="167"/>
                    <a:pt x="1" y="382"/>
                  </a:cubicBezTo>
                  <a:cubicBezTo>
                    <a:pt x="1" y="596"/>
                    <a:pt x="192" y="763"/>
                    <a:pt x="382" y="763"/>
                  </a:cubicBezTo>
                  <a:cubicBezTo>
                    <a:pt x="596" y="763"/>
                    <a:pt x="787" y="596"/>
                    <a:pt x="787" y="382"/>
                  </a:cubicBezTo>
                  <a:cubicBezTo>
                    <a:pt x="787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5952060" y="2327163"/>
            <a:ext cx="345693" cy="306183"/>
            <a:chOff x="1762081" y="1517201"/>
            <a:chExt cx="345693" cy="306183"/>
          </a:xfrm>
        </p:grpSpPr>
        <p:sp>
          <p:nvSpPr>
            <p:cNvPr id="244" name="Google Shape;244;p19"/>
            <p:cNvSpPr/>
            <p:nvPr/>
          </p:nvSpPr>
          <p:spPr>
            <a:xfrm>
              <a:off x="1762081" y="1598596"/>
              <a:ext cx="345693" cy="224788"/>
            </a:xfrm>
            <a:custGeom>
              <a:rect b="b" l="l" r="r" t="t"/>
              <a:pathLst>
                <a:path extrusionOk="0" h="6907" w="10622">
                  <a:moveTo>
                    <a:pt x="5311" y="1286"/>
                  </a:moveTo>
                  <a:cubicBezTo>
                    <a:pt x="6097" y="1286"/>
                    <a:pt x="6811" y="1643"/>
                    <a:pt x="7406" y="2334"/>
                  </a:cubicBezTo>
                  <a:cubicBezTo>
                    <a:pt x="7859" y="2834"/>
                    <a:pt x="8073" y="3334"/>
                    <a:pt x="8073" y="3334"/>
                  </a:cubicBezTo>
                  <a:lnTo>
                    <a:pt x="8121" y="3453"/>
                  </a:lnTo>
                  <a:lnTo>
                    <a:pt x="8073" y="3572"/>
                  </a:lnTo>
                  <a:cubicBezTo>
                    <a:pt x="8073" y="3620"/>
                    <a:pt x="7859" y="4096"/>
                    <a:pt x="7406" y="4596"/>
                  </a:cubicBezTo>
                  <a:cubicBezTo>
                    <a:pt x="6811" y="5287"/>
                    <a:pt x="6073" y="5644"/>
                    <a:pt x="5311" y="5644"/>
                  </a:cubicBezTo>
                  <a:cubicBezTo>
                    <a:pt x="4501" y="5644"/>
                    <a:pt x="3787" y="5287"/>
                    <a:pt x="3191" y="4596"/>
                  </a:cubicBezTo>
                  <a:cubicBezTo>
                    <a:pt x="2739" y="4096"/>
                    <a:pt x="2524" y="3572"/>
                    <a:pt x="2524" y="3572"/>
                  </a:cubicBezTo>
                  <a:lnTo>
                    <a:pt x="2477" y="3453"/>
                  </a:lnTo>
                  <a:lnTo>
                    <a:pt x="2524" y="3334"/>
                  </a:lnTo>
                  <a:cubicBezTo>
                    <a:pt x="2524" y="3310"/>
                    <a:pt x="2739" y="2834"/>
                    <a:pt x="3191" y="2334"/>
                  </a:cubicBezTo>
                  <a:cubicBezTo>
                    <a:pt x="3787" y="1643"/>
                    <a:pt x="4525" y="1286"/>
                    <a:pt x="5311" y="1286"/>
                  </a:cubicBezTo>
                  <a:close/>
                  <a:moveTo>
                    <a:pt x="0" y="0"/>
                  </a:moveTo>
                  <a:lnTo>
                    <a:pt x="0" y="6906"/>
                  </a:lnTo>
                  <a:lnTo>
                    <a:pt x="10621" y="6906"/>
                  </a:lnTo>
                  <a:lnTo>
                    <a:pt x="10621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925587" y="1701666"/>
              <a:ext cx="19429" cy="19397"/>
            </a:xfrm>
            <a:custGeom>
              <a:rect b="b" l="l" r="r" t="t"/>
              <a:pathLst>
                <a:path extrusionOk="0" h="596" w="597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77" y="596"/>
                    <a:pt x="596" y="453"/>
                    <a:pt x="596" y="286"/>
                  </a:cubicBezTo>
                  <a:cubicBezTo>
                    <a:pt x="596" y="120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865932" y="1660594"/>
              <a:ext cx="139520" cy="100792"/>
            </a:xfrm>
            <a:custGeom>
              <a:rect b="b" l="l" r="r" t="t"/>
              <a:pathLst>
                <a:path extrusionOk="0" h="3097" w="4287">
                  <a:moveTo>
                    <a:pt x="2143" y="643"/>
                  </a:moveTo>
                  <a:cubicBezTo>
                    <a:pt x="2644" y="643"/>
                    <a:pt x="3072" y="1048"/>
                    <a:pt x="3072" y="1548"/>
                  </a:cubicBezTo>
                  <a:cubicBezTo>
                    <a:pt x="3072" y="2048"/>
                    <a:pt x="2644" y="2477"/>
                    <a:pt x="2143" y="2477"/>
                  </a:cubicBezTo>
                  <a:cubicBezTo>
                    <a:pt x="1643" y="2477"/>
                    <a:pt x="1215" y="2048"/>
                    <a:pt x="1215" y="1548"/>
                  </a:cubicBezTo>
                  <a:cubicBezTo>
                    <a:pt x="1191" y="1048"/>
                    <a:pt x="1596" y="643"/>
                    <a:pt x="2143" y="643"/>
                  </a:cubicBezTo>
                  <a:close/>
                  <a:moveTo>
                    <a:pt x="2143" y="0"/>
                  </a:moveTo>
                  <a:cubicBezTo>
                    <a:pt x="881" y="0"/>
                    <a:pt x="167" y="1167"/>
                    <a:pt x="0" y="1548"/>
                  </a:cubicBezTo>
                  <a:cubicBezTo>
                    <a:pt x="95" y="1715"/>
                    <a:pt x="238" y="2001"/>
                    <a:pt x="500" y="2310"/>
                  </a:cubicBezTo>
                  <a:cubicBezTo>
                    <a:pt x="977" y="2834"/>
                    <a:pt x="1524" y="3096"/>
                    <a:pt x="2143" y="3096"/>
                  </a:cubicBezTo>
                  <a:cubicBezTo>
                    <a:pt x="3382" y="3096"/>
                    <a:pt x="4096" y="1953"/>
                    <a:pt x="4287" y="1548"/>
                  </a:cubicBezTo>
                  <a:cubicBezTo>
                    <a:pt x="4192" y="1405"/>
                    <a:pt x="4049" y="1120"/>
                    <a:pt x="3787" y="810"/>
                  </a:cubicBezTo>
                  <a:cubicBezTo>
                    <a:pt x="3310" y="286"/>
                    <a:pt x="2739" y="0"/>
                    <a:pt x="214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762081" y="1517201"/>
              <a:ext cx="345693" cy="61282"/>
            </a:xfrm>
            <a:custGeom>
              <a:rect b="b" l="l" r="r" t="t"/>
              <a:pathLst>
                <a:path extrusionOk="0" h="1883" w="10622">
                  <a:moveTo>
                    <a:pt x="1881" y="644"/>
                  </a:moveTo>
                  <a:lnTo>
                    <a:pt x="1881" y="1263"/>
                  </a:lnTo>
                  <a:lnTo>
                    <a:pt x="1262" y="1263"/>
                  </a:lnTo>
                  <a:lnTo>
                    <a:pt x="1262" y="644"/>
                  </a:lnTo>
                  <a:close/>
                  <a:moveTo>
                    <a:pt x="3120" y="644"/>
                  </a:moveTo>
                  <a:lnTo>
                    <a:pt x="3120" y="1263"/>
                  </a:lnTo>
                  <a:lnTo>
                    <a:pt x="2501" y="1263"/>
                  </a:lnTo>
                  <a:lnTo>
                    <a:pt x="2501" y="644"/>
                  </a:lnTo>
                  <a:close/>
                  <a:moveTo>
                    <a:pt x="4382" y="644"/>
                  </a:moveTo>
                  <a:lnTo>
                    <a:pt x="4382" y="1263"/>
                  </a:lnTo>
                  <a:lnTo>
                    <a:pt x="3763" y="1263"/>
                  </a:lnTo>
                  <a:lnTo>
                    <a:pt x="3763" y="644"/>
                  </a:lnTo>
                  <a:close/>
                  <a:moveTo>
                    <a:pt x="0" y="1"/>
                  </a:moveTo>
                  <a:lnTo>
                    <a:pt x="0" y="1882"/>
                  </a:lnTo>
                  <a:lnTo>
                    <a:pt x="10621" y="1882"/>
                  </a:lnTo>
                  <a:lnTo>
                    <a:pt x="10621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9"/>
          <p:cNvSpPr/>
          <p:nvPr/>
        </p:nvSpPr>
        <p:spPr>
          <a:xfrm rot="-5400000">
            <a:off x="2352075" y="1818700"/>
            <a:ext cx="1023125" cy="1010175"/>
          </a:xfrm>
          <a:prstGeom prst="flowChartOffpageConnector">
            <a:avLst/>
          </a:prstGeom>
          <a:solidFill>
            <a:schemeClr val="dk1"/>
          </a:solidFill>
          <a:ln cap="flat" cmpd="sng" w="38100">
            <a:solidFill>
              <a:srgbClr val="39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 rot="-5400000">
            <a:off x="3923738" y="1832738"/>
            <a:ext cx="996475" cy="1008750"/>
          </a:xfrm>
          <a:prstGeom prst="flowChartOffpageConnector">
            <a:avLst/>
          </a:prstGeom>
          <a:solidFill>
            <a:schemeClr val="dk1"/>
          </a:solidFill>
          <a:ln cap="flat" cmpd="sng" w="38100">
            <a:solidFill>
              <a:srgbClr val="39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-5400000">
            <a:off x="5452810" y="1822713"/>
            <a:ext cx="1023125" cy="1002150"/>
          </a:xfrm>
          <a:prstGeom prst="flowChartOffpageConnector">
            <a:avLst/>
          </a:prstGeom>
          <a:solidFill>
            <a:schemeClr val="dk1"/>
          </a:solidFill>
          <a:ln cap="flat" cmpd="sng" w="38100">
            <a:solidFill>
              <a:srgbClr val="39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 rot="-5400000">
            <a:off x="7035262" y="1825963"/>
            <a:ext cx="1009800" cy="1008975"/>
          </a:xfrm>
          <a:prstGeom prst="flowChartOffpageConnector">
            <a:avLst/>
          </a:prstGeom>
          <a:solidFill>
            <a:schemeClr val="dk1"/>
          </a:solidFill>
          <a:ln cap="flat" cmpd="sng" w="38100">
            <a:solidFill>
              <a:srgbClr val="39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881" y="2149744"/>
            <a:ext cx="682540" cy="3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299" y="2149751"/>
            <a:ext cx="867098" cy="3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7366" y="1898766"/>
            <a:ext cx="682550" cy="85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5276" y="2009814"/>
            <a:ext cx="682550" cy="627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19"/>
          <p:cNvGrpSpPr/>
          <p:nvPr/>
        </p:nvGrpSpPr>
        <p:grpSpPr>
          <a:xfrm>
            <a:off x="7607027" y="4122070"/>
            <a:ext cx="1143909" cy="154942"/>
            <a:chOff x="238125" y="2506075"/>
            <a:chExt cx="6333939" cy="673075"/>
          </a:xfrm>
        </p:grpSpPr>
        <p:sp>
          <p:nvSpPr>
            <p:cNvPr id="257" name="Google Shape;257;p19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06192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EB6FC"/>
            </a:solidFill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928139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342320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63BEFB"/>
            </a:solidFill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2" name="Google Shape;26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8625" y="2081436"/>
            <a:ext cx="845700" cy="47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819150" y="453050"/>
            <a:ext cx="7505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Learning Phase</a:t>
            </a:r>
            <a:endParaRPr/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971550" y="978575"/>
            <a:ext cx="7505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Language,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Frameworks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Tools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345250" y="1718250"/>
            <a:ext cx="2676000" cy="2928300"/>
          </a:xfrm>
          <a:prstGeom prst="roundRect">
            <a:avLst>
              <a:gd fmla="val 16667" name="adj"/>
            </a:avLst>
          </a:prstGeom>
          <a:solidFill>
            <a:srgbClr val="77C6F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3205550" y="1718250"/>
            <a:ext cx="2676000" cy="2928300"/>
          </a:xfrm>
          <a:prstGeom prst="roundRect">
            <a:avLst>
              <a:gd fmla="val 16667" name="adj"/>
            </a:avLst>
          </a:prstGeom>
          <a:solidFill>
            <a:srgbClr val="77C6F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530350" y="1911901"/>
            <a:ext cx="2305800" cy="258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3390650" y="1911900"/>
            <a:ext cx="2305800" cy="25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640900" y="2169287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</a:t>
            </a:r>
            <a:endParaRPr sz="24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3518851" y="2169267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Frameworks</a:t>
            </a:r>
            <a:endParaRPr sz="18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605600" y="2944650"/>
            <a:ext cx="2084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Golang (Go)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3501201" y="296163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Echo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Gin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6101150" y="1718250"/>
            <a:ext cx="2676000" cy="2928300"/>
          </a:xfrm>
          <a:prstGeom prst="roundRect">
            <a:avLst>
              <a:gd fmla="val 16667" name="adj"/>
            </a:avLst>
          </a:prstGeom>
          <a:solidFill>
            <a:srgbClr val="77C6F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6286250" y="1911900"/>
            <a:ext cx="2305800" cy="25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6396801" y="2169279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Tools</a:t>
            </a:r>
            <a:endParaRPr sz="1800">
              <a:solidFill>
                <a:srgbClr val="77C6F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6396800" y="2411850"/>
            <a:ext cx="20847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Docker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Redis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Kafka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RabbitMQ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MySQL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PostgreSQL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Gitea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Bitbucket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1" name="Google Shape;2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819150" y="499150"/>
            <a:ext cx="75057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World Tasks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287" name="Google Shape;287;p21"/>
          <p:cNvSpPr txBox="1"/>
          <p:nvPr>
            <p:ph type="title"/>
          </p:nvPr>
        </p:nvSpPr>
        <p:spPr>
          <a:xfrm>
            <a:off x="4422350" y="1018450"/>
            <a:ext cx="4041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44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 Inventory</a:t>
            </a:r>
            <a:endParaRPr b="1" sz="3644">
              <a:solidFill>
                <a:srgbClr val="000000"/>
              </a:solidFill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4762599" y="1655473"/>
            <a:ext cx="33657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product will manage the client’s under </a:t>
            </a:r>
            <a:r>
              <a:rPr b="1" lang="en" sz="150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Vivasoft</a:t>
            </a: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 Financify initiative.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Stock Creation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Stock Adjustment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Stock Management through Financify invoice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Fortunately, I took part in the entire life cycle of software development from requirement gathering to deployment.</a:t>
            </a:r>
            <a:endParaRPr sz="1500">
              <a:solidFill>
                <a:srgbClr val="4949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9" name="Google Shape;2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25" y="721025"/>
            <a:ext cx="3982625" cy="41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150" y="343375"/>
            <a:ext cx="1503525" cy="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