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g" ContentType="image/jpg"/>
  <Override PartName="/ppt/media/image11.jpg" ContentType="image/jpg"/>
  <Override PartName="/ppt/media/image14.jpg" ContentType="image/jpg"/>
  <Override PartName="/ppt/media/image15.jpg" ContentType="image/jpg"/>
  <Override PartName="/ppt/media/image16.jpg" ContentType="image/jpg"/>
  <Override PartName="/ppt/media/image17.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78" r:id="rId9"/>
    <p:sldId id="279" r:id="rId10"/>
    <p:sldId id="280" r:id="rId11"/>
    <p:sldId id="281" r:id="rId12"/>
    <p:sldId id="320" r:id="rId13"/>
    <p:sldId id="321" r:id="rId14"/>
    <p:sldId id="322" r:id="rId15"/>
    <p:sldId id="323" r:id="rId16"/>
    <p:sldId id="324" r:id="rId17"/>
    <p:sldId id="325" r:id="rId18"/>
    <p:sldId id="326"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5143500" type="screen16x9"/>
  <p:notesSz cx="6858000" cy="9144000"/>
  <p:embeddedFontLst>
    <p:embeddedFont>
      <p:font typeface="Cambria Math" panose="02040503050406030204" pitchFamily="18" charset="0"/>
      <p:regular r:id="rId36"/>
    </p:embeddedFont>
    <p:embeddedFont>
      <p:font typeface="Economica"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928D2-862E-4BD9-8726-B72EB66DB032}">
  <a:tblStyle styleId="{CE4928D2-862E-4BD9-8726-B72EB66DB0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deed17027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deed1702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deed17027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deed1702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deed1702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deed1702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deed17027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deed1702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deed1702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deed1702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deed17027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deed1702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deed17027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deed1702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deed17027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deed1702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deed1702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1deed1702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deed17027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deed17027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deed1702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deed170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deed17027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deed17027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1deed17027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1deed1702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deed1702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deed1702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deed1702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deed1702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deed1702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deed1702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deed1702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deed1702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deed17027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deed1702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deed1702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deed1702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deed1702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deed1702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deed1702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deed1702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3333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9525">
              <a:spcBef>
                <a:spcPts val="75"/>
              </a:spcBef>
            </a:pPr>
            <a:r>
              <a:rPr lang="en-US" spc="-4"/>
              <a:t>Computer</a:t>
            </a:r>
            <a:r>
              <a:rPr lang="en-US" spc="-23"/>
              <a:t> </a:t>
            </a:r>
            <a:r>
              <a:rPr lang="en-US" spc="-4"/>
              <a:t>Science</a:t>
            </a:r>
            <a:r>
              <a:rPr lang="en-US" spc="15"/>
              <a:t> </a:t>
            </a:r>
            <a:r>
              <a:rPr lang="en-US" spc="-4"/>
              <a:t>and</a:t>
            </a:r>
            <a:r>
              <a:rPr lang="en-US" spc="8"/>
              <a:t> </a:t>
            </a:r>
            <a:r>
              <a:rPr lang="en-US" spc="-4"/>
              <a:t>Engineering,</a:t>
            </a:r>
            <a:r>
              <a:rPr lang="en-US" spc="11"/>
              <a:t> </a:t>
            </a:r>
            <a:r>
              <a:rPr lang="en-US"/>
              <a:t>SUST</a:t>
            </a:r>
            <a:endParaRPr lang="en-US" dirty="0"/>
          </a:p>
        </p:txBody>
      </p:sp>
      <p:sp>
        <p:nvSpPr>
          <p:cNvPr id="5" name="Holder 5"/>
          <p:cNvSpPr>
            <a:spLocks noGrp="1"/>
          </p:cNvSpPr>
          <p:nvPr>
            <p:ph type="dt" sz="half" idx="6"/>
          </p:nvPr>
        </p:nvSpPr>
        <p:spPr/>
        <p:txBody>
          <a:bodyPr lIns="0" tIns="0" rIns="0" bIns="0"/>
          <a:lstStyle>
            <a:lvl1pPr>
              <a:defRPr sz="900" b="0" i="0">
                <a:solidFill>
                  <a:schemeClr val="tx1"/>
                </a:solidFill>
                <a:latin typeface="Tahoma"/>
                <a:cs typeface="Tahoma"/>
              </a:defRPr>
            </a:lvl1pPr>
          </a:lstStyle>
          <a:p>
            <a:pPr marL="9525">
              <a:spcBef>
                <a:spcPts val="75"/>
              </a:spcBef>
            </a:pPr>
            <a:r>
              <a:rPr lang="en-US" spc="-4"/>
              <a:t>July</a:t>
            </a:r>
            <a:r>
              <a:rPr lang="en-US" spc="-34"/>
              <a:t> </a:t>
            </a:r>
            <a:r>
              <a:rPr lang="en-US" spc="-8"/>
              <a:t>26,</a:t>
            </a:r>
            <a:r>
              <a:rPr lang="en-US" spc="-23"/>
              <a:t> </a:t>
            </a:r>
            <a:r>
              <a:rPr lang="en-US" spc="-8"/>
              <a:t>2022</a:t>
            </a:r>
            <a:endParaRPr lang="en-US" spc="-8"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Tahoma"/>
                <a:cs typeface="Tahoma"/>
              </a:defRPr>
            </a:lvl1pPr>
          </a:lstStyle>
          <a:p>
            <a:pPr marL="28575">
              <a:spcBef>
                <a:spcPts val="68"/>
              </a:spcBef>
            </a:pPr>
            <a:fld id="{81D60167-4931-47E6-BA6A-407CBD079E47}" type="slidenum">
              <a:rPr lang="en-US" spc="-4" smtClean="0"/>
              <a:pPr marL="28575">
                <a:spcBef>
                  <a:spcPts val="68"/>
                </a:spcBef>
              </a:pPr>
              <a:t>‹#›</a:t>
            </a:fld>
            <a:endParaRPr lang="en-US" spc="-4" dirty="0"/>
          </a:p>
        </p:txBody>
      </p:sp>
    </p:spTree>
    <p:extLst>
      <p:ext uri="{BB962C8B-B14F-4D97-AF65-F5344CB8AC3E}">
        <p14:creationId xmlns:p14="http://schemas.microsoft.com/office/powerpoint/2010/main" val="386633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dl.icdst.org/pdfs/files4/01c56e081202b62bd7d3b4f8545775fb.pdf"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452250" y="1473875"/>
            <a:ext cx="4410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a:t>
            </a:r>
            <a:endParaRPr/>
          </a:p>
          <a:p>
            <a:pPr marL="0" lvl="0" indent="0" algn="ctr" rtl="0">
              <a:spcBef>
                <a:spcPts val="0"/>
              </a:spcBef>
              <a:spcAft>
                <a:spcPts val="0"/>
              </a:spcAft>
              <a:buNone/>
            </a:pPr>
            <a:r>
              <a:rPr lang="en"/>
              <a:t>Digital Image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4845" y="2743224"/>
            <a:ext cx="5328773" cy="1900154"/>
          </a:xfrm>
          <a:prstGeom prst="rect">
            <a:avLst/>
          </a:prstGeom>
        </p:spPr>
      </p:pic>
      <p:sp>
        <p:nvSpPr>
          <p:cNvPr id="3" name="object 3"/>
          <p:cNvSpPr txBox="1">
            <a:spLocks noGrp="1"/>
          </p:cNvSpPr>
          <p:nvPr>
            <p:ph type="title"/>
          </p:nvPr>
        </p:nvSpPr>
        <p:spPr>
          <a:xfrm>
            <a:off x="1459828" y="498114"/>
            <a:ext cx="5723573" cy="391293"/>
          </a:xfrm>
          <a:prstGeom prst="rect">
            <a:avLst/>
          </a:prstGeom>
        </p:spPr>
        <p:txBody>
          <a:bodyPr spcFirstLastPara="1" vert="horz" wrap="square" lIns="0" tIns="9049" rIns="0" bIns="0" rtlCol="0" anchor="b" anchorCtr="0">
            <a:spAutoFit/>
          </a:bodyPr>
          <a:lstStyle/>
          <a:p>
            <a:pPr marL="9525">
              <a:spcBef>
                <a:spcPts val="71"/>
              </a:spcBef>
            </a:pPr>
            <a:r>
              <a:rPr spc="-4" dirty="0"/>
              <a:t>Examples</a:t>
            </a:r>
            <a:r>
              <a:rPr spc="4" dirty="0"/>
              <a:t> </a:t>
            </a:r>
            <a:r>
              <a:rPr spc="-4" dirty="0"/>
              <a:t>of</a:t>
            </a:r>
            <a:r>
              <a:rPr spc="26" dirty="0"/>
              <a:t> </a:t>
            </a:r>
            <a:r>
              <a:rPr spc="-8" dirty="0"/>
              <a:t>Arithmetic</a:t>
            </a:r>
            <a:r>
              <a:rPr spc="75" dirty="0"/>
              <a:t> </a:t>
            </a:r>
            <a:r>
              <a:rPr spc="-4" dirty="0"/>
              <a:t>Operations</a:t>
            </a:r>
            <a:r>
              <a:rPr sz="2100" spc="-4" dirty="0"/>
              <a:t>-Addition</a:t>
            </a:r>
            <a:endParaRPr sz="2100"/>
          </a:p>
        </p:txBody>
      </p:sp>
      <p:sp>
        <p:nvSpPr>
          <p:cNvPr id="4" name="object 4"/>
          <p:cNvSpPr txBox="1"/>
          <p:nvPr/>
        </p:nvSpPr>
        <p:spPr>
          <a:xfrm>
            <a:off x="1116928" y="1165917"/>
            <a:ext cx="4946809" cy="563616"/>
          </a:xfrm>
          <a:prstGeom prst="rect">
            <a:avLst/>
          </a:prstGeom>
        </p:spPr>
        <p:txBody>
          <a:bodyPr vert="horz" wrap="square" lIns="0" tIns="9525" rIns="0" bIns="0" rtlCol="0">
            <a:spAutoFit/>
          </a:bodyPr>
          <a:lstStyle/>
          <a:p>
            <a:pPr marL="267653" indent="-258604">
              <a:spcBef>
                <a:spcPts val="75"/>
              </a:spcBef>
              <a:buClr>
                <a:srgbClr val="3333CC"/>
              </a:buClr>
              <a:buSzPct val="60416"/>
              <a:buFont typeface="Wingdings"/>
              <a:buChar char=""/>
              <a:tabLst>
                <a:tab pos="267653" algn="l"/>
                <a:tab pos="268129" algn="l"/>
              </a:tabLst>
            </a:pPr>
            <a:r>
              <a:rPr sz="1800" dirty="0">
                <a:latin typeface="Tahoma"/>
                <a:cs typeface="Tahoma"/>
              </a:rPr>
              <a:t>Useful</a:t>
            </a:r>
            <a:r>
              <a:rPr sz="1800" spc="-45" dirty="0">
                <a:latin typeface="Tahoma"/>
                <a:cs typeface="Tahoma"/>
              </a:rPr>
              <a:t> </a:t>
            </a:r>
            <a:r>
              <a:rPr sz="1800" spc="-4" dirty="0">
                <a:latin typeface="Tahoma"/>
                <a:cs typeface="Tahoma"/>
              </a:rPr>
              <a:t>for</a:t>
            </a:r>
            <a:r>
              <a:rPr sz="1800" spc="-11" dirty="0">
                <a:latin typeface="Tahoma"/>
                <a:cs typeface="Tahoma"/>
              </a:rPr>
              <a:t> </a:t>
            </a:r>
            <a:r>
              <a:rPr sz="1800" spc="-4" dirty="0">
                <a:latin typeface="Tahoma"/>
                <a:cs typeface="Tahoma"/>
              </a:rPr>
              <a:t>combining</a:t>
            </a:r>
            <a:r>
              <a:rPr sz="1800" spc="-15" dirty="0">
                <a:latin typeface="Tahoma"/>
                <a:cs typeface="Tahoma"/>
              </a:rPr>
              <a:t> </a:t>
            </a:r>
            <a:r>
              <a:rPr sz="1800" spc="-4" dirty="0">
                <a:latin typeface="Tahoma"/>
                <a:cs typeface="Tahoma"/>
              </a:rPr>
              <a:t>information</a:t>
            </a:r>
            <a:r>
              <a:rPr sz="1800" spc="8" dirty="0">
                <a:latin typeface="Tahoma"/>
                <a:cs typeface="Tahoma"/>
              </a:rPr>
              <a:t> </a:t>
            </a:r>
            <a:r>
              <a:rPr sz="1800" spc="-4" dirty="0">
                <a:latin typeface="Tahoma"/>
                <a:cs typeface="Tahoma"/>
              </a:rPr>
              <a:t>between</a:t>
            </a:r>
            <a:r>
              <a:rPr sz="1800" spc="-19" dirty="0">
                <a:latin typeface="Tahoma"/>
                <a:cs typeface="Tahoma"/>
              </a:rPr>
              <a:t> </a:t>
            </a:r>
            <a:r>
              <a:rPr sz="1800" spc="-8" dirty="0">
                <a:latin typeface="Tahoma"/>
                <a:cs typeface="Tahoma"/>
              </a:rPr>
              <a:t>two</a:t>
            </a:r>
            <a:endParaRPr sz="1800">
              <a:latin typeface="Tahoma"/>
              <a:cs typeface="Tahoma"/>
            </a:endParaRPr>
          </a:p>
          <a:p>
            <a:pPr marL="267653"/>
            <a:r>
              <a:rPr sz="1800" spc="-4" dirty="0">
                <a:latin typeface="Tahoma"/>
                <a:cs typeface="Tahoma"/>
              </a:rPr>
              <a:t>images</a:t>
            </a:r>
            <a:endParaRPr sz="1800">
              <a:latin typeface="Tahoma"/>
              <a:cs typeface="Tahoma"/>
            </a:endParaRPr>
          </a:p>
        </p:txBody>
      </p:sp>
      <p:pic>
        <p:nvPicPr>
          <p:cNvPr id="5" name="object 5"/>
          <p:cNvPicPr/>
          <p:nvPr/>
        </p:nvPicPr>
        <p:blipFill>
          <a:blip r:embed="rId3" cstate="print"/>
          <a:stretch>
            <a:fillRect/>
          </a:stretch>
        </p:blipFill>
        <p:spPr>
          <a:xfrm>
            <a:off x="2225651" y="1985681"/>
            <a:ext cx="3675531" cy="230100"/>
          </a:xfrm>
          <a:prstGeom prst="rect">
            <a:avLst/>
          </a:prstGeom>
        </p:spPr>
      </p:pic>
      <p:sp>
        <p:nvSpPr>
          <p:cNvPr id="6" name="object 6"/>
          <p:cNvSpPr txBox="1"/>
          <p:nvPr/>
        </p:nvSpPr>
        <p:spPr>
          <a:xfrm>
            <a:off x="3391745" y="2450173"/>
            <a:ext cx="1088708" cy="286617"/>
          </a:xfrm>
          <a:prstGeom prst="rect">
            <a:avLst/>
          </a:prstGeom>
        </p:spPr>
        <p:txBody>
          <a:bodyPr vert="horz" wrap="square" lIns="0" tIns="9525" rIns="0" bIns="0" rtlCol="0">
            <a:spAutoFit/>
          </a:bodyPr>
          <a:lstStyle/>
          <a:p>
            <a:pPr marL="9525">
              <a:spcBef>
                <a:spcPts val="75"/>
              </a:spcBef>
            </a:pPr>
            <a:r>
              <a:rPr sz="1800" dirty="0">
                <a:latin typeface="Times New Roman"/>
                <a:cs typeface="Times New Roman"/>
              </a:rPr>
              <a:t>0</a:t>
            </a:r>
            <a:r>
              <a:rPr sz="1800" spc="-38" dirty="0">
                <a:latin typeface="Times New Roman"/>
                <a:cs typeface="Times New Roman"/>
              </a:rPr>
              <a:t> </a:t>
            </a:r>
            <a:r>
              <a:rPr sz="1800" spc="-8" dirty="0">
                <a:latin typeface="Times New Roman"/>
                <a:cs typeface="Times New Roman"/>
              </a:rPr>
              <a:t>&lt;= </a:t>
            </a:r>
            <a:r>
              <a:rPr sz="1800" dirty="0">
                <a:latin typeface="Times New Roman"/>
                <a:cs typeface="Times New Roman"/>
              </a:rPr>
              <a:t>a</a:t>
            </a:r>
            <a:r>
              <a:rPr sz="1800" spc="-23" dirty="0">
                <a:latin typeface="Times New Roman"/>
                <a:cs typeface="Times New Roman"/>
              </a:rPr>
              <a:t> </a:t>
            </a:r>
            <a:r>
              <a:rPr sz="1800" spc="-8" dirty="0">
                <a:latin typeface="Times New Roman"/>
                <a:cs typeface="Times New Roman"/>
              </a:rPr>
              <a:t>&lt;=</a:t>
            </a:r>
            <a:r>
              <a:rPr sz="1800" spc="-26" dirty="0">
                <a:latin typeface="Times New Roman"/>
                <a:cs typeface="Times New Roman"/>
              </a:rPr>
              <a:t> </a:t>
            </a:r>
            <a:r>
              <a:rPr sz="1800" dirty="0">
                <a:latin typeface="Times New Roman"/>
                <a:cs typeface="Times New Roman"/>
              </a:rPr>
              <a:t>1</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6987" y="1951339"/>
            <a:ext cx="3952970" cy="2798064"/>
          </a:xfrm>
          <a:prstGeom prst="rect">
            <a:avLst/>
          </a:prstGeom>
        </p:spPr>
      </p:pic>
      <p:sp>
        <p:nvSpPr>
          <p:cNvPr id="3" name="object 3"/>
          <p:cNvSpPr txBox="1">
            <a:spLocks noGrp="1"/>
          </p:cNvSpPr>
          <p:nvPr>
            <p:ph type="title"/>
          </p:nvPr>
        </p:nvSpPr>
        <p:spPr>
          <a:xfrm>
            <a:off x="2059533" y="498114"/>
            <a:ext cx="1360170" cy="391293"/>
          </a:xfrm>
          <a:prstGeom prst="rect">
            <a:avLst/>
          </a:prstGeom>
        </p:spPr>
        <p:txBody>
          <a:bodyPr spcFirstLastPara="1" vert="horz" wrap="square" lIns="0" tIns="9049" rIns="0" bIns="0" rtlCol="0" anchor="b" anchorCtr="0">
            <a:spAutoFit/>
          </a:bodyPr>
          <a:lstStyle/>
          <a:p>
            <a:pPr marL="9525">
              <a:spcBef>
                <a:spcPts val="71"/>
              </a:spcBef>
            </a:pPr>
            <a:r>
              <a:rPr spc="-4" dirty="0"/>
              <a:t>Averaging</a:t>
            </a:r>
          </a:p>
        </p:txBody>
      </p:sp>
      <p:sp>
        <p:nvSpPr>
          <p:cNvPr id="11" name="object 11"/>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11</a:t>
            </a:fld>
            <a:endParaRPr spc="-4" dirty="0"/>
          </a:p>
        </p:txBody>
      </p:sp>
      <p:sp>
        <p:nvSpPr>
          <p:cNvPr id="4" name="object 4"/>
          <p:cNvSpPr txBox="1"/>
          <p:nvPr/>
        </p:nvSpPr>
        <p:spPr>
          <a:xfrm>
            <a:off x="1773783" y="1108768"/>
            <a:ext cx="4974907" cy="286617"/>
          </a:xfrm>
          <a:prstGeom prst="rect">
            <a:avLst/>
          </a:prstGeom>
        </p:spPr>
        <p:txBody>
          <a:bodyPr vert="horz" wrap="square" lIns="0" tIns="9525" rIns="0" bIns="0" rtlCol="0">
            <a:spAutoFit/>
          </a:bodyPr>
          <a:lstStyle/>
          <a:p>
            <a:pPr marL="267653" indent="-258604">
              <a:spcBef>
                <a:spcPts val="75"/>
              </a:spcBef>
              <a:buClr>
                <a:srgbClr val="3333CC"/>
              </a:buClr>
              <a:buSzPct val="60416"/>
              <a:buFont typeface="Wingdings"/>
              <a:buChar char=""/>
              <a:tabLst>
                <a:tab pos="267653" algn="l"/>
                <a:tab pos="268129" algn="l"/>
              </a:tabLst>
            </a:pPr>
            <a:r>
              <a:rPr sz="1800" spc="-8" dirty="0">
                <a:latin typeface="Tahoma"/>
                <a:cs typeface="Tahoma"/>
              </a:rPr>
              <a:t>Image </a:t>
            </a:r>
            <a:r>
              <a:rPr sz="1800" spc="-4" dirty="0">
                <a:latin typeface="Tahoma"/>
                <a:cs typeface="Tahoma"/>
              </a:rPr>
              <a:t>quality</a:t>
            </a:r>
            <a:r>
              <a:rPr sz="1800" spc="8" dirty="0">
                <a:latin typeface="Tahoma"/>
                <a:cs typeface="Tahoma"/>
              </a:rPr>
              <a:t> </a:t>
            </a:r>
            <a:r>
              <a:rPr sz="1800" spc="-8" dirty="0">
                <a:latin typeface="Tahoma"/>
                <a:cs typeface="Tahoma"/>
              </a:rPr>
              <a:t>can</a:t>
            </a:r>
            <a:r>
              <a:rPr sz="1800" spc="11" dirty="0">
                <a:latin typeface="Tahoma"/>
                <a:cs typeface="Tahoma"/>
              </a:rPr>
              <a:t> </a:t>
            </a:r>
            <a:r>
              <a:rPr sz="1800" spc="-4" dirty="0">
                <a:latin typeface="Tahoma"/>
                <a:cs typeface="Tahoma"/>
              </a:rPr>
              <a:t>be improved</a:t>
            </a:r>
            <a:r>
              <a:rPr sz="1800" spc="-15" dirty="0">
                <a:latin typeface="Tahoma"/>
                <a:cs typeface="Tahoma"/>
              </a:rPr>
              <a:t> </a:t>
            </a:r>
            <a:r>
              <a:rPr sz="1800" spc="-4" dirty="0">
                <a:latin typeface="Tahoma"/>
                <a:cs typeface="Tahoma"/>
              </a:rPr>
              <a:t>by</a:t>
            </a:r>
            <a:r>
              <a:rPr sz="1800" spc="11" dirty="0">
                <a:latin typeface="Tahoma"/>
                <a:cs typeface="Tahoma"/>
              </a:rPr>
              <a:t> </a:t>
            </a:r>
            <a:r>
              <a:rPr sz="1800" spc="-4" dirty="0">
                <a:latin typeface="Tahoma"/>
                <a:cs typeface="Tahoma"/>
              </a:rPr>
              <a:t>averaging</a:t>
            </a:r>
            <a:r>
              <a:rPr sz="1800" spc="4" dirty="0">
                <a:latin typeface="Tahoma"/>
                <a:cs typeface="Tahoma"/>
              </a:rPr>
              <a:t> </a:t>
            </a:r>
            <a:r>
              <a:rPr sz="1800" dirty="0">
                <a:latin typeface="Tahoma"/>
                <a:cs typeface="Tahoma"/>
              </a:rPr>
              <a:t>a</a:t>
            </a:r>
            <a:endParaRPr sz="1800">
              <a:latin typeface="Tahoma"/>
              <a:cs typeface="Tahoma"/>
            </a:endParaRPr>
          </a:p>
        </p:txBody>
      </p:sp>
      <p:sp>
        <p:nvSpPr>
          <p:cNvPr id="5" name="object 5"/>
          <p:cNvSpPr txBox="1"/>
          <p:nvPr/>
        </p:nvSpPr>
        <p:spPr>
          <a:xfrm>
            <a:off x="2032101" y="1383316"/>
            <a:ext cx="4354830" cy="1045799"/>
          </a:xfrm>
          <a:prstGeom prst="rect">
            <a:avLst/>
          </a:prstGeom>
        </p:spPr>
        <p:txBody>
          <a:bodyPr vert="horz" wrap="square" lIns="0" tIns="9525" rIns="0" bIns="0" rtlCol="0">
            <a:spAutoFit/>
          </a:bodyPr>
          <a:lstStyle/>
          <a:p>
            <a:pPr marL="9525" marR="3810">
              <a:spcBef>
                <a:spcPts val="75"/>
              </a:spcBef>
              <a:tabLst>
                <a:tab pos="2900839" algn="l"/>
              </a:tabLst>
            </a:pPr>
            <a:r>
              <a:rPr sz="1800" dirty="0">
                <a:latin typeface="Tahoma"/>
                <a:cs typeface="Tahoma"/>
              </a:rPr>
              <a:t>number</a:t>
            </a:r>
            <a:r>
              <a:rPr sz="1800" spc="-38" dirty="0">
                <a:latin typeface="Tahoma"/>
                <a:cs typeface="Tahoma"/>
              </a:rPr>
              <a:t> </a:t>
            </a:r>
            <a:r>
              <a:rPr sz="1800" dirty="0">
                <a:latin typeface="Tahoma"/>
                <a:cs typeface="Tahoma"/>
              </a:rPr>
              <a:t>of</a:t>
            </a:r>
            <a:r>
              <a:rPr sz="1800" spc="11" dirty="0">
                <a:latin typeface="Tahoma"/>
                <a:cs typeface="Tahoma"/>
              </a:rPr>
              <a:t> </a:t>
            </a:r>
            <a:r>
              <a:rPr sz="1800" spc="-4" dirty="0">
                <a:latin typeface="Tahoma"/>
                <a:cs typeface="Tahoma"/>
              </a:rPr>
              <a:t>images</a:t>
            </a:r>
            <a:r>
              <a:rPr sz="1800" spc="11" dirty="0">
                <a:latin typeface="Tahoma"/>
                <a:cs typeface="Tahoma"/>
              </a:rPr>
              <a:t> </a:t>
            </a:r>
            <a:r>
              <a:rPr sz="1800" spc="-4" dirty="0">
                <a:latin typeface="Tahoma"/>
                <a:cs typeface="Tahoma"/>
              </a:rPr>
              <a:t>together	</a:t>
            </a:r>
            <a:r>
              <a:rPr sz="1800" dirty="0">
                <a:latin typeface="Tahoma"/>
                <a:cs typeface="Tahoma"/>
              </a:rPr>
              <a:t>(very</a:t>
            </a:r>
            <a:r>
              <a:rPr sz="1800" spc="-26" dirty="0">
                <a:latin typeface="Tahoma"/>
                <a:cs typeface="Tahoma"/>
              </a:rPr>
              <a:t> </a:t>
            </a:r>
            <a:r>
              <a:rPr sz="1800" dirty="0">
                <a:latin typeface="Tahoma"/>
                <a:cs typeface="Tahoma"/>
              </a:rPr>
              <a:t>useful</a:t>
            </a:r>
            <a:r>
              <a:rPr sz="1800" spc="-53" dirty="0">
                <a:latin typeface="Tahoma"/>
                <a:cs typeface="Tahoma"/>
              </a:rPr>
              <a:t> </a:t>
            </a:r>
            <a:r>
              <a:rPr sz="1800" dirty="0">
                <a:latin typeface="Tahoma"/>
                <a:cs typeface="Tahoma"/>
              </a:rPr>
              <a:t>in </a:t>
            </a:r>
            <a:r>
              <a:rPr sz="1800" spc="-551" dirty="0">
                <a:latin typeface="Tahoma"/>
                <a:cs typeface="Tahoma"/>
              </a:rPr>
              <a:t> </a:t>
            </a:r>
            <a:r>
              <a:rPr sz="1800" spc="-4" dirty="0">
                <a:latin typeface="Tahoma"/>
                <a:cs typeface="Tahoma"/>
              </a:rPr>
              <a:t>astronomy</a:t>
            </a:r>
            <a:r>
              <a:rPr sz="1800" spc="-11" dirty="0">
                <a:latin typeface="Tahoma"/>
                <a:cs typeface="Tahoma"/>
              </a:rPr>
              <a:t> </a:t>
            </a:r>
            <a:r>
              <a:rPr sz="1800" spc="-4" dirty="0">
                <a:latin typeface="Tahoma"/>
                <a:cs typeface="Tahoma"/>
              </a:rPr>
              <a:t>applications).</a:t>
            </a:r>
            <a:endParaRPr sz="1800">
              <a:latin typeface="Tahoma"/>
              <a:cs typeface="Tahoma"/>
            </a:endParaRPr>
          </a:p>
          <a:p>
            <a:pPr marR="995839" algn="r">
              <a:spcBef>
                <a:spcPts val="1586"/>
              </a:spcBef>
            </a:pPr>
            <a:r>
              <a:rPr sz="1800" dirty="0">
                <a:latin typeface="Times New Roman"/>
                <a:cs typeface="Times New Roman"/>
              </a:rPr>
              <a:t>5</a:t>
            </a:r>
            <a:endParaRPr sz="1800">
              <a:latin typeface="Times New Roman"/>
              <a:cs typeface="Times New Roman"/>
            </a:endParaRPr>
          </a:p>
        </p:txBody>
      </p:sp>
      <p:sp>
        <p:nvSpPr>
          <p:cNvPr id="6" name="object 6"/>
          <p:cNvSpPr txBox="1"/>
          <p:nvPr/>
        </p:nvSpPr>
        <p:spPr>
          <a:xfrm>
            <a:off x="6575965" y="2076222"/>
            <a:ext cx="247650" cy="286617"/>
          </a:xfrm>
          <a:prstGeom prst="rect">
            <a:avLst/>
          </a:prstGeom>
        </p:spPr>
        <p:txBody>
          <a:bodyPr vert="horz" wrap="square" lIns="0" tIns="9525" rIns="0" bIns="0" rtlCol="0">
            <a:spAutoFit/>
          </a:bodyPr>
          <a:lstStyle/>
          <a:p>
            <a:pPr marL="9525">
              <a:spcBef>
                <a:spcPts val="75"/>
              </a:spcBef>
            </a:pPr>
            <a:r>
              <a:rPr sz="1800" spc="-4" dirty="0">
                <a:latin typeface="Times New Roman"/>
                <a:cs typeface="Times New Roman"/>
              </a:rPr>
              <a:t>10</a:t>
            </a:r>
            <a:endParaRPr sz="1800">
              <a:latin typeface="Times New Roman"/>
              <a:cs typeface="Times New Roman"/>
            </a:endParaRPr>
          </a:p>
        </p:txBody>
      </p:sp>
      <p:sp>
        <p:nvSpPr>
          <p:cNvPr id="7" name="object 7"/>
          <p:cNvSpPr txBox="1"/>
          <p:nvPr/>
        </p:nvSpPr>
        <p:spPr>
          <a:xfrm>
            <a:off x="3946207" y="3448526"/>
            <a:ext cx="247650" cy="286617"/>
          </a:xfrm>
          <a:prstGeom prst="rect">
            <a:avLst/>
          </a:prstGeom>
        </p:spPr>
        <p:txBody>
          <a:bodyPr vert="horz" wrap="square" lIns="0" tIns="9525" rIns="0" bIns="0" rtlCol="0">
            <a:spAutoFit/>
          </a:bodyPr>
          <a:lstStyle/>
          <a:p>
            <a:pPr marL="9525">
              <a:spcBef>
                <a:spcPts val="75"/>
              </a:spcBef>
            </a:pPr>
            <a:r>
              <a:rPr sz="1800" dirty="0">
                <a:latin typeface="Times New Roman"/>
                <a:cs typeface="Times New Roman"/>
              </a:rPr>
              <a:t>20</a:t>
            </a:r>
            <a:endParaRPr sz="1800">
              <a:latin typeface="Times New Roman"/>
              <a:cs typeface="Times New Roman"/>
            </a:endParaRPr>
          </a:p>
        </p:txBody>
      </p:sp>
      <p:sp>
        <p:nvSpPr>
          <p:cNvPr id="8" name="object 8"/>
          <p:cNvSpPr txBox="1"/>
          <p:nvPr/>
        </p:nvSpPr>
        <p:spPr>
          <a:xfrm>
            <a:off x="5203888" y="3505639"/>
            <a:ext cx="247650" cy="286617"/>
          </a:xfrm>
          <a:prstGeom prst="rect">
            <a:avLst/>
          </a:prstGeom>
        </p:spPr>
        <p:txBody>
          <a:bodyPr vert="horz" wrap="square" lIns="0" tIns="9525" rIns="0" bIns="0" rtlCol="0">
            <a:spAutoFit/>
          </a:bodyPr>
          <a:lstStyle/>
          <a:p>
            <a:pPr marL="9525">
              <a:spcBef>
                <a:spcPts val="75"/>
              </a:spcBef>
            </a:pPr>
            <a:r>
              <a:rPr sz="1800" spc="-4" dirty="0">
                <a:latin typeface="Times New Roman"/>
                <a:cs typeface="Times New Roman"/>
              </a:rPr>
              <a:t>50</a:t>
            </a:r>
            <a:endParaRPr sz="1800">
              <a:latin typeface="Times New Roman"/>
              <a:cs typeface="Times New Roman"/>
            </a:endParaRPr>
          </a:p>
        </p:txBody>
      </p:sp>
      <p:sp>
        <p:nvSpPr>
          <p:cNvPr id="9" name="object 9"/>
          <p:cNvSpPr txBox="1"/>
          <p:nvPr/>
        </p:nvSpPr>
        <p:spPr>
          <a:xfrm>
            <a:off x="6575965" y="3448526"/>
            <a:ext cx="361950" cy="286617"/>
          </a:xfrm>
          <a:prstGeom prst="rect">
            <a:avLst/>
          </a:prstGeom>
        </p:spPr>
        <p:txBody>
          <a:bodyPr vert="horz" wrap="square" lIns="0" tIns="9525" rIns="0" bIns="0" rtlCol="0">
            <a:spAutoFit/>
          </a:bodyPr>
          <a:lstStyle/>
          <a:p>
            <a:pPr marL="9525">
              <a:spcBef>
                <a:spcPts val="75"/>
              </a:spcBef>
            </a:pPr>
            <a:r>
              <a:rPr sz="1800" dirty="0">
                <a:latin typeface="Times New Roman"/>
                <a:cs typeface="Times New Roman"/>
              </a:rPr>
              <a:t>100</a:t>
            </a:r>
            <a:endParaRPr sz="1800">
              <a:latin typeface="Times New Roman"/>
              <a:cs typeface="Times New Roman"/>
            </a:endParaRPr>
          </a:p>
        </p:txBody>
      </p:sp>
      <p:sp>
        <p:nvSpPr>
          <p:cNvPr id="10" name="object 10"/>
          <p:cNvSpPr txBox="1"/>
          <p:nvPr/>
        </p:nvSpPr>
        <p:spPr>
          <a:xfrm>
            <a:off x="1545184" y="2876740"/>
            <a:ext cx="1436846" cy="563616"/>
          </a:xfrm>
          <a:prstGeom prst="rect">
            <a:avLst/>
          </a:prstGeom>
        </p:spPr>
        <p:txBody>
          <a:bodyPr vert="horz" wrap="square" lIns="0" tIns="9525" rIns="0" bIns="0" rtlCol="0">
            <a:spAutoFit/>
          </a:bodyPr>
          <a:lstStyle/>
          <a:p>
            <a:pPr marL="9525" marR="3810">
              <a:spcBef>
                <a:spcPts val="75"/>
              </a:spcBef>
            </a:pPr>
            <a:r>
              <a:rPr sz="1800" spc="-8" dirty="0">
                <a:latin typeface="Times New Roman"/>
                <a:cs typeface="Times New Roman"/>
              </a:rPr>
              <a:t>images</a:t>
            </a:r>
            <a:r>
              <a:rPr sz="1800" spc="-30" dirty="0">
                <a:latin typeface="Times New Roman"/>
                <a:cs typeface="Times New Roman"/>
              </a:rPr>
              <a:t> </a:t>
            </a:r>
            <a:r>
              <a:rPr sz="1800" dirty="0">
                <a:latin typeface="Times New Roman"/>
                <a:cs typeface="Times New Roman"/>
              </a:rPr>
              <a:t>must</a:t>
            </a:r>
            <a:r>
              <a:rPr sz="1800" spc="-41" dirty="0">
                <a:latin typeface="Times New Roman"/>
                <a:cs typeface="Times New Roman"/>
              </a:rPr>
              <a:t> </a:t>
            </a:r>
            <a:r>
              <a:rPr sz="1800" dirty="0">
                <a:latin typeface="Times New Roman"/>
                <a:cs typeface="Times New Roman"/>
              </a:rPr>
              <a:t>be </a:t>
            </a:r>
            <a:r>
              <a:rPr sz="1800" spc="-439" dirty="0">
                <a:latin typeface="Times New Roman"/>
                <a:cs typeface="Times New Roman"/>
              </a:rPr>
              <a:t> </a:t>
            </a:r>
            <a:r>
              <a:rPr sz="1800" spc="-8" dirty="0">
                <a:latin typeface="Times New Roman"/>
                <a:cs typeface="Times New Roman"/>
              </a:rPr>
              <a:t>registered!</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9C3E-240B-EA47-5AAC-5CD3B1F2DC03}"/>
              </a:ext>
            </a:extLst>
          </p:cNvPr>
          <p:cNvSpPr>
            <a:spLocks noGrp="1"/>
          </p:cNvSpPr>
          <p:nvPr>
            <p:ph type="title"/>
          </p:nvPr>
        </p:nvSpPr>
        <p:spPr>
          <a:xfrm>
            <a:off x="2001716" y="504787"/>
            <a:ext cx="5140566" cy="369332"/>
          </a:xfrm>
        </p:spPr>
        <p:txBody>
          <a:bodyPr/>
          <a:lstStyle/>
          <a:p>
            <a:r>
              <a:rPr lang="en-US" dirty="0"/>
              <a:t>What will happen if I just adds on?</a:t>
            </a:r>
          </a:p>
        </p:txBody>
      </p:sp>
      <p:pic>
        <p:nvPicPr>
          <p:cNvPr id="5122" name="Picture 2" descr="Grayscale Matrix Image Size 3 x 3 Pixels | Download ...">
            <a:extLst>
              <a:ext uri="{FF2B5EF4-FFF2-40B4-BE49-F238E27FC236}">
                <a16:creationId xmlns:a16="http://schemas.microsoft.com/office/drawing/2014/main" id="{E3BFECB6-695C-CA2A-D0FF-3F237C37E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656" y="1935956"/>
            <a:ext cx="3214688" cy="127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2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533" y="498114"/>
            <a:ext cx="1542098" cy="391293"/>
          </a:xfrm>
          <a:prstGeom prst="rect">
            <a:avLst/>
          </a:prstGeom>
        </p:spPr>
        <p:txBody>
          <a:bodyPr spcFirstLastPara="1" vert="horz" wrap="square" lIns="0" tIns="9049" rIns="0" bIns="0" rtlCol="0" anchor="b" anchorCtr="0">
            <a:spAutoFit/>
          </a:bodyPr>
          <a:lstStyle/>
          <a:p>
            <a:pPr marL="9525">
              <a:spcBef>
                <a:spcPts val="71"/>
              </a:spcBef>
            </a:pPr>
            <a:r>
              <a:rPr spc="-8" dirty="0"/>
              <a:t>Subtraction</a:t>
            </a:r>
          </a:p>
        </p:txBody>
      </p:sp>
      <p:sp>
        <p:nvSpPr>
          <p:cNvPr id="3" name="object 3"/>
          <p:cNvSpPr txBox="1"/>
          <p:nvPr/>
        </p:nvSpPr>
        <p:spPr>
          <a:xfrm>
            <a:off x="2116931" y="1168204"/>
            <a:ext cx="4310063" cy="378469"/>
          </a:xfrm>
          <a:prstGeom prst="rect">
            <a:avLst/>
          </a:prstGeom>
        </p:spPr>
        <p:txBody>
          <a:bodyPr vert="horz" wrap="square" lIns="0" tIns="9049" rIns="0" bIns="0" rtlCol="0">
            <a:spAutoFit/>
          </a:bodyPr>
          <a:lstStyle/>
          <a:p>
            <a:pPr marL="267653" indent="-258604">
              <a:spcBef>
                <a:spcPts val="71"/>
              </a:spcBef>
              <a:buClr>
                <a:srgbClr val="3333CC"/>
              </a:buClr>
              <a:buSzPct val="59375"/>
              <a:buFont typeface="Wingdings"/>
              <a:buChar char=""/>
              <a:tabLst>
                <a:tab pos="267653" algn="l"/>
                <a:tab pos="268129" algn="l"/>
              </a:tabLst>
            </a:pPr>
            <a:r>
              <a:rPr sz="2400" spc="-11" dirty="0">
                <a:latin typeface="Tahoma"/>
                <a:cs typeface="Tahoma"/>
              </a:rPr>
              <a:t>Useful</a:t>
            </a:r>
            <a:r>
              <a:rPr sz="2400" spc="26" dirty="0">
                <a:latin typeface="Tahoma"/>
                <a:cs typeface="Tahoma"/>
              </a:rPr>
              <a:t> </a:t>
            </a:r>
            <a:r>
              <a:rPr sz="2400" spc="-11" dirty="0">
                <a:latin typeface="Tahoma"/>
                <a:cs typeface="Tahoma"/>
              </a:rPr>
              <a:t>for</a:t>
            </a:r>
            <a:r>
              <a:rPr sz="2400" dirty="0">
                <a:latin typeface="Tahoma"/>
                <a:cs typeface="Tahoma"/>
              </a:rPr>
              <a:t> </a:t>
            </a:r>
            <a:r>
              <a:rPr sz="2400" spc="-8" dirty="0">
                <a:latin typeface="Tahoma"/>
                <a:cs typeface="Tahoma"/>
              </a:rPr>
              <a:t>“change”</a:t>
            </a:r>
            <a:r>
              <a:rPr sz="2400" spc="56" dirty="0">
                <a:latin typeface="Tahoma"/>
                <a:cs typeface="Tahoma"/>
              </a:rPr>
              <a:t> </a:t>
            </a:r>
            <a:r>
              <a:rPr sz="2400" spc="-8" dirty="0">
                <a:latin typeface="Tahoma"/>
                <a:cs typeface="Tahoma"/>
              </a:rPr>
              <a:t>detection.</a:t>
            </a:r>
            <a:endParaRPr sz="2400">
              <a:latin typeface="Tahoma"/>
              <a:cs typeface="Tahoma"/>
            </a:endParaRPr>
          </a:p>
        </p:txBody>
      </p:sp>
      <p:pic>
        <p:nvPicPr>
          <p:cNvPr id="4" name="object 4"/>
          <p:cNvPicPr/>
          <p:nvPr/>
        </p:nvPicPr>
        <p:blipFill>
          <a:blip r:embed="rId2" cstate="print"/>
          <a:stretch>
            <a:fillRect/>
          </a:stretch>
        </p:blipFill>
        <p:spPr>
          <a:xfrm>
            <a:off x="3891791" y="2206975"/>
            <a:ext cx="1841224" cy="149621"/>
          </a:xfrm>
          <a:prstGeom prst="rect">
            <a:avLst/>
          </a:prstGeom>
        </p:spPr>
      </p:pic>
      <p:pic>
        <p:nvPicPr>
          <p:cNvPr id="5" name="object 5"/>
          <p:cNvPicPr/>
          <p:nvPr/>
        </p:nvPicPr>
        <p:blipFill>
          <a:blip r:embed="rId3" cstate="print"/>
          <a:stretch>
            <a:fillRect/>
          </a:stretch>
        </p:blipFill>
        <p:spPr>
          <a:xfrm>
            <a:off x="2114550" y="2914645"/>
            <a:ext cx="5358795" cy="1245398"/>
          </a:xfrm>
          <a:prstGeom prst="rect">
            <a:avLst/>
          </a:prstGeom>
        </p:spPr>
      </p:pic>
      <p:sp>
        <p:nvSpPr>
          <p:cNvPr id="6" name="object 6"/>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13</a:t>
            </a:fld>
            <a:endParaRPr spc="-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901" y="1771724"/>
            <a:ext cx="3103043" cy="3085909"/>
          </a:xfrm>
          <a:prstGeom prst="rect">
            <a:avLst/>
          </a:prstGeom>
        </p:spPr>
      </p:pic>
      <p:sp>
        <p:nvSpPr>
          <p:cNvPr id="3" name="object 3"/>
          <p:cNvSpPr txBox="1">
            <a:spLocks noGrp="1"/>
          </p:cNvSpPr>
          <p:nvPr>
            <p:ph type="title"/>
          </p:nvPr>
        </p:nvSpPr>
        <p:spPr>
          <a:xfrm>
            <a:off x="2059533" y="498114"/>
            <a:ext cx="2685097" cy="391293"/>
          </a:xfrm>
          <a:prstGeom prst="rect">
            <a:avLst/>
          </a:prstGeom>
        </p:spPr>
        <p:txBody>
          <a:bodyPr spcFirstLastPara="1" vert="horz" wrap="square" lIns="0" tIns="9049" rIns="0" bIns="0" rtlCol="0" anchor="b" anchorCtr="0">
            <a:spAutoFit/>
          </a:bodyPr>
          <a:lstStyle/>
          <a:p>
            <a:pPr marL="9525">
              <a:spcBef>
                <a:spcPts val="71"/>
              </a:spcBef>
            </a:pPr>
            <a:r>
              <a:rPr spc="-8" dirty="0"/>
              <a:t>Subtraction</a:t>
            </a:r>
            <a:r>
              <a:rPr spc="15" dirty="0"/>
              <a:t> </a:t>
            </a:r>
            <a:r>
              <a:rPr spc="-64" dirty="0"/>
              <a:t>(cont‟d)</a:t>
            </a:r>
          </a:p>
        </p:txBody>
      </p:sp>
      <p:sp>
        <p:nvSpPr>
          <p:cNvPr id="8" name="object 8"/>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14</a:t>
            </a:fld>
            <a:endParaRPr spc="-4" dirty="0"/>
          </a:p>
        </p:txBody>
      </p:sp>
      <p:sp>
        <p:nvSpPr>
          <p:cNvPr id="4" name="object 4"/>
          <p:cNvSpPr txBox="1"/>
          <p:nvPr/>
        </p:nvSpPr>
        <p:spPr>
          <a:xfrm>
            <a:off x="1888083" y="1333024"/>
            <a:ext cx="2030730" cy="286617"/>
          </a:xfrm>
          <a:prstGeom prst="rect">
            <a:avLst/>
          </a:prstGeom>
        </p:spPr>
        <p:txBody>
          <a:bodyPr vert="horz" wrap="square" lIns="0" tIns="9525" rIns="0" bIns="0" rtlCol="0">
            <a:spAutoFit/>
          </a:bodyPr>
          <a:lstStyle/>
          <a:p>
            <a:pPr marL="144304" indent="-135255">
              <a:spcBef>
                <a:spcPts val="75"/>
              </a:spcBef>
              <a:buChar char="•"/>
              <a:tabLst>
                <a:tab pos="144780" algn="l"/>
              </a:tabLst>
            </a:pPr>
            <a:r>
              <a:rPr sz="1800" spc="-4" dirty="0">
                <a:latin typeface="Times New Roman"/>
                <a:cs typeface="Times New Roman"/>
              </a:rPr>
              <a:t>Medical</a:t>
            </a:r>
            <a:r>
              <a:rPr sz="1800" spc="-26" dirty="0">
                <a:latin typeface="Times New Roman"/>
                <a:cs typeface="Times New Roman"/>
              </a:rPr>
              <a:t> </a:t>
            </a:r>
            <a:r>
              <a:rPr sz="1800" spc="-4" dirty="0">
                <a:latin typeface="Times New Roman"/>
                <a:cs typeface="Times New Roman"/>
              </a:rPr>
              <a:t>application.</a:t>
            </a:r>
            <a:endParaRPr sz="1800">
              <a:latin typeface="Times New Roman"/>
              <a:cs typeface="Times New Roman"/>
            </a:endParaRPr>
          </a:p>
        </p:txBody>
      </p:sp>
      <p:sp>
        <p:nvSpPr>
          <p:cNvPr id="5" name="object 5"/>
          <p:cNvSpPr txBox="1"/>
          <p:nvPr/>
        </p:nvSpPr>
        <p:spPr>
          <a:xfrm>
            <a:off x="5375338" y="1218724"/>
            <a:ext cx="1637348" cy="425116"/>
          </a:xfrm>
          <a:prstGeom prst="rect">
            <a:avLst/>
          </a:prstGeom>
        </p:spPr>
        <p:txBody>
          <a:bodyPr vert="horz" wrap="square" lIns="0" tIns="9525" rIns="0" bIns="0" rtlCol="0">
            <a:spAutoFit/>
          </a:bodyPr>
          <a:lstStyle/>
          <a:p>
            <a:pPr marL="9525" marR="3810">
              <a:spcBef>
                <a:spcPts val="75"/>
              </a:spcBef>
            </a:pPr>
            <a:r>
              <a:rPr sz="1350" spc="4" dirty="0">
                <a:latin typeface="Times New Roman"/>
                <a:cs typeface="Times New Roman"/>
              </a:rPr>
              <a:t>iodine</a:t>
            </a:r>
            <a:r>
              <a:rPr sz="1350" spc="-83" dirty="0">
                <a:latin typeface="Times New Roman"/>
                <a:cs typeface="Times New Roman"/>
              </a:rPr>
              <a:t> </a:t>
            </a:r>
            <a:r>
              <a:rPr sz="1350" spc="-4" dirty="0">
                <a:latin typeface="Times New Roman"/>
                <a:cs typeface="Times New Roman"/>
              </a:rPr>
              <a:t>medium</a:t>
            </a:r>
            <a:r>
              <a:rPr sz="1350" spc="-19" dirty="0">
                <a:latin typeface="Times New Roman"/>
                <a:cs typeface="Times New Roman"/>
              </a:rPr>
              <a:t> </a:t>
            </a:r>
            <a:r>
              <a:rPr sz="1350" dirty="0">
                <a:latin typeface="Times New Roman"/>
                <a:cs typeface="Times New Roman"/>
              </a:rPr>
              <a:t>injected </a:t>
            </a:r>
            <a:r>
              <a:rPr sz="1350" spc="-326" dirty="0">
                <a:latin typeface="Times New Roman"/>
                <a:cs typeface="Times New Roman"/>
              </a:rPr>
              <a:t> </a:t>
            </a:r>
            <a:r>
              <a:rPr sz="1350" dirty="0">
                <a:latin typeface="Times New Roman"/>
                <a:cs typeface="Times New Roman"/>
              </a:rPr>
              <a:t>into</a:t>
            </a:r>
            <a:r>
              <a:rPr sz="1350" spc="-49" dirty="0">
                <a:latin typeface="Times New Roman"/>
                <a:cs typeface="Times New Roman"/>
              </a:rPr>
              <a:t> </a:t>
            </a:r>
            <a:r>
              <a:rPr sz="1350" spc="4" dirty="0">
                <a:latin typeface="Times New Roman"/>
                <a:cs typeface="Times New Roman"/>
              </a:rPr>
              <a:t>the</a:t>
            </a:r>
            <a:r>
              <a:rPr sz="1350" spc="-11" dirty="0">
                <a:latin typeface="Times New Roman"/>
                <a:cs typeface="Times New Roman"/>
              </a:rPr>
              <a:t> </a:t>
            </a:r>
            <a:r>
              <a:rPr sz="1350" dirty="0">
                <a:latin typeface="Times New Roman"/>
                <a:cs typeface="Times New Roman"/>
              </a:rPr>
              <a:t>bloodstream</a:t>
            </a:r>
            <a:endParaRPr sz="1350">
              <a:latin typeface="Times New Roman"/>
              <a:cs typeface="Times New Roman"/>
            </a:endParaRPr>
          </a:p>
        </p:txBody>
      </p:sp>
      <p:sp>
        <p:nvSpPr>
          <p:cNvPr id="6" name="object 6"/>
          <p:cNvSpPr txBox="1"/>
          <p:nvPr/>
        </p:nvSpPr>
        <p:spPr>
          <a:xfrm>
            <a:off x="3991450" y="3419951"/>
            <a:ext cx="707708" cy="217367"/>
          </a:xfrm>
          <a:prstGeom prst="rect">
            <a:avLst/>
          </a:prstGeom>
        </p:spPr>
        <p:txBody>
          <a:bodyPr vert="horz" wrap="square" lIns="0" tIns="9525" rIns="0" bIns="0" rtlCol="0">
            <a:spAutoFit/>
          </a:bodyPr>
          <a:lstStyle/>
          <a:p>
            <a:pPr marL="9525">
              <a:spcBef>
                <a:spcPts val="75"/>
              </a:spcBef>
            </a:pPr>
            <a:r>
              <a:rPr sz="1350" spc="8" dirty="0">
                <a:solidFill>
                  <a:srgbClr val="1C1C1C"/>
                </a:solidFill>
                <a:latin typeface="Times New Roman"/>
                <a:cs typeface="Times New Roman"/>
              </a:rPr>
              <a:t>d</a:t>
            </a:r>
            <a:r>
              <a:rPr sz="1350" dirty="0">
                <a:solidFill>
                  <a:srgbClr val="1C1C1C"/>
                </a:solidFill>
                <a:latin typeface="Times New Roman"/>
                <a:cs typeface="Times New Roman"/>
              </a:rPr>
              <a:t>i</a:t>
            </a:r>
            <a:r>
              <a:rPr sz="1350" spc="-34" dirty="0">
                <a:solidFill>
                  <a:srgbClr val="1C1C1C"/>
                </a:solidFill>
                <a:latin typeface="Times New Roman"/>
                <a:cs typeface="Times New Roman"/>
              </a:rPr>
              <a:t>f</a:t>
            </a:r>
            <a:r>
              <a:rPr sz="1350" spc="-19" dirty="0">
                <a:solidFill>
                  <a:srgbClr val="1C1C1C"/>
                </a:solidFill>
                <a:latin typeface="Times New Roman"/>
                <a:cs typeface="Times New Roman"/>
              </a:rPr>
              <a:t>f</a:t>
            </a:r>
            <a:r>
              <a:rPr sz="1350" spc="-8" dirty="0">
                <a:solidFill>
                  <a:srgbClr val="1C1C1C"/>
                </a:solidFill>
                <a:latin typeface="Times New Roman"/>
                <a:cs typeface="Times New Roman"/>
              </a:rPr>
              <a:t>e</a:t>
            </a:r>
            <a:r>
              <a:rPr sz="1350" dirty="0">
                <a:solidFill>
                  <a:srgbClr val="1C1C1C"/>
                </a:solidFill>
                <a:latin typeface="Times New Roman"/>
                <a:cs typeface="Times New Roman"/>
              </a:rPr>
              <a:t>r</a:t>
            </a:r>
            <a:r>
              <a:rPr sz="1350" spc="-8" dirty="0">
                <a:solidFill>
                  <a:srgbClr val="1C1C1C"/>
                </a:solidFill>
                <a:latin typeface="Times New Roman"/>
                <a:cs typeface="Times New Roman"/>
              </a:rPr>
              <a:t>e</a:t>
            </a:r>
            <a:r>
              <a:rPr sz="1350" spc="8" dirty="0">
                <a:solidFill>
                  <a:srgbClr val="1C1C1C"/>
                </a:solidFill>
                <a:latin typeface="Times New Roman"/>
                <a:cs typeface="Times New Roman"/>
              </a:rPr>
              <a:t>n</a:t>
            </a:r>
            <a:r>
              <a:rPr sz="1350" spc="-8" dirty="0">
                <a:solidFill>
                  <a:srgbClr val="1C1C1C"/>
                </a:solidFill>
                <a:latin typeface="Times New Roman"/>
                <a:cs typeface="Times New Roman"/>
              </a:rPr>
              <a:t>c</a:t>
            </a:r>
            <a:r>
              <a:rPr sz="1350" dirty="0">
                <a:solidFill>
                  <a:srgbClr val="1C1C1C"/>
                </a:solidFill>
                <a:latin typeface="Times New Roman"/>
                <a:cs typeface="Times New Roman"/>
              </a:rPr>
              <a:t>e</a:t>
            </a:r>
            <a:endParaRPr sz="1350">
              <a:latin typeface="Times New Roman"/>
              <a:cs typeface="Times New Roman"/>
            </a:endParaRPr>
          </a:p>
        </p:txBody>
      </p:sp>
      <p:sp>
        <p:nvSpPr>
          <p:cNvPr id="7" name="object 7"/>
          <p:cNvSpPr txBox="1"/>
          <p:nvPr/>
        </p:nvSpPr>
        <p:spPr>
          <a:xfrm>
            <a:off x="5489924" y="3391376"/>
            <a:ext cx="666750" cy="217367"/>
          </a:xfrm>
          <a:prstGeom prst="rect">
            <a:avLst/>
          </a:prstGeom>
        </p:spPr>
        <p:txBody>
          <a:bodyPr vert="horz" wrap="square" lIns="0" tIns="9525" rIns="0" bIns="0" rtlCol="0">
            <a:spAutoFit/>
          </a:bodyPr>
          <a:lstStyle/>
          <a:p>
            <a:pPr marL="9525">
              <a:spcBef>
                <a:spcPts val="75"/>
              </a:spcBef>
            </a:pPr>
            <a:r>
              <a:rPr sz="1350" spc="-4" dirty="0">
                <a:solidFill>
                  <a:srgbClr val="1C1C1C"/>
                </a:solidFill>
                <a:latin typeface="Times New Roman"/>
                <a:cs typeface="Times New Roman"/>
              </a:rPr>
              <a:t>enhanced</a:t>
            </a:r>
            <a:endParaRPr sz="13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533" y="498114"/>
            <a:ext cx="2931795" cy="391293"/>
          </a:xfrm>
          <a:prstGeom prst="rect">
            <a:avLst/>
          </a:prstGeom>
        </p:spPr>
        <p:txBody>
          <a:bodyPr spcFirstLastPara="1" vert="horz" wrap="square" lIns="0" tIns="9049" rIns="0" bIns="0" rtlCol="0" anchor="b" anchorCtr="0">
            <a:spAutoFit/>
          </a:bodyPr>
          <a:lstStyle/>
          <a:p>
            <a:pPr marL="9525">
              <a:spcBef>
                <a:spcPts val="71"/>
              </a:spcBef>
            </a:pPr>
            <a:r>
              <a:rPr spc="-4" dirty="0"/>
              <a:t>Multiplication/Division</a:t>
            </a:r>
          </a:p>
        </p:txBody>
      </p:sp>
      <p:sp>
        <p:nvSpPr>
          <p:cNvPr id="3" name="object 3"/>
          <p:cNvSpPr txBox="1"/>
          <p:nvPr/>
        </p:nvSpPr>
        <p:spPr>
          <a:xfrm>
            <a:off x="2116931" y="1165918"/>
            <a:ext cx="4656773" cy="286617"/>
          </a:xfrm>
          <a:prstGeom prst="rect">
            <a:avLst/>
          </a:prstGeom>
        </p:spPr>
        <p:txBody>
          <a:bodyPr vert="horz" wrap="square" lIns="0" tIns="9525" rIns="0" bIns="0" rtlCol="0">
            <a:spAutoFit/>
          </a:bodyPr>
          <a:lstStyle/>
          <a:p>
            <a:pPr marL="267653" indent="-258604">
              <a:spcBef>
                <a:spcPts val="75"/>
              </a:spcBef>
              <a:buClr>
                <a:srgbClr val="3333CC"/>
              </a:buClr>
              <a:buSzPct val="60416"/>
              <a:buFont typeface="Wingdings"/>
              <a:buChar char=""/>
              <a:tabLst>
                <a:tab pos="267653" algn="l"/>
                <a:tab pos="268129" algn="l"/>
              </a:tabLst>
            </a:pPr>
            <a:r>
              <a:rPr sz="1800" dirty="0">
                <a:latin typeface="Tahoma"/>
                <a:cs typeface="Tahoma"/>
              </a:rPr>
              <a:t>Used</a:t>
            </a:r>
            <a:r>
              <a:rPr sz="1800" spc="-49" dirty="0">
                <a:latin typeface="Tahoma"/>
                <a:cs typeface="Tahoma"/>
              </a:rPr>
              <a:t> </a:t>
            </a:r>
            <a:r>
              <a:rPr sz="1800" spc="-8" dirty="0">
                <a:latin typeface="Tahoma"/>
                <a:cs typeface="Tahoma"/>
              </a:rPr>
              <a:t>to</a:t>
            </a:r>
            <a:r>
              <a:rPr sz="1800" spc="4" dirty="0">
                <a:latin typeface="Tahoma"/>
                <a:cs typeface="Tahoma"/>
              </a:rPr>
              <a:t> </a:t>
            </a:r>
            <a:r>
              <a:rPr sz="1800" spc="-4" dirty="0">
                <a:latin typeface="Tahoma"/>
                <a:cs typeface="Tahoma"/>
              </a:rPr>
              <a:t>adjust</a:t>
            </a:r>
            <a:r>
              <a:rPr sz="1800" spc="8" dirty="0">
                <a:latin typeface="Tahoma"/>
                <a:cs typeface="Tahoma"/>
              </a:rPr>
              <a:t> </a:t>
            </a:r>
            <a:r>
              <a:rPr sz="1800" spc="-4" dirty="0">
                <a:latin typeface="Tahoma"/>
                <a:cs typeface="Tahoma"/>
              </a:rPr>
              <a:t>the</a:t>
            </a:r>
            <a:r>
              <a:rPr sz="1800" spc="4" dirty="0">
                <a:latin typeface="Tahoma"/>
                <a:cs typeface="Tahoma"/>
              </a:rPr>
              <a:t> </a:t>
            </a:r>
            <a:r>
              <a:rPr sz="1800" spc="-4" dirty="0">
                <a:latin typeface="Tahoma"/>
                <a:cs typeface="Tahoma"/>
              </a:rPr>
              <a:t>brightness</a:t>
            </a:r>
            <a:r>
              <a:rPr sz="1800" dirty="0">
                <a:latin typeface="Tahoma"/>
                <a:cs typeface="Tahoma"/>
              </a:rPr>
              <a:t> </a:t>
            </a:r>
            <a:r>
              <a:rPr sz="1800" spc="-4" dirty="0">
                <a:latin typeface="Tahoma"/>
                <a:cs typeface="Tahoma"/>
              </a:rPr>
              <a:t>of</a:t>
            </a:r>
            <a:r>
              <a:rPr sz="1800" dirty="0">
                <a:latin typeface="Tahoma"/>
                <a:cs typeface="Tahoma"/>
              </a:rPr>
              <a:t> </a:t>
            </a:r>
            <a:r>
              <a:rPr sz="1800" spc="-8" dirty="0">
                <a:latin typeface="Tahoma"/>
                <a:cs typeface="Tahoma"/>
              </a:rPr>
              <a:t>the</a:t>
            </a:r>
            <a:r>
              <a:rPr sz="1800" spc="8" dirty="0">
                <a:latin typeface="Tahoma"/>
                <a:cs typeface="Tahoma"/>
              </a:rPr>
              <a:t> </a:t>
            </a:r>
            <a:r>
              <a:rPr sz="1800" spc="-4" dirty="0">
                <a:latin typeface="Tahoma"/>
                <a:cs typeface="Tahoma"/>
              </a:rPr>
              <a:t>image.</a:t>
            </a:r>
            <a:endParaRPr sz="1800">
              <a:latin typeface="Tahoma"/>
              <a:cs typeface="Tahoma"/>
            </a:endParaRPr>
          </a:p>
        </p:txBody>
      </p:sp>
      <p:pic>
        <p:nvPicPr>
          <p:cNvPr id="4" name="object 4"/>
          <p:cNvPicPr/>
          <p:nvPr/>
        </p:nvPicPr>
        <p:blipFill>
          <a:blip r:embed="rId2" cstate="print"/>
          <a:stretch>
            <a:fillRect/>
          </a:stretch>
        </p:blipFill>
        <p:spPr>
          <a:xfrm>
            <a:off x="2228850" y="2514650"/>
            <a:ext cx="4922781" cy="1741743"/>
          </a:xfrm>
          <a:prstGeom prst="rect">
            <a:avLst/>
          </a:prstGeom>
        </p:spPr>
      </p:pic>
      <p:sp>
        <p:nvSpPr>
          <p:cNvPr id="5" name="object 5"/>
          <p:cNvSpPr txBox="1"/>
          <p:nvPr/>
        </p:nvSpPr>
        <p:spPr>
          <a:xfrm>
            <a:off x="5077778" y="2164461"/>
            <a:ext cx="1750695" cy="286617"/>
          </a:xfrm>
          <a:prstGeom prst="rect">
            <a:avLst/>
          </a:prstGeom>
        </p:spPr>
        <p:txBody>
          <a:bodyPr vert="horz" wrap="square" lIns="0" tIns="9525" rIns="0" bIns="0" rtlCol="0">
            <a:spAutoFit/>
          </a:bodyPr>
          <a:lstStyle/>
          <a:p>
            <a:pPr marL="9525">
              <a:spcBef>
                <a:spcPts val="75"/>
              </a:spcBef>
            </a:pPr>
            <a:r>
              <a:rPr sz="1800" dirty="0">
                <a:latin typeface="Times New Roman"/>
                <a:cs typeface="Times New Roman"/>
              </a:rPr>
              <a:t>multiplication</a:t>
            </a:r>
            <a:r>
              <a:rPr sz="1800" spc="-109" dirty="0">
                <a:latin typeface="Times New Roman"/>
                <a:cs typeface="Times New Roman"/>
              </a:rPr>
              <a:t> </a:t>
            </a:r>
            <a:r>
              <a:rPr sz="1800" dirty="0">
                <a:latin typeface="Times New Roman"/>
                <a:cs typeface="Times New Roman"/>
              </a:rPr>
              <a:t>by</a:t>
            </a:r>
            <a:r>
              <a:rPr sz="1800" spc="-41" dirty="0">
                <a:latin typeface="Times New Roman"/>
                <a:cs typeface="Times New Roman"/>
              </a:rPr>
              <a:t> </a:t>
            </a:r>
            <a:r>
              <a:rPr sz="1800" dirty="0">
                <a:latin typeface="Times New Roman"/>
                <a:cs typeface="Times New Roman"/>
              </a:rPr>
              <a:t>2</a:t>
            </a:r>
            <a:endParaRPr sz="1800">
              <a:latin typeface="Times New Roman"/>
              <a:cs typeface="Times New Roman"/>
            </a:endParaRPr>
          </a:p>
        </p:txBody>
      </p:sp>
      <p:sp>
        <p:nvSpPr>
          <p:cNvPr id="6" name="object 6"/>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15</a:t>
            </a:fld>
            <a:endParaRPr spc="-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59976" y="2974276"/>
            <a:ext cx="4387310" cy="1712024"/>
          </a:xfrm>
          <a:prstGeom prst="rect">
            <a:avLst/>
          </a:prstGeom>
        </p:spPr>
      </p:pic>
      <p:sp>
        <p:nvSpPr>
          <p:cNvPr id="3" name="object 3"/>
          <p:cNvSpPr txBox="1">
            <a:spLocks noGrp="1"/>
          </p:cNvSpPr>
          <p:nvPr>
            <p:ph type="title"/>
          </p:nvPr>
        </p:nvSpPr>
        <p:spPr>
          <a:xfrm>
            <a:off x="2059534" y="498114"/>
            <a:ext cx="4077176" cy="391293"/>
          </a:xfrm>
          <a:prstGeom prst="rect">
            <a:avLst/>
          </a:prstGeom>
        </p:spPr>
        <p:txBody>
          <a:bodyPr spcFirstLastPara="1" vert="horz" wrap="square" lIns="0" tIns="9049" rIns="0" bIns="0" rtlCol="0" anchor="b" anchorCtr="0">
            <a:spAutoFit/>
          </a:bodyPr>
          <a:lstStyle/>
          <a:p>
            <a:pPr marL="9525">
              <a:spcBef>
                <a:spcPts val="71"/>
              </a:spcBef>
            </a:pPr>
            <a:r>
              <a:rPr spc="-4" dirty="0"/>
              <a:t>Multiplication/Division</a:t>
            </a:r>
            <a:r>
              <a:rPr spc="34" dirty="0"/>
              <a:t> </a:t>
            </a:r>
            <a:r>
              <a:rPr spc="-64" dirty="0"/>
              <a:t>(cont‟d)</a:t>
            </a:r>
          </a:p>
        </p:txBody>
      </p:sp>
      <p:sp>
        <p:nvSpPr>
          <p:cNvPr id="7" name="object 7"/>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16</a:t>
            </a:fld>
            <a:endParaRPr spc="-4" dirty="0"/>
          </a:p>
        </p:txBody>
      </p:sp>
      <p:sp>
        <p:nvSpPr>
          <p:cNvPr id="4" name="object 4"/>
          <p:cNvSpPr txBox="1"/>
          <p:nvPr/>
        </p:nvSpPr>
        <p:spPr>
          <a:xfrm>
            <a:off x="2116932" y="1165918"/>
            <a:ext cx="5274469" cy="1497205"/>
          </a:xfrm>
          <a:prstGeom prst="rect">
            <a:avLst/>
          </a:prstGeom>
        </p:spPr>
        <p:txBody>
          <a:bodyPr vert="horz" wrap="square" lIns="0" tIns="9525" rIns="0" bIns="0" rtlCol="0">
            <a:spAutoFit/>
          </a:bodyPr>
          <a:lstStyle/>
          <a:p>
            <a:pPr marL="267653" indent="-258604">
              <a:spcBef>
                <a:spcPts val="75"/>
              </a:spcBef>
              <a:buClr>
                <a:srgbClr val="3333CC"/>
              </a:buClr>
              <a:buSzPct val="60416"/>
              <a:buFont typeface="Wingdings"/>
              <a:buChar char=""/>
              <a:tabLst>
                <a:tab pos="267653" algn="l"/>
                <a:tab pos="268129" algn="l"/>
              </a:tabLst>
            </a:pPr>
            <a:r>
              <a:rPr sz="1800" spc="-4" dirty="0">
                <a:latin typeface="Tahoma"/>
                <a:cs typeface="Tahoma"/>
              </a:rPr>
              <a:t>Suppose</a:t>
            </a:r>
            <a:r>
              <a:rPr sz="1800" spc="-26" dirty="0">
                <a:latin typeface="Tahoma"/>
                <a:cs typeface="Tahoma"/>
              </a:rPr>
              <a:t> </a:t>
            </a:r>
            <a:r>
              <a:rPr sz="1800" dirty="0">
                <a:latin typeface="Tahoma"/>
                <a:cs typeface="Tahoma"/>
              </a:rPr>
              <a:t>a sensor</a:t>
            </a:r>
            <a:r>
              <a:rPr sz="1800" spc="-26" dirty="0">
                <a:latin typeface="Tahoma"/>
                <a:cs typeface="Tahoma"/>
              </a:rPr>
              <a:t> </a:t>
            </a:r>
            <a:r>
              <a:rPr sz="1800" spc="-4" dirty="0">
                <a:latin typeface="Tahoma"/>
                <a:cs typeface="Tahoma"/>
              </a:rPr>
              <a:t>introduces</a:t>
            </a:r>
            <a:r>
              <a:rPr sz="1800" dirty="0">
                <a:latin typeface="Tahoma"/>
                <a:cs typeface="Tahoma"/>
              </a:rPr>
              <a:t> some </a:t>
            </a:r>
            <a:r>
              <a:rPr sz="1800" spc="-4" dirty="0">
                <a:latin typeface="Tahoma"/>
                <a:cs typeface="Tahoma"/>
              </a:rPr>
              <a:t>shading</a:t>
            </a:r>
            <a:r>
              <a:rPr sz="1800" spc="-8" dirty="0">
                <a:latin typeface="Tahoma"/>
                <a:cs typeface="Tahoma"/>
              </a:rPr>
              <a:t> </a:t>
            </a:r>
            <a:r>
              <a:rPr sz="1800" dirty="0">
                <a:latin typeface="Tahoma"/>
                <a:cs typeface="Tahoma"/>
              </a:rPr>
              <a:t>in </a:t>
            </a:r>
            <a:r>
              <a:rPr sz="1800" spc="-4" dirty="0">
                <a:latin typeface="Tahoma"/>
                <a:cs typeface="Tahoma"/>
              </a:rPr>
              <a:t>the</a:t>
            </a:r>
            <a:endParaRPr sz="1800">
              <a:latin typeface="Tahoma"/>
              <a:cs typeface="Tahoma"/>
            </a:endParaRPr>
          </a:p>
          <a:p>
            <a:pPr marL="267653"/>
            <a:r>
              <a:rPr sz="1800" spc="-4" dirty="0">
                <a:latin typeface="Tahoma"/>
                <a:cs typeface="Tahoma"/>
              </a:rPr>
              <a:t>form:</a:t>
            </a:r>
            <a:endParaRPr sz="1800">
              <a:latin typeface="Tahoma"/>
              <a:cs typeface="Tahoma"/>
            </a:endParaRPr>
          </a:p>
          <a:p>
            <a:pPr marL="2067401">
              <a:spcBef>
                <a:spcPts val="435"/>
              </a:spcBef>
            </a:pPr>
            <a:r>
              <a:rPr sz="1800" spc="-4" dirty="0">
                <a:latin typeface="Tahoma"/>
                <a:cs typeface="Tahoma"/>
              </a:rPr>
              <a:t>g(x,y)=f(x,y)</a:t>
            </a:r>
            <a:r>
              <a:rPr sz="1800" spc="-26" dirty="0">
                <a:latin typeface="Tahoma"/>
                <a:cs typeface="Tahoma"/>
              </a:rPr>
              <a:t> </a:t>
            </a:r>
            <a:r>
              <a:rPr sz="1800" dirty="0">
                <a:latin typeface="Tahoma"/>
                <a:cs typeface="Tahoma"/>
              </a:rPr>
              <a:t>h(x,y)</a:t>
            </a:r>
            <a:endParaRPr sz="1800">
              <a:latin typeface="Tahoma"/>
              <a:cs typeface="Tahoma"/>
            </a:endParaRPr>
          </a:p>
          <a:p>
            <a:pPr marL="267653" indent="-258604">
              <a:spcBef>
                <a:spcPts val="435"/>
              </a:spcBef>
              <a:buClr>
                <a:srgbClr val="3333CC"/>
              </a:buClr>
              <a:buSzPct val="60416"/>
              <a:buFont typeface="Wingdings"/>
              <a:buChar char=""/>
              <a:tabLst>
                <a:tab pos="267653" algn="l"/>
                <a:tab pos="268129" algn="l"/>
              </a:tabLst>
            </a:pPr>
            <a:r>
              <a:rPr sz="1800" dirty="0">
                <a:latin typeface="Tahoma"/>
                <a:cs typeface="Tahoma"/>
              </a:rPr>
              <a:t>We</a:t>
            </a:r>
            <a:r>
              <a:rPr sz="1800" spc="-26" dirty="0">
                <a:latin typeface="Tahoma"/>
                <a:cs typeface="Tahoma"/>
              </a:rPr>
              <a:t> </a:t>
            </a:r>
            <a:r>
              <a:rPr sz="1800" spc="-8" dirty="0">
                <a:latin typeface="Tahoma"/>
                <a:cs typeface="Tahoma"/>
              </a:rPr>
              <a:t>can</a:t>
            </a:r>
            <a:r>
              <a:rPr sz="1800" spc="15" dirty="0">
                <a:latin typeface="Tahoma"/>
                <a:cs typeface="Tahoma"/>
              </a:rPr>
              <a:t> </a:t>
            </a:r>
            <a:r>
              <a:rPr sz="1800" spc="-4" dirty="0">
                <a:latin typeface="Tahoma"/>
                <a:cs typeface="Tahoma"/>
              </a:rPr>
              <a:t>estimate</a:t>
            </a:r>
            <a:r>
              <a:rPr sz="1800" spc="-8" dirty="0">
                <a:latin typeface="Tahoma"/>
                <a:cs typeface="Tahoma"/>
              </a:rPr>
              <a:t> </a:t>
            </a:r>
            <a:r>
              <a:rPr sz="1800" dirty="0">
                <a:latin typeface="Tahoma"/>
                <a:cs typeface="Tahoma"/>
              </a:rPr>
              <a:t>h(x,y)</a:t>
            </a:r>
            <a:r>
              <a:rPr sz="1800" spc="8" dirty="0">
                <a:latin typeface="Tahoma"/>
                <a:cs typeface="Tahoma"/>
              </a:rPr>
              <a:t> </a:t>
            </a:r>
            <a:r>
              <a:rPr sz="1800" spc="-4" dirty="0">
                <a:latin typeface="Tahoma"/>
                <a:cs typeface="Tahoma"/>
              </a:rPr>
              <a:t>and</a:t>
            </a:r>
            <a:r>
              <a:rPr sz="1800" spc="4" dirty="0">
                <a:latin typeface="Tahoma"/>
                <a:cs typeface="Tahoma"/>
              </a:rPr>
              <a:t> </a:t>
            </a:r>
            <a:r>
              <a:rPr sz="1800" spc="-4" dirty="0">
                <a:latin typeface="Tahoma"/>
                <a:cs typeface="Tahoma"/>
              </a:rPr>
              <a:t>remove</a:t>
            </a:r>
            <a:r>
              <a:rPr sz="1800" spc="-15" dirty="0">
                <a:latin typeface="Tahoma"/>
                <a:cs typeface="Tahoma"/>
              </a:rPr>
              <a:t> </a:t>
            </a:r>
            <a:r>
              <a:rPr sz="1800" spc="-4" dirty="0">
                <a:latin typeface="Tahoma"/>
                <a:cs typeface="Tahoma"/>
              </a:rPr>
              <a:t>shading</a:t>
            </a:r>
            <a:r>
              <a:rPr sz="1800" spc="4" dirty="0">
                <a:latin typeface="Tahoma"/>
                <a:cs typeface="Tahoma"/>
              </a:rPr>
              <a:t> </a:t>
            </a:r>
            <a:r>
              <a:rPr sz="1800" spc="-4" dirty="0">
                <a:latin typeface="Tahoma"/>
                <a:cs typeface="Tahoma"/>
              </a:rPr>
              <a:t>by</a:t>
            </a:r>
            <a:endParaRPr sz="1800">
              <a:latin typeface="Tahoma"/>
              <a:cs typeface="Tahoma"/>
            </a:endParaRPr>
          </a:p>
          <a:p>
            <a:pPr marL="267653"/>
            <a:r>
              <a:rPr sz="1800" dirty="0">
                <a:latin typeface="Tahoma"/>
                <a:cs typeface="Tahoma"/>
              </a:rPr>
              <a:t>division.</a:t>
            </a:r>
            <a:endParaRPr sz="1800">
              <a:latin typeface="Tahoma"/>
              <a:cs typeface="Tahoma"/>
            </a:endParaRPr>
          </a:p>
        </p:txBody>
      </p:sp>
      <p:sp>
        <p:nvSpPr>
          <p:cNvPr id="5" name="object 5"/>
          <p:cNvSpPr txBox="1"/>
          <p:nvPr/>
        </p:nvSpPr>
        <p:spPr>
          <a:xfrm>
            <a:off x="3202972" y="2705062"/>
            <a:ext cx="553403" cy="217367"/>
          </a:xfrm>
          <a:prstGeom prst="rect">
            <a:avLst/>
          </a:prstGeom>
        </p:spPr>
        <p:txBody>
          <a:bodyPr vert="horz" wrap="square" lIns="0" tIns="9525" rIns="0" bIns="0" rtlCol="0">
            <a:spAutoFit/>
          </a:bodyPr>
          <a:lstStyle/>
          <a:p>
            <a:pPr marL="9525">
              <a:spcBef>
                <a:spcPts val="75"/>
              </a:spcBef>
            </a:pPr>
            <a:r>
              <a:rPr sz="1350" spc="-4" dirty="0">
                <a:latin typeface="Times New Roman"/>
                <a:cs typeface="Times New Roman"/>
              </a:rPr>
              <a:t>original</a:t>
            </a:r>
            <a:endParaRPr sz="1350">
              <a:latin typeface="Times New Roman"/>
              <a:cs typeface="Times New Roman"/>
            </a:endParaRPr>
          </a:p>
        </p:txBody>
      </p:sp>
      <p:sp>
        <p:nvSpPr>
          <p:cNvPr id="6" name="object 6"/>
          <p:cNvSpPr txBox="1"/>
          <p:nvPr/>
        </p:nvSpPr>
        <p:spPr>
          <a:xfrm>
            <a:off x="4517899" y="2647912"/>
            <a:ext cx="2575559" cy="217367"/>
          </a:xfrm>
          <a:prstGeom prst="rect">
            <a:avLst/>
          </a:prstGeom>
        </p:spPr>
        <p:txBody>
          <a:bodyPr vert="horz" wrap="square" lIns="0" tIns="9525" rIns="0" bIns="0" rtlCol="0">
            <a:spAutoFit/>
          </a:bodyPr>
          <a:lstStyle/>
          <a:p>
            <a:pPr marL="9525">
              <a:spcBef>
                <a:spcPts val="75"/>
              </a:spcBef>
              <a:tabLst>
                <a:tab pos="1438275" algn="l"/>
              </a:tabLst>
            </a:pPr>
            <a:r>
              <a:rPr sz="1350" dirty="0">
                <a:latin typeface="Times New Roman"/>
                <a:cs typeface="Times New Roman"/>
              </a:rPr>
              <a:t>shade</a:t>
            </a:r>
            <a:r>
              <a:rPr sz="1350" spc="-19" dirty="0">
                <a:latin typeface="Times New Roman"/>
                <a:cs typeface="Times New Roman"/>
              </a:rPr>
              <a:t> </a:t>
            </a:r>
            <a:r>
              <a:rPr sz="1350" spc="-4" dirty="0">
                <a:latin typeface="Times New Roman"/>
                <a:cs typeface="Times New Roman"/>
              </a:rPr>
              <a:t>pattern	</a:t>
            </a:r>
            <a:r>
              <a:rPr sz="1350" dirty="0">
                <a:latin typeface="Times New Roman"/>
                <a:cs typeface="Times New Roman"/>
              </a:rPr>
              <a:t>shade</a:t>
            </a:r>
            <a:r>
              <a:rPr sz="1350" spc="-56" dirty="0">
                <a:latin typeface="Times New Roman"/>
                <a:cs typeface="Times New Roman"/>
              </a:rPr>
              <a:t> </a:t>
            </a:r>
            <a:r>
              <a:rPr sz="1350" spc="-4" dirty="0">
                <a:latin typeface="Times New Roman"/>
                <a:cs typeface="Times New Roman"/>
              </a:rPr>
              <a:t>correction</a:t>
            </a:r>
            <a:endParaRPr sz="13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533" y="498114"/>
            <a:ext cx="4417219" cy="391293"/>
          </a:xfrm>
          <a:prstGeom prst="rect">
            <a:avLst/>
          </a:prstGeom>
        </p:spPr>
        <p:txBody>
          <a:bodyPr spcFirstLastPara="1" vert="horz" wrap="square" lIns="0" tIns="9049" rIns="0" bIns="0" rtlCol="0" anchor="b" anchorCtr="0">
            <a:spAutoFit/>
          </a:bodyPr>
          <a:lstStyle/>
          <a:p>
            <a:pPr marL="9525">
              <a:spcBef>
                <a:spcPts val="71"/>
              </a:spcBef>
            </a:pPr>
            <a:r>
              <a:rPr spc="-4" dirty="0"/>
              <a:t>Example:</a:t>
            </a:r>
            <a:r>
              <a:rPr spc="-15" dirty="0"/>
              <a:t> </a:t>
            </a:r>
            <a:r>
              <a:rPr spc="-4" dirty="0"/>
              <a:t>Multiplication-</a:t>
            </a:r>
            <a:r>
              <a:rPr spc="34" dirty="0"/>
              <a:t> </a:t>
            </a:r>
            <a:r>
              <a:rPr spc="-8" dirty="0"/>
              <a:t>Masking</a:t>
            </a:r>
          </a:p>
        </p:txBody>
      </p:sp>
      <p:sp>
        <p:nvSpPr>
          <p:cNvPr id="3" name="object 3"/>
          <p:cNvSpPr txBox="1"/>
          <p:nvPr/>
        </p:nvSpPr>
        <p:spPr>
          <a:xfrm>
            <a:off x="2116932" y="1168204"/>
            <a:ext cx="2913697" cy="378469"/>
          </a:xfrm>
          <a:prstGeom prst="rect">
            <a:avLst/>
          </a:prstGeom>
        </p:spPr>
        <p:txBody>
          <a:bodyPr vert="horz" wrap="square" lIns="0" tIns="9049" rIns="0" bIns="0" rtlCol="0">
            <a:spAutoFit/>
          </a:bodyPr>
          <a:lstStyle/>
          <a:p>
            <a:pPr marL="267653" indent="-258604">
              <a:spcBef>
                <a:spcPts val="71"/>
              </a:spcBef>
              <a:buClr>
                <a:srgbClr val="3333CC"/>
              </a:buClr>
              <a:buSzPct val="59375"/>
              <a:buFont typeface="Wingdings"/>
              <a:buChar char=""/>
              <a:tabLst>
                <a:tab pos="267653" algn="l"/>
                <a:tab pos="268129" algn="l"/>
              </a:tabLst>
            </a:pPr>
            <a:r>
              <a:rPr sz="2400" spc="-8" dirty="0">
                <a:latin typeface="Tahoma"/>
                <a:cs typeface="Tahoma"/>
              </a:rPr>
              <a:t>g(x,y)=f(x,y)</a:t>
            </a:r>
            <a:r>
              <a:rPr sz="2400" spc="30" dirty="0">
                <a:latin typeface="Tahoma"/>
                <a:cs typeface="Tahoma"/>
              </a:rPr>
              <a:t> </a:t>
            </a:r>
            <a:r>
              <a:rPr sz="2400" spc="-8" dirty="0">
                <a:latin typeface="Tahoma"/>
                <a:cs typeface="Tahoma"/>
              </a:rPr>
              <a:t>h(x,y)</a:t>
            </a:r>
            <a:endParaRPr sz="2400">
              <a:latin typeface="Tahoma"/>
              <a:cs typeface="Tahoma"/>
            </a:endParaRPr>
          </a:p>
        </p:txBody>
      </p:sp>
      <p:pic>
        <p:nvPicPr>
          <p:cNvPr id="4" name="object 4"/>
          <p:cNvPicPr/>
          <p:nvPr/>
        </p:nvPicPr>
        <p:blipFill>
          <a:blip r:embed="rId2" cstate="print"/>
          <a:stretch>
            <a:fillRect/>
          </a:stretch>
        </p:blipFill>
        <p:spPr>
          <a:xfrm>
            <a:off x="1471613" y="2035903"/>
            <a:ext cx="6257925" cy="2256317"/>
          </a:xfrm>
          <a:prstGeom prst="rect">
            <a:avLst/>
          </a:prstGeom>
        </p:spPr>
      </p:pic>
      <p:sp>
        <p:nvSpPr>
          <p:cNvPr id="5" name="object 5"/>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17</a:t>
            </a:fld>
            <a:endParaRPr spc="-4"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814" y="498114"/>
            <a:ext cx="1445895" cy="391293"/>
          </a:xfrm>
          <a:prstGeom prst="rect">
            <a:avLst/>
          </a:prstGeom>
        </p:spPr>
        <p:txBody>
          <a:bodyPr spcFirstLastPara="1" vert="horz" wrap="square" lIns="0" tIns="9049" rIns="0" bIns="0" rtlCol="0" anchor="b" anchorCtr="0">
            <a:spAutoFit/>
          </a:bodyPr>
          <a:lstStyle/>
          <a:p>
            <a:pPr marL="9525">
              <a:spcBef>
                <a:spcPts val="71"/>
              </a:spcBef>
            </a:pPr>
            <a:r>
              <a:rPr spc="-8" dirty="0"/>
              <a:t>Comments</a:t>
            </a:r>
          </a:p>
        </p:txBody>
      </p:sp>
      <p:sp>
        <p:nvSpPr>
          <p:cNvPr id="3" name="object 3"/>
          <p:cNvSpPr txBox="1"/>
          <p:nvPr/>
        </p:nvSpPr>
        <p:spPr>
          <a:xfrm>
            <a:off x="672389" y="1509103"/>
            <a:ext cx="6304364" cy="3592650"/>
          </a:xfrm>
          <a:prstGeom prst="rect">
            <a:avLst/>
          </a:prstGeom>
        </p:spPr>
        <p:txBody>
          <a:bodyPr vert="horz" wrap="square" lIns="0" tIns="9525" rIns="0" bIns="0" rtlCol="0">
            <a:spAutoFit/>
          </a:bodyPr>
          <a:lstStyle/>
          <a:p>
            <a:pPr marL="277178" indent="-258604">
              <a:spcBef>
                <a:spcPts val="75"/>
              </a:spcBef>
              <a:buClr>
                <a:srgbClr val="3333CC"/>
              </a:buClr>
              <a:buSzPct val="60416"/>
              <a:buFont typeface="Wingdings"/>
              <a:buChar char=""/>
              <a:tabLst>
                <a:tab pos="277178" algn="l"/>
                <a:tab pos="277654" algn="l"/>
              </a:tabLst>
            </a:pPr>
            <a:r>
              <a:rPr sz="1800" spc="-4" dirty="0">
                <a:latin typeface="Tahoma"/>
                <a:cs typeface="Tahoma"/>
              </a:rPr>
              <a:t>Arithmetic</a:t>
            </a:r>
            <a:r>
              <a:rPr sz="1800" spc="-19" dirty="0">
                <a:latin typeface="Tahoma"/>
                <a:cs typeface="Tahoma"/>
              </a:rPr>
              <a:t> </a:t>
            </a:r>
            <a:r>
              <a:rPr sz="1800" spc="-8" dirty="0">
                <a:latin typeface="Tahoma"/>
                <a:cs typeface="Tahoma"/>
              </a:rPr>
              <a:t>operation</a:t>
            </a:r>
            <a:r>
              <a:rPr sz="1800" spc="11" dirty="0">
                <a:latin typeface="Tahoma"/>
                <a:cs typeface="Tahoma"/>
              </a:rPr>
              <a:t> </a:t>
            </a:r>
            <a:r>
              <a:rPr sz="1800" spc="-8" dirty="0">
                <a:latin typeface="Tahoma"/>
                <a:cs typeface="Tahoma"/>
              </a:rPr>
              <a:t>can</a:t>
            </a:r>
            <a:r>
              <a:rPr sz="1800" spc="23" dirty="0">
                <a:latin typeface="Tahoma"/>
                <a:cs typeface="Tahoma"/>
              </a:rPr>
              <a:t> </a:t>
            </a:r>
            <a:r>
              <a:rPr sz="1800" spc="-4" dirty="0">
                <a:latin typeface="Tahoma"/>
                <a:cs typeface="Tahoma"/>
              </a:rPr>
              <a:t>produce</a:t>
            </a:r>
            <a:r>
              <a:rPr sz="1800" spc="4" dirty="0">
                <a:latin typeface="Tahoma"/>
                <a:cs typeface="Tahoma"/>
              </a:rPr>
              <a:t> </a:t>
            </a:r>
            <a:r>
              <a:rPr sz="1800" dirty="0">
                <a:latin typeface="Tahoma"/>
                <a:cs typeface="Tahoma"/>
              </a:rPr>
              <a:t>pixel</a:t>
            </a:r>
            <a:r>
              <a:rPr sz="1800" spc="4" dirty="0">
                <a:latin typeface="Tahoma"/>
                <a:cs typeface="Tahoma"/>
              </a:rPr>
              <a:t> </a:t>
            </a:r>
            <a:r>
              <a:rPr sz="1800" spc="-4" dirty="0">
                <a:latin typeface="Tahoma"/>
                <a:cs typeface="Tahoma"/>
              </a:rPr>
              <a:t>values</a:t>
            </a:r>
            <a:r>
              <a:rPr sz="1800" spc="8" dirty="0">
                <a:latin typeface="Tahoma"/>
                <a:cs typeface="Tahoma"/>
              </a:rPr>
              <a:t> </a:t>
            </a:r>
            <a:r>
              <a:rPr sz="1800" spc="-4" dirty="0">
                <a:latin typeface="Tahoma"/>
                <a:cs typeface="Tahoma"/>
              </a:rPr>
              <a:t>outside</a:t>
            </a:r>
            <a:endParaRPr sz="1800" dirty="0">
              <a:latin typeface="Tahoma"/>
              <a:cs typeface="Tahoma"/>
            </a:endParaRPr>
          </a:p>
          <a:p>
            <a:pPr marL="277178"/>
            <a:r>
              <a:rPr sz="1800" dirty="0">
                <a:latin typeface="Tahoma"/>
                <a:cs typeface="Tahoma"/>
              </a:rPr>
              <a:t>of</a:t>
            </a:r>
            <a:r>
              <a:rPr sz="1800" spc="-38" dirty="0">
                <a:latin typeface="Tahoma"/>
                <a:cs typeface="Tahoma"/>
              </a:rPr>
              <a:t> </a:t>
            </a:r>
            <a:r>
              <a:rPr sz="1800" spc="-4" dirty="0">
                <a:latin typeface="Tahoma"/>
                <a:cs typeface="Tahoma"/>
              </a:rPr>
              <a:t>the range</a:t>
            </a:r>
            <a:r>
              <a:rPr sz="1800" spc="-11" dirty="0">
                <a:latin typeface="Tahoma"/>
                <a:cs typeface="Tahoma"/>
              </a:rPr>
              <a:t> </a:t>
            </a:r>
            <a:r>
              <a:rPr sz="1800" spc="-4" dirty="0">
                <a:latin typeface="Tahoma"/>
                <a:cs typeface="Tahoma"/>
              </a:rPr>
              <a:t>[0</a:t>
            </a:r>
            <a:r>
              <a:rPr sz="1800" spc="11" dirty="0">
                <a:latin typeface="Tahoma"/>
                <a:cs typeface="Tahoma"/>
              </a:rPr>
              <a:t> </a:t>
            </a:r>
            <a:r>
              <a:rPr sz="1800" dirty="0">
                <a:latin typeface="Tahoma"/>
                <a:cs typeface="Tahoma"/>
              </a:rPr>
              <a:t>–</a:t>
            </a:r>
            <a:r>
              <a:rPr sz="1800" spc="-11" dirty="0">
                <a:latin typeface="Tahoma"/>
                <a:cs typeface="Tahoma"/>
              </a:rPr>
              <a:t> </a:t>
            </a:r>
            <a:r>
              <a:rPr sz="1800" dirty="0">
                <a:latin typeface="Tahoma"/>
                <a:cs typeface="Tahoma"/>
              </a:rPr>
              <a:t>255].</a:t>
            </a:r>
          </a:p>
          <a:p>
            <a:pPr marL="277178" indent="-258604">
              <a:spcBef>
                <a:spcPts val="435"/>
              </a:spcBef>
              <a:buClr>
                <a:srgbClr val="3333CC"/>
              </a:buClr>
              <a:buSzPct val="60416"/>
              <a:buFont typeface="Wingdings"/>
              <a:buChar char=""/>
              <a:tabLst>
                <a:tab pos="277178" algn="l"/>
                <a:tab pos="277654" algn="l"/>
              </a:tabLst>
            </a:pPr>
            <a:r>
              <a:rPr sz="1800" spc="-4" dirty="0">
                <a:latin typeface="Tahoma"/>
                <a:cs typeface="Tahoma"/>
              </a:rPr>
              <a:t>You</a:t>
            </a:r>
            <a:r>
              <a:rPr sz="1800" spc="-23" dirty="0">
                <a:latin typeface="Tahoma"/>
                <a:cs typeface="Tahoma"/>
              </a:rPr>
              <a:t> </a:t>
            </a:r>
            <a:r>
              <a:rPr sz="1800" dirty="0">
                <a:latin typeface="Tahoma"/>
                <a:cs typeface="Tahoma"/>
              </a:rPr>
              <a:t>should</a:t>
            </a:r>
            <a:r>
              <a:rPr sz="1800" spc="-11" dirty="0">
                <a:latin typeface="Tahoma"/>
                <a:cs typeface="Tahoma"/>
              </a:rPr>
              <a:t> </a:t>
            </a:r>
            <a:r>
              <a:rPr sz="1800" spc="-4" dirty="0">
                <a:latin typeface="Tahoma"/>
                <a:cs typeface="Tahoma"/>
              </a:rPr>
              <a:t>convert</a:t>
            </a:r>
            <a:r>
              <a:rPr sz="1800" spc="-15" dirty="0">
                <a:latin typeface="Tahoma"/>
                <a:cs typeface="Tahoma"/>
              </a:rPr>
              <a:t> </a:t>
            </a:r>
            <a:r>
              <a:rPr sz="1800" dirty="0">
                <a:latin typeface="Tahoma"/>
                <a:cs typeface="Tahoma"/>
              </a:rPr>
              <a:t>values </a:t>
            </a:r>
            <a:r>
              <a:rPr sz="1800" spc="-8" dirty="0">
                <a:latin typeface="Tahoma"/>
                <a:cs typeface="Tahoma"/>
              </a:rPr>
              <a:t>back</a:t>
            </a:r>
            <a:r>
              <a:rPr sz="1800" spc="8" dirty="0">
                <a:latin typeface="Tahoma"/>
                <a:cs typeface="Tahoma"/>
              </a:rPr>
              <a:t> </a:t>
            </a:r>
            <a:r>
              <a:rPr sz="1800" spc="-8" dirty="0">
                <a:latin typeface="Tahoma"/>
                <a:cs typeface="Tahoma"/>
              </a:rPr>
              <a:t>to</a:t>
            </a:r>
            <a:r>
              <a:rPr sz="1800" dirty="0">
                <a:latin typeface="Tahoma"/>
                <a:cs typeface="Tahoma"/>
              </a:rPr>
              <a:t> </a:t>
            </a:r>
            <a:r>
              <a:rPr sz="1800" spc="-4" dirty="0">
                <a:latin typeface="Tahoma"/>
                <a:cs typeface="Tahoma"/>
              </a:rPr>
              <a:t>the</a:t>
            </a:r>
            <a:r>
              <a:rPr sz="1800" spc="4" dirty="0">
                <a:latin typeface="Tahoma"/>
                <a:cs typeface="Tahoma"/>
              </a:rPr>
              <a:t> </a:t>
            </a:r>
            <a:r>
              <a:rPr sz="1800" spc="-4" dirty="0">
                <a:latin typeface="Tahoma"/>
                <a:cs typeface="Tahoma"/>
              </a:rPr>
              <a:t>range</a:t>
            </a:r>
            <a:r>
              <a:rPr sz="1800" dirty="0">
                <a:latin typeface="Tahoma"/>
                <a:cs typeface="Tahoma"/>
              </a:rPr>
              <a:t> </a:t>
            </a:r>
            <a:r>
              <a:rPr sz="1800" spc="-8" dirty="0">
                <a:latin typeface="Tahoma"/>
                <a:cs typeface="Tahoma"/>
              </a:rPr>
              <a:t>[0</a:t>
            </a:r>
            <a:r>
              <a:rPr sz="1800" spc="38" dirty="0">
                <a:latin typeface="Tahoma"/>
                <a:cs typeface="Tahoma"/>
              </a:rPr>
              <a:t> </a:t>
            </a:r>
            <a:r>
              <a:rPr sz="1800" dirty="0">
                <a:latin typeface="Tahoma"/>
                <a:cs typeface="Tahoma"/>
              </a:rPr>
              <a:t>– </a:t>
            </a:r>
            <a:r>
              <a:rPr sz="1800" spc="4" dirty="0">
                <a:latin typeface="Tahoma"/>
                <a:cs typeface="Tahoma"/>
              </a:rPr>
              <a:t>255]</a:t>
            </a:r>
            <a:endParaRPr sz="1800" dirty="0">
              <a:latin typeface="Tahoma"/>
              <a:cs typeface="Tahoma"/>
            </a:endParaRPr>
          </a:p>
          <a:p>
            <a:pPr marL="277178"/>
            <a:r>
              <a:rPr sz="1800" spc="-8" dirty="0">
                <a:latin typeface="Tahoma"/>
                <a:cs typeface="Tahoma"/>
              </a:rPr>
              <a:t>to</a:t>
            </a:r>
            <a:r>
              <a:rPr sz="1800" spc="-11" dirty="0">
                <a:latin typeface="Tahoma"/>
                <a:cs typeface="Tahoma"/>
              </a:rPr>
              <a:t> </a:t>
            </a:r>
            <a:r>
              <a:rPr sz="1800" dirty="0">
                <a:latin typeface="Tahoma"/>
                <a:cs typeface="Tahoma"/>
              </a:rPr>
              <a:t>ensure</a:t>
            </a:r>
            <a:r>
              <a:rPr sz="1800" spc="-34" dirty="0">
                <a:latin typeface="Tahoma"/>
                <a:cs typeface="Tahoma"/>
              </a:rPr>
              <a:t> </a:t>
            </a:r>
            <a:r>
              <a:rPr sz="1800" spc="-8" dirty="0">
                <a:latin typeface="Tahoma"/>
                <a:cs typeface="Tahoma"/>
              </a:rPr>
              <a:t>that</a:t>
            </a:r>
            <a:r>
              <a:rPr sz="1800" spc="19" dirty="0">
                <a:latin typeface="Tahoma"/>
                <a:cs typeface="Tahoma"/>
              </a:rPr>
              <a:t> </a:t>
            </a:r>
            <a:r>
              <a:rPr sz="1800" spc="-4" dirty="0">
                <a:latin typeface="Tahoma"/>
                <a:cs typeface="Tahoma"/>
              </a:rPr>
              <a:t>the</a:t>
            </a:r>
            <a:r>
              <a:rPr sz="1800" spc="8" dirty="0">
                <a:latin typeface="Tahoma"/>
                <a:cs typeface="Tahoma"/>
              </a:rPr>
              <a:t> </a:t>
            </a:r>
            <a:r>
              <a:rPr sz="1800" spc="-4" dirty="0">
                <a:latin typeface="Tahoma"/>
                <a:cs typeface="Tahoma"/>
              </a:rPr>
              <a:t>image</a:t>
            </a:r>
            <a:r>
              <a:rPr sz="1800" dirty="0">
                <a:latin typeface="Tahoma"/>
                <a:cs typeface="Tahoma"/>
              </a:rPr>
              <a:t> is</a:t>
            </a:r>
            <a:r>
              <a:rPr sz="1800" spc="4" dirty="0">
                <a:latin typeface="Tahoma"/>
                <a:cs typeface="Tahoma"/>
              </a:rPr>
              <a:t> </a:t>
            </a:r>
            <a:r>
              <a:rPr sz="1800" spc="-4" dirty="0">
                <a:latin typeface="Tahoma"/>
                <a:cs typeface="Tahoma"/>
              </a:rPr>
              <a:t>displayed</a:t>
            </a:r>
            <a:r>
              <a:rPr sz="1800" spc="4" dirty="0">
                <a:latin typeface="Tahoma"/>
                <a:cs typeface="Tahoma"/>
              </a:rPr>
              <a:t> </a:t>
            </a:r>
            <a:r>
              <a:rPr sz="1800" spc="-4" dirty="0">
                <a:latin typeface="Tahoma"/>
                <a:cs typeface="Tahoma"/>
              </a:rPr>
              <a:t>properly.</a:t>
            </a:r>
            <a:endParaRPr lang="en-US" sz="1800" dirty="0">
              <a:latin typeface="Tahoma"/>
              <a:cs typeface="Tahoma"/>
            </a:endParaRPr>
          </a:p>
          <a:p>
            <a:pPr>
              <a:spcBef>
                <a:spcPts val="38"/>
              </a:spcBef>
            </a:pPr>
            <a:endParaRPr lang="en-US" sz="2475" dirty="0">
              <a:latin typeface="Tahoma"/>
              <a:cs typeface="Tahoma"/>
            </a:endParaRPr>
          </a:p>
          <a:p>
            <a:pPr marL="277178" indent="-258604">
              <a:spcBef>
                <a:spcPts val="4"/>
              </a:spcBef>
              <a:buClr>
                <a:srgbClr val="3333CC"/>
              </a:buClr>
              <a:buSzPct val="60416"/>
              <a:buFont typeface="Wingdings"/>
              <a:buChar char=""/>
              <a:tabLst>
                <a:tab pos="277178" algn="l"/>
                <a:tab pos="277654" algn="l"/>
              </a:tabLst>
            </a:pPr>
            <a:r>
              <a:rPr sz="1800" dirty="0">
                <a:latin typeface="Tahoma"/>
                <a:cs typeface="Tahoma"/>
              </a:rPr>
              <a:t>How</a:t>
            </a:r>
            <a:r>
              <a:rPr sz="1800" spc="-19" dirty="0">
                <a:latin typeface="Tahoma"/>
                <a:cs typeface="Tahoma"/>
              </a:rPr>
              <a:t> </a:t>
            </a:r>
            <a:r>
              <a:rPr sz="1800" spc="-4" dirty="0">
                <a:latin typeface="Tahoma"/>
                <a:cs typeface="Tahoma"/>
              </a:rPr>
              <a:t>would</a:t>
            </a:r>
            <a:r>
              <a:rPr sz="1800" spc="-11" dirty="0">
                <a:latin typeface="Tahoma"/>
                <a:cs typeface="Tahoma"/>
              </a:rPr>
              <a:t> </a:t>
            </a:r>
            <a:r>
              <a:rPr sz="1800" spc="-4" dirty="0">
                <a:latin typeface="Tahoma"/>
                <a:cs typeface="Tahoma"/>
              </a:rPr>
              <a:t>you</a:t>
            </a:r>
            <a:r>
              <a:rPr sz="1800" spc="11" dirty="0">
                <a:latin typeface="Tahoma"/>
                <a:cs typeface="Tahoma"/>
              </a:rPr>
              <a:t> </a:t>
            </a:r>
            <a:r>
              <a:rPr sz="1800" dirty="0">
                <a:latin typeface="Tahoma"/>
                <a:cs typeface="Tahoma"/>
              </a:rPr>
              <a:t>do</a:t>
            </a:r>
            <a:r>
              <a:rPr sz="1800" spc="-15" dirty="0">
                <a:latin typeface="Tahoma"/>
                <a:cs typeface="Tahoma"/>
              </a:rPr>
              <a:t> </a:t>
            </a:r>
            <a:r>
              <a:rPr sz="1800" spc="-8" dirty="0">
                <a:latin typeface="Tahoma"/>
                <a:cs typeface="Tahoma"/>
              </a:rPr>
              <a:t>the</a:t>
            </a:r>
            <a:r>
              <a:rPr sz="1800" spc="4" dirty="0">
                <a:latin typeface="Tahoma"/>
                <a:cs typeface="Tahoma"/>
              </a:rPr>
              <a:t> </a:t>
            </a:r>
            <a:r>
              <a:rPr sz="1800" spc="-4" dirty="0">
                <a:latin typeface="Tahoma"/>
                <a:cs typeface="Tahoma"/>
              </a:rPr>
              <a:t>following</a:t>
            </a:r>
            <a:r>
              <a:rPr sz="1800" dirty="0">
                <a:latin typeface="Tahoma"/>
                <a:cs typeface="Tahoma"/>
              </a:rPr>
              <a:t> </a:t>
            </a:r>
            <a:r>
              <a:rPr sz="1800" spc="-4" dirty="0">
                <a:latin typeface="Tahoma"/>
                <a:cs typeface="Tahoma"/>
              </a:rPr>
              <a:t>mapping?</a:t>
            </a:r>
            <a:endParaRPr sz="1800" dirty="0">
              <a:latin typeface="Tahoma"/>
              <a:cs typeface="Tahoma"/>
            </a:endParaRPr>
          </a:p>
          <a:p>
            <a:pPr>
              <a:spcBef>
                <a:spcPts val="19"/>
              </a:spcBef>
            </a:pPr>
            <a:endParaRPr sz="2475" dirty="0">
              <a:latin typeface="Tahoma"/>
              <a:cs typeface="Tahoma"/>
            </a:endParaRPr>
          </a:p>
          <a:p>
            <a:pPr marR="520065" algn="ctr"/>
            <a:r>
              <a:rPr sz="1800" spc="-4" dirty="0">
                <a:latin typeface="Tahoma"/>
                <a:cs typeface="Tahoma"/>
              </a:rPr>
              <a:t>[f</a:t>
            </a:r>
            <a:r>
              <a:rPr sz="1800" spc="-5" baseline="-20833" dirty="0">
                <a:latin typeface="Tahoma"/>
                <a:cs typeface="Tahoma"/>
              </a:rPr>
              <a:t>min</a:t>
            </a:r>
            <a:r>
              <a:rPr sz="1800" spc="253" baseline="-20833" dirty="0">
                <a:latin typeface="Tahoma"/>
                <a:cs typeface="Tahoma"/>
              </a:rPr>
              <a:t> </a:t>
            </a:r>
            <a:r>
              <a:rPr sz="1800" dirty="0">
                <a:latin typeface="Tahoma"/>
                <a:cs typeface="Tahoma"/>
              </a:rPr>
              <a:t>–</a:t>
            </a:r>
            <a:r>
              <a:rPr sz="1800" spc="-8" dirty="0">
                <a:latin typeface="Tahoma"/>
                <a:cs typeface="Tahoma"/>
              </a:rPr>
              <a:t> </a:t>
            </a:r>
            <a:r>
              <a:rPr sz="1800" dirty="0">
                <a:latin typeface="Tahoma"/>
                <a:cs typeface="Tahoma"/>
              </a:rPr>
              <a:t>f</a:t>
            </a:r>
            <a:r>
              <a:rPr sz="1800" baseline="-20833" dirty="0">
                <a:latin typeface="Tahoma"/>
                <a:cs typeface="Tahoma"/>
              </a:rPr>
              <a:t>max</a:t>
            </a:r>
            <a:r>
              <a:rPr sz="1800" dirty="0">
                <a:latin typeface="Tahoma"/>
                <a:cs typeface="Tahoma"/>
              </a:rPr>
              <a:t>]</a:t>
            </a:r>
            <a:r>
              <a:rPr sz="1800" spc="-19" dirty="0">
                <a:latin typeface="Tahoma"/>
                <a:cs typeface="Tahoma"/>
              </a:rPr>
              <a:t> </a:t>
            </a:r>
            <a:r>
              <a:rPr sz="1800" spc="116" dirty="0">
                <a:latin typeface="Times New Roman"/>
                <a:cs typeface="Times New Roman"/>
              </a:rPr>
              <a:t> </a:t>
            </a:r>
            <a:r>
              <a:rPr sz="1800" dirty="0">
                <a:latin typeface="Tahoma"/>
                <a:cs typeface="Tahoma"/>
              </a:rPr>
              <a:t>[</a:t>
            </a:r>
            <a:r>
              <a:rPr sz="1800" spc="-19" dirty="0">
                <a:latin typeface="Tahoma"/>
                <a:cs typeface="Tahoma"/>
              </a:rPr>
              <a:t> </a:t>
            </a:r>
            <a:r>
              <a:rPr sz="1800" dirty="0">
                <a:latin typeface="Tahoma"/>
                <a:cs typeface="Tahoma"/>
              </a:rPr>
              <a:t>0</a:t>
            </a:r>
            <a:r>
              <a:rPr sz="1800" spc="-8" dirty="0">
                <a:latin typeface="Tahoma"/>
                <a:cs typeface="Tahoma"/>
              </a:rPr>
              <a:t> </a:t>
            </a:r>
            <a:r>
              <a:rPr sz="1800" dirty="0">
                <a:latin typeface="Tahoma"/>
                <a:cs typeface="Tahoma"/>
              </a:rPr>
              <a:t>–</a:t>
            </a:r>
            <a:r>
              <a:rPr sz="1800" spc="-8" dirty="0">
                <a:latin typeface="Tahoma"/>
                <a:cs typeface="Tahoma"/>
              </a:rPr>
              <a:t> </a:t>
            </a:r>
            <a:r>
              <a:rPr sz="1800" spc="4" dirty="0">
                <a:latin typeface="Tahoma"/>
                <a:cs typeface="Tahoma"/>
              </a:rPr>
              <a:t>255]</a:t>
            </a:r>
            <a:endParaRPr lang="en-US" sz="1800" spc="4" dirty="0">
              <a:latin typeface="Tahoma"/>
              <a:cs typeface="Tahoma"/>
            </a:endParaRPr>
          </a:p>
          <a:p>
            <a:pPr marL="285750" marR="520065" indent="-285750">
              <a:buFont typeface="Wingdings" panose="05000000000000000000" pitchFamily="2" charset="2"/>
              <a:buChar char="§"/>
            </a:pPr>
            <a:r>
              <a:rPr lang="en-US" sz="1800" spc="4" dirty="0">
                <a:latin typeface="Tahoma"/>
                <a:cs typeface="Tahoma"/>
              </a:rPr>
              <a:t>More on point processing from this book(Section 2.6): </a:t>
            </a:r>
            <a:r>
              <a:rPr lang="en-US" sz="1800" spc="4" dirty="0">
                <a:latin typeface="Tahoma"/>
                <a:cs typeface="Tahoma"/>
                <a:hlinkClick r:id="rId2"/>
              </a:rPr>
              <a:t>https://dl.icdst.org/pdfs/files4/01c56e081202b62bd7d3b4f8545775fb.pdf</a:t>
            </a:r>
            <a:r>
              <a:rPr lang="en-US" sz="1800" spc="4" dirty="0">
                <a:latin typeface="Tahoma"/>
                <a:cs typeface="Tahoma"/>
              </a:rPr>
              <a:t> </a:t>
            </a:r>
          </a:p>
          <a:p>
            <a:pPr marR="520065" algn="ctr"/>
            <a:endParaRPr sz="1800" dirty="0">
              <a:latin typeface="Tahoma"/>
              <a:cs typeface="Tahoma"/>
            </a:endParaRPr>
          </a:p>
        </p:txBody>
      </p:sp>
      <p:sp>
        <p:nvSpPr>
          <p:cNvPr id="7" name="Arrow: Right 6">
            <a:extLst>
              <a:ext uri="{FF2B5EF4-FFF2-40B4-BE49-F238E27FC236}">
                <a16:creationId xmlns:a16="http://schemas.microsoft.com/office/drawing/2014/main" id="{FDD9824A-2FEA-2717-A0FA-3476FB80F2F2}"/>
              </a:ext>
            </a:extLst>
          </p:cNvPr>
          <p:cNvSpPr/>
          <p:nvPr/>
        </p:nvSpPr>
        <p:spPr>
          <a:xfrm>
            <a:off x="3556668" y="3794166"/>
            <a:ext cx="106878" cy="890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Histogram Equalization</a:t>
            </a:r>
            <a:endParaRPr dirty="0"/>
          </a:p>
        </p:txBody>
      </p:sp>
      <p:sp>
        <p:nvSpPr>
          <p:cNvPr id="112" name="Google Shape;112;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dirty="0"/>
          </a:p>
          <a:p>
            <a:pPr marL="0" lvl="0" indent="0" algn="l" rtl="0">
              <a:spcBef>
                <a:spcPts val="1200"/>
              </a:spcBef>
              <a:spcAft>
                <a:spcPts val="0"/>
              </a:spcAft>
              <a:buNone/>
            </a:pPr>
            <a:r>
              <a:rPr lang="en" dirty="0"/>
              <a:t>Histogram equalization is a technique that adjusts the contrast of an image by redistributing the pixel values in its histogram.</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b="1" dirty="0"/>
              <a:t>Advantages</a:t>
            </a:r>
            <a:r>
              <a:rPr lang="en" dirty="0"/>
              <a:t>: The advantages of histogram equalization include its simplicity and effectiveness in improving the contrast of images.</a:t>
            </a:r>
            <a:endParaRPr dirty="0"/>
          </a:p>
          <a:p>
            <a:pPr marL="0" lvl="0" indent="0" algn="l" rtl="0">
              <a:spcBef>
                <a:spcPts val="1200"/>
              </a:spcBef>
              <a:spcAft>
                <a:spcPts val="1200"/>
              </a:spcAft>
              <a:buNone/>
            </a:pPr>
            <a:r>
              <a:rPr lang="en" b="1" dirty="0"/>
              <a:t>Disadvantages</a:t>
            </a:r>
            <a:r>
              <a:rPr lang="en" dirty="0"/>
              <a:t>: The disadvantages include the possibility of introducing artificial noise into the image, and the tendency for the technique to amplify noise in the image.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Image</a:t>
            </a:r>
            <a:endParaRPr/>
          </a:p>
        </p:txBody>
      </p:sp>
      <p:sp>
        <p:nvSpPr>
          <p:cNvPr id="68" name="Google Shape;68;p14"/>
          <p:cNvSpPr txBox="1">
            <a:spLocks noGrp="1"/>
          </p:cNvSpPr>
          <p:nvPr>
            <p:ph type="body" idx="1"/>
          </p:nvPr>
        </p:nvSpPr>
        <p:spPr>
          <a:xfrm>
            <a:off x="311700" y="1225225"/>
            <a:ext cx="48135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image is a two-dimensional array of pixels, each of which represents a different color or grayscale value.</a:t>
            </a:r>
            <a:endParaRPr/>
          </a:p>
          <a:p>
            <a:pPr marL="0" lvl="0" indent="0" algn="l" rtl="0">
              <a:spcBef>
                <a:spcPts val="1200"/>
              </a:spcBef>
              <a:spcAft>
                <a:spcPts val="1200"/>
              </a:spcAft>
              <a:buNone/>
            </a:pPr>
            <a:r>
              <a:rPr lang="en"/>
              <a:t>In digital form, images are represented as matrices of pixel values, where each pixel value corresponds to a particular color or shade of gray.</a:t>
            </a:r>
            <a:endParaRPr/>
          </a:p>
        </p:txBody>
      </p:sp>
      <p:pic>
        <p:nvPicPr>
          <p:cNvPr id="69" name="Google Shape;69;p14"/>
          <p:cNvPicPr preferRelativeResize="0"/>
          <p:nvPr/>
        </p:nvPicPr>
        <p:blipFill>
          <a:blip r:embed="rId3">
            <a:alphaModFix/>
          </a:blip>
          <a:stretch>
            <a:fillRect/>
          </a:stretch>
        </p:blipFill>
        <p:spPr>
          <a:xfrm>
            <a:off x="5479675" y="1225225"/>
            <a:ext cx="2553325" cy="3486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a:t>How Histogram Equalization Works</a:t>
            </a:r>
            <a:endParaRPr/>
          </a:p>
        </p:txBody>
      </p:sp>
      <p:pic>
        <p:nvPicPr>
          <p:cNvPr id="118" name="Google Shape;118;p21"/>
          <p:cNvPicPr preferRelativeResize="0"/>
          <p:nvPr/>
        </p:nvPicPr>
        <p:blipFill>
          <a:blip r:embed="rId3">
            <a:alphaModFix/>
          </a:blip>
          <a:stretch>
            <a:fillRect/>
          </a:stretch>
        </p:blipFill>
        <p:spPr>
          <a:xfrm>
            <a:off x="3391175" y="1286725"/>
            <a:ext cx="1750050" cy="1641100"/>
          </a:xfrm>
          <a:prstGeom prst="rect">
            <a:avLst/>
          </a:prstGeom>
          <a:noFill/>
          <a:ln>
            <a:noFill/>
          </a:ln>
        </p:spPr>
      </p:pic>
      <p:pic>
        <p:nvPicPr>
          <p:cNvPr id="119" name="Google Shape;119;p21"/>
          <p:cNvPicPr preferRelativeResize="0"/>
          <p:nvPr/>
        </p:nvPicPr>
        <p:blipFill>
          <a:blip r:embed="rId4">
            <a:alphaModFix/>
          </a:blip>
          <a:stretch>
            <a:fillRect/>
          </a:stretch>
        </p:blipFill>
        <p:spPr>
          <a:xfrm>
            <a:off x="961025" y="1259925"/>
            <a:ext cx="1681600" cy="1694700"/>
          </a:xfrm>
          <a:prstGeom prst="rect">
            <a:avLst/>
          </a:prstGeom>
          <a:noFill/>
          <a:ln>
            <a:noFill/>
          </a:ln>
        </p:spPr>
      </p:pic>
      <p:pic>
        <p:nvPicPr>
          <p:cNvPr id="120" name="Google Shape;120;p21"/>
          <p:cNvPicPr preferRelativeResize="0"/>
          <p:nvPr/>
        </p:nvPicPr>
        <p:blipFill>
          <a:blip r:embed="rId5">
            <a:alphaModFix/>
          </a:blip>
          <a:stretch>
            <a:fillRect/>
          </a:stretch>
        </p:blipFill>
        <p:spPr>
          <a:xfrm>
            <a:off x="920725" y="3067325"/>
            <a:ext cx="3651263" cy="1910875"/>
          </a:xfrm>
          <a:prstGeom prst="rect">
            <a:avLst/>
          </a:prstGeom>
          <a:noFill/>
          <a:ln>
            <a:noFill/>
          </a:ln>
        </p:spPr>
      </p:pic>
      <p:pic>
        <p:nvPicPr>
          <p:cNvPr id="121" name="Google Shape;121;p21"/>
          <p:cNvPicPr preferRelativeResize="0"/>
          <p:nvPr/>
        </p:nvPicPr>
        <p:blipFill>
          <a:blip r:embed="rId6">
            <a:alphaModFix/>
          </a:blip>
          <a:stretch>
            <a:fillRect/>
          </a:stretch>
        </p:blipFill>
        <p:spPr>
          <a:xfrm>
            <a:off x="4893475" y="3134450"/>
            <a:ext cx="2547850" cy="184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a:t>How Histogram Equalization Works</a:t>
            </a:r>
            <a:endParaRPr/>
          </a:p>
        </p:txBody>
      </p:sp>
      <p:pic>
        <p:nvPicPr>
          <p:cNvPr id="127" name="Google Shape;127;p22"/>
          <p:cNvPicPr preferRelativeResize="0"/>
          <p:nvPr/>
        </p:nvPicPr>
        <p:blipFill>
          <a:blip r:embed="rId3">
            <a:alphaModFix/>
          </a:blip>
          <a:stretch>
            <a:fillRect/>
          </a:stretch>
        </p:blipFill>
        <p:spPr>
          <a:xfrm>
            <a:off x="4013027" y="1147225"/>
            <a:ext cx="2347575" cy="3703800"/>
          </a:xfrm>
          <a:prstGeom prst="rect">
            <a:avLst/>
          </a:prstGeom>
          <a:noFill/>
          <a:ln>
            <a:noFill/>
          </a:ln>
        </p:spPr>
      </p:pic>
      <p:pic>
        <p:nvPicPr>
          <p:cNvPr id="128" name="Google Shape;128;p22"/>
          <p:cNvPicPr preferRelativeResize="0"/>
          <p:nvPr/>
        </p:nvPicPr>
        <p:blipFill>
          <a:blip r:embed="rId4">
            <a:alphaModFix/>
          </a:blip>
          <a:stretch>
            <a:fillRect/>
          </a:stretch>
        </p:blipFill>
        <p:spPr>
          <a:xfrm>
            <a:off x="-41650" y="1808038"/>
            <a:ext cx="3651263" cy="1910875"/>
          </a:xfrm>
          <a:prstGeom prst="rect">
            <a:avLst/>
          </a:prstGeom>
          <a:noFill/>
          <a:ln>
            <a:noFill/>
          </a:ln>
        </p:spPr>
      </p:pic>
      <p:sp>
        <p:nvSpPr>
          <p:cNvPr id="129" name="Google Shape;129;p22"/>
          <p:cNvSpPr/>
          <p:nvPr/>
        </p:nvSpPr>
        <p:spPr>
          <a:xfrm>
            <a:off x="3609625" y="2725988"/>
            <a:ext cx="368400" cy="750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0" name="Google Shape;130;p22"/>
          <p:cNvPicPr preferRelativeResize="0"/>
          <p:nvPr/>
        </p:nvPicPr>
        <p:blipFill>
          <a:blip r:embed="rId5">
            <a:alphaModFix/>
          </a:blip>
          <a:stretch>
            <a:fillRect/>
          </a:stretch>
        </p:blipFill>
        <p:spPr>
          <a:xfrm>
            <a:off x="6460625" y="1147225"/>
            <a:ext cx="2547850" cy="1843750"/>
          </a:xfrm>
          <a:prstGeom prst="rect">
            <a:avLst/>
          </a:prstGeom>
          <a:noFill/>
          <a:ln>
            <a:noFill/>
          </a:ln>
        </p:spPr>
      </p:pic>
      <p:pic>
        <p:nvPicPr>
          <p:cNvPr id="131" name="Google Shape;131;p22"/>
          <p:cNvPicPr preferRelativeResize="0"/>
          <p:nvPr/>
        </p:nvPicPr>
        <p:blipFill>
          <a:blip r:embed="rId6">
            <a:alphaModFix/>
          </a:blip>
          <a:stretch>
            <a:fillRect/>
          </a:stretch>
        </p:blipFill>
        <p:spPr>
          <a:xfrm>
            <a:off x="6577752" y="3168400"/>
            <a:ext cx="2397364" cy="1847725"/>
          </a:xfrm>
          <a:prstGeom prst="rect">
            <a:avLst/>
          </a:prstGeom>
          <a:noFill/>
          <a:ln>
            <a:noFill/>
          </a:ln>
        </p:spPr>
      </p:pic>
      <p:sp>
        <p:nvSpPr>
          <p:cNvPr id="132" name="Google Shape;132;p22"/>
          <p:cNvSpPr/>
          <p:nvPr/>
        </p:nvSpPr>
        <p:spPr>
          <a:xfrm>
            <a:off x="7919500" y="2984400"/>
            <a:ext cx="141600" cy="1839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txBox="1"/>
          <p:nvPr/>
        </p:nvSpPr>
        <p:spPr>
          <a:xfrm>
            <a:off x="116675" y="3851375"/>
            <a:ext cx="326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pen Sans"/>
                <a:ea typeface="Open Sans"/>
                <a:cs typeface="Open Sans"/>
                <a:sym typeface="Open Sans"/>
              </a:rPr>
              <a:t>cdf(v) = cumulative distribution function</a:t>
            </a:r>
            <a:endParaRPr sz="1300">
              <a:latin typeface="Open Sans"/>
              <a:ea typeface="Open Sans"/>
              <a:cs typeface="Open Sans"/>
              <a:sym typeface="Open Sans"/>
            </a:endParaRPr>
          </a:p>
          <a:p>
            <a:pPr marL="0" lvl="0" indent="0" algn="l" rtl="0">
              <a:spcBef>
                <a:spcPts val="0"/>
              </a:spcBef>
              <a:spcAft>
                <a:spcPts val="0"/>
              </a:spcAft>
              <a:buNone/>
            </a:pPr>
            <a:endParaRPr sz="1300">
              <a:latin typeface="Open Sans"/>
              <a:ea typeface="Open Sans"/>
              <a:cs typeface="Open Sans"/>
              <a:sym typeface="Open Sans"/>
            </a:endParaRPr>
          </a:p>
        </p:txBody>
      </p:sp>
      <p:pic>
        <p:nvPicPr>
          <p:cNvPr id="134" name="Google Shape;134;p22"/>
          <p:cNvPicPr preferRelativeResize="0"/>
          <p:nvPr/>
        </p:nvPicPr>
        <p:blipFill>
          <a:blip r:embed="rId7">
            <a:alphaModFix/>
          </a:blip>
          <a:stretch>
            <a:fillRect/>
          </a:stretch>
        </p:blipFill>
        <p:spPr>
          <a:xfrm>
            <a:off x="521900" y="4308100"/>
            <a:ext cx="2457450" cy="542925"/>
          </a:xfrm>
          <a:prstGeom prst="rect">
            <a:avLst/>
          </a:prstGeom>
          <a:noFill/>
          <a:ln>
            <a:noFill/>
          </a:ln>
        </p:spPr>
      </p:pic>
      <p:sp>
        <p:nvSpPr>
          <p:cNvPr id="135" name="Google Shape;135;p22"/>
          <p:cNvSpPr/>
          <p:nvPr/>
        </p:nvSpPr>
        <p:spPr>
          <a:xfrm>
            <a:off x="3996600" y="3009400"/>
            <a:ext cx="2397300" cy="241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22"/>
          <p:cNvCxnSpPr>
            <a:stCxn id="134" idx="3"/>
            <a:endCxn id="135" idx="1"/>
          </p:cNvCxnSpPr>
          <p:nvPr/>
        </p:nvCxnSpPr>
        <p:spPr>
          <a:xfrm rot="10800000" flipH="1">
            <a:off x="2979350" y="3130263"/>
            <a:ext cx="1017300" cy="144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a:t>How Histogram Equalization Works</a:t>
            </a:r>
            <a:endParaRPr/>
          </a:p>
        </p:txBody>
      </p:sp>
      <p:sp>
        <p:nvSpPr>
          <p:cNvPr id="142" name="Google Shape;142;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Finally …</a:t>
            </a:r>
            <a:endParaRPr/>
          </a:p>
          <a:p>
            <a:pPr marL="0" lvl="0" indent="0" algn="l" rtl="0">
              <a:spcBef>
                <a:spcPts val="1200"/>
              </a:spcBef>
              <a:spcAft>
                <a:spcPts val="1200"/>
              </a:spcAft>
              <a:buNone/>
            </a:pPr>
            <a:endParaRPr/>
          </a:p>
        </p:txBody>
      </p:sp>
      <p:pic>
        <p:nvPicPr>
          <p:cNvPr id="143" name="Google Shape;143;p23"/>
          <p:cNvPicPr preferRelativeResize="0"/>
          <p:nvPr/>
        </p:nvPicPr>
        <p:blipFill>
          <a:blip r:embed="rId3">
            <a:alphaModFix/>
          </a:blip>
          <a:stretch>
            <a:fillRect/>
          </a:stretch>
        </p:blipFill>
        <p:spPr>
          <a:xfrm>
            <a:off x="3978150" y="1818400"/>
            <a:ext cx="1963300" cy="2200406"/>
          </a:xfrm>
          <a:prstGeom prst="rect">
            <a:avLst/>
          </a:prstGeom>
          <a:noFill/>
          <a:ln>
            <a:noFill/>
          </a:ln>
        </p:spPr>
      </p:pic>
      <p:pic>
        <p:nvPicPr>
          <p:cNvPr id="144" name="Google Shape;144;p23"/>
          <p:cNvPicPr preferRelativeResize="0"/>
          <p:nvPr/>
        </p:nvPicPr>
        <p:blipFill>
          <a:blip r:embed="rId4">
            <a:alphaModFix/>
          </a:blip>
          <a:stretch>
            <a:fillRect/>
          </a:stretch>
        </p:blipFill>
        <p:spPr>
          <a:xfrm>
            <a:off x="662625" y="1857350"/>
            <a:ext cx="1963300" cy="2200401"/>
          </a:xfrm>
          <a:prstGeom prst="rect">
            <a:avLst/>
          </a:prstGeom>
          <a:noFill/>
          <a:ln>
            <a:noFill/>
          </a:ln>
        </p:spPr>
      </p:pic>
      <p:sp>
        <p:nvSpPr>
          <p:cNvPr id="145" name="Google Shape;145;p23"/>
          <p:cNvSpPr/>
          <p:nvPr/>
        </p:nvSpPr>
        <p:spPr>
          <a:xfrm>
            <a:off x="2918638" y="2776000"/>
            <a:ext cx="766800" cy="1335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292929"/>
                </a:solidFill>
                <a:highlight>
                  <a:srgbClr val="FFFFFF"/>
                </a:highlight>
              </a:rPr>
              <a:t>Filters for Image processing</a:t>
            </a:r>
            <a:endParaRPr/>
          </a:p>
        </p:txBody>
      </p:sp>
      <p:sp>
        <p:nvSpPr>
          <p:cNvPr id="151" name="Google Shape;151;p24"/>
          <p:cNvSpPr txBox="1">
            <a:spLocks noGrp="1"/>
          </p:cNvSpPr>
          <p:nvPr>
            <p:ph type="body" idx="1"/>
          </p:nvPr>
        </p:nvSpPr>
        <p:spPr>
          <a:xfrm>
            <a:off x="311700" y="1225225"/>
            <a:ext cx="8520600" cy="1584000"/>
          </a:xfrm>
          <a:prstGeom prst="rect">
            <a:avLst/>
          </a:prstGeom>
        </p:spPr>
        <p:txBody>
          <a:bodyPr spcFirstLastPara="1" wrap="square" lIns="91425" tIns="91425" rIns="91425" bIns="91425" anchor="t" anchorCtr="0">
            <a:normAutofit fontScale="92500" lnSpcReduction="20000"/>
          </a:bodyPr>
          <a:lstStyle/>
          <a:p>
            <a:pPr marL="0" lvl="0" indent="0" algn="l" rtl="0">
              <a:lnSpc>
                <a:spcPct val="130434"/>
              </a:lnSpc>
              <a:spcBef>
                <a:spcPts val="1400"/>
              </a:spcBef>
              <a:spcAft>
                <a:spcPts val="0"/>
              </a:spcAft>
              <a:buNone/>
            </a:pPr>
            <a:r>
              <a:rPr lang="en"/>
              <a:t>Filtering is a standard operation performed on digital images. In image processing, we use 2D filtering techniques. Filters are normally used to remove noises from the image while keeping the image preserved. It’s a technique used for modifying or enhancing the quality of the image.</a:t>
            </a:r>
            <a:endParaRPr/>
          </a:p>
        </p:txBody>
      </p:sp>
      <p:pic>
        <p:nvPicPr>
          <p:cNvPr id="152" name="Google Shape;152;p24"/>
          <p:cNvPicPr preferRelativeResize="0"/>
          <p:nvPr/>
        </p:nvPicPr>
        <p:blipFill>
          <a:blip r:embed="rId3">
            <a:alphaModFix/>
          </a:blip>
          <a:stretch>
            <a:fillRect/>
          </a:stretch>
        </p:blipFill>
        <p:spPr>
          <a:xfrm>
            <a:off x="4253875" y="2887225"/>
            <a:ext cx="3790738" cy="2029475"/>
          </a:xfrm>
          <a:prstGeom prst="rect">
            <a:avLst/>
          </a:prstGeom>
          <a:noFill/>
          <a:ln>
            <a:noFill/>
          </a:ln>
        </p:spPr>
      </p:pic>
      <p:pic>
        <p:nvPicPr>
          <p:cNvPr id="153" name="Google Shape;153;p24"/>
          <p:cNvPicPr preferRelativeResize="0"/>
          <p:nvPr/>
        </p:nvPicPr>
        <p:blipFill>
          <a:blip r:embed="rId4">
            <a:alphaModFix/>
          </a:blip>
          <a:stretch>
            <a:fillRect/>
          </a:stretch>
        </p:blipFill>
        <p:spPr>
          <a:xfrm>
            <a:off x="619225" y="3168538"/>
            <a:ext cx="3114675" cy="1466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Filters in Image Enhancement</a:t>
            </a:r>
            <a:endParaRPr/>
          </a:p>
        </p:txBody>
      </p:sp>
      <p:sp>
        <p:nvSpPr>
          <p:cNvPr id="159" name="Google Shape;159;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Mean Filter</a:t>
            </a:r>
            <a:endParaRPr/>
          </a:p>
          <a:p>
            <a:pPr marL="457200" lvl="0" indent="-342900" algn="l" rtl="0">
              <a:spcBef>
                <a:spcPts val="0"/>
              </a:spcBef>
              <a:spcAft>
                <a:spcPts val="0"/>
              </a:spcAft>
              <a:buSzPts val="1800"/>
              <a:buChar char="●"/>
            </a:pPr>
            <a:r>
              <a:rPr lang="en"/>
              <a:t>Gaussian filter</a:t>
            </a:r>
            <a:endParaRPr/>
          </a:p>
          <a:p>
            <a:pPr marL="457200" lvl="0" indent="-342900" algn="l" rtl="0">
              <a:spcBef>
                <a:spcPts val="0"/>
              </a:spcBef>
              <a:spcAft>
                <a:spcPts val="0"/>
              </a:spcAft>
              <a:buSzPts val="1800"/>
              <a:buChar char="●"/>
            </a:pPr>
            <a:r>
              <a:rPr lang="en"/>
              <a:t>Low Pass Filter</a:t>
            </a:r>
            <a:endParaRPr/>
          </a:p>
          <a:p>
            <a:pPr marL="457200" lvl="0" indent="-342900" algn="l" rtl="0">
              <a:spcBef>
                <a:spcPts val="0"/>
              </a:spcBef>
              <a:spcAft>
                <a:spcPts val="0"/>
              </a:spcAft>
              <a:buSzPts val="1800"/>
              <a:buChar char="●"/>
            </a:pPr>
            <a:r>
              <a:rPr lang="en"/>
              <a:t>High Pass Filter</a:t>
            </a:r>
            <a:endParaRPr/>
          </a:p>
          <a:p>
            <a:pPr marL="457200" lvl="0" indent="-342900" algn="l" rtl="0">
              <a:spcBef>
                <a:spcPts val="0"/>
              </a:spcBef>
              <a:spcAft>
                <a:spcPts val="0"/>
              </a:spcAft>
              <a:buSzPts val="1800"/>
              <a:buChar char="●"/>
            </a:pPr>
            <a:r>
              <a:rPr lang="en"/>
              <a:t>Band Pass Filter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Filters in Image Enhancement (Example)</a:t>
            </a:r>
            <a:endParaRPr/>
          </a:p>
        </p:txBody>
      </p:sp>
      <p:sp>
        <p:nvSpPr>
          <p:cNvPr id="165" name="Google Shape;165;p26"/>
          <p:cNvSpPr txBox="1">
            <a:spLocks noGrp="1"/>
          </p:cNvSpPr>
          <p:nvPr>
            <p:ph type="body" idx="1"/>
          </p:nvPr>
        </p:nvSpPr>
        <p:spPr>
          <a:xfrm>
            <a:off x="311700" y="1225225"/>
            <a:ext cx="48567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Mean Filter</a:t>
            </a:r>
            <a:r>
              <a:rPr lang="en"/>
              <a:t>: The mean filter works by moving through the image pixel by pixel, replacing each value with the average grey level values of neighboring pixels, including itself. There exist two types of mean filters.</a:t>
            </a:r>
            <a:endParaRPr/>
          </a:p>
          <a:p>
            <a:pPr marL="457200" lvl="0" indent="-342900" algn="l" rtl="0">
              <a:spcBef>
                <a:spcPts val="1200"/>
              </a:spcBef>
              <a:spcAft>
                <a:spcPts val="0"/>
              </a:spcAft>
              <a:buSzPts val="1800"/>
              <a:buChar char="●"/>
            </a:pPr>
            <a:r>
              <a:rPr lang="en"/>
              <a:t>Average filter</a:t>
            </a:r>
            <a:endParaRPr/>
          </a:p>
          <a:p>
            <a:pPr marL="457200" lvl="0" indent="-342900" algn="l" rtl="0">
              <a:spcBef>
                <a:spcPts val="0"/>
              </a:spcBef>
              <a:spcAft>
                <a:spcPts val="0"/>
              </a:spcAft>
              <a:buSzPts val="1800"/>
              <a:buChar char="●"/>
            </a:pPr>
            <a:r>
              <a:rPr lang="en"/>
              <a:t>Weighted-average filter</a:t>
            </a:r>
            <a:endParaRPr/>
          </a:p>
        </p:txBody>
      </p:sp>
      <p:pic>
        <p:nvPicPr>
          <p:cNvPr id="166" name="Google Shape;166;p26"/>
          <p:cNvPicPr preferRelativeResize="0"/>
          <p:nvPr/>
        </p:nvPicPr>
        <p:blipFill>
          <a:blip r:embed="rId3">
            <a:alphaModFix/>
          </a:blip>
          <a:stretch>
            <a:fillRect/>
          </a:stretch>
        </p:blipFill>
        <p:spPr>
          <a:xfrm>
            <a:off x="5320800" y="1299625"/>
            <a:ext cx="3670800" cy="2525510"/>
          </a:xfrm>
          <a:prstGeom prst="rect">
            <a:avLst/>
          </a:prstGeom>
          <a:noFill/>
          <a:ln>
            <a:noFill/>
          </a:ln>
        </p:spPr>
      </p:pic>
      <p:pic>
        <p:nvPicPr>
          <p:cNvPr id="167" name="Google Shape;167;p26"/>
          <p:cNvPicPr preferRelativeResize="0"/>
          <p:nvPr/>
        </p:nvPicPr>
        <p:blipFill>
          <a:blip r:embed="rId4">
            <a:alphaModFix/>
          </a:blip>
          <a:stretch>
            <a:fillRect/>
          </a:stretch>
        </p:blipFill>
        <p:spPr>
          <a:xfrm>
            <a:off x="5378825" y="2263050"/>
            <a:ext cx="3729050" cy="149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Filters in Image Enhancement (Example)</a:t>
            </a:r>
            <a:endParaRPr/>
          </a:p>
        </p:txBody>
      </p:sp>
      <p:sp>
        <p:nvSpPr>
          <p:cNvPr id="173" name="Google Shape;173;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p>
          <a:p>
            <a:pPr marL="0" lvl="0" indent="0" algn="l" rtl="0">
              <a:spcBef>
                <a:spcPts val="1200"/>
              </a:spcBef>
              <a:spcAft>
                <a:spcPts val="0"/>
              </a:spcAft>
              <a:buNone/>
            </a:pPr>
            <a:r>
              <a:rPr lang="en" b="1"/>
              <a:t>Low Pass Filter: </a:t>
            </a:r>
            <a:r>
              <a:rPr lang="en"/>
              <a:t>A low pass filter can be represented as G(x,y)=H(x,y).F(x,y) where F(x,y) is the Fourier Transform of original image and H(x,y) is the Fourier Transform of filtering mask.</a:t>
            </a:r>
            <a:endParaRPr sz="1000"/>
          </a:p>
          <a:p>
            <a:pPr marL="0" lvl="0" indent="0" algn="l" rtl="0">
              <a:spcBef>
                <a:spcPts val="1200"/>
              </a:spcBef>
              <a:spcAft>
                <a:spcPts val="0"/>
              </a:spcAft>
              <a:buNone/>
            </a:pPr>
            <a:endParaRPr sz="1000"/>
          </a:p>
          <a:p>
            <a:pPr marL="0" lvl="0" indent="0" algn="l" rtl="0">
              <a:spcBef>
                <a:spcPts val="1200"/>
              </a:spcBef>
              <a:spcAft>
                <a:spcPts val="1200"/>
              </a:spcAft>
              <a:buNone/>
            </a:pPr>
            <a:r>
              <a:rPr lang="en" b="1"/>
              <a:t>High Pass Filter: </a:t>
            </a:r>
            <a:r>
              <a:rPr lang="en"/>
              <a:t>It is used for sharpening the image. A high pass filter is given by the equation G*(x,y)=1-G(x,y) where G(x,y) is low pass filtering output.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Edge Detection</a:t>
            </a:r>
            <a:endParaRPr/>
          </a:p>
        </p:txBody>
      </p:sp>
      <p:sp>
        <p:nvSpPr>
          <p:cNvPr id="179" name="Google Shape;179;p28"/>
          <p:cNvSpPr txBox="1">
            <a:spLocks noGrp="1"/>
          </p:cNvSpPr>
          <p:nvPr>
            <p:ph type="body" idx="1"/>
          </p:nvPr>
        </p:nvSpPr>
        <p:spPr>
          <a:xfrm>
            <a:off x="311700" y="2534225"/>
            <a:ext cx="8058000" cy="2045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t>Edge detection is an image processing technique for finding the boundaries of objects within images, which can improve the </a:t>
            </a:r>
            <a:r>
              <a:rPr lang="en" i="1"/>
              <a:t>visibility</a:t>
            </a:r>
            <a:r>
              <a:rPr lang="en"/>
              <a:t> and </a:t>
            </a:r>
            <a:r>
              <a:rPr lang="en" i="1"/>
              <a:t>clarity</a:t>
            </a:r>
            <a:r>
              <a:rPr lang="en"/>
              <a:t> of the image. Edge detection is used for image segmentation and data extraction in areas such as image processing, computer vision, and machine vision. Can be used for applying common image effects such as portrait mode, blurry background, etc.</a:t>
            </a:r>
            <a:endParaRPr/>
          </a:p>
        </p:txBody>
      </p:sp>
      <p:pic>
        <p:nvPicPr>
          <p:cNvPr id="180" name="Google Shape;180;p28"/>
          <p:cNvPicPr preferRelativeResize="0"/>
          <p:nvPr/>
        </p:nvPicPr>
        <p:blipFill>
          <a:blip r:embed="rId3">
            <a:alphaModFix/>
          </a:blip>
          <a:stretch>
            <a:fillRect/>
          </a:stretch>
        </p:blipFill>
        <p:spPr>
          <a:xfrm>
            <a:off x="458550" y="1244225"/>
            <a:ext cx="4276474" cy="129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Common techniques for edge detection</a:t>
            </a:r>
            <a:endParaRPr/>
          </a:p>
        </p:txBody>
      </p:sp>
      <p:sp>
        <p:nvSpPr>
          <p:cNvPr id="186" name="Google Shape;186;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Sobel Edge Detection</a:t>
            </a:r>
            <a:endParaRPr/>
          </a:p>
          <a:p>
            <a:pPr marL="457200" lvl="0" indent="-342900" algn="l" rtl="0">
              <a:spcBef>
                <a:spcPts val="0"/>
              </a:spcBef>
              <a:spcAft>
                <a:spcPts val="0"/>
              </a:spcAft>
              <a:buSzPts val="1800"/>
              <a:buChar char="●"/>
            </a:pPr>
            <a:r>
              <a:rPr lang="en"/>
              <a:t>Prewitt Edge Detection</a:t>
            </a:r>
            <a:endParaRPr/>
          </a:p>
          <a:p>
            <a:pPr marL="457200" lvl="0" indent="-342900" algn="l" rtl="0">
              <a:spcBef>
                <a:spcPts val="0"/>
              </a:spcBef>
              <a:spcAft>
                <a:spcPts val="0"/>
              </a:spcAft>
              <a:buSzPts val="1800"/>
              <a:buChar char="●"/>
            </a:pPr>
            <a:r>
              <a:rPr lang="en"/>
              <a:t>Canny Edge Detection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Image Compression</a:t>
            </a:r>
            <a:endParaRPr/>
          </a:p>
        </p:txBody>
      </p:sp>
      <p:sp>
        <p:nvSpPr>
          <p:cNvPr id="192" name="Google Shape;192;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Image compression is the process of reducing the size of an image file while preserving its visual quality.</a:t>
            </a:r>
            <a:endParaRPr/>
          </a:p>
        </p:txBody>
      </p:sp>
      <p:pic>
        <p:nvPicPr>
          <p:cNvPr id="193" name="Google Shape;193;p30"/>
          <p:cNvPicPr preferRelativeResize="0"/>
          <p:nvPr/>
        </p:nvPicPr>
        <p:blipFill>
          <a:blip r:embed="rId3">
            <a:alphaModFix/>
          </a:blip>
          <a:stretch>
            <a:fillRect/>
          </a:stretch>
        </p:blipFill>
        <p:spPr>
          <a:xfrm>
            <a:off x="1331125" y="2216600"/>
            <a:ext cx="4648200" cy="241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Analog vs. Digital Images</a:t>
            </a:r>
            <a:endParaRPr/>
          </a:p>
        </p:txBody>
      </p:sp>
      <p:graphicFrame>
        <p:nvGraphicFramePr>
          <p:cNvPr id="75" name="Google Shape;75;p15"/>
          <p:cNvGraphicFramePr/>
          <p:nvPr/>
        </p:nvGraphicFramePr>
        <p:xfrm>
          <a:off x="888200" y="2456575"/>
          <a:ext cx="7239000" cy="2059910"/>
        </p:xfrm>
        <a:graphic>
          <a:graphicData uri="http://schemas.openxmlformats.org/drawingml/2006/table">
            <a:tbl>
              <a:tblPr>
                <a:noFill/>
                <a:tableStyleId>{CE4928D2-862E-4BD9-8726-B72EB66DB032}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14050">
                <a:tc>
                  <a:txBody>
                    <a:bodyPr/>
                    <a:lstStyle/>
                    <a:p>
                      <a:pPr marL="0" lvl="0" indent="0" algn="l" rtl="0">
                        <a:spcBef>
                          <a:spcPts val="0"/>
                        </a:spcBef>
                        <a:spcAft>
                          <a:spcPts val="0"/>
                        </a:spcAft>
                        <a:buNone/>
                      </a:pPr>
                      <a:r>
                        <a:rPr lang="en"/>
                        <a:t>Analog images are continuous signals that represent real-world objects.</a:t>
                      </a:r>
                      <a:endParaRPr/>
                    </a:p>
                  </a:txBody>
                  <a:tcPr marL="91425" marR="91425" marT="91425" marB="91425"/>
                </a:tc>
                <a:tc>
                  <a:txBody>
                    <a:bodyPr/>
                    <a:lstStyle/>
                    <a:p>
                      <a:pPr marL="0" lvl="0" indent="0" algn="l" rtl="0">
                        <a:spcBef>
                          <a:spcPts val="0"/>
                        </a:spcBef>
                        <a:spcAft>
                          <a:spcPts val="0"/>
                        </a:spcAft>
                        <a:buNone/>
                      </a:pPr>
                      <a:r>
                        <a:rPr lang="en"/>
                        <a:t>Digital images are discrete signals that are represented by numerical values.</a:t>
                      </a:r>
                      <a:endParaRPr/>
                    </a:p>
                  </a:txBody>
                  <a:tcPr marL="91425" marR="91425" marT="91425" marB="91425"/>
                </a:tc>
                <a:extLst>
                  <a:ext uri="{0D108BD9-81ED-4DB2-BD59-A6C34878D82A}">
                    <a16:rowId xmlns:a16="http://schemas.microsoft.com/office/drawing/2014/main" val="10000"/>
                  </a:ext>
                </a:extLst>
              </a:tr>
              <a:tr h="414050">
                <a:tc>
                  <a:txBody>
                    <a:bodyPr/>
                    <a:lstStyle/>
                    <a:p>
                      <a:pPr marL="0" lvl="0" indent="0" algn="l" rtl="0">
                        <a:spcBef>
                          <a:spcPts val="0"/>
                        </a:spcBef>
                        <a:spcAft>
                          <a:spcPts val="0"/>
                        </a:spcAft>
                        <a:buNone/>
                      </a:pPr>
                      <a:r>
                        <a:rPr lang="en"/>
                        <a:t>Analog images can take on any value within a continuous range</a:t>
                      </a:r>
                      <a:endParaRPr/>
                    </a:p>
                  </a:txBody>
                  <a:tcPr marL="91425" marR="91425" marT="91425" marB="91425"/>
                </a:tc>
                <a:tc>
                  <a:txBody>
                    <a:bodyPr/>
                    <a:lstStyle/>
                    <a:p>
                      <a:pPr marL="0" lvl="0" indent="0" algn="l" rtl="0">
                        <a:spcBef>
                          <a:spcPts val="0"/>
                        </a:spcBef>
                        <a:spcAft>
                          <a:spcPts val="0"/>
                        </a:spcAft>
                        <a:buNone/>
                      </a:pPr>
                      <a:r>
                        <a:rPr lang="en"/>
                        <a:t>Digital images are made up of a finite number of pixels, each of which corresponds to a specific color or grayscale value.</a:t>
                      </a:r>
                      <a:endParaRPr/>
                    </a:p>
                  </a:txBody>
                  <a:tcPr marL="91425" marR="91425" marT="91425" marB="91425"/>
                </a:tc>
                <a:extLst>
                  <a:ext uri="{0D108BD9-81ED-4DB2-BD59-A6C34878D82A}">
                    <a16:rowId xmlns:a16="http://schemas.microsoft.com/office/drawing/2014/main" val="10001"/>
                  </a:ext>
                </a:extLst>
              </a:tr>
              <a:tr h="414050">
                <a:tc>
                  <a:txBody>
                    <a:bodyPr/>
                    <a:lstStyle/>
                    <a:p>
                      <a:pPr marL="0" lvl="0" indent="0" algn="l" rtl="0">
                        <a:spcBef>
                          <a:spcPts val="0"/>
                        </a:spcBef>
                        <a:spcAft>
                          <a:spcPts val="0"/>
                        </a:spcAft>
                        <a:buNone/>
                      </a:pPr>
                      <a:r>
                        <a:rPr lang="en"/>
                        <a:t>Analog film, painting etc</a:t>
                      </a:r>
                      <a:endParaRPr/>
                    </a:p>
                  </a:txBody>
                  <a:tcPr marL="91425" marR="91425" marT="91425" marB="91425"/>
                </a:tc>
                <a:tc>
                  <a:txBody>
                    <a:bodyPr/>
                    <a:lstStyle/>
                    <a:p>
                      <a:pPr marL="0" lvl="0" indent="0" algn="l" rtl="0">
                        <a:spcBef>
                          <a:spcPts val="0"/>
                        </a:spcBef>
                        <a:spcAft>
                          <a:spcPts val="0"/>
                        </a:spcAft>
                        <a:buNone/>
                      </a:pPr>
                      <a:r>
                        <a:rPr lang="en"/>
                        <a:t>Images we see everyday on TV or phone</a:t>
                      </a:r>
                      <a:endParaRPr/>
                    </a:p>
                  </a:txBody>
                  <a:tcPr marL="91425" marR="91425" marT="91425" marB="91425"/>
                </a:tc>
                <a:extLst>
                  <a:ext uri="{0D108BD9-81ED-4DB2-BD59-A6C34878D82A}">
                    <a16:rowId xmlns:a16="http://schemas.microsoft.com/office/drawing/2014/main" val="10002"/>
                  </a:ext>
                </a:extLst>
              </a:tr>
            </a:tbl>
          </a:graphicData>
        </a:graphic>
      </p:graphicFrame>
      <p:pic>
        <p:nvPicPr>
          <p:cNvPr id="76" name="Google Shape;76;p15"/>
          <p:cNvPicPr preferRelativeResize="0"/>
          <p:nvPr/>
        </p:nvPicPr>
        <p:blipFill>
          <a:blip r:embed="rId3">
            <a:alphaModFix/>
          </a:blip>
          <a:stretch>
            <a:fillRect/>
          </a:stretch>
        </p:blipFill>
        <p:spPr>
          <a:xfrm>
            <a:off x="5323450" y="1177474"/>
            <a:ext cx="1843777" cy="1142625"/>
          </a:xfrm>
          <a:prstGeom prst="rect">
            <a:avLst/>
          </a:prstGeom>
          <a:noFill/>
          <a:ln>
            <a:noFill/>
          </a:ln>
        </p:spPr>
      </p:pic>
      <p:pic>
        <p:nvPicPr>
          <p:cNvPr id="77" name="Google Shape;77;p15"/>
          <p:cNvPicPr preferRelativeResize="0"/>
          <p:nvPr/>
        </p:nvPicPr>
        <p:blipFill>
          <a:blip r:embed="rId4">
            <a:alphaModFix/>
          </a:blip>
          <a:stretch>
            <a:fillRect/>
          </a:stretch>
        </p:blipFill>
        <p:spPr>
          <a:xfrm>
            <a:off x="1376550" y="1268701"/>
            <a:ext cx="1485024" cy="10664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Image Compression is Useful?</a:t>
            </a:r>
            <a:endParaRPr/>
          </a:p>
        </p:txBody>
      </p:sp>
      <p:sp>
        <p:nvSpPr>
          <p:cNvPr id="199" name="Google Shape;199;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Reduces Storage Requirements</a:t>
            </a:r>
            <a:endParaRPr/>
          </a:p>
          <a:p>
            <a:pPr marL="457200" lvl="0" indent="-342900" algn="l" rtl="0">
              <a:spcBef>
                <a:spcPts val="0"/>
              </a:spcBef>
              <a:spcAft>
                <a:spcPts val="0"/>
              </a:spcAft>
              <a:buSzPts val="1800"/>
              <a:buChar char="●"/>
            </a:pPr>
            <a:r>
              <a:rPr lang="en"/>
              <a:t>Speeds Up Transmission</a:t>
            </a:r>
            <a:endParaRPr/>
          </a:p>
          <a:p>
            <a:pPr marL="457200" lvl="0" indent="-342900" algn="l" rtl="0">
              <a:spcBef>
                <a:spcPts val="0"/>
              </a:spcBef>
              <a:spcAft>
                <a:spcPts val="0"/>
              </a:spcAft>
              <a:buSzPts val="1800"/>
              <a:buChar char="●"/>
            </a:pPr>
            <a:r>
              <a:rPr lang="en"/>
              <a:t>Improves the Performance of Image Processing Algorithms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Image Compression Technique</a:t>
            </a:r>
            <a:endParaRPr/>
          </a:p>
        </p:txBody>
      </p:sp>
      <p:graphicFrame>
        <p:nvGraphicFramePr>
          <p:cNvPr id="205" name="Google Shape;205;p32"/>
          <p:cNvGraphicFramePr/>
          <p:nvPr/>
        </p:nvGraphicFramePr>
        <p:xfrm>
          <a:off x="311700" y="1191975"/>
          <a:ext cx="5367850" cy="2895515"/>
        </p:xfrm>
        <a:graphic>
          <a:graphicData uri="http://schemas.openxmlformats.org/drawingml/2006/table">
            <a:tbl>
              <a:tblPr>
                <a:noFill/>
                <a:tableStyleId>{CE4928D2-862E-4BD9-8726-B72EB66DB032}</a:tableStyleId>
              </a:tblPr>
              <a:tblGrid>
                <a:gridCol w="2683925">
                  <a:extLst>
                    <a:ext uri="{9D8B030D-6E8A-4147-A177-3AD203B41FA5}">
                      <a16:colId xmlns:a16="http://schemas.microsoft.com/office/drawing/2014/main" val="20000"/>
                    </a:ext>
                  </a:extLst>
                </a:gridCol>
                <a:gridCol w="26839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Lossless Compression</a:t>
                      </a:r>
                      <a:endParaRPr b="1"/>
                    </a:p>
                  </a:txBody>
                  <a:tcPr marL="91425" marR="91425" marT="91425" marB="91425"/>
                </a:tc>
                <a:tc>
                  <a:txBody>
                    <a:bodyPr/>
                    <a:lstStyle/>
                    <a:p>
                      <a:pPr marL="0" lvl="0" indent="0" algn="l" rtl="0">
                        <a:spcBef>
                          <a:spcPts val="0"/>
                        </a:spcBef>
                        <a:spcAft>
                          <a:spcPts val="0"/>
                        </a:spcAft>
                        <a:buNone/>
                      </a:pPr>
                      <a:r>
                        <a:rPr lang="en" b="1"/>
                        <a:t>Lossy Compression</a:t>
                      </a:r>
                      <a:endParaRPr b="1"/>
                    </a:p>
                  </a:txBody>
                  <a:tcPr marL="91425" marR="91425" marT="91425" marB="91425"/>
                </a:tc>
                <a:extLst>
                  <a:ext uri="{0D108BD9-81ED-4DB2-BD59-A6C34878D82A}">
                    <a16:rowId xmlns:a16="http://schemas.microsoft.com/office/drawing/2014/main" val="10000"/>
                  </a:ext>
                </a:extLst>
              </a:tr>
              <a:tr h="1676375">
                <a:tc>
                  <a:txBody>
                    <a:bodyPr/>
                    <a:lstStyle/>
                    <a:p>
                      <a:pPr marL="0" lvl="0" indent="0" algn="l" rtl="0">
                        <a:spcBef>
                          <a:spcPts val="0"/>
                        </a:spcBef>
                        <a:spcAft>
                          <a:spcPts val="0"/>
                        </a:spcAft>
                        <a:buNone/>
                      </a:pPr>
                      <a:r>
                        <a:rPr lang="en"/>
                        <a:t>Lossless compression is a compression technique that reduces the size of an image file without losing any information.</a:t>
                      </a:r>
                      <a:endParaRPr/>
                    </a:p>
                  </a:txBody>
                  <a:tcPr marL="91425" marR="91425" marT="91425" marB="91425"/>
                </a:tc>
                <a:tc>
                  <a:txBody>
                    <a:bodyPr/>
                    <a:lstStyle/>
                    <a:p>
                      <a:pPr marL="0" lvl="0" indent="0" algn="l" rtl="0">
                        <a:spcBef>
                          <a:spcPts val="0"/>
                        </a:spcBef>
                        <a:spcAft>
                          <a:spcPts val="0"/>
                        </a:spcAft>
                        <a:buNone/>
                      </a:pPr>
                      <a:r>
                        <a:rPr lang="en"/>
                        <a:t>Lossy compression is a compression technique that reduces the size of an image file by removing some of the information that is considered less important or less noticeable to the human eye.</a:t>
                      </a:r>
                      <a:endParaRPr/>
                    </a:p>
                  </a:txBody>
                  <a:tcPr marL="91425" marR="91425" marT="91425" marB="91425"/>
                </a:tc>
                <a:extLst>
                  <a:ext uri="{0D108BD9-81ED-4DB2-BD59-A6C34878D82A}">
                    <a16:rowId xmlns:a16="http://schemas.microsoft.com/office/drawing/2014/main" val="10001"/>
                  </a:ext>
                </a:extLst>
              </a:tr>
              <a:tr h="822925">
                <a:tc>
                  <a:txBody>
                    <a:bodyPr/>
                    <a:lstStyle/>
                    <a:p>
                      <a:pPr marL="0" lvl="0" indent="0" algn="l" rtl="0">
                        <a:spcBef>
                          <a:spcPts val="0"/>
                        </a:spcBef>
                        <a:spcAft>
                          <a:spcPts val="0"/>
                        </a:spcAft>
                        <a:buNone/>
                      </a:pPr>
                      <a:r>
                        <a:rPr lang="en"/>
                        <a:t>It works by finding and removing redundancies in the image data</a:t>
                      </a:r>
                      <a:endParaRPr/>
                    </a:p>
                  </a:txBody>
                  <a:tcPr marL="91425" marR="91425" marT="91425" marB="91425"/>
                </a:tc>
                <a:tc>
                  <a:txBody>
                    <a:bodyPr/>
                    <a:lstStyle/>
                    <a:p>
                      <a:pPr marL="0" lvl="0" indent="0" algn="l" rtl="0">
                        <a:spcBef>
                          <a:spcPts val="0"/>
                        </a:spcBef>
                        <a:spcAft>
                          <a:spcPts val="0"/>
                        </a:spcAft>
                        <a:buNone/>
                      </a:pPr>
                      <a:r>
                        <a:rPr lang="en"/>
                        <a:t>It works by quantizing the image data and discarding the least significant bits.</a:t>
                      </a:r>
                      <a:endParaRPr/>
                    </a:p>
                  </a:txBody>
                  <a:tcPr marL="91425" marR="91425" marT="91425" marB="91425"/>
                </a:tc>
                <a:extLst>
                  <a:ext uri="{0D108BD9-81ED-4DB2-BD59-A6C34878D82A}">
                    <a16:rowId xmlns:a16="http://schemas.microsoft.com/office/drawing/2014/main" val="10002"/>
                  </a:ext>
                </a:extLst>
              </a:tr>
            </a:tbl>
          </a:graphicData>
        </a:graphic>
      </p:graphicFrame>
      <p:pic>
        <p:nvPicPr>
          <p:cNvPr id="206" name="Google Shape;206;p32"/>
          <p:cNvPicPr preferRelativeResize="0"/>
          <p:nvPr/>
        </p:nvPicPr>
        <p:blipFill>
          <a:blip r:embed="rId3">
            <a:alphaModFix/>
          </a:blip>
          <a:stretch>
            <a:fillRect/>
          </a:stretch>
        </p:blipFill>
        <p:spPr>
          <a:xfrm>
            <a:off x="5841550" y="1378775"/>
            <a:ext cx="3141200" cy="250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Application of Image Processing</a:t>
            </a:r>
            <a:endParaRPr/>
          </a:p>
        </p:txBody>
      </p:sp>
      <p:sp>
        <p:nvSpPr>
          <p:cNvPr id="212" name="Google Shape;212;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Video Editing</a:t>
            </a:r>
            <a:endParaRPr/>
          </a:p>
          <a:p>
            <a:pPr marL="457200" lvl="0" indent="-342900" algn="l" rtl="0">
              <a:spcBef>
                <a:spcPts val="0"/>
              </a:spcBef>
              <a:spcAft>
                <a:spcPts val="0"/>
              </a:spcAft>
              <a:buSzPts val="1800"/>
              <a:buChar char="●"/>
            </a:pPr>
            <a:r>
              <a:rPr lang="en"/>
              <a:t>Photo Editing</a:t>
            </a:r>
            <a:endParaRPr/>
          </a:p>
          <a:p>
            <a:pPr marL="457200" lvl="0" indent="-342900" algn="l" rtl="0">
              <a:spcBef>
                <a:spcPts val="0"/>
              </a:spcBef>
              <a:spcAft>
                <a:spcPts val="0"/>
              </a:spcAft>
              <a:buSzPts val="1800"/>
              <a:buChar char="●"/>
            </a:pPr>
            <a:r>
              <a:rPr lang="en"/>
              <a:t>Video Games</a:t>
            </a:r>
            <a:endParaRPr/>
          </a:p>
          <a:p>
            <a:pPr marL="457200" lvl="0" indent="-342900" algn="l" rtl="0">
              <a:spcBef>
                <a:spcPts val="0"/>
              </a:spcBef>
              <a:spcAft>
                <a:spcPts val="0"/>
              </a:spcAft>
              <a:buSzPts val="1800"/>
              <a:buChar char="●"/>
            </a:pPr>
            <a:r>
              <a:rPr lang="en"/>
              <a:t>Medical Imaging</a:t>
            </a:r>
            <a:endParaRPr/>
          </a:p>
          <a:p>
            <a:pPr marL="457200" lvl="0" indent="-342900" algn="l" rtl="0">
              <a:spcBef>
                <a:spcPts val="0"/>
              </a:spcBef>
              <a:spcAft>
                <a:spcPts val="0"/>
              </a:spcAft>
              <a:buSzPts val="1800"/>
              <a:buChar char="●"/>
            </a:pPr>
            <a:r>
              <a:rPr lang="en"/>
              <a:t>Surveillance</a:t>
            </a:r>
            <a:endParaRPr/>
          </a:p>
          <a:p>
            <a:pPr marL="457200" lvl="0" indent="-342900" algn="l" rtl="0">
              <a:spcBef>
                <a:spcPts val="0"/>
              </a:spcBef>
              <a:spcAft>
                <a:spcPts val="0"/>
              </a:spcAft>
              <a:buSzPts val="1800"/>
              <a:buChar char="●"/>
            </a:pPr>
            <a:r>
              <a:rPr lang="en"/>
              <a:t>Remote Sensing</a:t>
            </a:r>
            <a:endParaRPr/>
          </a:p>
          <a:p>
            <a:pPr marL="457200" lvl="0" indent="-342900" algn="l" rtl="0">
              <a:spcBef>
                <a:spcPts val="0"/>
              </a:spcBef>
              <a:spcAft>
                <a:spcPts val="0"/>
              </a:spcAft>
              <a:buSzPts val="1800"/>
              <a:buChar char="●"/>
            </a:pPr>
            <a:r>
              <a:rPr lang="en"/>
              <a:t>Digital Security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Human Vision and Image Processing</a:t>
            </a:r>
            <a:endParaRPr/>
          </a:p>
        </p:txBody>
      </p:sp>
      <p:sp>
        <p:nvSpPr>
          <p:cNvPr id="83" name="Google Shape;83;p16"/>
          <p:cNvSpPr txBox="1">
            <a:spLocks noGrp="1"/>
          </p:cNvSpPr>
          <p:nvPr>
            <p:ph type="body" idx="1"/>
          </p:nvPr>
        </p:nvSpPr>
        <p:spPr>
          <a:xfrm>
            <a:off x="311700" y="3168775"/>
            <a:ext cx="8520600" cy="1410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Image processing techniques are designed to mimic or improve upon the way that the human visual system processes and interprets images. Understanding how the human visual system works can inform the development of image processing techniques that are optimized for human perception and cognition.</a:t>
            </a:r>
            <a:endParaRPr/>
          </a:p>
        </p:txBody>
      </p:sp>
      <p:pic>
        <p:nvPicPr>
          <p:cNvPr id="84" name="Google Shape;84;p16"/>
          <p:cNvPicPr preferRelativeResize="0"/>
          <p:nvPr/>
        </p:nvPicPr>
        <p:blipFill>
          <a:blip r:embed="rId3">
            <a:alphaModFix/>
          </a:blip>
          <a:stretch>
            <a:fillRect/>
          </a:stretch>
        </p:blipFill>
        <p:spPr>
          <a:xfrm>
            <a:off x="2112500" y="1294175"/>
            <a:ext cx="4068875" cy="178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Digital Images</a:t>
            </a:r>
            <a:endParaRPr/>
          </a:p>
        </p:txBody>
      </p:sp>
      <p:sp>
        <p:nvSpPr>
          <p:cNvPr id="90" name="Google Shape;90;p17"/>
          <p:cNvSpPr txBox="1">
            <a:spLocks noGrp="1"/>
          </p:cNvSpPr>
          <p:nvPr>
            <p:ph type="body" idx="1"/>
          </p:nvPr>
        </p:nvSpPr>
        <p:spPr>
          <a:xfrm>
            <a:off x="311700" y="1225225"/>
            <a:ext cx="3830700" cy="33540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b="1"/>
              <a:t>Grayscale Images</a:t>
            </a:r>
            <a:br>
              <a:rPr lang="en"/>
            </a:br>
            <a:r>
              <a:rPr lang="en" sz="1400"/>
              <a:t>Grayscale images represent each pixel with a single value (e.g. [0, 255]) that corresponds to the brightness of the pixel.</a:t>
            </a:r>
            <a:br>
              <a:rPr lang="en" sz="1400"/>
            </a:br>
            <a:endParaRPr sz="1400"/>
          </a:p>
          <a:p>
            <a:pPr marL="457200" lvl="0" indent="-342900" algn="l" rtl="0">
              <a:spcBef>
                <a:spcPts val="0"/>
              </a:spcBef>
              <a:spcAft>
                <a:spcPts val="0"/>
              </a:spcAft>
              <a:buSzPts val="1800"/>
              <a:buChar char="●"/>
            </a:pPr>
            <a:r>
              <a:rPr lang="en" b="1"/>
              <a:t>Binary Images</a:t>
            </a:r>
            <a:endParaRPr b="1"/>
          </a:p>
          <a:p>
            <a:pPr marL="457200" lvl="0" indent="0" algn="l" rtl="0">
              <a:spcBef>
                <a:spcPts val="1200"/>
              </a:spcBef>
              <a:spcAft>
                <a:spcPts val="0"/>
              </a:spcAft>
              <a:buNone/>
            </a:pPr>
            <a:r>
              <a:rPr lang="en" sz="1400"/>
              <a:t>Binary images have only two possible values (black or white)</a:t>
            </a:r>
            <a:endParaRPr sz="1400"/>
          </a:p>
          <a:p>
            <a:pPr marL="457200" lvl="0" indent="-342900" algn="l" rtl="0">
              <a:spcBef>
                <a:spcPts val="1200"/>
              </a:spcBef>
              <a:spcAft>
                <a:spcPts val="0"/>
              </a:spcAft>
              <a:buSzPts val="1800"/>
              <a:buChar char="●"/>
            </a:pPr>
            <a:r>
              <a:rPr lang="en" b="1"/>
              <a:t>Color Images</a:t>
            </a:r>
            <a:br>
              <a:rPr lang="en" b="1"/>
            </a:br>
            <a:r>
              <a:rPr lang="en" sz="1400"/>
              <a:t>Color images are made up of multiple channels of pixel values, each representing a different color</a:t>
            </a:r>
            <a:endParaRPr sz="1400"/>
          </a:p>
        </p:txBody>
      </p:sp>
      <p:pic>
        <p:nvPicPr>
          <p:cNvPr id="91" name="Google Shape;91;p17"/>
          <p:cNvPicPr preferRelativeResize="0"/>
          <p:nvPr/>
        </p:nvPicPr>
        <p:blipFill>
          <a:blip r:embed="rId3">
            <a:alphaModFix/>
          </a:blip>
          <a:stretch>
            <a:fillRect/>
          </a:stretch>
        </p:blipFill>
        <p:spPr>
          <a:xfrm>
            <a:off x="4928525" y="1147225"/>
            <a:ext cx="1372000" cy="1208750"/>
          </a:xfrm>
          <a:prstGeom prst="rect">
            <a:avLst/>
          </a:prstGeom>
          <a:noFill/>
          <a:ln>
            <a:noFill/>
          </a:ln>
        </p:spPr>
      </p:pic>
      <p:pic>
        <p:nvPicPr>
          <p:cNvPr id="92" name="Google Shape;92;p17"/>
          <p:cNvPicPr preferRelativeResize="0"/>
          <p:nvPr/>
        </p:nvPicPr>
        <p:blipFill>
          <a:blip r:embed="rId4">
            <a:alphaModFix/>
          </a:blip>
          <a:stretch>
            <a:fillRect/>
          </a:stretch>
        </p:blipFill>
        <p:spPr>
          <a:xfrm>
            <a:off x="4928525" y="2508375"/>
            <a:ext cx="1372000" cy="945958"/>
          </a:xfrm>
          <a:prstGeom prst="rect">
            <a:avLst/>
          </a:prstGeom>
          <a:noFill/>
          <a:ln>
            <a:noFill/>
          </a:ln>
        </p:spPr>
      </p:pic>
      <p:pic>
        <p:nvPicPr>
          <p:cNvPr id="93" name="Google Shape;93;p17"/>
          <p:cNvPicPr preferRelativeResize="0"/>
          <p:nvPr/>
        </p:nvPicPr>
        <p:blipFill>
          <a:blip r:embed="rId5">
            <a:alphaModFix/>
          </a:blip>
          <a:stretch>
            <a:fillRect/>
          </a:stretch>
        </p:blipFill>
        <p:spPr>
          <a:xfrm>
            <a:off x="4928525" y="3513175"/>
            <a:ext cx="1372000" cy="113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Image Enhancement</a:t>
            </a:r>
            <a:endParaRPr/>
          </a:p>
        </p:txBody>
      </p:sp>
      <p:sp>
        <p:nvSpPr>
          <p:cNvPr id="99" name="Google Shape;99;p18"/>
          <p:cNvSpPr txBox="1">
            <a:spLocks noGrp="1"/>
          </p:cNvSpPr>
          <p:nvPr>
            <p:ph type="body" idx="1"/>
          </p:nvPr>
        </p:nvSpPr>
        <p:spPr>
          <a:xfrm>
            <a:off x="311700" y="2901025"/>
            <a:ext cx="8558100" cy="190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Image enhancement refers to the process of improving the visual quality of an image by modifying its brightness, contrast, color balance, or other image characteristics. </a:t>
            </a:r>
            <a:endParaRPr/>
          </a:p>
          <a:p>
            <a:pPr marL="0" lvl="0" indent="0" algn="l" rtl="0">
              <a:spcBef>
                <a:spcPts val="1200"/>
              </a:spcBef>
              <a:spcAft>
                <a:spcPts val="1200"/>
              </a:spcAft>
              <a:buNone/>
            </a:pPr>
            <a:r>
              <a:rPr lang="en"/>
              <a:t>It is an important step in image processing because it can improve the usability and usefulness of images for a wide range of applications.</a:t>
            </a:r>
            <a:endParaRPr/>
          </a:p>
        </p:txBody>
      </p:sp>
      <p:pic>
        <p:nvPicPr>
          <p:cNvPr id="100" name="Google Shape;100;p18"/>
          <p:cNvPicPr preferRelativeResize="0"/>
          <p:nvPr/>
        </p:nvPicPr>
        <p:blipFill>
          <a:blip r:embed="rId3">
            <a:alphaModFix/>
          </a:blip>
          <a:stretch>
            <a:fillRect/>
          </a:stretch>
        </p:blipFill>
        <p:spPr>
          <a:xfrm>
            <a:off x="450150" y="1110325"/>
            <a:ext cx="3142800"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Image Enhancement Techniques</a:t>
            </a:r>
            <a:endParaRPr/>
          </a:p>
        </p:txBody>
      </p:sp>
      <p:sp>
        <p:nvSpPr>
          <p:cNvPr id="106" name="Google Shape;106;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Point Processing</a:t>
            </a:r>
            <a:endParaRPr/>
          </a:p>
          <a:p>
            <a:pPr marL="457200" lvl="0" indent="-342900" algn="l" rtl="0">
              <a:spcBef>
                <a:spcPts val="0"/>
              </a:spcBef>
              <a:spcAft>
                <a:spcPts val="0"/>
              </a:spcAft>
              <a:buSzPts val="1800"/>
              <a:buChar char="●"/>
            </a:pPr>
            <a:r>
              <a:rPr lang="en"/>
              <a:t>Histogram Processing</a:t>
            </a:r>
            <a:endParaRPr/>
          </a:p>
          <a:p>
            <a:pPr marL="457200" lvl="0" indent="-342900" algn="l" rtl="0">
              <a:spcBef>
                <a:spcPts val="0"/>
              </a:spcBef>
              <a:spcAft>
                <a:spcPts val="0"/>
              </a:spcAft>
              <a:buSzPts val="1800"/>
              <a:buChar char="●"/>
            </a:pPr>
            <a:r>
              <a:rPr lang="en"/>
              <a:t>Spatial Filtering</a:t>
            </a:r>
            <a:endParaRPr/>
          </a:p>
          <a:p>
            <a:pPr marL="457200" lvl="0" indent="-342900" algn="l" rtl="0">
              <a:spcBef>
                <a:spcPts val="0"/>
              </a:spcBef>
              <a:spcAft>
                <a:spcPts val="0"/>
              </a:spcAft>
              <a:buSzPts val="1800"/>
              <a:buChar char="●"/>
            </a:pPr>
            <a:r>
              <a:rPr lang="en"/>
              <a:t>Frequency Filtering</a:t>
            </a:r>
            <a:endParaRPr/>
          </a:p>
          <a:p>
            <a:pPr marL="457200" lvl="0" indent="-342900" algn="l" rtl="0">
              <a:spcBef>
                <a:spcPts val="0"/>
              </a:spcBef>
              <a:spcAft>
                <a:spcPts val="0"/>
              </a:spcAft>
              <a:buSzPts val="1800"/>
              <a:buChar char="●"/>
            </a:pPr>
            <a:r>
              <a:rPr lang="en"/>
              <a:t>Edge Enhancement.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0597" y="498114"/>
            <a:ext cx="7722140" cy="391293"/>
          </a:xfrm>
          <a:prstGeom prst="rect">
            <a:avLst/>
          </a:prstGeom>
        </p:spPr>
        <p:txBody>
          <a:bodyPr spcFirstLastPara="1" vert="horz" wrap="square" lIns="0" tIns="9049" rIns="0" bIns="0" rtlCol="0" anchor="b" anchorCtr="0">
            <a:spAutoFit/>
          </a:bodyPr>
          <a:lstStyle/>
          <a:p>
            <a:pPr marL="9525">
              <a:spcBef>
                <a:spcPts val="71"/>
              </a:spcBef>
            </a:pPr>
            <a:r>
              <a:rPr spc="-8" dirty="0"/>
              <a:t>Arithmetic</a:t>
            </a:r>
            <a:r>
              <a:rPr spc="49" dirty="0"/>
              <a:t> </a:t>
            </a:r>
            <a:r>
              <a:rPr spc="-4" dirty="0"/>
              <a:t>&amp;</a:t>
            </a:r>
            <a:r>
              <a:rPr spc="11" dirty="0"/>
              <a:t> </a:t>
            </a:r>
            <a:r>
              <a:rPr spc="-4" dirty="0"/>
              <a:t>Logic</a:t>
            </a:r>
            <a:r>
              <a:rPr spc="11" dirty="0"/>
              <a:t> </a:t>
            </a:r>
            <a:r>
              <a:rPr spc="-8" dirty="0"/>
              <a:t>Operations</a:t>
            </a:r>
            <a:r>
              <a:rPr lang="en-US" spc="-8" dirty="0"/>
              <a:t> for </a:t>
            </a:r>
            <a:r>
              <a:rPr lang="en-US" i="1" spc="-8" dirty="0"/>
              <a:t>point processing</a:t>
            </a:r>
            <a:endParaRPr spc="-8" dirty="0"/>
          </a:p>
        </p:txBody>
      </p:sp>
      <p:sp>
        <p:nvSpPr>
          <p:cNvPr id="4" name="object 4"/>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8</a:t>
            </a:fld>
            <a:endParaRPr spc="-4" dirty="0"/>
          </a:p>
        </p:txBody>
      </p:sp>
      <p:sp>
        <p:nvSpPr>
          <p:cNvPr id="3" name="object 3"/>
          <p:cNvSpPr txBox="1"/>
          <p:nvPr/>
        </p:nvSpPr>
        <p:spPr>
          <a:xfrm>
            <a:off x="997995" y="1111053"/>
            <a:ext cx="5280184" cy="3247107"/>
          </a:xfrm>
          <a:prstGeom prst="rect">
            <a:avLst/>
          </a:prstGeom>
        </p:spPr>
        <p:txBody>
          <a:bodyPr vert="horz" wrap="square" lIns="0" tIns="9525" rIns="0" bIns="0" rtlCol="0">
            <a:spAutoFit/>
          </a:bodyPr>
          <a:lstStyle/>
          <a:p>
            <a:pPr marL="258128" marR="51435" indent="-258128" algn="r">
              <a:lnSpc>
                <a:spcPts val="1943"/>
              </a:lnSpc>
              <a:spcBef>
                <a:spcPts val="75"/>
              </a:spcBef>
              <a:buClr>
                <a:srgbClr val="3333CC"/>
              </a:buClr>
              <a:buSzPct val="60416"/>
              <a:buFont typeface="Wingdings"/>
              <a:buChar char=""/>
              <a:tabLst>
                <a:tab pos="258128" algn="l"/>
                <a:tab pos="258604" algn="l"/>
              </a:tabLst>
            </a:pPr>
            <a:r>
              <a:rPr sz="1800" spc="-4" dirty="0">
                <a:latin typeface="Tahoma"/>
                <a:cs typeface="Tahoma"/>
              </a:rPr>
              <a:t>Arithmetic</a:t>
            </a:r>
            <a:r>
              <a:rPr sz="1800" spc="-26" dirty="0">
                <a:latin typeface="Tahoma"/>
                <a:cs typeface="Tahoma"/>
              </a:rPr>
              <a:t> </a:t>
            </a:r>
            <a:r>
              <a:rPr sz="1800" dirty="0">
                <a:latin typeface="Tahoma"/>
                <a:cs typeface="Tahoma"/>
              </a:rPr>
              <a:t>&amp; </a:t>
            </a:r>
            <a:r>
              <a:rPr sz="1800" spc="-4" dirty="0">
                <a:latin typeface="Tahoma"/>
                <a:cs typeface="Tahoma"/>
              </a:rPr>
              <a:t>logic</a:t>
            </a:r>
            <a:r>
              <a:rPr sz="1800" spc="-8" dirty="0">
                <a:latin typeface="Tahoma"/>
                <a:cs typeface="Tahoma"/>
              </a:rPr>
              <a:t> </a:t>
            </a:r>
            <a:r>
              <a:rPr sz="1800" spc="-4" dirty="0">
                <a:latin typeface="Tahoma"/>
                <a:cs typeface="Tahoma"/>
              </a:rPr>
              <a:t>operations</a:t>
            </a:r>
            <a:r>
              <a:rPr sz="1800" spc="15" dirty="0">
                <a:latin typeface="Tahoma"/>
                <a:cs typeface="Tahoma"/>
              </a:rPr>
              <a:t> </a:t>
            </a:r>
            <a:r>
              <a:rPr sz="1800" spc="-4" dirty="0">
                <a:latin typeface="Tahoma"/>
                <a:cs typeface="Tahoma"/>
              </a:rPr>
              <a:t>on images</a:t>
            </a:r>
            <a:r>
              <a:rPr sz="1800" dirty="0">
                <a:latin typeface="Tahoma"/>
                <a:cs typeface="Tahoma"/>
              </a:rPr>
              <a:t> </a:t>
            </a:r>
            <a:r>
              <a:rPr sz="1800" spc="-8" dirty="0">
                <a:latin typeface="Tahoma"/>
                <a:cs typeface="Tahoma"/>
              </a:rPr>
              <a:t>are</a:t>
            </a:r>
            <a:r>
              <a:rPr sz="1800" spc="15" dirty="0">
                <a:latin typeface="Tahoma"/>
                <a:cs typeface="Tahoma"/>
              </a:rPr>
              <a:t> </a:t>
            </a:r>
            <a:r>
              <a:rPr sz="1800" dirty="0">
                <a:latin typeface="Tahoma"/>
                <a:cs typeface="Tahoma"/>
              </a:rPr>
              <a:t>used</a:t>
            </a:r>
          </a:p>
          <a:p>
            <a:pPr marR="3810" algn="r">
              <a:lnSpc>
                <a:spcPts val="1943"/>
              </a:lnSpc>
            </a:pPr>
            <a:r>
              <a:rPr sz="1800" dirty="0">
                <a:latin typeface="Tahoma"/>
                <a:cs typeface="Tahoma"/>
              </a:rPr>
              <a:t>extensively</a:t>
            </a:r>
            <a:r>
              <a:rPr sz="1800" spc="-60" dirty="0">
                <a:latin typeface="Tahoma"/>
                <a:cs typeface="Tahoma"/>
              </a:rPr>
              <a:t> </a:t>
            </a:r>
            <a:r>
              <a:rPr sz="1800" dirty="0">
                <a:latin typeface="Tahoma"/>
                <a:cs typeface="Tahoma"/>
              </a:rPr>
              <a:t>in</a:t>
            </a:r>
            <a:r>
              <a:rPr sz="1800" spc="-4" dirty="0">
                <a:latin typeface="Tahoma"/>
                <a:cs typeface="Tahoma"/>
              </a:rPr>
              <a:t> most</a:t>
            </a:r>
            <a:r>
              <a:rPr sz="1800" dirty="0">
                <a:latin typeface="Tahoma"/>
                <a:cs typeface="Tahoma"/>
              </a:rPr>
              <a:t> </a:t>
            </a:r>
            <a:r>
              <a:rPr sz="1800" spc="-4" dirty="0">
                <a:latin typeface="Tahoma"/>
                <a:cs typeface="Tahoma"/>
              </a:rPr>
              <a:t>image processing</a:t>
            </a:r>
            <a:r>
              <a:rPr sz="1800" spc="-8" dirty="0">
                <a:latin typeface="Tahoma"/>
                <a:cs typeface="Tahoma"/>
              </a:rPr>
              <a:t> </a:t>
            </a:r>
            <a:r>
              <a:rPr sz="1800" spc="-4" dirty="0">
                <a:latin typeface="Tahoma"/>
                <a:cs typeface="Tahoma"/>
              </a:rPr>
              <a:t>applications</a:t>
            </a:r>
            <a:endParaRPr sz="1800" dirty="0">
              <a:latin typeface="Tahoma"/>
              <a:cs typeface="Tahoma"/>
            </a:endParaRPr>
          </a:p>
          <a:p>
            <a:pPr marL="567214" lvl="1" indent="-215265">
              <a:spcBef>
                <a:spcPts val="15"/>
              </a:spcBef>
              <a:buClr>
                <a:srgbClr val="FF0000"/>
              </a:buClr>
              <a:buSzPct val="55000"/>
              <a:buFont typeface="Wingdings"/>
              <a:buChar char=""/>
              <a:tabLst>
                <a:tab pos="567214" algn="l"/>
                <a:tab pos="567690" algn="l"/>
              </a:tabLst>
            </a:pPr>
            <a:r>
              <a:rPr sz="1500" spc="-4" dirty="0">
                <a:latin typeface="Tahoma"/>
                <a:cs typeface="Tahoma"/>
              </a:rPr>
              <a:t>May</a:t>
            </a:r>
            <a:r>
              <a:rPr sz="1500" spc="-15" dirty="0">
                <a:latin typeface="Tahoma"/>
                <a:cs typeface="Tahoma"/>
              </a:rPr>
              <a:t> </a:t>
            </a:r>
            <a:r>
              <a:rPr sz="1500" spc="-8" dirty="0">
                <a:latin typeface="Tahoma"/>
                <a:cs typeface="Tahoma"/>
              </a:rPr>
              <a:t>cover</a:t>
            </a:r>
            <a:r>
              <a:rPr sz="1500" spc="15" dirty="0">
                <a:latin typeface="Tahoma"/>
                <a:cs typeface="Tahoma"/>
              </a:rPr>
              <a:t> </a:t>
            </a:r>
            <a:r>
              <a:rPr sz="1500" spc="-8" dirty="0">
                <a:latin typeface="Tahoma"/>
                <a:cs typeface="Tahoma"/>
              </a:rPr>
              <a:t>the</a:t>
            </a:r>
            <a:r>
              <a:rPr sz="1500" spc="-4" dirty="0">
                <a:latin typeface="Tahoma"/>
                <a:cs typeface="Tahoma"/>
              </a:rPr>
              <a:t> entire</a:t>
            </a:r>
            <a:r>
              <a:rPr sz="1500" spc="15" dirty="0">
                <a:latin typeface="Tahoma"/>
                <a:cs typeface="Tahoma"/>
              </a:rPr>
              <a:t> </a:t>
            </a:r>
            <a:r>
              <a:rPr sz="1500" spc="-4" dirty="0">
                <a:latin typeface="Tahoma"/>
                <a:cs typeface="Tahoma"/>
              </a:rPr>
              <a:t>image</a:t>
            </a:r>
            <a:r>
              <a:rPr sz="1500" spc="-19" dirty="0">
                <a:latin typeface="Tahoma"/>
                <a:cs typeface="Tahoma"/>
              </a:rPr>
              <a:t> </a:t>
            </a:r>
            <a:r>
              <a:rPr sz="1500" spc="-4" dirty="0">
                <a:latin typeface="Tahoma"/>
                <a:cs typeface="Tahoma"/>
              </a:rPr>
              <a:t>or</a:t>
            </a:r>
            <a:r>
              <a:rPr sz="1500" spc="11" dirty="0">
                <a:latin typeface="Tahoma"/>
                <a:cs typeface="Tahoma"/>
              </a:rPr>
              <a:t> </a:t>
            </a:r>
            <a:r>
              <a:rPr sz="1500" spc="-4" dirty="0">
                <a:latin typeface="Tahoma"/>
                <a:cs typeface="Tahoma"/>
              </a:rPr>
              <a:t>a</a:t>
            </a:r>
            <a:r>
              <a:rPr sz="1500" spc="4" dirty="0">
                <a:latin typeface="Tahoma"/>
                <a:cs typeface="Tahoma"/>
              </a:rPr>
              <a:t> </a:t>
            </a:r>
            <a:r>
              <a:rPr sz="1500" spc="-8" dirty="0">
                <a:latin typeface="Tahoma"/>
                <a:cs typeface="Tahoma"/>
              </a:rPr>
              <a:t>subset</a:t>
            </a:r>
            <a:endParaRPr sz="1500" dirty="0">
              <a:latin typeface="Tahoma"/>
              <a:cs typeface="Tahoma"/>
            </a:endParaRPr>
          </a:p>
          <a:p>
            <a:pPr lvl="1">
              <a:spcBef>
                <a:spcPts val="38"/>
              </a:spcBef>
              <a:buClr>
                <a:srgbClr val="FF0000"/>
              </a:buClr>
              <a:buFont typeface="Wingdings"/>
              <a:buChar char=""/>
            </a:pPr>
            <a:endParaRPr sz="1688" dirty="0">
              <a:latin typeface="Tahoma"/>
              <a:cs typeface="Tahoma"/>
            </a:endParaRPr>
          </a:p>
          <a:p>
            <a:pPr marL="267653" indent="-258604">
              <a:lnSpc>
                <a:spcPts val="2025"/>
              </a:lnSpc>
              <a:buClr>
                <a:srgbClr val="3333CC"/>
              </a:buClr>
              <a:buSzPct val="60416"/>
              <a:buFont typeface="Wingdings"/>
              <a:buChar char=""/>
              <a:tabLst>
                <a:tab pos="267653" algn="l"/>
                <a:tab pos="268129" algn="l"/>
              </a:tabLst>
            </a:pPr>
            <a:r>
              <a:rPr sz="1800" spc="-4" dirty="0">
                <a:latin typeface="Tahoma"/>
                <a:cs typeface="Tahoma"/>
              </a:rPr>
              <a:t>Arithmetic</a:t>
            </a:r>
            <a:r>
              <a:rPr sz="1800" spc="-23" dirty="0">
                <a:latin typeface="Tahoma"/>
                <a:cs typeface="Tahoma"/>
              </a:rPr>
              <a:t> </a:t>
            </a:r>
            <a:r>
              <a:rPr sz="1800" spc="-8" dirty="0">
                <a:latin typeface="Tahoma"/>
                <a:cs typeface="Tahoma"/>
              </a:rPr>
              <a:t>operation</a:t>
            </a:r>
            <a:r>
              <a:rPr sz="1800" spc="8" dirty="0">
                <a:latin typeface="Tahoma"/>
                <a:cs typeface="Tahoma"/>
              </a:rPr>
              <a:t> </a:t>
            </a:r>
            <a:r>
              <a:rPr sz="1800" spc="-4" dirty="0">
                <a:latin typeface="Tahoma"/>
                <a:cs typeface="Tahoma"/>
              </a:rPr>
              <a:t>between</a:t>
            </a:r>
            <a:r>
              <a:rPr sz="1800" dirty="0">
                <a:latin typeface="Tahoma"/>
                <a:cs typeface="Tahoma"/>
              </a:rPr>
              <a:t> pixels</a:t>
            </a:r>
            <a:r>
              <a:rPr sz="1800" spc="-4" dirty="0">
                <a:latin typeface="Tahoma"/>
                <a:cs typeface="Tahoma"/>
              </a:rPr>
              <a:t> </a:t>
            </a:r>
            <a:r>
              <a:rPr sz="1875" spc="-41" dirty="0">
                <a:latin typeface="Tahoma"/>
                <a:cs typeface="Tahoma"/>
              </a:rPr>
              <a:t>p</a:t>
            </a:r>
            <a:r>
              <a:rPr sz="1875" spc="-34" dirty="0">
                <a:latin typeface="Tahoma"/>
                <a:cs typeface="Tahoma"/>
              </a:rPr>
              <a:t> </a:t>
            </a:r>
            <a:r>
              <a:rPr sz="1800" spc="-4" dirty="0">
                <a:latin typeface="Tahoma"/>
                <a:cs typeface="Tahoma"/>
              </a:rPr>
              <a:t>and</a:t>
            </a:r>
            <a:r>
              <a:rPr sz="1800" spc="8" dirty="0">
                <a:latin typeface="Tahoma"/>
                <a:cs typeface="Tahoma"/>
              </a:rPr>
              <a:t> </a:t>
            </a:r>
            <a:r>
              <a:rPr sz="1875" spc="-41" dirty="0">
                <a:latin typeface="Tahoma"/>
                <a:cs typeface="Tahoma"/>
              </a:rPr>
              <a:t>q</a:t>
            </a:r>
            <a:r>
              <a:rPr sz="1875" spc="-15" dirty="0">
                <a:latin typeface="Tahoma"/>
                <a:cs typeface="Tahoma"/>
              </a:rPr>
              <a:t> </a:t>
            </a:r>
            <a:r>
              <a:rPr sz="1800" spc="-8" dirty="0">
                <a:latin typeface="Tahoma"/>
                <a:cs typeface="Tahoma"/>
              </a:rPr>
              <a:t>are</a:t>
            </a:r>
            <a:endParaRPr sz="1800" dirty="0">
              <a:latin typeface="Tahoma"/>
              <a:cs typeface="Tahoma"/>
            </a:endParaRPr>
          </a:p>
          <a:p>
            <a:pPr marL="267653">
              <a:lnSpc>
                <a:spcPts val="1905"/>
              </a:lnSpc>
            </a:pPr>
            <a:r>
              <a:rPr sz="1800" dirty="0">
                <a:latin typeface="Tahoma"/>
                <a:cs typeface="Tahoma"/>
              </a:rPr>
              <a:t>defined</a:t>
            </a:r>
            <a:r>
              <a:rPr sz="1800" spc="-71" dirty="0">
                <a:latin typeface="Tahoma"/>
                <a:cs typeface="Tahoma"/>
              </a:rPr>
              <a:t> </a:t>
            </a:r>
            <a:r>
              <a:rPr sz="1800" spc="-4" dirty="0">
                <a:latin typeface="Tahoma"/>
                <a:cs typeface="Tahoma"/>
              </a:rPr>
              <a:t>as:</a:t>
            </a:r>
            <a:endParaRPr sz="1800" dirty="0">
              <a:latin typeface="Tahoma"/>
              <a:cs typeface="Tahoma"/>
            </a:endParaRPr>
          </a:p>
          <a:p>
            <a:pPr marL="567214" lvl="1" indent="-215265">
              <a:lnSpc>
                <a:spcPts val="1856"/>
              </a:lnSpc>
              <a:buClr>
                <a:srgbClr val="FF0000"/>
              </a:buClr>
              <a:buSzPct val="55000"/>
              <a:buFont typeface="Wingdings"/>
              <a:buChar char=""/>
              <a:tabLst>
                <a:tab pos="567214" algn="l"/>
                <a:tab pos="567690" algn="l"/>
              </a:tabLst>
            </a:pPr>
            <a:r>
              <a:rPr sz="1500" spc="-4" dirty="0">
                <a:latin typeface="Tahoma"/>
                <a:cs typeface="Tahoma"/>
              </a:rPr>
              <a:t>Addition:</a:t>
            </a:r>
            <a:r>
              <a:rPr sz="1500" spc="-26" dirty="0">
                <a:latin typeface="Tahoma"/>
                <a:cs typeface="Tahoma"/>
              </a:rPr>
              <a:t> </a:t>
            </a:r>
            <a:r>
              <a:rPr sz="1500" spc="-30" dirty="0">
                <a:latin typeface="Tahoma"/>
                <a:cs typeface="Tahoma"/>
              </a:rPr>
              <a:t>(</a:t>
            </a:r>
            <a:r>
              <a:rPr sz="1575" spc="-30" dirty="0">
                <a:latin typeface="Tahoma"/>
                <a:cs typeface="Tahoma"/>
              </a:rPr>
              <a:t>p+q</a:t>
            </a:r>
            <a:r>
              <a:rPr sz="1500" spc="-30" dirty="0">
                <a:latin typeface="Tahoma"/>
                <a:cs typeface="Tahoma"/>
              </a:rPr>
              <a:t>)</a:t>
            </a:r>
            <a:endParaRPr sz="1500" dirty="0">
              <a:latin typeface="Tahoma"/>
              <a:cs typeface="Tahoma"/>
            </a:endParaRPr>
          </a:p>
          <a:p>
            <a:pPr marL="866775" lvl="2" indent="-171926">
              <a:lnSpc>
                <a:spcPts val="1575"/>
              </a:lnSpc>
              <a:buClr>
                <a:srgbClr val="3333CC"/>
              </a:buClr>
              <a:buSzPct val="50000"/>
              <a:buFont typeface="Wingdings"/>
              <a:buChar char=""/>
              <a:tabLst>
                <a:tab pos="866775" algn="l"/>
                <a:tab pos="867251" algn="l"/>
              </a:tabLst>
            </a:pPr>
            <a:r>
              <a:rPr sz="1350" spc="-8" dirty="0">
                <a:latin typeface="Tahoma"/>
                <a:cs typeface="Tahoma"/>
              </a:rPr>
              <a:t>Used</a:t>
            </a:r>
            <a:r>
              <a:rPr sz="1350" spc="-4" dirty="0">
                <a:latin typeface="Tahoma"/>
                <a:cs typeface="Tahoma"/>
              </a:rPr>
              <a:t> often </a:t>
            </a:r>
            <a:r>
              <a:rPr sz="1350" dirty="0">
                <a:latin typeface="Tahoma"/>
                <a:cs typeface="Tahoma"/>
              </a:rPr>
              <a:t>for</a:t>
            </a:r>
            <a:r>
              <a:rPr sz="1350" spc="-15" dirty="0">
                <a:latin typeface="Tahoma"/>
                <a:cs typeface="Tahoma"/>
              </a:rPr>
              <a:t> </a:t>
            </a:r>
            <a:r>
              <a:rPr sz="1350" spc="-8" dirty="0">
                <a:latin typeface="Tahoma"/>
                <a:cs typeface="Tahoma"/>
              </a:rPr>
              <a:t>image</a:t>
            </a:r>
            <a:r>
              <a:rPr sz="1350" spc="34" dirty="0">
                <a:latin typeface="Tahoma"/>
                <a:cs typeface="Tahoma"/>
              </a:rPr>
              <a:t> </a:t>
            </a:r>
            <a:r>
              <a:rPr sz="1350" spc="-8" dirty="0">
                <a:latin typeface="Tahoma"/>
                <a:cs typeface="Tahoma"/>
              </a:rPr>
              <a:t>averaging</a:t>
            </a:r>
            <a:r>
              <a:rPr sz="1350" spc="53" dirty="0">
                <a:latin typeface="Tahoma"/>
                <a:cs typeface="Tahoma"/>
              </a:rPr>
              <a:t> </a:t>
            </a:r>
            <a:r>
              <a:rPr sz="1350" spc="-4" dirty="0">
                <a:latin typeface="Tahoma"/>
                <a:cs typeface="Tahoma"/>
              </a:rPr>
              <a:t>to</a:t>
            </a:r>
            <a:r>
              <a:rPr sz="1350" spc="-11" dirty="0">
                <a:latin typeface="Tahoma"/>
                <a:cs typeface="Tahoma"/>
              </a:rPr>
              <a:t> </a:t>
            </a:r>
            <a:r>
              <a:rPr sz="1350" spc="-4" dirty="0">
                <a:latin typeface="Tahoma"/>
                <a:cs typeface="Tahoma"/>
              </a:rPr>
              <a:t>reduce</a:t>
            </a:r>
            <a:r>
              <a:rPr sz="1350" dirty="0">
                <a:latin typeface="Tahoma"/>
                <a:cs typeface="Tahoma"/>
              </a:rPr>
              <a:t> </a:t>
            </a:r>
            <a:r>
              <a:rPr sz="1350" spc="-4" dirty="0">
                <a:latin typeface="Tahoma"/>
                <a:cs typeface="Tahoma"/>
              </a:rPr>
              <a:t>noise</a:t>
            </a:r>
            <a:endParaRPr sz="1350" dirty="0">
              <a:latin typeface="Tahoma"/>
              <a:cs typeface="Tahoma"/>
            </a:endParaRPr>
          </a:p>
          <a:p>
            <a:pPr marL="567214" lvl="1" indent="-215265">
              <a:lnSpc>
                <a:spcPts val="1845"/>
              </a:lnSpc>
              <a:buClr>
                <a:srgbClr val="FF0000"/>
              </a:buClr>
              <a:buSzPct val="55000"/>
              <a:buFont typeface="Wingdings"/>
              <a:buChar char=""/>
              <a:tabLst>
                <a:tab pos="567214" algn="l"/>
                <a:tab pos="567690" algn="l"/>
              </a:tabLst>
            </a:pPr>
            <a:r>
              <a:rPr sz="1500" spc="-8" dirty="0">
                <a:latin typeface="Tahoma"/>
                <a:cs typeface="Tahoma"/>
              </a:rPr>
              <a:t>Subtraction:</a:t>
            </a:r>
            <a:r>
              <a:rPr sz="1500" dirty="0">
                <a:latin typeface="Tahoma"/>
                <a:cs typeface="Tahoma"/>
              </a:rPr>
              <a:t> </a:t>
            </a:r>
            <a:r>
              <a:rPr sz="1500" spc="-23" dirty="0">
                <a:latin typeface="Tahoma"/>
                <a:cs typeface="Tahoma"/>
              </a:rPr>
              <a:t>(</a:t>
            </a:r>
            <a:r>
              <a:rPr sz="1575" spc="-23" dirty="0">
                <a:latin typeface="Tahoma"/>
                <a:cs typeface="Tahoma"/>
              </a:rPr>
              <a:t>p-q</a:t>
            </a:r>
            <a:r>
              <a:rPr sz="1500" spc="-23" dirty="0">
                <a:latin typeface="Tahoma"/>
                <a:cs typeface="Tahoma"/>
              </a:rPr>
              <a:t>)</a:t>
            </a:r>
            <a:endParaRPr sz="1500" dirty="0">
              <a:latin typeface="Tahoma"/>
              <a:cs typeface="Tahoma"/>
            </a:endParaRPr>
          </a:p>
          <a:p>
            <a:pPr marL="866775" lvl="2" indent="-171926">
              <a:lnSpc>
                <a:spcPts val="1556"/>
              </a:lnSpc>
              <a:buClr>
                <a:srgbClr val="3333CC"/>
              </a:buClr>
              <a:buSzPct val="50000"/>
              <a:buFont typeface="Wingdings"/>
              <a:buChar char=""/>
              <a:tabLst>
                <a:tab pos="866775" algn="l"/>
                <a:tab pos="867251" algn="l"/>
              </a:tabLst>
            </a:pPr>
            <a:r>
              <a:rPr sz="1350" spc="-8" dirty="0">
                <a:latin typeface="Tahoma"/>
                <a:cs typeface="Tahoma"/>
              </a:rPr>
              <a:t>Used</a:t>
            </a:r>
            <a:r>
              <a:rPr sz="1350" spc="-11" dirty="0">
                <a:latin typeface="Tahoma"/>
                <a:cs typeface="Tahoma"/>
              </a:rPr>
              <a:t> </a:t>
            </a:r>
            <a:r>
              <a:rPr sz="1350" spc="-4" dirty="0">
                <a:latin typeface="Tahoma"/>
                <a:cs typeface="Tahoma"/>
              </a:rPr>
              <a:t>often</a:t>
            </a:r>
            <a:r>
              <a:rPr sz="1350" spc="-11" dirty="0">
                <a:latin typeface="Tahoma"/>
                <a:cs typeface="Tahoma"/>
              </a:rPr>
              <a:t> </a:t>
            </a:r>
            <a:r>
              <a:rPr sz="1350" dirty="0">
                <a:latin typeface="Tahoma"/>
                <a:cs typeface="Tahoma"/>
              </a:rPr>
              <a:t>for</a:t>
            </a:r>
            <a:r>
              <a:rPr sz="1350" spc="-19" dirty="0">
                <a:latin typeface="Tahoma"/>
                <a:cs typeface="Tahoma"/>
              </a:rPr>
              <a:t> </a:t>
            </a:r>
            <a:r>
              <a:rPr sz="1350" spc="-8" dirty="0">
                <a:latin typeface="Tahoma"/>
                <a:cs typeface="Tahoma"/>
              </a:rPr>
              <a:t>static</a:t>
            </a:r>
            <a:r>
              <a:rPr sz="1350" spc="4" dirty="0">
                <a:latin typeface="Tahoma"/>
                <a:cs typeface="Tahoma"/>
              </a:rPr>
              <a:t> </a:t>
            </a:r>
            <a:r>
              <a:rPr sz="1350" spc="-4" dirty="0">
                <a:latin typeface="Tahoma"/>
                <a:cs typeface="Tahoma"/>
              </a:rPr>
              <a:t>background</a:t>
            </a:r>
            <a:r>
              <a:rPr sz="1350" spc="8" dirty="0">
                <a:latin typeface="Tahoma"/>
                <a:cs typeface="Tahoma"/>
              </a:rPr>
              <a:t> </a:t>
            </a:r>
            <a:r>
              <a:rPr sz="1350" spc="-4" dirty="0">
                <a:latin typeface="Tahoma"/>
                <a:cs typeface="Tahoma"/>
              </a:rPr>
              <a:t>removal</a:t>
            </a:r>
            <a:endParaRPr sz="1350" dirty="0">
              <a:latin typeface="Tahoma"/>
              <a:cs typeface="Tahoma"/>
            </a:endParaRPr>
          </a:p>
          <a:p>
            <a:pPr marL="567214" lvl="1" indent="-215265">
              <a:lnSpc>
                <a:spcPts val="1830"/>
              </a:lnSpc>
              <a:buClr>
                <a:srgbClr val="FF0000"/>
              </a:buClr>
              <a:buSzPct val="55000"/>
              <a:buFont typeface="Wingdings"/>
              <a:buChar char=""/>
              <a:tabLst>
                <a:tab pos="567214" algn="l"/>
                <a:tab pos="567690" algn="l"/>
              </a:tabLst>
            </a:pPr>
            <a:r>
              <a:rPr sz="1500" spc="-4" dirty="0">
                <a:latin typeface="Tahoma"/>
                <a:cs typeface="Tahoma"/>
              </a:rPr>
              <a:t>Multiplication:</a:t>
            </a:r>
            <a:r>
              <a:rPr sz="1500" spc="-15" dirty="0">
                <a:latin typeface="Tahoma"/>
                <a:cs typeface="Tahoma"/>
              </a:rPr>
              <a:t> </a:t>
            </a:r>
            <a:r>
              <a:rPr sz="1500" spc="-26" dirty="0">
                <a:latin typeface="Tahoma"/>
                <a:cs typeface="Tahoma"/>
              </a:rPr>
              <a:t>(</a:t>
            </a:r>
            <a:r>
              <a:rPr sz="1575" spc="-26" dirty="0">
                <a:latin typeface="Tahoma"/>
                <a:cs typeface="Tahoma"/>
              </a:rPr>
              <a:t>p*q</a:t>
            </a:r>
            <a:r>
              <a:rPr sz="1500" spc="-26" dirty="0">
                <a:latin typeface="Tahoma"/>
                <a:cs typeface="Tahoma"/>
              </a:rPr>
              <a:t>)</a:t>
            </a:r>
            <a:r>
              <a:rPr sz="1500" spc="-4" dirty="0">
                <a:latin typeface="Tahoma"/>
                <a:cs typeface="Tahoma"/>
              </a:rPr>
              <a:t> (or</a:t>
            </a:r>
            <a:r>
              <a:rPr sz="1500" dirty="0">
                <a:latin typeface="Tahoma"/>
                <a:cs typeface="Tahoma"/>
              </a:rPr>
              <a:t> </a:t>
            </a:r>
            <a:r>
              <a:rPr sz="1575" spc="-30" dirty="0">
                <a:latin typeface="Tahoma"/>
                <a:cs typeface="Tahoma"/>
              </a:rPr>
              <a:t>pq</a:t>
            </a:r>
            <a:r>
              <a:rPr sz="1500" spc="-30" dirty="0">
                <a:latin typeface="Tahoma"/>
                <a:cs typeface="Tahoma"/>
              </a:rPr>
              <a:t>,</a:t>
            </a:r>
            <a:r>
              <a:rPr sz="1500" spc="-4" dirty="0">
                <a:latin typeface="Tahoma"/>
                <a:cs typeface="Tahoma"/>
              </a:rPr>
              <a:t> </a:t>
            </a:r>
            <a:r>
              <a:rPr sz="1575" spc="-30" dirty="0">
                <a:latin typeface="Tahoma"/>
                <a:cs typeface="Tahoma"/>
              </a:rPr>
              <a:t>p</a:t>
            </a:r>
            <a:r>
              <a:rPr sz="1500" spc="-30" dirty="0">
                <a:latin typeface="Arial MT"/>
                <a:cs typeface="Arial MT"/>
              </a:rPr>
              <a:t>×</a:t>
            </a:r>
            <a:r>
              <a:rPr sz="1575" spc="-30" dirty="0">
                <a:latin typeface="Tahoma"/>
                <a:cs typeface="Tahoma"/>
              </a:rPr>
              <a:t>q</a:t>
            </a:r>
            <a:r>
              <a:rPr sz="1500" spc="-30" dirty="0">
                <a:latin typeface="Tahoma"/>
                <a:cs typeface="Tahoma"/>
              </a:rPr>
              <a:t>)</a:t>
            </a:r>
            <a:endParaRPr sz="1500" dirty="0">
              <a:latin typeface="Tahoma"/>
              <a:cs typeface="Tahoma"/>
            </a:endParaRPr>
          </a:p>
          <a:p>
            <a:pPr marL="866775" lvl="2" indent="-171926">
              <a:lnSpc>
                <a:spcPts val="1560"/>
              </a:lnSpc>
              <a:spcBef>
                <a:spcPts val="30"/>
              </a:spcBef>
              <a:buClr>
                <a:srgbClr val="3333CC"/>
              </a:buClr>
              <a:buSzPct val="50000"/>
              <a:buFont typeface="Wingdings"/>
              <a:buChar char=""/>
              <a:tabLst>
                <a:tab pos="866775" algn="l"/>
                <a:tab pos="867251" algn="l"/>
              </a:tabLst>
            </a:pPr>
            <a:r>
              <a:rPr sz="1350" spc="-8" dirty="0">
                <a:latin typeface="Tahoma"/>
                <a:cs typeface="Tahoma"/>
              </a:rPr>
              <a:t>Used</a:t>
            </a:r>
            <a:r>
              <a:rPr sz="1350" spc="-11" dirty="0">
                <a:latin typeface="Tahoma"/>
                <a:cs typeface="Tahoma"/>
              </a:rPr>
              <a:t> </a:t>
            </a:r>
            <a:r>
              <a:rPr sz="1350" spc="-4" dirty="0">
                <a:latin typeface="Tahoma"/>
                <a:cs typeface="Tahoma"/>
              </a:rPr>
              <a:t>to</a:t>
            </a:r>
            <a:r>
              <a:rPr sz="1350" spc="-15" dirty="0">
                <a:latin typeface="Tahoma"/>
                <a:cs typeface="Tahoma"/>
              </a:rPr>
              <a:t> </a:t>
            </a:r>
            <a:r>
              <a:rPr sz="1350" dirty="0">
                <a:latin typeface="Tahoma"/>
                <a:cs typeface="Tahoma"/>
              </a:rPr>
              <a:t>correct</a:t>
            </a:r>
            <a:r>
              <a:rPr sz="1350" spc="-19" dirty="0">
                <a:latin typeface="Tahoma"/>
                <a:cs typeface="Tahoma"/>
              </a:rPr>
              <a:t> </a:t>
            </a:r>
            <a:r>
              <a:rPr sz="1350" spc="-8" dirty="0">
                <a:latin typeface="Tahoma"/>
                <a:cs typeface="Tahoma"/>
              </a:rPr>
              <a:t>gray-level</a:t>
            </a:r>
            <a:r>
              <a:rPr sz="1350" spc="49" dirty="0">
                <a:latin typeface="Tahoma"/>
                <a:cs typeface="Tahoma"/>
              </a:rPr>
              <a:t> </a:t>
            </a:r>
            <a:r>
              <a:rPr sz="1350" spc="-4" dirty="0">
                <a:latin typeface="Tahoma"/>
                <a:cs typeface="Tahoma"/>
              </a:rPr>
              <a:t>shading</a:t>
            </a:r>
            <a:endParaRPr sz="1350" dirty="0">
              <a:latin typeface="Tahoma"/>
              <a:cs typeface="Tahoma"/>
            </a:endParaRPr>
          </a:p>
          <a:p>
            <a:pPr marL="567214" lvl="1" indent="-215265">
              <a:lnSpc>
                <a:spcPts val="1830"/>
              </a:lnSpc>
              <a:buClr>
                <a:srgbClr val="FF0000"/>
              </a:buClr>
              <a:buSzPct val="55000"/>
              <a:buFont typeface="Wingdings"/>
              <a:buChar char=""/>
              <a:tabLst>
                <a:tab pos="567214" algn="l"/>
                <a:tab pos="567690" algn="l"/>
              </a:tabLst>
            </a:pPr>
            <a:r>
              <a:rPr sz="1500" dirty="0">
                <a:latin typeface="Tahoma"/>
                <a:cs typeface="Tahoma"/>
              </a:rPr>
              <a:t>Division:</a:t>
            </a:r>
            <a:r>
              <a:rPr sz="1500" spc="-26" dirty="0">
                <a:latin typeface="Tahoma"/>
                <a:cs typeface="Tahoma"/>
              </a:rPr>
              <a:t> </a:t>
            </a:r>
            <a:r>
              <a:rPr sz="1500" spc="-19" dirty="0">
                <a:latin typeface="Tahoma"/>
                <a:cs typeface="Tahoma"/>
              </a:rPr>
              <a:t>(</a:t>
            </a:r>
            <a:r>
              <a:rPr sz="1575" spc="-19" dirty="0">
                <a:latin typeface="Tahoma"/>
                <a:cs typeface="Tahoma"/>
              </a:rPr>
              <a:t>p</a:t>
            </a:r>
            <a:r>
              <a:rPr sz="1500" spc="-19" dirty="0">
                <a:latin typeface="Arial MT"/>
                <a:cs typeface="Arial MT"/>
              </a:rPr>
              <a:t>÷</a:t>
            </a:r>
            <a:r>
              <a:rPr sz="1575" spc="-19" dirty="0">
                <a:latin typeface="Tahoma"/>
                <a:cs typeface="Tahoma"/>
              </a:rPr>
              <a:t>q</a:t>
            </a:r>
            <a:r>
              <a:rPr sz="1500" spc="-19" dirty="0">
                <a:latin typeface="Tahoma"/>
                <a:cs typeface="Tahoma"/>
              </a:rPr>
              <a:t>)</a:t>
            </a:r>
            <a:r>
              <a:rPr sz="1500" spc="-15" dirty="0">
                <a:latin typeface="Tahoma"/>
                <a:cs typeface="Tahoma"/>
              </a:rPr>
              <a:t> </a:t>
            </a:r>
            <a:r>
              <a:rPr sz="1500" spc="-4" dirty="0">
                <a:latin typeface="Tahoma"/>
                <a:cs typeface="Tahoma"/>
              </a:rPr>
              <a:t>(or</a:t>
            </a:r>
            <a:r>
              <a:rPr sz="1500" spc="-15" dirty="0">
                <a:latin typeface="Tahoma"/>
                <a:cs typeface="Tahoma"/>
              </a:rPr>
              <a:t> </a:t>
            </a:r>
            <a:r>
              <a:rPr sz="1575" spc="-30" dirty="0">
                <a:latin typeface="Tahoma"/>
                <a:cs typeface="Tahoma"/>
              </a:rPr>
              <a:t>p/q</a:t>
            </a:r>
            <a:r>
              <a:rPr sz="1500" spc="-30" dirty="0">
                <a:latin typeface="Tahoma"/>
                <a:cs typeface="Tahoma"/>
              </a:rPr>
              <a:t>)</a:t>
            </a:r>
            <a:endParaRPr sz="1500" dirty="0">
              <a:latin typeface="Tahoma"/>
              <a:cs typeface="Tahoma"/>
            </a:endParaRPr>
          </a:p>
          <a:p>
            <a:pPr marL="866775" lvl="2" indent="-171926">
              <a:spcBef>
                <a:spcPts val="26"/>
              </a:spcBef>
              <a:buClr>
                <a:srgbClr val="3333CC"/>
              </a:buClr>
              <a:buSzPct val="50000"/>
              <a:buFont typeface="Wingdings"/>
              <a:buChar char=""/>
              <a:tabLst>
                <a:tab pos="866775" algn="l"/>
                <a:tab pos="867251" algn="l"/>
              </a:tabLst>
            </a:pPr>
            <a:r>
              <a:rPr sz="1350" dirty="0">
                <a:latin typeface="Tahoma"/>
                <a:cs typeface="Tahoma"/>
              </a:rPr>
              <a:t>As</a:t>
            </a:r>
            <a:r>
              <a:rPr sz="1350" spc="-38" dirty="0">
                <a:latin typeface="Tahoma"/>
                <a:cs typeface="Tahoma"/>
              </a:rPr>
              <a:t> </a:t>
            </a:r>
            <a:r>
              <a:rPr sz="1350" dirty="0">
                <a:latin typeface="Tahoma"/>
                <a:cs typeface="Tahoma"/>
              </a:rPr>
              <a:t>in</a:t>
            </a:r>
            <a:r>
              <a:rPr sz="1350" spc="-30" dirty="0">
                <a:latin typeface="Tahoma"/>
                <a:cs typeface="Tahoma"/>
              </a:rPr>
              <a:t> </a:t>
            </a:r>
            <a:r>
              <a:rPr sz="1350" spc="-4" dirty="0">
                <a:latin typeface="Tahoma"/>
                <a:cs typeface="Tahoma"/>
              </a:rPr>
              <a:t>multiplication</a:t>
            </a:r>
            <a:endParaRPr sz="135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533" y="450133"/>
            <a:ext cx="2550795" cy="437940"/>
          </a:xfrm>
          <a:prstGeom prst="rect">
            <a:avLst/>
          </a:prstGeom>
        </p:spPr>
        <p:txBody>
          <a:bodyPr spcFirstLastPara="1" vert="horz" wrap="square" lIns="0" tIns="9525" rIns="0" bIns="0" rtlCol="0" anchor="b" anchorCtr="0">
            <a:spAutoFit/>
          </a:bodyPr>
          <a:lstStyle/>
          <a:p>
            <a:pPr marL="9525">
              <a:spcBef>
                <a:spcPts val="75"/>
              </a:spcBef>
            </a:pPr>
            <a:r>
              <a:rPr sz="2700" dirty="0"/>
              <a:t>Logic</a:t>
            </a:r>
            <a:r>
              <a:rPr sz="2700" spc="-79" dirty="0"/>
              <a:t> </a:t>
            </a:r>
            <a:r>
              <a:rPr sz="2700" dirty="0"/>
              <a:t>Operations</a:t>
            </a:r>
            <a:endParaRPr sz="2700"/>
          </a:p>
        </p:txBody>
      </p:sp>
      <p:sp>
        <p:nvSpPr>
          <p:cNvPr id="4" name="object 4"/>
          <p:cNvSpPr txBox="1">
            <a:spLocks noGrp="1"/>
          </p:cNvSpPr>
          <p:nvPr>
            <p:ph type="sldNum" sz="quarter" idx="7"/>
          </p:nvPr>
        </p:nvSpPr>
        <p:spPr>
          <a:xfrm>
            <a:off x="7497344" y="3553481"/>
            <a:ext cx="411525" cy="183063"/>
          </a:xfrm>
          <a:prstGeom prst="rect">
            <a:avLst/>
          </a:prstGeom>
        </p:spPr>
        <p:txBody>
          <a:bodyPr spcFirstLastPara="1" vert="horz" wrap="square" lIns="0" tIns="8573" rIns="0" bIns="0" rtlCol="0" anchor="ctr" anchorCtr="0">
            <a:spAutoFit/>
          </a:bodyPr>
          <a:lstStyle/>
          <a:p>
            <a:pPr marL="28575">
              <a:spcBef>
                <a:spcPts val="68"/>
              </a:spcBef>
            </a:pPr>
            <a:fld id="{81D60167-4931-47E6-BA6A-407CBD079E47}" type="slidenum">
              <a:rPr spc="-4" dirty="0"/>
              <a:pPr marL="28575">
                <a:spcBef>
                  <a:spcPts val="68"/>
                </a:spcBef>
              </a:pPr>
              <a:t>9</a:t>
            </a:fld>
            <a:endParaRPr spc="-4" dirty="0"/>
          </a:p>
        </p:txBody>
      </p:sp>
      <p:sp>
        <p:nvSpPr>
          <p:cNvPr id="3" name="object 3"/>
          <p:cNvSpPr txBox="1"/>
          <p:nvPr/>
        </p:nvSpPr>
        <p:spPr>
          <a:xfrm>
            <a:off x="2116932" y="1126109"/>
            <a:ext cx="5618321" cy="3279489"/>
          </a:xfrm>
          <a:prstGeom prst="rect">
            <a:avLst/>
          </a:prstGeom>
        </p:spPr>
        <p:txBody>
          <a:bodyPr vert="horz" wrap="square" lIns="0" tIns="12383" rIns="0" bIns="0" rtlCol="0">
            <a:spAutoFit/>
          </a:bodyPr>
          <a:lstStyle/>
          <a:p>
            <a:pPr marL="267653" indent="-258604">
              <a:lnSpc>
                <a:spcPts val="2134"/>
              </a:lnSpc>
              <a:spcBef>
                <a:spcPts val="98"/>
              </a:spcBef>
              <a:buClr>
                <a:srgbClr val="3333CC"/>
              </a:buClr>
              <a:buSzPct val="60416"/>
              <a:buFont typeface="Wingdings"/>
              <a:buChar char=""/>
              <a:tabLst>
                <a:tab pos="267653" algn="l"/>
                <a:tab pos="268129" algn="l"/>
              </a:tabLst>
            </a:pPr>
            <a:r>
              <a:rPr sz="1800" spc="-4" dirty="0">
                <a:latin typeface="Tahoma"/>
                <a:cs typeface="Tahoma"/>
              </a:rPr>
              <a:t>Logical</a:t>
            </a:r>
            <a:r>
              <a:rPr sz="1800" dirty="0">
                <a:latin typeface="Tahoma"/>
                <a:cs typeface="Tahoma"/>
              </a:rPr>
              <a:t> </a:t>
            </a:r>
            <a:r>
              <a:rPr sz="1800" spc="-8" dirty="0">
                <a:latin typeface="Tahoma"/>
                <a:cs typeface="Tahoma"/>
              </a:rPr>
              <a:t>operation</a:t>
            </a:r>
            <a:r>
              <a:rPr sz="1800" spc="8" dirty="0">
                <a:latin typeface="Tahoma"/>
                <a:cs typeface="Tahoma"/>
              </a:rPr>
              <a:t> </a:t>
            </a:r>
            <a:r>
              <a:rPr sz="1800" spc="-4" dirty="0">
                <a:latin typeface="Tahoma"/>
                <a:cs typeface="Tahoma"/>
              </a:rPr>
              <a:t>between</a:t>
            </a:r>
            <a:r>
              <a:rPr sz="1800" dirty="0">
                <a:latin typeface="Tahoma"/>
                <a:cs typeface="Tahoma"/>
              </a:rPr>
              <a:t> pixels</a:t>
            </a:r>
            <a:r>
              <a:rPr sz="1800" spc="-4" dirty="0">
                <a:latin typeface="Tahoma"/>
                <a:cs typeface="Tahoma"/>
              </a:rPr>
              <a:t> </a:t>
            </a:r>
            <a:r>
              <a:rPr sz="1875" spc="-41" dirty="0">
                <a:latin typeface="Tahoma"/>
                <a:cs typeface="Tahoma"/>
              </a:rPr>
              <a:t>p</a:t>
            </a:r>
            <a:r>
              <a:rPr sz="1875" spc="-15" dirty="0">
                <a:latin typeface="Tahoma"/>
                <a:cs typeface="Tahoma"/>
              </a:rPr>
              <a:t> </a:t>
            </a:r>
            <a:r>
              <a:rPr sz="1800" spc="-4" dirty="0">
                <a:latin typeface="Tahoma"/>
                <a:cs typeface="Tahoma"/>
              </a:rPr>
              <a:t>and</a:t>
            </a:r>
            <a:r>
              <a:rPr sz="1800" spc="11" dirty="0">
                <a:latin typeface="Tahoma"/>
                <a:cs typeface="Tahoma"/>
              </a:rPr>
              <a:t> </a:t>
            </a:r>
            <a:r>
              <a:rPr sz="1875" spc="-41" dirty="0">
                <a:latin typeface="Tahoma"/>
                <a:cs typeface="Tahoma"/>
              </a:rPr>
              <a:t>q</a:t>
            </a:r>
            <a:r>
              <a:rPr sz="1875" spc="-38" dirty="0">
                <a:latin typeface="Tahoma"/>
                <a:cs typeface="Tahoma"/>
              </a:rPr>
              <a:t> </a:t>
            </a:r>
            <a:r>
              <a:rPr sz="1800" spc="-8" dirty="0">
                <a:latin typeface="Tahoma"/>
                <a:cs typeface="Tahoma"/>
              </a:rPr>
              <a:t>are</a:t>
            </a:r>
            <a:r>
              <a:rPr sz="1800" spc="-4" dirty="0">
                <a:latin typeface="Tahoma"/>
                <a:cs typeface="Tahoma"/>
              </a:rPr>
              <a:t> defined</a:t>
            </a:r>
            <a:endParaRPr sz="1800" dirty="0">
              <a:latin typeface="Tahoma"/>
              <a:cs typeface="Tahoma"/>
            </a:endParaRPr>
          </a:p>
          <a:p>
            <a:pPr marL="267653">
              <a:lnSpc>
                <a:spcPts val="2044"/>
              </a:lnSpc>
            </a:pPr>
            <a:r>
              <a:rPr sz="1800" spc="-4" dirty="0">
                <a:latin typeface="Tahoma"/>
                <a:cs typeface="Tahoma"/>
              </a:rPr>
              <a:t>as:</a:t>
            </a:r>
            <a:endParaRPr sz="1800" dirty="0">
              <a:latin typeface="Tahoma"/>
              <a:cs typeface="Tahoma"/>
            </a:endParaRPr>
          </a:p>
          <a:p>
            <a:pPr marL="567214" lvl="1" indent="-215265">
              <a:spcBef>
                <a:spcPts val="83"/>
              </a:spcBef>
              <a:buClr>
                <a:srgbClr val="FF0000"/>
              </a:buClr>
              <a:buSzPct val="55000"/>
              <a:buFont typeface="Wingdings"/>
              <a:buChar char=""/>
              <a:tabLst>
                <a:tab pos="567214" algn="l"/>
                <a:tab pos="567690" algn="l"/>
              </a:tabLst>
            </a:pPr>
            <a:r>
              <a:rPr sz="1500" spc="-8" dirty="0">
                <a:latin typeface="Tahoma"/>
                <a:cs typeface="Tahoma"/>
              </a:rPr>
              <a:t>AND:</a:t>
            </a:r>
            <a:r>
              <a:rPr sz="1500" dirty="0">
                <a:latin typeface="Tahoma"/>
                <a:cs typeface="Tahoma"/>
              </a:rPr>
              <a:t> </a:t>
            </a:r>
            <a:r>
              <a:rPr sz="1575" spc="-45" dirty="0">
                <a:latin typeface="Tahoma"/>
                <a:cs typeface="Tahoma"/>
              </a:rPr>
              <a:t>p</a:t>
            </a:r>
            <a:r>
              <a:rPr sz="1575" spc="-34" dirty="0">
                <a:latin typeface="Tahoma"/>
                <a:cs typeface="Tahoma"/>
              </a:rPr>
              <a:t> </a:t>
            </a:r>
            <a:r>
              <a:rPr sz="1500" spc="-8" dirty="0">
                <a:latin typeface="Tahoma"/>
                <a:cs typeface="Tahoma"/>
              </a:rPr>
              <a:t>AND</a:t>
            </a:r>
            <a:r>
              <a:rPr sz="1500" spc="19" dirty="0">
                <a:latin typeface="Tahoma"/>
                <a:cs typeface="Tahoma"/>
              </a:rPr>
              <a:t> </a:t>
            </a:r>
            <a:r>
              <a:rPr sz="1575" spc="-45" dirty="0">
                <a:latin typeface="Tahoma"/>
                <a:cs typeface="Tahoma"/>
              </a:rPr>
              <a:t>q</a:t>
            </a:r>
            <a:r>
              <a:rPr sz="1575" spc="-30" dirty="0">
                <a:latin typeface="Tahoma"/>
                <a:cs typeface="Tahoma"/>
              </a:rPr>
              <a:t> </a:t>
            </a:r>
            <a:r>
              <a:rPr sz="1500" spc="-4" dirty="0">
                <a:latin typeface="Tahoma"/>
                <a:cs typeface="Tahoma"/>
              </a:rPr>
              <a:t>(also</a:t>
            </a:r>
            <a:r>
              <a:rPr sz="1500" spc="-8" dirty="0">
                <a:latin typeface="Tahoma"/>
                <a:cs typeface="Tahoma"/>
              </a:rPr>
              <a:t> p</a:t>
            </a:r>
            <a:r>
              <a:rPr sz="1500" spc="-8" dirty="0">
                <a:latin typeface="Cambria Math"/>
                <a:cs typeface="Cambria Math"/>
              </a:rPr>
              <a:t>⋅</a:t>
            </a:r>
            <a:r>
              <a:rPr sz="1500" spc="-8" dirty="0">
                <a:latin typeface="Tahoma"/>
                <a:cs typeface="Tahoma"/>
              </a:rPr>
              <a:t>q)</a:t>
            </a:r>
            <a:endParaRPr sz="1500" dirty="0">
              <a:latin typeface="Tahoma"/>
              <a:cs typeface="Tahoma"/>
            </a:endParaRPr>
          </a:p>
          <a:p>
            <a:pPr marL="567214" lvl="1" indent="-215265">
              <a:spcBef>
                <a:spcPts val="127"/>
              </a:spcBef>
              <a:buClr>
                <a:srgbClr val="FF0000"/>
              </a:buClr>
              <a:buSzPct val="55000"/>
              <a:buFont typeface="Wingdings"/>
              <a:buChar char=""/>
              <a:tabLst>
                <a:tab pos="567214" algn="l"/>
                <a:tab pos="567690" algn="l"/>
                <a:tab pos="1003935" algn="l"/>
                <a:tab pos="1227773" algn="l"/>
                <a:tab pos="1660208" algn="l"/>
              </a:tabLst>
            </a:pPr>
            <a:r>
              <a:rPr sz="1500" spc="-4" dirty="0">
                <a:latin typeface="Tahoma"/>
                <a:cs typeface="Tahoma"/>
              </a:rPr>
              <a:t>OR:	</a:t>
            </a:r>
            <a:r>
              <a:rPr sz="1575" spc="-45" dirty="0">
                <a:latin typeface="Tahoma"/>
                <a:cs typeface="Tahoma"/>
              </a:rPr>
              <a:t>p	</a:t>
            </a:r>
            <a:r>
              <a:rPr sz="1500" spc="-8" dirty="0">
                <a:latin typeface="Tahoma"/>
                <a:cs typeface="Tahoma"/>
              </a:rPr>
              <a:t>OR	</a:t>
            </a:r>
            <a:r>
              <a:rPr sz="1575" spc="-45" dirty="0">
                <a:latin typeface="Tahoma"/>
                <a:cs typeface="Tahoma"/>
              </a:rPr>
              <a:t>q</a:t>
            </a:r>
            <a:r>
              <a:rPr sz="1575" spc="-41" dirty="0">
                <a:latin typeface="Tahoma"/>
                <a:cs typeface="Tahoma"/>
              </a:rPr>
              <a:t> </a:t>
            </a:r>
            <a:r>
              <a:rPr sz="1500" spc="-4" dirty="0">
                <a:latin typeface="Tahoma"/>
                <a:cs typeface="Tahoma"/>
              </a:rPr>
              <a:t>(also</a:t>
            </a:r>
            <a:r>
              <a:rPr sz="1500" spc="-19" dirty="0">
                <a:latin typeface="Tahoma"/>
                <a:cs typeface="Tahoma"/>
              </a:rPr>
              <a:t> </a:t>
            </a:r>
            <a:r>
              <a:rPr sz="1500" spc="-8" dirty="0">
                <a:latin typeface="Tahoma"/>
                <a:cs typeface="Tahoma"/>
              </a:rPr>
              <a:t>p+q)</a:t>
            </a:r>
            <a:endParaRPr sz="1500" dirty="0">
              <a:latin typeface="Tahoma"/>
              <a:cs typeface="Tahoma"/>
            </a:endParaRPr>
          </a:p>
          <a:p>
            <a:pPr marL="567214" lvl="1" indent="-215265">
              <a:spcBef>
                <a:spcPts val="90"/>
              </a:spcBef>
              <a:buClr>
                <a:srgbClr val="FF0000"/>
              </a:buClr>
              <a:buSzPct val="55000"/>
              <a:buFont typeface="Wingdings"/>
              <a:buChar char=""/>
              <a:tabLst>
                <a:tab pos="567214" algn="l"/>
                <a:tab pos="567690" algn="l"/>
              </a:tabLst>
            </a:pPr>
            <a:r>
              <a:rPr sz="1500" spc="-8" dirty="0">
                <a:latin typeface="Tahoma"/>
                <a:cs typeface="Tahoma"/>
              </a:rPr>
              <a:t>COMPLEMENT:</a:t>
            </a:r>
            <a:r>
              <a:rPr sz="1500" spc="4" dirty="0">
                <a:latin typeface="Tahoma"/>
                <a:cs typeface="Tahoma"/>
              </a:rPr>
              <a:t> </a:t>
            </a:r>
            <a:r>
              <a:rPr sz="1500" spc="-19" dirty="0">
                <a:latin typeface="Tahoma"/>
                <a:cs typeface="Tahoma"/>
              </a:rPr>
              <a:t>NOT</a:t>
            </a:r>
            <a:r>
              <a:rPr sz="1575" spc="-19" dirty="0">
                <a:latin typeface="Tahoma"/>
                <a:cs typeface="Tahoma"/>
              </a:rPr>
              <a:t>q</a:t>
            </a:r>
            <a:r>
              <a:rPr sz="1575" spc="-8" dirty="0">
                <a:latin typeface="Tahoma"/>
                <a:cs typeface="Tahoma"/>
              </a:rPr>
              <a:t> </a:t>
            </a:r>
            <a:r>
              <a:rPr sz="1500" spc="-4" dirty="0">
                <a:latin typeface="Tahoma"/>
                <a:cs typeface="Tahoma"/>
              </a:rPr>
              <a:t>(also</a:t>
            </a:r>
            <a:r>
              <a:rPr sz="1500" spc="-8" dirty="0">
                <a:latin typeface="Tahoma"/>
                <a:cs typeface="Tahoma"/>
              </a:rPr>
              <a:t> </a:t>
            </a:r>
            <a:r>
              <a:rPr sz="1575" spc="-120" dirty="0">
                <a:latin typeface="Tahoma"/>
                <a:cs typeface="Tahoma"/>
              </a:rPr>
              <a:t>q‟</a:t>
            </a:r>
            <a:r>
              <a:rPr sz="1500" spc="-120" dirty="0">
                <a:latin typeface="Tahoma"/>
                <a:cs typeface="Tahoma"/>
              </a:rPr>
              <a:t>)</a:t>
            </a:r>
            <a:endParaRPr sz="1500" dirty="0">
              <a:latin typeface="Tahoma"/>
              <a:cs typeface="Tahoma"/>
            </a:endParaRPr>
          </a:p>
          <a:p>
            <a:pPr lvl="1">
              <a:spcBef>
                <a:spcPts val="34"/>
              </a:spcBef>
              <a:buClr>
                <a:srgbClr val="FF0000"/>
              </a:buClr>
              <a:buFont typeface="Wingdings"/>
              <a:buChar char=""/>
            </a:pPr>
            <a:endParaRPr sz="2100" dirty="0">
              <a:latin typeface="Tahoma"/>
              <a:cs typeface="Tahoma"/>
            </a:endParaRPr>
          </a:p>
          <a:p>
            <a:pPr marL="267653" indent="-258604">
              <a:buClr>
                <a:srgbClr val="3333CC"/>
              </a:buClr>
              <a:buSzPct val="60416"/>
              <a:buFont typeface="Wingdings"/>
              <a:buChar char=""/>
              <a:tabLst>
                <a:tab pos="267653" algn="l"/>
                <a:tab pos="268129" algn="l"/>
              </a:tabLst>
            </a:pPr>
            <a:r>
              <a:rPr sz="1800" spc="-4" dirty="0">
                <a:latin typeface="Tahoma"/>
                <a:cs typeface="Tahoma"/>
              </a:rPr>
              <a:t>Applicable</a:t>
            </a:r>
            <a:r>
              <a:rPr sz="1800" spc="-11" dirty="0">
                <a:latin typeface="Tahoma"/>
                <a:cs typeface="Tahoma"/>
              </a:rPr>
              <a:t> </a:t>
            </a:r>
            <a:r>
              <a:rPr sz="1800" spc="-8" dirty="0">
                <a:latin typeface="Tahoma"/>
                <a:cs typeface="Tahoma"/>
              </a:rPr>
              <a:t>to</a:t>
            </a:r>
            <a:r>
              <a:rPr sz="1800" spc="-4" dirty="0">
                <a:latin typeface="Tahoma"/>
                <a:cs typeface="Tahoma"/>
              </a:rPr>
              <a:t> binary</a:t>
            </a:r>
            <a:r>
              <a:rPr sz="1800" spc="-15" dirty="0">
                <a:latin typeface="Tahoma"/>
                <a:cs typeface="Tahoma"/>
              </a:rPr>
              <a:t> </a:t>
            </a:r>
            <a:r>
              <a:rPr sz="1800" spc="-4" dirty="0">
                <a:latin typeface="Tahoma"/>
                <a:cs typeface="Tahoma"/>
              </a:rPr>
              <a:t>images</a:t>
            </a:r>
            <a:endParaRPr sz="1800" dirty="0">
              <a:latin typeface="Tahoma"/>
              <a:cs typeface="Tahoma"/>
            </a:endParaRPr>
          </a:p>
          <a:p>
            <a:pPr>
              <a:spcBef>
                <a:spcPts val="11"/>
              </a:spcBef>
              <a:buClr>
                <a:srgbClr val="3333CC"/>
              </a:buClr>
              <a:buFont typeface="Wingdings"/>
              <a:buChar char=""/>
            </a:pPr>
            <a:endParaRPr sz="2138" dirty="0">
              <a:latin typeface="Tahoma"/>
              <a:cs typeface="Tahoma"/>
            </a:endParaRPr>
          </a:p>
          <a:p>
            <a:pPr marL="267653" indent="-258604">
              <a:spcBef>
                <a:spcPts val="4"/>
              </a:spcBef>
              <a:buClr>
                <a:srgbClr val="3333CC"/>
              </a:buClr>
              <a:buSzPct val="60416"/>
              <a:buFont typeface="Wingdings"/>
              <a:buChar char=""/>
              <a:tabLst>
                <a:tab pos="267653" algn="l"/>
                <a:tab pos="268129" algn="l"/>
              </a:tabLst>
            </a:pPr>
            <a:r>
              <a:rPr sz="1800" spc="-4" dirty="0">
                <a:latin typeface="Tahoma"/>
                <a:cs typeface="Tahoma"/>
              </a:rPr>
              <a:t>Basic </a:t>
            </a:r>
            <a:r>
              <a:rPr sz="1800" spc="-8" dirty="0">
                <a:latin typeface="Tahoma"/>
                <a:cs typeface="Tahoma"/>
              </a:rPr>
              <a:t>tools</a:t>
            </a:r>
            <a:r>
              <a:rPr sz="1800" spc="8" dirty="0">
                <a:latin typeface="Tahoma"/>
                <a:cs typeface="Tahoma"/>
              </a:rPr>
              <a:t> </a:t>
            </a:r>
            <a:r>
              <a:rPr sz="1800" dirty="0">
                <a:latin typeface="Tahoma"/>
                <a:cs typeface="Tahoma"/>
              </a:rPr>
              <a:t>in </a:t>
            </a:r>
            <a:r>
              <a:rPr sz="1800" spc="-4" dirty="0">
                <a:latin typeface="Tahoma"/>
                <a:cs typeface="Tahoma"/>
              </a:rPr>
              <a:t>binary</a:t>
            </a:r>
            <a:r>
              <a:rPr sz="1800" spc="11" dirty="0">
                <a:latin typeface="Tahoma"/>
                <a:cs typeface="Tahoma"/>
              </a:rPr>
              <a:t> </a:t>
            </a:r>
            <a:r>
              <a:rPr sz="1800" spc="-4" dirty="0">
                <a:latin typeface="Tahoma"/>
                <a:cs typeface="Tahoma"/>
              </a:rPr>
              <a:t>image</a:t>
            </a:r>
            <a:r>
              <a:rPr sz="1800" dirty="0">
                <a:latin typeface="Tahoma"/>
                <a:cs typeface="Tahoma"/>
              </a:rPr>
              <a:t> </a:t>
            </a:r>
            <a:r>
              <a:rPr sz="1800" spc="-4" dirty="0">
                <a:latin typeface="Tahoma"/>
                <a:cs typeface="Tahoma"/>
              </a:rPr>
              <a:t>processing,</a:t>
            </a:r>
            <a:r>
              <a:rPr sz="1800" spc="4" dirty="0">
                <a:latin typeface="Tahoma"/>
                <a:cs typeface="Tahoma"/>
              </a:rPr>
              <a:t> </a:t>
            </a:r>
            <a:r>
              <a:rPr sz="1800" dirty="0">
                <a:latin typeface="Tahoma"/>
                <a:cs typeface="Tahoma"/>
              </a:rPr>
              <a:t>used</a:t>
            </a:r>
            <a:r>
              <a:rPr sz="1800" spc="-30" dirty="0">
                <a:latin typeface="Tahoma"/>
                <a:cs typeface="Tahoma"/>
              </a:rPr>
              <a:t> </a:t>
            </a:r>
            <a:r>
              <a:rPr sz="1800" spc="-4" dirty="0">
                <a:latin typeface="Tahoma"/>
                <a:cs typeface="Tahoma"/>
              </a:rPr>
              <a:t>for:</a:t>
            </a:r>
            <a:endParaRPr sz="1800" dirty="0">
              <a:latin typeface="Tahoma"/>
              <a:cs typeface="Tahoma"/>
            </a:endParaRPr>
          </a:p>
          <a:p>
            <a:pPr marL="567214" lvl="1" indent="-215265">
              <a:spcBef>
                <a:spcPts val="191"/>
              </a:spcBef>
              <a:buClr>
                <a:srgbClr val="FF0000"/>
              </a:buClr>
              <a:buSzPct val="55000"/>
              <a:buFont typeface="Wingdings"/>
              <a:buChar char=""/>
              <a:tabLst>
                <a:tab pos="567214" algn="l"/>
                <a:tab pos="567690" algn="l"/>
              </a:tabLst>
            </a:pPr>
            <a:r>
              <a:rPr sz="1500" spc="-8" dirty="0">
                <a:latin typeface="Tahoma"/>
                <a:cs typeface="Tahoma"/>
              </a:rPr>
              <a:t>Masking</a:t>
            </a:r>
            <a:endParaRPr sz="1500" dirty="0">
              <a:latin typeface="Tahoma"/>
              <a:cs typeface="Tahoma"/>
            </a:endParaRPr>
          </a:p>
          <a:p>
            <a:pPr marL="567214" lvl="1" indent="-215265">
              <a:spcBef>
                <a:spcPts val="180"/>
              </a:spcBef>
              <a:buClr>
                <a:srgbClr val="FF0000"/>
              </a:buClr>
              <a:buSzPct val="55000"/>
              <a:buFont typeface="Wingdings"/>
              <a:buChar char=""/>
              <a:tabLst>
                <a:tab pos="567214" algn="l"/>
                <a:tab pos="567690" algn="l"/>
              </a:tabLst>
            </a:pPr>
            <a:r>
              <a:rPr sz="1500" spc="-8" dirty="0">
                <a:latin typeface="Tahoma"/>
                <a:cs typeface="Tahoma"/>
              </a:rPr>
              <a:t>Feature</a:t>
            </a:r>
            <a:r>
              <a:rPr sz="1500" spc="-41" dirty="0">
                <a:latin typeface="Tahoma"/>
                <a:cs typeface="Tahoma"/>
              </a:rPr>
              <a:t> </a:t>
            </a:r>
            <a:r>
              <a:rPr sz="1500" spc="-4" dirty="0">
                <a:latin typeface="Tahoma"/>
                <a:cs typeface="Tahoma"/>
              </a:rPr>
              <a:t>detection</a:t>
            </a:r>
            <a:endParaRPr sz="1500" dirty="0">
              <a:latin typeface="Tahoma"/>
              <a:cs typeface="Tahoma"/>
            </a:endParaRPr>
          </a:p>
          <a:p>
            <a:pPr marL="567214" lvl="1" indent="-215265">
              <a:spcBef>
                <a:spcPts val="184"/>
              </a:spcBef>
              <a:buClr>
                <a:srgbClr val="FF0000"/>
              </a:buClr>
              <a:buSzPct val="55000"/>
              <a:buFont typeface="Wingdings"/>
              <a:buChar char=""/>
              <a:tabLst>
                <a:tab pos="567214" algn="l"/>
                <a:tab pos="567690" algn="l"/>
              </a:tabLst>
            </a:pPr>
            <a:r>
              <a:rPr sz="1500" spc="-8" dirty="0">
                <a:latin typeface="Tahoma"/>
                <a:cs typeface="Tahoma"/>
              </a:rPr>
              <a:t>Shape</a:t>
            </a:r>
            <a:r>
              <a:rPr sz="1500" spc="-34" dirty="0">
                <a:latin typeface="Tahoma"/>
                <a:cs typeface="Tahoma"/>
              </a:rPr>
              <a:t> </a:t>
            </a:r>
            <a:r>
              <a:rPr sz="1500" spc="-8" dirty="0">
                <a:latin typeface="Tahoma"/>
                <a:cs typeface="Tahoma"/>
              </a:rPr>
              <a:t>analysis</a:t>
            </a:r>
            <a:endParaRPr sz="1500" dirty="0">
              <a:latin typeface="Tahoma"/>
              <a:cs typeface="Tahom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1312</Words>
  <Application>Microsoft Office PowerPoint</Application>
  <PresentationFormat>On-screen Show (16:9)</PresentationFormat>
  <Paragraphs>169</Paragraphs>
  <Slides>33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MT</vt:lpstr>
      <vt:lpstr>Economica</vt:lpstr>
      <vt:lpstr>Wingdings</vt:lpstr>
      <vt:lpstr>Cambria Math</vt:lpstr>
      <vt:lpstr>Times New Roman</vt:lpstr>
      <vt:lpstr>Tahoma</vt:lpstr>
      <vt:lpstr>Open Sans</vt:lpstr>
      <vt:lpstr>Arial</vt:lpstr>
      <vt:lpstr>Luxe</vt:lpstr>
      <vt:lpstr>Introduction to Digital Image Processing</vt:lpstr>
      <vt:lpstr>Image</vt:lpstr>
      <vt:lpstr>Analog vs. Digital Images</vt:lpstr>
      <vt:lpstr>Human Vision and Image Processing</vt:lpstr>
      <vt:lpstr>Types of Digital Images</vt:lpstr>
      <vt:lpstr>Image Enhancement</vt:lpstr>
      <vt:lpstr>Types of Image Enhancement Techniques</vt:lpstr>
      <vt:lpstr>Arithmetic &amp; Logic Operations for point processing</vt:lpstr>
      <vt:lpstr>Logic Operations</vt:lpstr>
      <vt:lpstr>Examples of Arithmetic Operations-Addition</vt:lpstr>
      <vt:lpstr>Averaging</vt:lpstr>
      <vt:lpstr>What will happen if I just adds on?</vt:lpstr>
      <vt:lpstr>Subtraction</vt:lpstr>
      <vt:lpstr>Subtraction (cont‟d)</vt:lpstr>
      <vt:lpstr>Multiplication/Division</vt:lpstr>
      <vt:lpstr>Multiplication/Division (cont‟d)</vt:lpstr>
      <vt:lpstr>Example: Multiplication- Masking</vt:lpstr>
      <vt:lpstr>Comments</vt:lpstr>
      <vt:lpstr>Histogram Equalization</vt:lpstr>
      <vt:lpstr>How Histogram Equalization Works</vt:lpstr>
      <vt:lpstr>How Histogram Equalization Works</vt:lpstr>
      <vt:lpstr>How Histogram Equalization Works</vt:lpstr>
      <vt:lpstr>Filters for Image processing</vt:lpstr>
      <vt:lpstr>Types of Filters in Image Enhancement</vt:lpstr>
      <vt:lpstr>Types of Filters in Image Enhancement (Example)</vt:lpstr>
      <vt:lpstr>Types of Filters in Image Enhancement (Example)</vt:lpstr>
      <vt:lpstr>Edge Detection</vt:lpstr>
      <vt:lpstr>Common techniques for edge detection</vt:lpstr>
      <vt:lpstr>Image Compression</vt:lpstr>
      <vt:lpstr>Why Image Compression is Useful?</vt:lpstr>
      <vt:lpstr>Types of Image Compression Technique</vt:lpstr>
      <vt:lpstr>Application of Image Processing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FAZLE RAKIB</cp:lastModifiedBy>
  <cp:revision>1</cp:revision>
  <dcterms:modified xsi:type="dcterms:W3CDTF">2024-06-10T16:58:31Z</dcterms:modified>
</cp:coreProperties>
</file>