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80"/>
  </p:notesMasterIdLst>
  <p:handoutMasterIdLst>
    <p:handoutMasterId r:id="rId81"/>
  </p:handoutMasterIdLst>
  <p:sldIdLst>
    <p:sldId id="256" r:id="rId2"/>
    <p:sldId id="257" r:id="rId3"/>
    <p:sldId id="258" r:id="rId4"/>
    <p:sldId id="33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35" r:id="rId22"/>
    <p:sldId id="275" r:id="rId23"/>
    <p:sldId id="276" r:id="rId24"/>
    <p:sldId id="277" r:id="rId25"/>
    <p:sldId id="33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3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31" r:id="rId78"/>
    <p:sldId id="332" r:id="rId79"/>
  </p:sldIdLst>
  <p:sldSz cx="9144000" cy="6858000" type="screen4x3"/>
  <p:notesSz cx="6997700" cy="9283700"/>
  <p:custShowLst>
    <p:custShow name="Custom Show 1" id="0">
      <p:sldLst>
        <p:sld r:id="rId29"/>
        <p:sld r:id="rId4"/>
        <p:sld r:id="rId25"/>
        <p:sld r:id="rId8"/>
        <p:sld r:id="rId10"/>
        <p:sld r:id="rId36"/>
        <p:sld r:id="rId35"/>
        <p:sld r:id="rId12"/>
        <p:sld r:id="rId64"/>
        <p:sld r:id="rId28"/>
        <p:sld r:id="rId28"/>
        <p:sld r:id="rId38"/>
        <p:sld r:id="rId60"/>
        <p:sld r:id="rId63"/>
        <p:sld r:id="rId71"/>
        <p:sld r:id="rId16"/>
        <p:sld r:id="rId45"/>
        <p:sld r:id="rId46"/>
        <p:sld r:id="rId37"/>
        <p:sld r:id="rId61"/>
        <p:sld r:id="rId62"/>
        <p:sld r:id="rId71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99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76" autoAdjust="0"/>
    <p:restoredTop sz="94664" autoAdjust="0"/>
  </p:normalViewPr>
  <p:slideViewPr>
    <p:cSldViewPr snapToGrid="0">
      <p:cViewPr varScale="1">
        <p:scale>
          <a:sx n="69" d="100"/>
          <a:sy n="69" d="100"/>
        </p:scale>
        <p:origin x="-1416" y="-10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63C626CB-F08F-4B76-B542-DC313A7695F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02EEFAAE-AD47-4AD0-BAA2-E0D356568F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B7E21-997D-447A-A740-92616FCF5033}" type="slidenum">
              <a:rPr lang="en-US"/>
              <a:pPr/>
              <a:t>1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C91213-675A-48D3-9AC4-6C8F7144064A}" type="slidenum">
              <a:rPr lang="en-US"/>
              <a:pPr/>
              <a:t>12</a:t>
            </a:fld>
            <a:endParaRPr lang="en-US"/>
          </a:p>
        </p:txBody>
      </p:sp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58" tIns="45221" rIns="92058" bIns="45221" anchor="b"/>
          <a:lstStyle/>
          <a:p>
            <a:pPr algn="r" defTabSz="930275"/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911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lIns="92058" tIns="45221" rIns="92058" bIns="4522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402BD-014A-49BF-8A1B-EE7227DE38F4}" type="slidenum">
              <a:rPr lang="en-US"/>
              <a:pPr/>
              <a:t>13</a:t>
            </a:fld>
            <a:endParaRPr lang="en-US"/>
          </a:p>
        </p:txBody>
      </p:sp>
      <p:sp>
        <p:nvSpPr>
          <p:cNvPr id="393218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58" tIns="45221" rIns="92058" bIns="45221" anchor="b"/>
          <a:lstStyle/>
          <a:p>
            <a:pPr algn="r" defTabSz="930275"/>
            <a:r>
              <a:rPr 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393220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932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lIns="92058" tIns="45221" rIns="92058" bIns="4522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F6886D-565C-4EA9-95B0-CD08BDE3F74D}" type="slidenum">
              <a:rPr lang="en-US"/>
              <a:pPr/>
              <a:t>14</a:t>
            </a:fld>
            <a:endParaRPr lang="en-US"/>
          </a:p>
        </p:txBody>
      </p:sp>
      <p:sp>
        <p:nvSpPr>
          <p:cNvPr id="395266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58" tIns="45221" rIns="92058" bIns="45221" anchor="b"/>
          <a:lstStyle/>
          <a:p>
            <a:pPr algn="r" defTabSz="930275"/>
            <a:r>
              <a:rPr 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269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95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lIns="92058" tIns="45221" rIns="92058" bIns="4522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488F1-0489-4734-9DCC-2C2D652F88F0}" type="slidenum">
              <a:rPr lang="en-US"/>
              <a:pPr/>
              <a:t>15</a:t>
            </a:fld>
            <a:endParaRPr lang="en-US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58" tIns="45221" rIns="92058" bIns="45221" anchor="b"/>
          <a:lstStyle/>
          <a:p>
            <a:pPr algn="r" defTabSz="930275"/>
            <a:r>
              <a:rPr 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97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lIns="92058" tIns="45221" rIns="92058" bIns="4522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A1B21-61CB-4D28-9F05-13C09B1545FE}" type="slidenum">
              <a:rPr lang="en-US"/>
              <a:pPr/>
              <a:t>16</a:t>
            </a:fld>
            <a:endParaRPr lang="en-US"/>
          </a:p>
        </p:txBody>
      </p:sp>
      <p:sp>
        <p:nvSpPr>
          <p:cNvPr id="399362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58" tIns="45221" rIns="92058" bIns="45221" anchor="b"/>
          <a:lstStyle/>
          <a:p>
            <a:pPr algn="r" defTabSz="930275"/>
            <a:r>
              <a:rPr lang="en-US" sz="1300">
                <a:latin typeface="Times New Roman" pitchFamily="18" charset="0"/>
              </a:rPr>
              <a:t>8</a:t>
            </a: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993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lIns="92058" tIns="45221" rIns="92058" bIns="4522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E5A565-C448-4A4D-BF06-777E46BCCA09}" type="slidenum">
              <a:rPr lang="en-US"/>
              <a:pPr/>
              <a:t>21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1F6D2-CC00-46A8-BA9D-5D015F4CCD03}" type="slidenum">
              <a:rPr lang="en-US"/>
              <a:pPr/>
              <a:t>23</a:t>
            </a:fld>
            <a:endParaRPr lang="en-US"/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531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58" tIns="45221" rIns="92058" bIns="45221" anchor="b"/>
          <a:lstStyle/>
          <a:p>
            <a:pPr algn="r" defTabSz="930275"/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4065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lIns="92058" tIns="45221" rIns="92058" bIns="4522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D18D4D-C0C1-4FC1-A1D8-1A5C386AA692}" type="slidenum">
              <a:rPr lang="en-US"/>
              <a:pPr/>
              <a:t>24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D2A8A-8B7E-49AC-B5D9-940A9065F673}" type="slidenum">
              <a:rPr lang="en-US"/>
              <a:pPr/>
              <a:t>25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F29C3-F5B8-431C-8176-98CCEC9BFDA0}" type="slidenum">
              <a:rPr lang="en-US"/>
              <a:pPr/>
              <a:t>26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E51C13-C122-4993-9F82-B53B8AA3A386}" type="slidenum">
              <a:rPr lang="en-US"/>
              <a:pPr/>
              <a:t>2</a:t>
            </a:fld>
            <a:endParaRPr lang="en-US"/>
          </a:p>
        </p:txBody>
      </p:sp>
      <p:sp>
        <p:nvSpPr>
          <p:cNvPr id="374786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58" tIns="45221" rIns="92058" bIns="45221" anchor="b"/>
          <a:lstStyle/>
          <a:p>
            <a:pPr algn="r" defTabSz="930275"/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7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747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lIns="92058" tIns="45221" rIns="92058" bIns="4522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1A66DD-2F8D-4819-8810-0E8A8F7C5A9E}" type="slidenum">
              <a:rPr lang="en-US"/>
              <a:pPr/>
              <a:t>27</a:t>
            </a:fld>
            <a:endParaRPr lang="en-US"/>
          </a:p>
        </p:txBody>
      </p:sp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58" tIns="45221" rIns="92058" bIns="45221" anchor="b"/>
          <a:lstStyle/>
          <a:p>
            <a:pPr algn="r" defTabSz="930275"/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412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lIns="92058" tIns="45221" rIns="92058" bIns="4522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DD138-6619-40F6-9E62-F4503F290C82}" type="slidenum">
              <a:rPr lang="en-US"/>
              <a:pPr/>
              <a:t>28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776C6-4C6F-4DA8-B951-374F64099FA3}" type="slidenum">
              <a:rPr lang="en-US"/>
              <a:pPr/>
              <a:t>29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28CA1C-A5E2-4ABC-8CA4-DDF3B66A7C31}" type="slidenum">
              <a:rPr lang="en-US"/>
              <a:pPr/>
              <a:t>30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615F8-62EA-4237-ADC3-C6255801EBE9}" type="slidenum">
              <a:rPr lang="en-US"/>
              <a:pPr/>
              <a:t>31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C8EC6-5535-4BEE-8140-67FCC4CC6C38}" type="slidenum">
              <a:rPr lang="en-US"/>
              <a:pPr/>
              <a:t>32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03391-5B3F-4229-96A1-E92D0DED4820}" type="slidenum">
              <a:rPr lang="en-US"/>
              <a:pPr/>
              <a:t>33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2E02CE-75DA-4A40-B79E-FC048C7B8A74}" type="slidenum">
              <a:rPr lang="en-US"/>
              <a:pPr/>
              <a:t>34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40759-1CE5-45CD-B2B3-8B9E91468FC3}" type="slidenum">
              <a:rPr lang="en-US"/>
              <a:pPr/>
              <a:t>35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374720-9B8B-469D-B931-383AD1CB3190}" type="slidenum">
              <a:rPr lang="en-US"/>
              <a:pPr/>
              <a:t>36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FECCE5-D3AB-4AFD-A3B2-576EC1432EBF}" type="slidenum">
              <a:rPr lang="en-US"/>
              <a:pPr/>
              <a:t>3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2FFB7-2B37-40A4-BC17-84A0F81584C1}" type="slidenum">
              <a:rPr lang="en-US"/>
              <a:pPr/>
              <a:t>38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35041-0467-49B2-974F-A11C9F8F113F}" type="slidenum">
              <a:rPr lang="en-US"/>
              <a:pPr/>
              <a:t>39</a:t>
            </a:fld>
            <a:endParaRPr 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FEF30-BC8E-4256-AE38-BACB0A3B3442}" type="slidenum">
              <a:rPr lang="en-US"/>
              <a:pPr/>
              <a:t>40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0C177-94F6-4DB4-9DBD-33A4956BDD4A}" type="slidenum">
              <a:rPr lang="en-US"/>
              <a:pPr/>
              <a:t>41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5B0993-DAE0-4302-A547-D89888FB5D06}" type="slidenum">
              <a:rPr lang="en-US"/>
              <a:pPr/>
              <a:t>42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0FA8D3-0A8D-4FF7-A733-7FC51C655AE0}" type="slidenum">
              <a:rPr lang="en-US"/>
              <a:pPr/>
              <a:t>43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423E3-4B54-4D28-BA56-576816392C78}" type="slidenum">
              <a:rPr lang="en-US"/>
              <a:pPr/>
              <a:t>44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DDC3DE-FA58-40E5-8B9C-F86A19A079A3}" type="slidenum">
              <a:rPr lang="en-US"/>
              <a:pPr/>
              <a:t>45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270D1F-4188-4692-BA3D-F92A867A4846}" type="slidenum">
              <a:rPr lang="en-US"/>
              <a:pPr/>
              <a:t>46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488E0C-7FE8-44DF-89B5-F4399BD2C339}" type="slidenum">
              <a:rPr lang="en-US"/>
              <a:pPr/>
              <a:t>47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1E34D-6D5F-4A39-8671-4FF4F900F570}" type="slidenum">
              <a:rPr lang="en-US"/>
              <a:pPr/>
              <a:t>4</a:t>
            </a:fld>
            <a:endParaRPr lang="en-US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08A-0C56-4EF2-8CDC-DA94FAEFBEBD}" type="slidenum">
              <a:rPr lang="en-US"/>
              <a:pPr/>
              <a:t>49</a:t>
            </a:fld>
            <a:endParaRPr 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B84AF-300D-4342-9A87-2311C38531C0}" type="slidenum">
              <a:rPr lang="en-US"/>
              <a:pPr/>
              <a:t>50</a:t>
            </a:fld>
            <a:endParaRPr 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CA365-1FF2-46A2-9DD2-661226A0F1F9}" type="slidenum">
              <a:rPr lang="en-US"/>
              <a:pPr/>
              <a:t>51</a:t>
            </a:fld>
            <a:endParaRPr lang="en-US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41300-93BC-4331-A18B-AE8BE0A99E93}" type="slidenum">
              <a:rPr lang="en-US"/>
              <a:pPr/>
              <a:t>53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CB72D-4019-4ED1-908F-68BEC0E321B6}" type="slidenum">
              <a:rPr lang="en-US"/>
              <a:pPr/>
              <a:t>54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A61DD-0EC4-4E7E-9D17-5D4D415ADA38}" type="slidenum">
              <a:rPr lang="en-US"/>
              <a:pPr/>
              <a:t>57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92AC52-3B0A-4DE3-BF73-7BF8136A4FB1}" type="slidenum">
              <a:rPr lang="en-US"/>
              <a:pPr/>
              <a:t>58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4D23C6-7FB4-4FAC-86F8-DE166BB899D3}" type="slidenum">
              <a:rPr lang="en-US"/>
              <a:pPr/>
              <a:t>59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07286-F166-46EA-A6FB-52C79912A318}" type="slidenum">
              <a:rPr lang="en-US"/>
              <a:pPr/>
              <a:t>60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5DD02-1F43-4A4A-AAB2-8D45E31E80D2}" type="slidenum">
              <a:rPr lang="en-US"/>
              <a:pPr/>
              <a:t>61</a:t>
            </a:fld>
            <a:endParaRPr lang="en-US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13E05-B926-42C3-948B-840C3507D14D}" type="slidenum">
              <a:rPr lang="en-US"/>
              <a:pPr/>
              <a:t>5</a:t>
            </a:fld>
            <a:endParaRPr lang="en-US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0BE34-A175-4692-BC90-F6B7E1527C74}" type="slidenum">
              <a:rPr lang="en-US"/>
              <a:pPr/>
              <a:t>62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786C9-ED30-493B-874B-04A8DA8D7C88}" type="slidenum">
              <a:rPr lang="en-US"/>
              <a:pPr/>
              <a:t>64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96BC6-AABB-48C4-AC41-0B63837842C2}" type="slidenum">
              <a:rPr lang="en-US"/>
              <a:pPr/>
              <a:t>65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B5994-8471-461B-8EE6-BE87E18A200A}" type="slidenum">
              <a:rPr lang="en-US"/>
              <a:pPr/>
              <a:t>66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59C91-530F-40D7-B0A7-4430DD0BB5FC}" type="slidenum">
              <a:rPr lang="en-US"/>
              <a:pPr/>
              <a:t>67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34FC5-7E1C-4B6E-A2C3-EAE4A82553FA}" type="slidenum">
              <a:rPr lang="en-US"/>
              <a:pPr/>
              <a:t>68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61F1-3222-4C40-B341-0B0E0F4AC0AE}" type="slidenum">
              <a:rPr lang="en-US"/>
              <a:pPr/>
              <a:t>69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0637C-A183-451C-9BCA-947E29A333DC}" type="slidenum">
              <a:rPr lang="en-US"/>
              <a:pPr/>
              <a:t>70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E7A31-862E-4B00-B7CF-24322DC68A3C}" type="slidenum">
              <a:rPr lang="en-US"/>
              <a:pPr/>
              <a:t>71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89B0E-170B-4F52-B777-9EF3E0553DA5}" type="slidenum">
              <a:rPr lang="en-US"/>
              <a:pPr/>
              <a:t>72</a:t>
            </a:fld>
            <a:endParaRPr lang="en-US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1EC05-D894-4AC7-8813-CBF58B6E0DA9}" type="slidenum">
              <a:rPr lang="en-US"/>
              <a:pPr/>
              <a:t>6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A2A25-60E4-4F0D-A942-9374EBE5ABFD}" type="slidenum">
              <a:rPr lang="en-US"/>
              <a:pPr/>
              <a:t>73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56D7C-A0C8-4B61-A6AA-AEF0D6E9F1FA}" type="slidenum">
              <a:rPr lang="en-US"/>
              <a:pPr/>
              <a:t>74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29182-00A2-4717-917D-49C38F0EC805}" type="slidenum">
              <a:rPr lang="en-US"/>
              <a:pPr/>
              <a:t>75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6772E-42F9-4D49-986D-C37A3F04B56C}" type="slidenum">
              <a:rPr lang="en-US"/>
              <a:pPr/>
              <a:t>76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CA705-F2C5-4073-8D20-011A5BCAE91A}" type="slidenum">
              <a:rPr lang="en-US"/>
              <a:pPr/>
              <a:t>77</a:t>
            </a:fld>
            <a:endParaRPr lang="en-US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BB3A50-D0E6-43D9-9B60-C313E9824A6D}" type="slidenum">
              <a:rPr lang="en-US"/>
              <a:pPr/>
              <a:t>78</a:t>
            </a:fld>
            <a:endParaRPr 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93D54-6E06-447B-A15C-2A3FF4062AD0}" type="slidenum">
              <a:rPr lang="en-US"/>
              <a:pPr/>
              <a:t>7</a:t>
            </a:fld>
            <a:endParaRPr lang="en-US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32D72-E5B8-4587-80E6-6DC7289CA525}" type="slidenum">
              <a:rPr lang="en-US"/>
              <a:pPr/>
              <a:t>10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3F9560-00F1-4140-A7A9-41C388C25FAE}" type="slidenum">
              <a:rPr lang="en-US"/>
              <a:pPr/>
              <a:t>11</a:t>
            </a:fld>
            <a:endParaRPr lang="en-US"/>
          </a:p>
        </p:txBody>
      </p:sp>
      <p:sp>
        <p:nvSpPr>
          <p:cNvPr id="389122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23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58" tIns="45221" rIns="92058" bIns="45221" anchor="b"/>
          <a:lstStyle/>
          <a:p>
            <a:pPr algn="r" defTabSz="930275"/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389124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25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89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</p:spPr>
        <p:txBody>
          <a:bodyPr lIns="92058" tIns="45221" rIns="92058" bIns="45221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232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23269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B84D24EE-B3F9-4131-B3BB-E21BCF8C2CF7}" type="slidenum">
              <a:rPr lang="en-US"/>
              <a:pPr/>
              <a:t>‹#›</a:t>
            </a:fld>
            <a:endParaRPr lang="en-US"/>
          </a:p>
        </p:txBody>
      </p:sp>
      <p:graphicFrame>
        <p:nvGraphicFramePr>
          <p:cNvPr id="523270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523270" name="Clip" r:id="rId3" imgW="0" imgH="0" progId="">
              <p:embed/>
            </p:oleObj>
          </a:graphicData>
        </a:graphic>
      </p:graphicFrame>
      <p:sp>
        <p:nvSpPr>
          <p:cNvPr id="523271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CC3300"/>
                </a:solidFill>
              </a:rPr>
              <a:t>Database System Concepts, 6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</a:t>
            </a:r>
            <a:r>
              <a:rPr 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523272" name="Picture 8" descr="Cover-6E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0AAE6B-DBFC-4C89-B9EB-EE234BBC53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343A4B-FE9F-4DCC-9E00-621BBA0A73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4E774B-6132-4CB8-AB4F-84A84D2410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2F0256-ACC6-45AA-8738-C90E99731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424908-5C2E-4F7D-A956-12158E9F3E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01CC69-C697-4C1B-B715-E2130134D1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4A2AAD-8D04-43D5-A696-F049A7F9E7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1E3969-F0C3-4A1B-BD3A-034A46E1DC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4B4735-7486-4FA4-B057-2D9C87BB30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40A799-C2B3-46F3-A60D-F85C504F59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fld id="{E43C5FF2-0B36-487E-A842-D190BA217F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22244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522245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3.</a:t>
            </a:r>
            <a:fld id="{8CA6C5BF-7531-464E-B49E-7DD5343A8CAD}" type="slidenum">
              <a:rPr 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52224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22247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sz="1000" b="1" baseline="30000">
                <a:solidFill>
                  <a:schemeClr val="tx2"/>
                </a:solidFill>
              </a:rPr>
              <a:t>th</a:t>
            </a:r>
            <a:r>
              <a:rPr 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52224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22249" name="Picture 9" descr="Cover-6E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3: Introduction to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Drop and Alter Table Constructs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385050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sz="2000" b="1">
                <a:solidFill>
                  <a:srgbClr val="000099"/>
                </a:solidFill>
              </a:rPr>
              <a:t>drop table </a:t>
            </a:r>
            <a:r>
              <a:rPr lang="en-US" sz="2000" i="1"/>
              <a:t>student</a:t>
            </a:r>
            <a:endParaRPr lang="en-US" sz="2000" b="1">
              <a:solidFill>
                <a:srgbClr val="000099"/>
              </a:solidFill>
            </a:endParaRP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sz="2000"/>
              <a:t>Deletes the table and its contents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sz="2000" b="1">
                <a:solidFill>
                  <a:srgbClr val="000099"/>
                </a:solidFill>
              </a:rPr>
              <a:t>delete from </a:t>
            </a:r>
            <a:r>
              <a:rPr lang="en-US" sz="2000" i="1"/>
              <a:t>student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sz="2000"/>
              <a:t>Deletes all contents of table, but retains table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sz="2000" b="1">
                <a:solidFill>
                  <a:srgbClr val="000099"/>
                </a:solidFill>
              </a:rPr>
              <a:t>alter table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sz="2000" b="1"/>
              <a:t>alter table </a:t>
            </a:r>
            <a:r>
              <a:rPr lang="en-US" sz="2000" i="1"/>
              <a:t>r </a:t>
            </a:r>
            <a:r>
              <a:rPr lang="en-US" sz="2000" b="1"/>
              <a:t>add </a:t>
            </a:r>
            <a:r>
              <a:rPr lang="en-US" sz="2000" i="1"/>
              <a:t>A D</a:t>
            </a:r>
            <a:endParaRPr lang="en-US" i="1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i="1"/>
              <a:t> </a:t>
            </a:r>
            <a:r>
              <a:rPr lang="en-US" sz="2000"/>
              <a:t>where </a:t>
            </a:r>
            <a:r>
              <a:rPr lang="en-US" sz="2000" i="1"/>
              <a:t>A</a:t>
            </a:r>
            <a:r>
              <a:rPr lang="en-US" sz="2000"/>
              <a:t> is the name of the attribute to be added to relation </a:t>
            </a:r>
            <a:r>
              <a:rPr lang="en-US" sz="2000" i="1"/>
              <a:t>r </a:t>
            </a:r>
            <a:r>
              <a:rPr lang="en-US" sz="2000"/>
              <a:t> and </a:t>
            </a:r>
            <a:r>
              <a:rPr lang="en-US" sz="2000" i="1"/>
              <a:t>D</a:t>
            </a:r>
            <a:r>
              <a:rPr lang="en-US" sz="2000"/>
              <a:t> is the domain of </a:t>
            </a:r>
            <a:r>
              <a:rPr lang="en-US" sz="2000" i="1"/>
              <a:t>A.</a:t>
            </a:r>
            <a:endParaRPr lang="en-US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sz="2000"/>
              <a:t>All tuples in the relation are assigned </a:t>
            </a:r>
            <a:r>
              <a:rPr lang="en-US" sz="2000" i="1"/>
              <a:t>null</a:t>
            </a:r>
            <a:r>
              <a:rPr lang="en-US" sz="2000"/>
              <a:t> as the value for the new attribute.</a:t>
            </a:r>
            <a:r>
              <a:rPr lang="en-US"/>
              <a:t>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sz="2000" b="1"/>
              <a:t>alter table </a:t>
            </a:r>
            <a:r>
              <a:rPr lang="en-US" sz="2000" i="1"/>
              <a:t>r</a:t>
            </a:r>
            <a:r>
              <a:rPr lang="en-US" sz="2000" b="1"/>
              <a:t> drop</a:t>
            </a:r>
            <a:r>
              <a:rPr lang="en-US" sz="2000" i="1"/>
              <a:t> A</a:t>
            </a:r>
            <a:r>
              <a:rPr lang="en-US" i="1"/>
              <a:t>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sz="2000"/>
              <a:t>where </a:t>
            </a:r>
            <a:r>
              <a:rPr lang="en-US" sz="2000" i="1"/>
              <a:t>A</a:t>
            </a:r>
            <a:r>
              <a:rPr lang="en-US" sz="2000"/>
              <a:t> is the name of an attribute of relation</a:t>
            </a:r>
            <a:r>
              <a:rPr lang="en-US" sz="2000" i="1"/>
              <a:t> r</a:t>
            </a:r>
            <a:endParaRPr lang="en-US" i="1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sz="2000"/>
              <a:t>Dropping of attributes not supported by many databases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Basic Query Structure 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40638" cy="4881562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sz="2000"/>
              <a:t>The SQL </a:t>
            </a:r>
            <a:r>
              <a:rPr lang="en-US" sz="2000" b="1">
                <a:solidFill>
                  <a:srgbClr val="000099"/>
                </a:solidFill>
              </a:rPr>
              <a:t>data-manipulation language (DML)</a:t>
            </a:r>
            <a:r>
              <a:rPr lang="en-US" sz="2000"/>
              <a:t> provides the ability to query information, and insert, delete and update tuples</a:t>
            </a:r>
          </a:p>
          <a:p>
            <a:pPr>
              <a:tabLst>
                <a:tab pos="2055813" algn="l"/>
              </a:tabLst>
            </a:pPr>
            <a:r>
              <a:rPr lang="en-US" sz="2000"/>
              <a:t>A typical SQL query has the form: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select </a:t>
            </a:r>
            <a:r>
              <a:rPr lang="en-US" sz="2000" i="1"/>
              <a:t>A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A</a:t>
            </a:r>
            <a:r>
              <a:rPr lang="en-US" sz="2000" baseline="-25000"/>
              <a:t>2</a:t>
            </a:r>
            <a:r>
              <a:rPr lang="en-US" sz="2000"/>
              <a:t>, ..., </a:t>
            </a:r>
            <a:r>
              <a:rPr lang="en-US" sz="2000" i="1"/>
              <a:t>A</a:t>
            </a:r>
            <a:r>
              <a:rPr lang="en-US" sz="2000" i="1" baseline="-25000"/>
              <a:t>n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from</a:t>
            </a:r>
            <a:r>
              <a:rPr lang="en-US" sz="2000"/>
              <a:t> 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r</a:t>
            </a:r>
            <a:r>
              <a:rPr lang="en-US" sz="2000" baseline="-25000"/>
              <a:t>2</a:t>
            </a:r>
            <a:r>
              <a:rPr lang="en-US" sz="2000"/>
              <a:t>, ..., </a:t>
            </a:r>
            <a:r>
              <a:rPr lang="en-US" sz="2000" i="1"/>
              <a:t>r</a:t>
            </a:r>
            <a:r>
              <a:rPr lang="en-US" sz="2000" i="1" baseline="-25000"/>
              <a:t>m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where </a:t>
            </a:r>
            <a:r>
              <a:rPr lang="en-US" sz="2000" i="1"/>
              <a:t>P</a:t>
            </a:r>
            <a:r>
              <a:rPr lang="en-US" i="1"/>
              <a:t/>
            </a:r>
            <a:br>
              <a:rPr lang="en-US" i="1"/>
            </a:br>
            <a:endParaRPr lang="en-US"/>
          </a:p>
          <a:p>
            <a:pPr lvl="1">
              <a:buSzPct val="90000"/>
              <a:tabLst>
                <a:tab pos="2055813" algn="l"/>
              </a:tabLst>
            </a:pPr>
            <a:r>
              <a:rPr lang="en-US" sz="2000" i="1"/>
              <a:t>A</a:t>
            </a:r>
            <a:r>
              <a:rPr lang="en-US" sz="2000" i="1" baseline="-25000"/>
              <a:t>i </a:t>
            </a:r>
            <a:r>
              <a:rPr lang="en-US" sz="2000"/>
              <a:t>represents an attribute</a:t>
            </a:r>
            <a:endParaRPr lang="en-US"/>
          </a:p>
          <a:p>
            <a:pPr lvl="1">
              <a:buSzPct val="90000"/>
              <a:tabLst>
                <a:tab pos="2055813" algn="l"/>
              </a:tabLst>
            </a:pPr>
            <a:r>
              <a:rPr lang="en-US" sz="2000" i="1"/>
              <a:t>R</a:t>
            </a:r>
            <a:r>
              <a:rPr lang="en-US" sz="2000" i="1" baseline="-25000"/>
              <a:t>i </a:t>
            </a:r>
            <a:r>
              <a:rPr lang="en-US" sz="2000"/>
              <a:t>represents a relation</a:t>
            </a:r>
            <a:endParaRPr lang="en-US"/>
          </a:p>
          <a:p>
            <a:pPr lvl="1">
              <a:buSzPct val="90000"/>
              <a:tabLst>
                <a:tab pos="2055813" algn="l"/>
              </a:tabLst>
            </a:pPr>
            <a:r>
              <a:rPr lang="en-US" sz="2000" i="1"/>
              <a:t>P</a:t>
            </a:r>
            <a:r>
              <a:rPr lang="en-US" sz="2000"/>
              <a:t> is a predicate.</a:t>
            </a:r>
            <a:endParaRPr lang="en-US"/>
          </a:p>
          <a:p>
            <a:pPr>
              <a:tabLst>
                <a:tab pos="2055813" algn="l"/>
              </a:tabLst>
            </a:pPr>
            <a:r>
              <a:rPr lang="en-US" sz="2000"/>
              <a:t>The result of an SQL query is a relation.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The select Clause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66088" cy="5165725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/>
              <a:t>The </a:t>
            </a:r>
            <a:r>
              <a:rPr lang="en-US" b="1"/>
              <a:t>select</a:t>
            </a:r>
            <a:r>
              <a:rPr lang="en-US"/>
              <a:t> clause list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/>
              <a:t>Example: find the names of all instructors:</a:t>
            </a:r>
            <a:br>
              <a:rPr lang="en-US"/>
            </a:br>
            <a:r>
              <a:rPr lang="en-US"/>
              <a:t>		</a:t>
            </a:r>
            <a:r>
              <a:rPr lang="en-US" b="1"/>
              <a:t>select </a:t>
            </a:r>
            <a:r>
              <a:rPr lang="en-US" i="1"/>
              <a:t>name</a:t>
            </a:r>
            <a:r>
              <a:rPr lang="en-US"/>
              <a:t/>
            </a:r>
            <a:br>
              <a:rPr lang="en-US"/>
            </a:br>
            <a:r>
              <a:rPr lang="en-US"/>
              <a:t>		</a:t>
            </a:r>
            <a:r>
              <a:rPr lang="en-US" b="1"/>
              <a:t>from </a:t>
            </a:r>
            <a:r>
              <a:rPr lang="en-US" i="1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/>
              <a:t>E.g.   </a:t>
            </a:r>
            <a:r>
              <a:rPr lang="en-US" i="1"/>
              <a:t>Name</a:t>
            </a:r>
            <a:r>
              <a:rPr lang="en-US"/>
              <a:t> ≡ </a:t>
            </a:r>
            <a:r>
              <a:rPr lang="en-US" i="1"/>
              <a:t>NAME</a:t>
            </a:r>
            <a:r>
              <a:rPr lang="en-US"/>
              <a:t> ≡ </a:t>
            </a:r>
            <a:r>
              <a:rPr lang="en-US" i="1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/>
              <a:t>Some people use upper case wherever we use bold font.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The select Clause (Cont.)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sz="2000" dirty="0"/>
              <a:t>SQL allows duplicates in relations as well as in query results.</a:t>
            </a:r>
            <a:endParaRPr lang="en-US" dirty="0"/>
          </a:p>
          <a:p>
            <a:pPr>
              <a:tabLst>
                <a:tab pos="2055813" algn="l"/>
              </a:tabLst>
            </a:pPr>
            <a:r>
              <a:rPr lang="en-US" sz="2000" dirty="0"/>
              <a:t>To force the elimination of duplicates, insert the keyword </a:t>
            </a:r>
            <a:r>
              <a:rPr lang="en-US" sz="2000" b="1" dirty="0">
                <a:solidFill>
                  <a:srgbClr val="000099"/>
                </a:solidFill>
              </a:rPr>
              <a:t>distinct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dirty="0"/>
              <a:t> after select</a:t>
            </a:r>
            <a:r>
              <a:rPr lang="en-US" sz="2000" b="1" dirty="0"/>
              <a:t>.</a:t>
            </a:r>
            <a:endParaRPr lang="en-US" b="1" dirty="0"/>
          </a:p>
          <a:p>
            <a:pPr>
              <a:tabLst>
                <a:tab pos="2055813" algn="l"/>
              </a:tabLst>
            </a:pPr>
            <a:r>
              <a:rPr lang="en-US" sz="2000" dirty="0"/>
              <a:t>Find the names of all departments with instructor, and remove duplicates</a:t>
            </a:r>
            <a:endParaRPr 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dirty="0"/>
              <a:t>		</a:t>
            </a:r>
            <a:r>
              <a:rPr lang="en-US" sz="2000" b="1" dirty="0"/>
              <a:t>select distinct </a:t>
            </a:r>
            <a:r>
              <a:rPr lang="en-US" sz="2000" i="1" dirty="0" err="1"/>
              <a:t>dept_name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from </a:t>
            </a:r>
            <a:r>
              <a:rPr lang="en-US" sz="2000" i="1" dirty="0"/>
              <a:t>instructor</a:t>
            </a:r>
            <a:endParaRPr lang="en-US" i="1" dirty="0"/>
          </a:p>
          <a:p>
            <a:pPr>
              <a:tabLst>
                <a:tab pos="2055813" algn="l"/>
              </a:tabLst>
            </a:pPr>
            <a:r>
              <a:rPr lang="en-US" sz="2000" dirty="0"/>
              <a:t>The keyword </a:t>
            </a:r>
            <a:r>
              <a:rPr lang="en-US" sz="2000" b="1" dirty="0"/>
              <a:t>all </a:t>
            </a:r>
            <a:r>
              <a:rPr lang="en-US" sz="2000" dirty="0"/>
              <a:t>specifies that duplicates not be removed.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dirty="0"/>
              <a:t>		</a:t>
            </a:r>
            <a:r>
              <a:rPr lang="en-US" sz="2000" b="1" dirty="0"/>
              <a:t>select all</a:t>
            </a:r>
            <a:r>
              <a:rPr lang="en-US" sz="2000" dirty="0"/>
              <a:t> </a:t>
            </a:r>
            <a:r>
              <a:rPr lang="en-US" sz="2000" i="1" dirty="0" err="1"/>
              <a:t>dept_name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	</a:t>
            </a:r>
            <a:r>
              <a:rPr lang="en-US" sz="2000" b="1" dirty="0"/>
              <a:t>from </a:t>
            </a:r>
            <a:r>
              <a:rPr lang="en-US" sz="2000" i="1" dirty="0"/>
              <a:t>instructor</a:t>
            </a:r>
            <a:endParaRPr lang="en-US" i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The select Clause (Cont.)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sz="2000"/>
              <a:t>An asterisk in the select clause denotes “all attributes”</a:t>
            </a:r>
            <a:endParaRPr lang="en-US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b="1"/>
              <a:t>			</a:t>
            </a:r>
            <a:r>
              <a:rPr lang="en-US" sz="2000" b="1"/>
              <a:t>select </a:t>
            </a:r>
            <a:r>
              <a:rPr lang="en-US" sz="2000"/>
              <a:t>*</a:t>
            </a:r>
            <a:br>
              <a:rPr lang="en-US" sz="2000"/>
            </a:br>
            <a:r>
              <a:rPr lang="en-US" sz="2000"/>
              <a:t>		</a:t>
            </a:r>
            <a:r>
              <a:rPr lang="en-US" sz="2000" b="1"/>
              <a:t>from </a:t>
            </a:r>
            <a:r>
              <a:rPr lang="en-US" sz="2000" i="1"/>
              <a:t>instructor</a:t>
            </a:r>
            <a:endParaRPr lang="en-US" i="1"/>
          </a:p>
          <a:p>
            <a:pPr>
              <a:tabLst>
                <a:tab pos="2055813" algn="l"/>
              </a:tabLst>
            </a:pPr>
            <a:r>
              <a:rPr lang="en-US" sz="2000"/>
              <a:t>The </a:t>
            </a:r>
            <a:r>
              <a:rPr lang="en-US" sz="2000" b="1">
                <a:solidFill>
                  <a:srgbClr val="000099"/>
                </a:solidFill>
              </a:rPr>
              <a:t>select</a:t>
            </a:r>
            <a:r>
              <a:rPr lang="en-US" sz="2000"/>
              <a:t> clause can contain arithmetic expressions involving the operation, +, –, </a:t>
            </a:r>
            <a:r>
              <a:rPr lang="en-US" sz="2000">
                <a:latin typeface="Symbol" pitchFamily="18" charset="2"/>
              </a:rPr>
              <a:t></a:t>
            </a:r>
            <a:r>
              <a:rPr lang="en-US" sz="2000"/>
              <a:t>, and /, and operating on constants or attributes of tuples.</a:t>
            </a:r>
            <a:endParaRPr lang="en-US"/>
          </a:p>
          <a:p>
            <a:pPr>
              <a:tabLst>
                <a:tab pos="2055813" algn="l"/>
              </a:tabLst>
            </a:pPr>
            <a:r>
              <a:rPr lang="en-US" sz="2000"/>
              <a:t>The query:</a:t>
            </a:r>
            <a:r>
              <a:rPr lang="en-US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b="1"/>
              <a:t>	                  </a:t>
            </a:r>
            <a:r>
              <a:rPr lang="en-US" sz="2000" b="1"/>
              <a:t>select</a:t>
            </a:r>
            <a:r>
              <a:rPr lang="en-US" sz="2000"/>
              <a:t> </a:t>
            </a:r>
            <a:r>
              <a:rPr lang="en-US" sz="2000" i="1"/>
              <a:t>ID, name, salary/12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                  </a:t>
            </a:r>
            <a:r>
              <a:rPr lang="en-US" sz="2000" b="1"/>
              <a:t>from </a:t>
            </a:r>
            <a:r>
              <a:rPr lang="en-US" sz="2000" i="1"/>
              <a:t>instructor</a:t>
            </a:r>
            <a:endParaRPr lang="en-US" i="1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i="1"/>
              <a:t>	</a:t>
            </a:r>
            <a:r>
              <a:rPr lang="en-US" sz="2000"/>
              <a:t>would return a relation that is the same as the </a:t>
            </a:r>
            <a:r>
              <a:rPr lang="en-US" sz="2000" i="1"/>
              <a:t>instructor </a:t>
            </a:r>
            <a:r>
              <a:rPr lang="en-US" sz="2000"/>
              <a:t>relation, except that the value of the attribute </a:t>
            </a:r>
            <a:r>
              <a:rPr lang="en-US" sz="2000" i="1"/>
              <a:t>salary </a:t>
            </a:r>
            <a:r>
              <a:rPr lang="en-US" sz="2000"/>
              <a:t>is divided by 12.</a:t>
            </a:r>
            <a:endParaRPr lang="en-US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The where Clause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sz="2000"/>
              <a:t>The </a:t>
            </a:r>
            <a:r>
              <a:rPr lang="en-US" sz="2000" b="1">
                <a:solidFill>
                  <a:srgbClr val="000099"/>
                </a:solidFill>
              </a:rPr>
              <a:t>where</a:t>
            </a:r>
            <a:r>
              <a:rPr lang="en-US" sz="2000" b="1"/>
              <a:t> </a:t>
            </a:r>
            <a:r>
              <a:rPr lang="en-US" sz="2000"/>
              <a:t>clause specifies conditions that the result must satisfy</a:t>
            </a:r>
            <a:endParaRPr lang="en-US"/>
          </a:p>
          <a:p>
            <a:pPr lvl="1">
              <a:tabLst>
                <a:tab pos="1311275" algn="l"/>
              </a:tabLst>
            </a:pPr>
            <a:r>
              <a:rPr lang="en-US" sz="2000"/>
              <a:t>Corresponds to the selection predicate of the relational algebra.</a:t>
            </a:r>
            <a:r>
              <a:rPr lang="en-US"/>
              <a:t>  </a:t>
            </a:r>
          </a:p>
          <a:p>
            <a:pPr>
              <a:tabLst>
                <a:tab pos="1311275" algn="l"/>
              </a:tabLst>
            </a:pPr>
            <a:r>
              <a:rPr lang="en-US" sz="2000"/>
              <a:t>To find all instructors in Comp. Sci. dept with salary &gt; 80000</a:t>
            </a:r>
            <a:r>
              <a:rPr lang="en-US" sz="2000" b="1"/>
              <a:t>		select </a:t>
            </a:r>
            <a:r>
              <a:rPr lang="en-US" sz="2000" i="1"/>
              <a:t>name</a:t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 b="1"/>
              <a:t>from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 b="1"/>
              <a:t>where </a:t>
            </a:r>
            <a:r>
              <a:rPr lang="en-US" sz="2000" i="1"/>
              <a:t>dept_name =</a:t>
            </a:r>
            <a:r>
              <a:rPr lang="en-US" sz="2000"/>
              <a:t> </a:t>
            </a:r>
            <a:r>
              <a:rPr lang="en-US" sz="2000" i="1"/>
              <a:t>‘</a:t>
            </a:r>
            <a:r>
              <a:rPr lang="en-US" sz="2000"/>
              <a:t>Comp. Sci.'</a:t>
            </a:r>
            <a:r>
              <a:rPr lang="en-US" sz="2000" i="1"/>
              <a:t>  </a:t>
            </a:r>
            <a:r>
              <a:rPr lang="en-US" sz="2000" b="1"/>
              <a:t>and </a:t>
            </a:r>
            <a:r>
              <a:rPr lang="en-US" sz="2000" i="1"/>
              <a:t>salary </a:t>
            </a:r>
            <a:r>
              <a:rPr lang="en-US" sz="2000"/>
              <a:t>&gt; 80000</a:t>
            </a:r>
            <a:endParaRPr lang="en-US"/>
          </a:p>
          <a:p>
            <a:pPr>
              <a:tabLst>
                <a:tab pos="1311275" algn="l"/>
              </a:tabLst>
            </a:pPr>
            <a:r>
              <a:rPr lang="en-US" sz="2000"/>
              <a:t>Comparison results can be combined using the logical connectives </a:t>
            </a:r>
            <a:r>
              <a:rPr lang="en-US" sz="2000" b="1"/>
              <a:t>and, or, </a:t>
            </a:r>
            <a:r>
              <a:rPr lang="en-US" sz="2000"/>
              <a:t>and </a:t>
            </a:r>
            <a:r>
              <a:rPr lang="en-US" sz="2000" b="1"/>
              <a:t>not.</a:t>
            </a:r>
            <a:r>
              <a:rPr lang="en-US"/>
              <a:t> </a:t>
            </a:r>
          </a:p>
          <a:p>
            <a:pPr>
              <a:tabLst>
                <a:tab pos="1311275" algn="l"/>
              </a:tabLst>
            </a:pPr>
            <a:r>
              <a:rPr lang="en-US" sz="2000"/>
              <a:t>Comparisons can be applied to results of arithmetic expressions.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The from Clause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106488"/>
            <a:ext cx="7970837" cy="5024437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sz="2000"/>
              <a:t>The </a:t>
            </a:r>
            <a:r>
              <a:rPr lang="en-US" sz="2000" b="1">
                <a:solidFill>
                  <a:srgbClr val="000099"/>
                </a:solidFill>
              </a:rPr>
              <a:t>from</a:t>
            </a:r>
            <a:r>
              <a:rPr lang="en-US" sz="2000" b="1"/>
              <a:t> </a:t>
            </a:r>
            <a:r>
              <a:rPr lang="en-US" sz="2000"/>
              <a:t>clause lists the relations involved in the query</a:t>
            </a:r>
            <a:endParaRPr lang="en-US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sz="2000"/>
              <a:t>Corresponds to the Cartesian product operation of the relational algebra.</a:t>
            </a:r>
            <a:endParaRPr lang="en-US"/>
          </a:p>
          <a:p>
            <a:pPr>
              <a:tabLst>
                <a:tab pos="635000" algn="l"/>
                <a:tab pos="2403475" algn="l"/>
              </a:tabLst>
            </a:pPr>
            <a:r>
              <a:rPr lang="en-US" sz="2000"/>
              <a:t>Find the Cartesian product </a:t>
            </a:r>
            <a:r>
              <a:rPr lang="en-US" sz="2000" i="1"/>
              <a:t>instructor X teaches</a:t>
            </a:r>
            <a:endParaRPr lang="en-US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b="1"/>
              <a:t>			</a:t>
            </a:r>
            <a:r>
              <a:rPr lang="en-US" sz="2000" b="1"/>
              <a:t>select </a:t>
            </a:r>
            <a:r>
              <a:rPr lang="en-US" sz="2000">
                <a:latin typeface="Symbol" pitchFamily="18" charset="2"/>
              </a:rPr>
              <a:t>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		</a:t>
            </a:r>
            <a:r>
              <a:rPr lang="en-US" sz="2000" b="1"/>
              <a:t>from </a:t>
            </a:r>
            <a:r>
              <a:rPr lang="en-US" sz="2000" i="1"/>
              <a:t>instructor, teaches</a:t>
            </a:r>
            <a:endParaRPr lang="en-US" i="1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sz="2000"/>
              <a:t>generates every possible instructor – teaches pair, with all attributes from both relations</a:t>
            </a:r>
            <a:endParaRPr lang="en-US"/>
          </a:p>
          <a:p>
            <a:pPr>
              <a:tabLst>
                <a:tab pos="635000" algn="l"/>
                <a:tab pos="2403475" algn="l"/>
              </a:tabLst>
            </a:pPr>
            <a:r>
              <a:rPr lang="en-US" sz="2000"/>
              <a:t>Cartesian product not very useful directly, but useful combined with where-clause condition (selection operation in relational algebra)</a:t>
            </a:r>
            <a:endParaRPr lang="en-US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i="1"/>
              <a:t>	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Product: </a:t>
            </a:r>
            <a:r>
              <a:rPr lang="en-US" i="1"/>
              <a:t>instructor X teaches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0388" name="Picture 4" descr="2"/>
          <p:cNvPicPr>
            <a:picLocks noChangeAspect="1" noChangeArrowheads="1"/>
          </p:cNvPicPr>
          <p:nvPr/>
        </p:nvPicPr>
        <p:blipFill>
          <a:blip r:embed="rId2"/>
          <a:srcRect b="56506"/>
          <a:stretch>
            <a:fillRect/>
          </a:stretch>
        </p:blipFill>
        <p:spPr bwMode="auto">
          <a:xfrm>
            <a:off x="4721225" y="1049338"/>
            <a:ext cx="3890963" cy="1565275"/>
          </a:xfrm>
          <a:prstGeom prst="rect">
            <a:avLst/>
          </a:prstGeom>
          <a:noFill/>
        </p:spPr>
      </p:pic>
      <p:sp>
        <p:nvSpPr>
          <p:cNvPr id="400390" name="Text Box 6"/>
          <p:cNvSpPr txBox="1">
            <a:spLocks noChangeArrowheads="1"/>
          </p:cNvSpPr>
          <p:nvPr/>
        </p:nvSpPr>
        <p:spPr bwMode="auto">
          <a:xfrm>
            <a:off x="2043113" y="671513"/>
            <a:ext cx="1227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instructor</a:t>
            </a:r>
          </a:p>
        </p:txBody>
      </p:sp>
      <p:sp>
        <p:nvSpPr>
          <p:cNvPr id="400391" name="Text Box 7"/>
          <p:cNvSpPr txBox="1">
            <a:spLocks noChangeArrowheads="1"/>
          </p:cNvSpPr>
          <p:nvPr/>
        </p:nvSpPr>
        <p:spPr bwMode="auto">
          <a:xfrm>
            <a:off x="6383338" y="714375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teaches</a:t>
            </a:r>
          </a:p>
        </p:txBody>
      </p:sp>
      <p:pic>
        <p:nvPicPr>
          <p:cNvPr id="400392" name="Picture 8" descr="2"/>
          <p:cNvPicPr>
            <a:picLocks noChangeAspect="1" noChangeArrowheads="1"/>
          </p:cNvPicPr>
          <p:nvPr/>
        </p:nvPicPr>
        <p:blipFill>
          <a:blip r:embed="rId3"/>
          <a:srcRect b="50357"/>
          <a:stretch>
            <a:fillRect/>
          </a:stretch>
        </p:blipFill>
        <p:spPr bwMode="auto">
          <a:xfrm>
            <a:off x="530225" y="1047750"/>
            <a:ext cx="3883025" cy="1447800"/>
          </a:xfrm>
          <a:prstGeom prst="rect">
            <a:avLst/>
          </a:prstGeom>
          <a:noFill/>
        </p:spPr>
      </p:pic>
      <p:pic>
        <p:nvPicPr>
          <p:cNvPr id="40039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4075" y="2689225"/>
            <a:ext cx="7381875" cy="391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419" name="Group 11"/>
          <p:cNvGrpSpPr>
            <a:grpSpLocks/>
          </p:cNvGrpSpPr>
          <p:nvPr/>
        </p:nvGrpSpPr>
        <p:grpSpPr bwMode="auto">
          <a:xfrm>
            <a:off x="1343025" y="4516438"/>
            <a:ext cx="6288088" cy="2163762"/>
            <a:chOff x="1102" y="3005"/>
            <a:chExt cx="3281" cy="1171"/>
          </a:xfrm>
        </p:grpSpPr>
        <p:pic>
          <p:nvPicPr>
            <p:cNvPr id="401417" name="Picture 3" descr="allFigures.pdf"/>
            <p:cNvPicPr preferRelativeResize="0">
              <a:picLocks noChangeAspect="1"/>
            </p:cNvPicPr>
            <p:nvPr/>
          </p:nvPicPr>
          <p:blipFill>
            <a:blip r:embed="rId2"/>
            <a:srcRect l="3632" t="24237" r="40164" b="45265"/>
            <a:stretch>
              <a:fillRect/>
            </a:stretch>
          </p:blipFill>
          <p:spPr bwMode="auto">
            <a:xfrm>
              <a:off x="1102" y="3030"/>
              <a:ext cx="3276" cy="106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401414" name="Picture 3" descr="allFigures.pdf"/>
            <p:cNvPicPr preferRelativeResize="0">
              <a:picLocks noChangeAspect="1"/>
            </p:cNvPicPr>
            <p:nvPr/>
          </p:nvPicPr>
          <p:blipFill>
            <a:blip r:embed="rId2"/>
            <a:srcRect l="3688" t="24071" r="40073" b="45082"/>
            <a:stretch>
              <a:fillRect/>
            </a:stretch>
          </p:blipFill>
          <p:spPr bwMode="auto">
            <a:xfrm>
              <a:off x="1105" y="3024"/>
              <a:ext cx="3278" cy="10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401415" name="Rectangle 7"/>
            <p:cNvSpPr>
              <a:spLocks noChangeArrowheads="1"/>
            </p:cNvSpPr>
            <p:nvPr/>
          </p:nvSpPr>
          <p:spPr bwMode="auto">
            <a:xfrm>
              <a:off x="2266" y="3005"/>
              <a:ext cx="931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16" name="Rectangle 8"/>
            <p:cNvSpPr>
              <a:spLocks noChangeArrowheads="1"/>
            </p:cNvSpPr>
            <p:nvPr/>
          </p:nvSpPr>
          <p:spPr bwMode="auto">
            <a:xfrm>
              <a:off x="1843" y="3322"/>
              <a:ext cx="1911" cy="85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18" name="Rectangle 10"/>
            <p:cNvSpPr>
              <a:spLocks noChangeArrowheads="1"/>
            </p:cNvSpPr>
            <p:nvPr/>
          </p:nvSpPr>
          <p:spPr bwMode="auto">
            <a:xfrm>
              <a:off x="1842" y="3322"/>
              <a:ext cx="1912" cy="85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987425"/>
            <a:ext cx="7996237" cy="4979988"/>
          </a:xfrm>
        </p:spPr>
        <p:txBody>
          <a:bodyPr/>
          <a:lstStyle/>
          <a:p>
            <a:r>
              <a:rPr lang="en-US" sz="2000" dirty="0"/>
              <a:t>For all instructors who have taught some course, find their names and the course ID of the courses they taught.</a:t>
            </a:r>
            <a:endParaRPr kumimoji="0" lang="en-US" dirty="0"/>
          </a:p>
          <a:p>
            <a:pPr>
              <a:buFont typeface="Monotype Sorts" charset="2"/>
              <a:buNone/>
            </a:pPr>
            <a:r>
              <a:rPr lang="en-US" b="1" dirty="0"/>
              <a:t>		 </a:t>
            </a:r>
            <a:r>
              <a:rPr lang="en-US" sz="2000" b="1" dirty="0"/>
              <a:t>select </a:t>
            </a:r>
            <a:r>
              <a:rPr lang="en-US" sz="2000" i="1" dirty="0"/>
              <a:t>name, </a:t>
            </a:r>
            <a:r>
              <a:rPr lang="en-US" sz="2000" i="1" dirty="0" err="1"/>
              <a:t>course_id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          </a:t>
            </a:r>
            <a:r>
              <a:rPr lang="en-US" sz="2000" b="1" dirty="0"/>
              <a:t>from </a:t>
            </a:r>
            <a:r>
              <a:rPr lang="en-US" sz="2000" i="1" dirty="0"/>
              <a:t>instructor, teaches</a:t>
            </a:r>
            <a:br>
              <a:rPr lang="en-US" sz="2000" i="1" dirty="0"/>
            </a:br>
            <a:r>
              <a:rPr lang="en-US" sz="2000" i="1" dirty="0"/>
              <a:t>          </a:t>
            </a:r>
            <a:r>
              <a:rPr lang="en-US" sz="2000" b="1" dirty="0"/>
              <a:t>where  </a:t>
            </a:r>
            <a:r>
              <a:rPr lang="en-US" sz="2000" b="1" i="1" dirty="0"/>
              <a:t> </a:t>
            </a:r>
            <a:r>
              <a:rPr lang="en-US" sz="2000" i="1" dirty="0"/>
              <a:t>instructor.ID = teaches.ID</a:t>
            </a:r>
            <a:endParaRPr lang="en-US" i="1" dirty="0"/>
          </a:p>
          <a:p>
            <a:r>
              <a:rPr lang="en-US" sz="2000" dirty="0"/>
              <a:t>Find the course ID, semester, year and title of each course offered by the Comp. Sci. department</a:t>
            </a:r>
            <a:endParaRPr lang="en-US" dirty="0"/>
          </a:p>
          <a:p>
            <a:pPr>
              <a:buFont typeface="Monotype Sorts" charset="2"/>
              <a:buNone/>
            </a:pPr>
            <a:r>
              <a:rPr lang="en-US" b="1" dirty="0"/>
              <a:t>		</a:t>
            </a:r>
            <a:r>
              <a:rPr lang="en-US" sz="2000" b="1" dirty="0"/>
              <a:t>select </a:t>
            </a:r>
            <a:r>
              <a:rPr lang="en-US" sz="2000" i="1" dirty="0" err="1"/>
              <a:t>section.course_id</a:t>
            </a:r>
            <a:r>
              <a:rPr lang="en-US" sz="2000" i="1" dirty="0"/>
              <a:t>, semester, year, title</a:t>
            </a:r>
            <a:br>
              <a:rPr lang="en-US" sz="2000" i="1" dirty="0"/>
            </a:br>
            <a:r>
              <a:rPr lang="en-US" sz="2000" i="1" dirty="0"/>
              <a:t>          </a:t>
            </a:r>
            <a:r>
              <a:rPr lang="en-US" sz="2000" b="1" dirty="0"/>
              <a:t>from </a:t>
            </a:r>
            <a:r>
              <a:rPr lang="en-US" sz="2000" i="1" dirty="0"/>
              <a:t>section, course</a:t>
            </a:r>
            <a:br>
              <a:rPr lang="en-US" sz="2000" i="1" dirty="0"/>
            </a:br>
            <a:r>
              <a:rPr lang="en-US" sz="2000" i="1" dirty="0"/>
              <a:t>          </a:t>
            </a:r>
            <a:r>
              <a:rPr lang="en-US" sz="2000" b="1" dirty="0"/>
              <a:t>where  </a:t>
            </a:r>
            <a:r>
              <a:rPr lang="en-US" sz="2000" b="1" i="1" dirty="0"/>
              <a:t> </a:t>
            </a:r>
            <a:r>
              <a:rPr lang="en-US" sz="2000" i="1" dirty="0" err="1"/>
              <a:t>section.course_id</a:t>
            </a:r>
            <a:r>
              <a:rPr lang="en-US" sz="2000" i="1" dirty="0"/>
              <a:t> = </a:t>
            </a:r>
            <a:r>
              <a:rPr lang="en-US" sz="2000" i="1" dirty="0" err="1"/>
              <a:t>course.course_id</a:t>
            </a:r>
            <a:r>
              <a:rPr lang="en-US" sz="2000" i="1" dirty="0"/>
              <a:t>  </a:t>
            </a:r>
            <a:r>
              <a:rPr lang="en-US" sz="2000" b="1" dirty="0"/>
              <a:t>and</a:t>
            </a:r>
            <a:br>
              <a:rPr lang="en-US" sz="2000" b="1" dirty="0"/>
            </a:br>
            <a:r>
              <a:rPr lang="en-US" sz="2000" b="1" dirty="0"/>
              <a:t>                         </a:t>
            </a:r>
            <a:r>
              <a:rPr lang="en-US" sz="2000" i="1" dirty="0" err="1"/>
              <a:t>dept_name</a:t>
            </a:r>
            <a:r>
              <a:rPr lang="en-US" sz="2000" i="1" dirty="0"/>
              <a:t> =</a:t>
            </a:r>
            <a:r>
              <a:rPr lang="en-US" sz="2000" dirty="0"/>
              <a:t> ‘Comp. Sci.'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Writing Some Queries in SQL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Suggest queries to be written…..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Chapter 3:  Introduction to SQL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104900"/>
            <a:ext cx="7413625" cy="4732338"/>
          </a:xfrm>
          <a:noFill/>
          <a:ln/>
        </p:spPr>
        <p:txBody>
          <a:bodyPr lIns="90488" tIns="44450" rIns="90488" bIns="44450"/>
          <a:lstStyle/>
          <a:p>
            <a:r>
              <a:rPr lang="en-US" sz="2000"/>
              <a:t>Overview of the SQL Query Language</a:t>
            </a:r>
            <a:endParaRPr lang="en-US"/>
          </a:p>
          <a:p>
            <a:r>
              <a:rPr lang="en-US" sz="2000"/>
              <a:t>Data Definition</a:t>
            </a:r>
            <a:endParaRPr lang="en-US"/>
          </a:p>
          <a:p>
            <a:r>
              <a:rPr lang="en-US" sz="2000"/>
              <a:t>Basic Query Structure</a:t>
            </a:r>
            <a:endParaRPr lang="en-US"/>
          </a:p>
          <a:p>
            <a:r>
              <a:rPr lang="en-US" sz="2000"/>
              <a:t>Additional Basic Operations</a:t>
            </a:r>
            <a:endParaRPr lang="en-US"/>
          </a:p>
          <a:p>
            <a:r>
              <a:rPr lang="en-US" sz="2000"/>
              <a:t>Set Operations</a:t>
            </a:r>
            <a:endParaRPr lang="en-US"/>
          </a:p>
          <a:p>
            <a:r>
              <a:rPr lang="en-US" sz="2000"/>
              <a:t>Null Values</a:t>
            </a:r>
            <a:endParaRPr lang="en-US"/>
          </a:p>
          <a:p>
            <a:r>
              <a:rPr lang="en-US" sz="2000"/>
              <a:t>Aggregate Functions</a:t>
            </a:r>
            <a:endParaRPr lang="en-US"/>
          </a:p>
          <a:p>
            <a:r>
              <a:rPr lang="en-US" sz="2000"/>
              <a:t>Nested Subqueries</a:t>
            </a:r>
            <a:endParaRPr lang="en-US"/>
          </a:p>
          <a:p>
            <a:r>
              <a:rPr lang="en-US" sz="2000"/>
              <a:t>Modification of the Database 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Natural join matches tuples with the same values for all common attributes, and retains only one copy of each common column</a:t>
            </a:r>
            <a:endParaRPr lang="en-US"/>
          </a:p>
          <a:p>
            <a:r>
              <a:rPr lang="en-US" sz="2000" b="1"/>
              <a:t>select </a:t>
            </a:r>
            <a:r>
              <a:rPr lang="en-US" sz="2000" i="1"/>
              <a:t>*</a:t>
            </a:r>
            <a:br>
              <a:rPr lang="en-US" sz="2000" i="1"/>
            </a:br>
            <a:r>
              <a:rPr lang="en-US" sz="2000" b="1"/>
              <a:t>from </a:t>
            </a:r>
            <a:r>
              <a:rPr lang="en-US" sz="2000" i="1"/>
              <a:t>instructor </a:t>
            </a:r>
            <a:r>
              <a:rPr lang="en-US" sz="2000" b="1"/>
              <a:t>natural join </a:t>
            </a:r>
            <a:r>
              <a:rPr lang="en-US" sz="2000" i="1"/>
              <a:t>teaches</a:t>
            </a:r>
            <a:r>
              <a:rPr lang="en-US" sz="2000"/>
              <a:t>;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03460" name="Picture 4" descr="3"/>
          <p:cNvPicPr>
            <a:picLocks noChangeAspect="1" noChangeArrowheads="1"/>
          </p:cNvPicPr>
          <p:nvPr/>
        </p:nvPicPr>
        <p:blipFill>
          <a:blip r:embed="rId2"/>
          <a:srcRect b="26213"/>
          <a:stretch>
            <a:fillRect/>
          </a:stretch>
        </p:blipFill>
        <p:spPr bwMode="auto">
          <a:xfrm>
            <a:off x="1173163" y="2955925"/>
            <a:ext cx="6570662" cy="301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 Example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757238"/>
            <a:ext cx="8121650" cy="4983162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/>
          </a:p>
          <a:p>
            <a:r>
              <a:rPr lang="en-US"/>
              <a:t>List the names of instructors along with the course ID of the courses that they taught.</a:t>
            </a:r>
          </a:p>
          <a:p>
            <a:pPr>
              <a:buFont typeface="Monotype Sorts" charset="2"/>
              <a:buNone/>
            </a:pPr>
            <a:r>
              <a:rPr lang="en-US"/>
              <a:t>      </a:t>
            </a:r>
          </a:p>
          <a:p>
            <a:pPr lvl="1"/>
            <a:r>
              <a:rPr lang="en-US" b="1"/>
              <a:t>select </a:t>
            </a:r>
            <a:r>
              <a:rPr lang="en-US" i="1"/>
              <a:t>name</a:t>
            </a:r>
            <a:r>
              <a:rPr lang="en-US"/>
              <a:t>, </a:t>
            </a:r>
            <a:r>
              <a:rPr lang="en-US" i="1"/>
              <a:t>course_id</a:t>
            </a:r>
            <a:br>
              <a:rPr lang="en-US" i="1"/>
            </a:br>
            <a:r>
              <a:rPr lang="en-US" b="1"/>
              <a:t>from </a:t>
            </a:r>
            <a:r>
              <a:rPr lang="en-US" i="1"/>
              <a:t>instructor, teaches</a:t>
            </a:r>
            <a:br>
              <a:rPr lang="en-US" i="1"/>
            </a:br>
            <a:r>
              <a:rPr lang="en-US" b="1"/>
              <a:t>where </a:t>
            </a:r>
            <a:r>
              <a:rPr lang="en-US" i="1"/>
              <a:t>instructor.ID </a:t>
            </a:r>
            <a:r>
              <a:rPr lang="en-US"/>
              <a:t>= </a:t>
            </a:r>
            <a:r>
              <a:rPr lang="en-US" i="1"/>
              <a:t>teaches.ID</a:t>
            </a:r>
            <a:r>
              <a:rPr lang="en-US"/>
              <a:t>;</a:t>
            </a:r>
          </a:p>
          <a:p>
            <a:pPr lvl="1">
              <a:buFont typeface="Monotype Sorts" charset="2"/>
              <a:buNone/>
            </a:pPr>
            <a:endParaRPr lang="en-US"/>
          </a:p>
          <a:p>
            <a:pPr lvl="1"/>
            <a:r>
              <a:rPr lang="en-US" b="1"/>
              <a:t>select </a:t>
            </a:r>
            <a:r>
              <a:rPr lang="en-US" i="1"/>
              <a:t>name</a:t>
            </a:r>
            <a:r>
              <a:rPr lang="en-US"/>
              <a:t>,</a:t>
            </a:r>
            <a:r>
              <a:rPr lang="en-US" i="1"/>
              <a:t> course_id</a:t>
            </a:r>
            <a:br>
              <a:rPr lang="en-US" i="1"/>
            </a:br>
            <a:r>
              <a:rPr lang="en-US" b="1"/>
              <a:t>from </a:t>
            </a:r>
            <a:r>
              <a:rPr lang="en-US" i="1"/>
              <a:t>instructor </a:t>
            </a:r>
            <a:r>
              <a:rPr lang="en-US" b="1"/>
              <a:t>natural join </a:t>
            </a:r>
            <a:r>
              <a:rPr lang="en-US" i="1"/>
              <a:t>teaches</a:t>
            </a:r>
            <a:r>
              <a:rPr lang="en-US"/>
              <a:t>;</a:t>
            </a:r>
          </a:p>
          <a:p>
            <a:pPr>
              <a:buFont typeface="Monotype Sorts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 (Cont.)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93788"/>
            <a:ext cx="8396287" cy="5132387"/>
          </a:xfrm>
        </p:spPr>
        <p:txBody>
          <a:bodyPr/>
          <a:lstStyle/>
          <a:p>
            <a:r>
              <a:rPr lang="en-US"/>
              <a:t>Danger in natural join: beware of unrelated attributes with same name which get equated incorrectly</a:t>
            </a:r>
            <a:endParaRPr lang="en-US" sz="1600"/>
          </a:p>
          <a:p>
            <a:r>
              <a:rPr lang="en-US"/>
              <a:t>List the names of instructors along with the the titles of courses that they teach</a:t>
            </a:r>
            <a:r>
              <a:rPr lang="en-US" sz="1600"/>
              <a:t> </a:t>
            </a:r>
          </a:p>
          <a:p>
            <a:pPr lvl="1"/>
            <a:r>
              <a:rPr lang="en-US"/>
              <a:t>Incorrect version (makes</a:t>
            </a:r>
            <a:r>
              <a:rPr lang="en-US" sz="1600"/>
              <a:t> </a:t>
            </a:r>
            <a:r>
              <a:rPr lang="en-US"/>
              <a:t>course.dept_name</a:t>
            </a:r>
            <a:r>
              <a:rPr lang="en-US" sz="1600"/>
              <a:t> </a:t>
            </a:r>
            <a:r>
              <a:rPr lang="en-US"/>
              <a:t>= instructor.dept_name)</a:t>
            </a:r>
            <a:endParaRPr lang="en-US" sz="1600"/>
          </a:p>
          <a:p>
            <a:pPr lvl="2"/>
            <a:r>
              <a:rPr lang="en-US" b="1"/>
              <a:t>select </a:t>
            </a:r>
            <a:r>
              <a:rPr lang="en-US" i="1"/>
              <a:t>name</a:t>
            </a:r>
            <a:r>
              <a:rPr lang="en-US"/>
              <a:t>, </a:t>
            </a:r>
            <a:r>
              <a:rPr lang="en-US" i="1"/>
              <a:t>title</a:t>
            </a:r>
            <a:br>
              <a:rPr lang="en-US" i="1"/>
            </a:br>
            <a:r>
              <a:rPr lang="en-US" b="1"/>
              <a:t>from </a:t>
            </a:r>
            <a:r>
              <a:rPr lang="en-US" i="1"/>
              <a:t>instructor </a:t>
            </a:r>
            <a:r>
              <a:rPr lang="en-US" b="1"/>
              <a:t>natural join </a:t>
            </a:r>
            <a:r>
              <a:rPr lang="en-US" i="1"/>
              <a:t>teaches </a:t>
            </a:r>
            <a:r>
              <a:rPr lang="en-US" b="1"/>
              <a:t>natural join </a:t>
            </a:r>
            <a:r>
              <a:rPr lang="en-US" i="1"/>
              <a:t>course</a:t>
            </a:r>
            <a:r>
              <a:rPr lang="en-US"/>
              <a:t>;</a:t>
            </a:r>
            <a:endParaRPr lang="en-US" sz="1600"/>
          </a:p>
          <a:p>
            <a:pPr lvl="1"/>
            <a:r>
              <a:rPr lang="en-US"/>
              <a:t>Correct version</a:t>
            </a:r>
            <a:endParaRPr lang="en-US" sz="1600"/>
          </a:p>
          <a:p>
            <a:pPr lvl="2"/>
            <a:r>
              <a:rPr lang="en-US" b="1"/>
              <a:t>select </a:t>
            </a:r>
            <a:r>
              <a:rPr lang="en-US" i="1"/>
              <a:t>name</a:t>
            </a:r>
            <a:r>
              <a:rPr lang="en-US"/>
              <a:t>, </a:t>
            </a:r>
            <a:r>
              <a:rPr lang="en-US" i="1"/>
              <a:t>title</a:t>
            </a:r>
            <a:br>
              <a:rPr lang="en-US" i="1"/>
            </a:br>
            <a:r>
              <a:rPr lang="en-US" b="1"/>
              <a:t>from </a:t>
            </a:r>
            <a:r>
              <a:rPr lang="en-US" i="1"/>
              <a:t>instructor </a:t>
            </a:r>
            <a:r>
              <a:rPr lang="en-US" b="1"/>
              <a:t>natural join </a:t>
            </a:r>
            <a:r>
              <a:rPr lang="en-US" i="1"/>
              <a:t>teaches</a:t>
            </a:r>
            <a:r>
              <a:rPr lang="en-US"/>
              <a:t>, </a:t>
            </a:r>
            <a:r>
              <a:rPr lang="en-US" i="1"/>
              <a:t>course</a:t>
            </a:r>
            <a:br>
              <a:rPr lang="en-US" i="1"/>
            </a:br>
            <a:r>
              <a:rPr lang="en-US" b="1"/>
              <a:t>where </a:t>
            </a:r>
            <a:r>
              <a:rPr lang="en-US" i="1"/>
              <a:t>teaches</a:t>
            </a:r>
            <a:r>
              <a:rPr lang="en-US"/>
              <a:t>.</a:t>
            </a:r>
            <a:r>
              <a:rPr lang="en-US" i="1"/>
              <a:t>course_id </a:t>
            </a:r>
            <a:r>
              <a:rPr lang="en-US"/>
              <a:t>= </a:t>
            </a:r>
            <a:r>
              <a:rPr lang="en-US" i="1"/>
              <a:t>course</a:t>
            </a:r>
            <a:r>
              <a:rPr lang="en-US"/>
              <a:t>.</a:t>
            </a:r>
            <a:r>
              <a:rPr lang="en-US" i="1"/>
              <a:t>course_id</a:t>
            </a:r>
            <a:r>
              <a:rPr lang="en-US"/>
              <a:t>;</a:t>
            </a:r>
            <a:endParaRPr lang="en-US" sz="1600"/>
          </a:p>
          <a:p>
            <a:pPr lvl="1"/>
            <a:r>
              <a:rPr lang="en-US"/>
              <a:t>Another correct version</a:t>
            </a:r>
            <a:endParaRPr lang="en-US" sz="1600"/>
          </a:p>
          <a:p>
            <a:pPr lvl="2"/>
            <a:r>
              <a:rPr lang="en-US" b="1"/>
              <a:t>select </a:t>
            </a:r>
            <a:r>
              <a:rPr lang="en-US" i="1"/>
              <a:t>name</a:t>
            </a:r>
            <a:r>
              <a:rPr lang="en-US"/>
              <a:t>, </a:t>
            </a:r>
            <a:r>
              <a:rPr lang="en-US" i="1"/>
              <a:t>title</a:t>
            </a:r>
            <a:br>
              <a:rPr lang="en-US" i="1"/>
            </a:br>
            <a:r>
              <a:rPr lang="en-US" b="1"/>
              <a:t>from </a:t>
            </a:r>
            <a:r>
              <a:rPr lang="en-US"/>
              <a:t>(</a:t>
            </a:r>
            <a:r>
              <a:rPr lang="en-US" i="1"/>
              <a:t>instructor </a:t>
            </a:r>
            <a:r>
              <a:rPr lang="en-US" b="1"/>
              <a:t>natural join </a:t>
            </a:r>
            <a:r>
              <a:rPr lang="en-US" i="1"/>
              <a:t>teaches</a:t>
            </a:r>
            <a:r>
              <a:rPr lang="en-US"/>
              <a:t>)</a:t>
            </a:r>
            <a:r>
              <a:rPr lang="en-US" b="1"/>
              <a:t/>
            </a:r>
            <a:br>
              <a:rPr lang="en-US" b="1"/>
            </a:br>
            <a:r>
              <a:rPr lang="en-US" b="1"/>
              <a:t>                                            join </a:t>
            </a:r>
            <a:r>
              <a:rPr lang="en-US" i="1"/>
              <a:t>course </a:t>
            </a:r>
            <a:r>
              <a:rPr lang="en-US" b="1"/>
              <a:t>using</a:t>
            </a:r>
            <a:r>
              <a:rPr lang="en-US"/>
              <a:t>(</a:t>
            </a:r>
            <a:r>
              <a:rPr lang="en-US" i="1"/>
              <a:t>course_id</a:t>
            </a:r>
            <a:r>
              <a:rPr lang="en-US"/>
              <a:t>);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The Rename Operation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06488"/>
            <a:ext cx="8435975" cy="5208587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sz="2000" dirty="0"/>
              <a:t>The SQL allows renaming relations and attributes using the </a:t>
            </a:r>
            <a:r>
              <a:rPr lang="en-US" sz="2000" b="1" dirty="0"/>
              <a:t>as </a:t>
            </a:r>
            <a:r>
              <a:rPr lang="en-US" sz="2000" dirty="0"/>
              <a:t>clause:</a:t>
            </a:r>
            <a:endParaRPr 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i="1" dirty="0"/>
              <a:t>		</a:t>
            </a:r>
            <a:r>
              <a:rPr lang="en-US" sz="2000" i="1" dirty="0"/>
              <a:t>old-name </a:t>
            </a:r>
            <a:r>
              <a:rPr lang="en-US" sz="2000" b="1" dirty="0"/>
              <a:t>as</a:t>
            </a:r>
            <a:r>
              <a:rPr lang="en-US" sz="2000" i="1" dirty="0"/>
              <a:t> new-name</a:t>
            </a:r>
            <a:endParaRPr lang="en-US" i="1" dirty="0"/>
          </a:p>
          <a:p>
            <a:pPr>
              <a:tabLst>
                <a:tab pos="2055813" algn="l"/>
              </a:tabLst>
            </a:pPr>
            <a:r>
              <a:rPr lang="en-US" sz="2000" dirty="0"/>
              <a:t>E.g.</a:t>
            </a:r>
            <a:r>
              <a:rPr lang="en-US" dirty="0"/>
              <a:t> </a:t>
            </a:r>
          </a:p>
          <a:p>
            <a:pPr lvl="1">
              <a:tabLst>
                <a:tab pos="2055813" algn="l"/>
              </a:tabLst>
            </a:pPr>
            <a:r>
              <a:rPr lang="en-US" sz="2000" b="1" dirty="0"/>
              <a:t>select </a:t>
            </a:r>
            <a:r>
              <a:rPr lang="en-US" sz="2000" i="1" dirty="0"/>
              <a:t>ID, name, salary/12 </a:t>
            </a:r>
            <a:r>
              <a:rPr lang="en-US" sz="2000" b="1" dirty="0"/>
              <a:t>as </a:t>
            </a:r>
            <a:r>
              <a:rPr lang="en-US" sz="2000" i="1" dirty="0" err="1"/>
              <a:t>monthly_salary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b="1" dirty="0"/>
              <a:t>from </a:t>
            </a:r>
            <a:r>
              <a:rPr lang="en-US" sz="2000" i="1" dirty="0"/>
              <a:t>instructor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tabLst>
                <a:tab pos="2055813" algn="l"/>
              </a:tabLst>
            </a:pPr>
            <a:r>
              <a:rPr lang="en-US" sz="2000" dirty="0"/>
              <a:t>Find the names of all instructors who have a higher salary than </a:t>
            </a:r>
            <a:br>
              <a:rPr lang="en-US" sz="2000" dirty="0"/>
            </a:br>
            <a:r>
              <a:rPr lang="en-US" sz="2000" dirty="0"/>
              <a:t>      some instructor in ‘Comp. </a:t>
            </a:r>
            <a:r>
              <a:rPr lang="en-US" sz="2000" dirty="0" err="1"/>
              <a:t>Sci</a:t>
            </a:r>
            <a:r>
              <a:rPr lang="en-US" sz="2000" dirty="0"/>
              <a:t>’.</a:t>
            </a:r>
            <a:endParaRPr lang="en-US" dirty="0"/>
          </a:p>
          <a:p>
            <a:pPr lvl="1">
              <a:tabLst>
                <a:tab pos="2055813" algn="l"/>
              </a:tabLst>
            </a:pPr>
            <a:r>
              <a:rPr lang="en-US" sz="2000" b="1" dirty="0"/>
              <a:t>select distinct </a:t>
            </a:r>
            <a:r>
              <a:rPr lang="en-US" sz="2000" i="1" dirty="0"/>
              <a:t>T. name</a:t>
            </a:r>
            <a:br>
              <a:rPr lang="en-US" sz="2000" i="1" dirty="0"/>
            </a:br>
            <a:r>
              <a:rPr lang="en-US" sz="2000" b="1" dirty="0"/>
              <a:t>from </a:t>
            </a:r>
            <a:r>
              <a:rPr lang="en-US" sz="2000" i="1" dirty="0"/>
              <a:t>instructor </a:t>
            </a:r>
            <a:r>
              <a:rPr lang="en-US" sz="2000" b="1" dirty="0"/>
              <a:t>as </a:t>
            </a:r>
            <a:r>
              <a:rPr lang="en-US" sz="2000" i="1" dirty="0"/>
              <a:t>T, instructor </a:t>
            </a:r>
            <a:r>
              <a:rPr lang="en-US" sz="2000" b="1" dirty="0"/>
              <a:t>as </a:t>
            </a:r>
            <a:r>
              <a:rPr lang="en-US" sz="2000" i="1" dirty="0"/>
              <a:t>S</a:t>
            </a:r>
            <a:br>
              <a:rPr lang="en-US" sz="2000" i="1" dirty="0"/>
            </a:br>
            <a:r>
              <a:rPr lang="en-US" sz="2000" b="1" dirty="0"/>
              <a:t>where </a:t>
            </a:r>
            <a:r>
              <a:rPr lang="en-US" sz="2000" i="1" dirty="0" err="1"/>
              <a:t>T.salary</a:t>
            </a:r>
            <a:r>
              <a:rPr lang="en-US" sz="2000" i="1" dirty="0"/>
              <a:t> &gt; </a:t>
            </a:r>
            <a:r>
              <a:rPr lang="en-US" sz="2000" i="1" dirty="0" err="1"/>
              <a:t>S.salary</a:t>
            </a:r>
            <a:r>
              <a:rPr lang="en-US" sz="2000" i="1" dirty="0"/>
              <a:t> </a:t>
            </a:r>
            <a:r>
              <a:rPr lang="en-US" sz="2000" b="1" dirty="0"/>
              <a:t>and </a:t>
            </a:r>
            <a:r>
              <a:rPr lang="en-US" sz="2000" i="1" dirty="0" err="1"/>
              <a:t>S.dept_name</a:t>
            </a:r>
            <a:r>
              <a:rPr lang="en-US" sz="2000" i="1" dirty="0"/>
              <a:t> = ‘Comp. Sci.’</a:t>
            </a:r>
            <a:endParaRPr lang="en-US" dirty="0"/>
          </a:p>
          <a:p>
            <a:pPr>
              <a:tabLst>
                <a:tab pos="2055813" algn="l"/>
              </a:tabLst>
            </a:pPr>
            <a:r>
              <a:rPr lang="en-US" sz="2000" dirty="0"/>
              <a:t>Keyword </a:t>
            </a:r>
            <a:r>
              <a:rPr lang="en-US" sz="2000" b="1" dirty="0"/>
              <a:t>as</a:t>
            </a:r>
            <a:r>
              <a:rPr lang="en-US" sz="2000" dirty="0"/>
              <a:t> is optional and may be omitted</a:t>
            </a:r>
            <a:br>
              <a:rPr lang="en-US" sz="2000" dirty="0"/>
            </a:br>
            <a:r>
              <a:rPr lang="en-US" sz="2000" dirty="0"/>
              <a:t>              </a:t>
            </a:r>
            <a:r>
              <a:rPr lang="en-US" sz="2000" i="1" dirty="0"/>
              <a:t>instructor </a:t>
            </a:r>
            <a:r>
              <a:rPr lang="en-US" sz="2000" b="1" dirty="0"/>
              <a:t>as </a:t>
            </a:r>
            <a:r>
              <a:rPr lang="en-US" sz="2000" i="1" dirty="0"/>
              <a:t>T ≡ instructor</a:t>
            </a:r>
            <a:r>
              <a:rPr lang="en-US" sz="2000" b="1" dirty="0"/>
              <a:t> </a:t>
            </a:r>
            <a:r>
              <a:rPr lang="en-US" sz="2000" i="1" dirty="0"/>
              <a:t>T</a:t>
            </a:r>
          </a:p>
          <a:p>
            <a:pPr lvl="1">
              <a:tabLst>
                <a:tab pos="2055813" algn="l"/>
              </a:tabLst>
            </a:pPr>
            <a:r>
              <a:rPr lang="en-US" dirty="0"/>
              <a:t>Keyword </a:t>
            </a:r>
            <a:r>
              <a:rPr lang="en-US" b="1" dirty="0"/>
              <a:t>as </a:t>
            </a:r>
            <a:r>
              <a:rPr lang="en-US" dirty="0"/>
              <a:t> must be omitted in Oracle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Operations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968375"/>
            <a:ext cx="8245475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sz="2000"/>
              <a:t>SQL includes a string-matching operator for comparisons on character strings.  The operator “like” uses patterns that are described using two special characters:</a:t>
            </a:r>
            <a:endParaRPr lang="en-US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percent (%).  The % character matches any substring.</a:t>
            </a:r>
            <a:endParaRPr lang="en-US" sz="160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underscore (_).  The _ character matches any character.</a:t>
            </a:r>
            <a:endParaRPr lang="en-US" sz="1600"/>
          </a:p>
          <a:p>
            <a:pPr>
              <a:tabLst>
                <a:tab pos="1889125" algn="l"/>
                <a:tab pos="2403475" algn="l"/>
              </a:tabLst>
            </a:pPr>
            <a:r>
              <a:rPr lang="en-US" sz="2000"/>
              <a:t>Find the names of all instructors whose name includes the substring “dar”.</a:t>
            </a:r>
            <a:br>
              <a:rPr lang="en-US" sz="2000"/>
            </a:br>
            <a:r>
              <a:rPr lang="en-US" b="1"/>
              <a:t>	</a:t>
            </a:r>
            <a:r>
              <a:rPr lang="en-US"/>
              <a:t> </a:t>
            </a:r>
            <a:r>
              <a:rPr lang="en-US" b="1"/>
              <a:t>select </a:t>
            </a:r>
            <a:r>
              <a:rPr lang="en-US" i="1"/>
              <a:t>name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 </a:t>
            </a:r>
            <a:r>
              <a:rPr lang="en-US" i="1"/>
              <a:t>instructor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</a:t>
            </a:r>
            <a:r>
              <a:rPr lang="en-US" b="1" i="1"/>
              <a:t> </a:t>
            </a:r>
            <a:r>
              <a:rPr lang="en-US" i="1"/>
              <a:t>name </a:t>
            </a:r>
            <a:r>
              <a:rPr lang="en-US" b="1"/>
              <a:t>like </a:t>
            </a:r>
            <a:r>
              <a:rPr lang="en-US" b="1">
                <a:latin typeface="Century Gothic" pitchFamily="34" charset="0"/>
              </a:rPr>
              <a:t>'</a:t>
            </a:r>
            <a:r>
              <a:rPr lang="en-US"/>
              <a:t>%dar%</a:t>
            </a:r>
            <a:r>
              <a:rPr lang="en-US">
                <a:latin typeface="Century Gothic" pitchFamily="34" charset="0"/>
              </a:rPr>
              <a:t>'</a:t>
            </a:r>
            <a:r>
              <a:rPr lang="en-US" sz="1600">
                <a:latin typeface="Century Gothic" pitchFamily="34" charset="0"/>
              </a:rPr>
              <a:t> </a:t>
            </a:r>
            <a:endParaRPr lang="en-US">
              <a:latin typeface="Century Gothic" pitchFamily="34" charset="0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sz="2000"/>
              <a:t>Match the string “100 %”</a:t>
            </a:r>
            <a:endParaRPr lang="en-US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sz="1600"/>
              <a:t>			</a:t>
            </a:r>
            <a:r>
              <a:rPr lang="en-US" b="1"/>
              <a:t>like </a:t>
            </a:r>
            <a:r>
              <a:rPr lang="en-US" b="1">
                <a:latin typeface="Century Gothic" pitchFamily="34" charset="0"/>
              </a:rPr>
              <a:t>‘</a:t>
            </a:r>
            <a:r>
              <a:rPr lang="en-US"/>
              <a:t>100 \%</a:t>
            </a:r>
            <a:r>
              <a:rPr lang="en-US">
                <a:latin typeface="Century Gothic" pitchFamily="34" charset="0"/>
              </a:rPr>
              <a:t>' </a:t>
            </a:r>
            <a:r>
              <a:rPr lang="en-US"/>
              <a:t> </a:t>
            </a:r>
            <a:r>
              <a:rPr lang="en-US" b="1"/>
              <a:t>escape  </a:t>
            </a:r>
            <a:r>
              <a:rPr lang="en-US" b="1">
                <a:latin typeface="Century Gothic" pitchFamily="34" charset="0"/>
              </a:rPr>
              <a:t>'</a:t>
            </a:r>
            <a:r>
              <a:rPr lang="en-US"/>
              <a:t>\</a:t>
            </a:r>
            <a:r>
              <a:rPr lang="en-US">
                <a:latin typeface="Century Gothic" pitchFamily="34" charset="0"/>
              </a:rPr>
              <a:t>'</a:t>
            </a:r>
            <a:r>
              <a:rPr lang="en-US" sz="1600">
                <a:latin typeface="Century Gothic" pitchFamily="34" charset="0"/>
              </a:rPr>
              <a:t> 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Operations (Cont.)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/>
              <a:t>Patters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‘Intro%’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‘%Comp%’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‘_ _ _’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‘_ _ _ %’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/>
          </a:p>
          <a:p>
            <a:pPr>
              <a:tabLst>
                <a:tab pos="1889125" algn="l"/>
                <a:tab pos="2403475" algn="l"/>
              </a:tabLst>
            </a:pPr>
            <a:r>
              <a:rPr lang="en-US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finding string length, extracting substrings,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Ordering the Display of Tuples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4202113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sz="2000"/>
              <a:t>List in alphabetic order the names of all instructors </a:t>
            </a:r>
            <a:br>
              <a:rPr lang="en-US" sz="2000"/>
            </a:br>
            <a:r>
              <a:rPr lang="en-US" sz="2000"/>
              <a:t>         </a:t>
            </a:r>
            <a:r>
              <a:rPr lang="en-US" sz="2000" b="1"/>
              <a:t>select distinct </a:t>
            </a:r>
            <a:r>
              <a:rPr lang="en-US" sz="2000" i="1"/>
              <a:t>name</a:t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 b="1"/>
              <a:t>from   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/>
              <a:t>	</a:t>
            </a:r>
            <a:r>
              <a:rPr lang="en-US" sz="2000" b="1"/>
              <a:t>order by </a:t>
            </a:r>
            <a:r>
              <a:rPr lang="en-US" sz="2000" i="1"/>
              <a:t>name</a:t>
            </a:r>
            <a:endParaRPr lang="en-US"/>
          </a:p>
          <a:p>
            <a:pPr>
              <a:tabLst>
                <a:tab pos="906463" algn="l"/>
              </a:tabLst>
            </a:pPr>
            <a:r>
              <a:rPr lang="en-US" sz="2000"/>
              <a:t>We may specify </a:t>
            </a:r>
            <a:r>
              <a:rPr lang="en-US" sz="2000" b="1">
                <a:solidFill>
                  <a:srgbClr val="000099"/>
                </a:solidFill>
              </a:rPr>
              <a:t>desc</a:t>
            </a:r>
            <a:r>
              <a:rPr lang="en-US" sz="2000"/>
              <a:t> for descending order or </a:t>
            </a:r>
            <a:r>
              <a:rPr lang="en-US" sz="2000" b="1">
                <a:solidFill>
                  <a:srgbClr val="000099"/>
                </a:solidFill>
              </a:rPr>
              <a:t>asc</a:t>
            </a:r>
            <a:r>
              <a:rPr lang="en-US" sz="2000"/>
              <a:t> for ascending order, for each attribute; ascending order is the default.</a:t>
            </a:r>
            <a:endParaRPr lang="en-US"/>
          </a:p>
          <a:p>
            <a:pPr lvl="1">
              <a:tabLst>
                <a:tab pos="906463" algn="l"/>
              </a:tabLst>
            </a:pPr>
            <a:r>
              <a:rPr lang="en-US" sz="2000"/>
              <a:t>Example:  </a:t>
            </a:r>
            <a:r>
              <a:rPr lang="en-US" sz="2000" b="1"/>
              <a:t>order by</a:t>
            </a:r>
            <a:r>
              <a:rPr lang="en-US" sz="2000"/>
              <a:t> </a:t>
            </a:r>
            <a:r>
              <a:rPr lang="en-US" sz="2000" i="1"/>
              <a:t>name</a:t>
            </a:r>
            <a:r>
              <a:rPr lang="en-US" sz="2000"/>
              <a:t> </a:t>
            </a:r>
            <a:r>
              <a:rPr lang="en-US" sz="2000" b="1"/>
              <a:t>desc</a:t>
            </a:r>
            <a:endParaRPr lang="en-US" b="1"/>
          </a:p>
          <a:p>
            <a:pPr>
              <a:tabLst>
                <a:tab pos="906463" algn="l"/>
              </a:tabLst>
            </a:pPr>
            <a:r>
              <a:rPr lang="en-US" sz="2000"/>
              <a:t>Can sort on multiple attributes</a:t>
            </a:r>
            <a:endParaRPr lang="en-US"/>
          </a:p>
          <a:p>
            <a:pPr lvl="1">
              <a:tabLst>
                <a:tab pos="906463" algn="l"/>
              </a:tabLst>
            </a:pPr>
            <a:r>
              <a:rPr lang="en-US" sz="2000"/>
              <a:t>Example: </a:t>
            </a:r>
            <a:r>
              <a:rPr lang="en-US" sz="2000" b="1"/>
              <a:t>order by </a:t>
            </a:r>
            <a:r>
              <a:rPr lang="en-US" sz="2000"/>
              <a:t> </a:t>
            </a:r>
            <a:r>
              <a:rPr lang="en-US" sz="2000" i="1"/>
              <a:t>dept_name, name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Where Clause Predicates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89900" cy="5038725"/>
          </a:xfrm>
          <a:noFill/>
          <a:ln/>
        </p:spPr>
        <p:txBody>
          <a:bodyPr lIns="90488" tIns="44450" rIns="90488" bIns="44450"/>
          <a:lstStyle/>
          <a:p>
            <a:r>
              <a:rPr lang="en-US" sz="2000" dirty="0"/>
              <a:t>SQL includes a </a:t>
            </a:r>
            <a:r>
              <a:rPr lang="en-US" sz="2000" b="1" dirty="0">
                <a:solidFill>
                  <a:srgbClr val="000099"/>
                </a:solidFill>
              </a:rPr>
              <a:t>between</a:t>
            </a:r>
            <a:r>
              <a:rPr lang="en-US" sz="2000" dirty="0"/>
              <a:t> comparison operator</a:t>
            </a:r>
            <a:endParaRPr lang="en-US" dirty="0"/>
          </a:p>
          <a:p>
            <a:r>
              <a:rPr lang="en-US" sz="2000" dirty="0"/>
              <a:t>Example:  Find the names of all instructors with salary between $90,000 and $100,000 (that is, </a:t>
            </a:r>
            <a:r>
              <a:rPr lang="en-US" sz="2000" dirty="0">
                <a:latin typeface="Symbol" pitchFamily="18" charset="2"/>
              </a:rPr>
              <a:t> </a:t>
            </a:r>
            <a:r>
              <a:rPr lang="en-US" sz="2000" dirty="0"/>
              <a:t>$90,000 and </a:t>
            </a:r>
            <a:r>
              <a:rPr lang="en-US" sz="2000" dirty="0">
                <a:latin typeface="Symbol" pitchFamily="18" charset="2"/>
              </a:rPr>
              <a:t> </a:t>
            </a:r>
            <a:r>
              <a:rPr lang="en-US" sz="2000" dirty="0"/>
              <a:t>$100,000)</a:t>
            </a:r>
            <a:endParaRPr lang="en-US" dirty="0"/>
          </a:p>
          <a:p>
            <a:pPr lvl="1"/>
            <a:r>
              <a:rPr lang="en-US" sz="2000" b="1" dirty="0"/>
              <a:t>select</a:t>
            </a:r>
            <a:r>
              <a:rPr lang="en-US" sz="2000" i="1" dirty="0"/>
              <a:t> name</a:t>
            </a:r>
            <a:br>
              <a:rPr lang="en-US" sz="2000" i="1" dirty="0"/>
            </a:br>
            <a:r>
              <a:rPr lang="en-US" sz="2000" i="1" dirty="0"/>
              <a:t>  </a:t>
            </a:r>
            <a:r>
              <a:rPr lang="en-US" sz="2000" b="1" dirty="0"/>
              <a:t>from </a:t>
            </a:r>
            <a:r>
              <a:rPr lang="en-US" sz="2000" i="1" dirty="0"/>
              <a:t>instructor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b="1" dirty="0"/>
              <a:t>where </a:t>
            </a:r>
            <a:r>
              <a:rPr lang="en-US" sz="2000" i="1" dirty="0"/>
              <a:t>salary </a:t>
            </a:r>
            <a:r>
              <a:rPr lang="en-US" sz="2000" b="1" dirty="0"/>
              <a:t>between </a:t>
            </a:r>
            <a:r>
              <a:rPr lang="en-US" sz="2000" dirty="0"/>
              <a:t>90000 </a:t>
            </a:r>
            <a:r>
              <a:rPr lang="en-US" sz="2000" b="1" dirty="0"/>
              <a:t>and </a:t>
            </a:r>
            <a:r>
              <a:rPr lang="en-US" sz="2000" dirty="0"/>
              <a:t>100000</a:t>
            </a:r>
            <a:endParaRPr lang="en-US" dirty="0"/>
          </a:p>
          <a:p>
            <a:r>
              <a:rPr lang="en-US" sz="2000" dirty="0" err="1"/>
              <a:t>Tuple</a:t>
            </a:r>
            <a:r>
              <a:rPr lang="en-US" sz="2000" dirty="0"/>
              <a:t> comparison</a:t>
            </a:r>
            <a:endParaRPr lang="en-US" dirty="0"/>
          </a:p>
          <a:p>
            <a:pPr lvl="1"/>
            <a:r>
              <a:rPr kumimoji="0" lang="en-US" sz="2000" b="1" dirty="0"/>
              <a:t>select </a:t>
            </a:r>
            <a:r>
              <a:rPr kumimoji="0" lang="en-US" sz="2000" i="1" dirty="0"/>
              <a:t>name</a:t>
            </a:r>
            <a:r>
              <a:rPr kumimoji="0" lang="en-US" sz="2000" dirty="0"/>
              <a:t>, </a:t>
            </a:r>
            <a:r>
              <a:rPr kumimoji="0" lang="en-US" sz="2000" i="1" dirty="0" err="1"/>
              <a:t>course_id</a:t>
            </a:r>
            <a:r>
              <a:rPr kumimoji="0" lang="en-US" sz="2000" i="1" dirty="0"/>
              <a:t/>
            </a:r>
            <a:br>
              <a:rPr kumimoji="0" lang="en-US" sz="2000" i="1" dirty="0"/>
            </a:br>
            <a:r>
              <a:rPr kumimoji="0" lang="en-US" sz="2000" b="1" dirty="0"/>
              <a:t>from </a:t>
            </a:r>
            <a:r>
              <a:rPr kumimoji="0" lang="en-US" sz="2000" i="1" dirty="0"/>
              <a:t>instructor</a:t>
            </a:r>
            <a:r>
              <a:rPr kumimoji="0" lang="en-US" sz="2000" dirty="0"/>
              <a:t>, </a:t>
            </a:r>
            <a:r>
              <a:rPr kumimoji="0" lang="en-US" sz="2000" i="1" dirty="0"/>
              <a:t>teaches</a:t>
            </a:r>
            <a:br>
              <a:rPr kumimoji="0" lang="en-US" sz="2000" i="1" dirty="0"/>
            </a:br>
            <a:r>
              <a:rPr kumimoji="0" lang="en-US" sz="2000" b="1" dirty="0"/>
              <a:t>where </a:t>
            </a:r>
            <a:r>
              <a:rPr kumimoji="0" lang="en-US" sz="2000" dirty="0"/>
              <a:t>(</a:t>
            </a:r>
            <a:r>
              <a:rPr kumimoji="0" lang="en-US" sz="2000" i="1" dirty="0"/>
              <a:t>instructor</a:t>
            </a:r>
            <a:r>
              <a:rPr kumimoji="0" lang="en-US" sz="2000" dirty="0"/>
              <a:t>.</a:t>
            </a:r>
            <a:r>
              <a:rPr kumimoji="0" lang="en-US" sz="2000" i="1" dirty="0"/>
              <a:t>ID</a:t>
            </a:r>
            <a:r>
              <a:rPr kumimoji="0" lang="en-US" sz="2000" dirty="0"/>
              <a:t>, </a:t>
            </a:r>
            <a:r>
              <a:rPr kumimoji="0" lang="en-US" sz="2000" i="1" dirty="0" err="1"/>
              <a:t>dept_name</a:t>
            </a:r>
            <a:r>
              <a:rPr kumimoji="0" lang="en-US" sz="2000" dirty="0"/>
              <a:t>) = (</a:t>
            </a:r>
            <a:r>
              <a:rPr kumimoji="0" lang="en-US" sz="2000" i="1" dirty="0"/>
              <a:t>teaches</a:t>
            </a:r>
            <a:r>
              <a:rPr kumimoji="0" lang="en-US" sz="2000" dirty="0"/>
              <a:t>.</a:t>
            </a:r>
            <a:r>
              <a:rPr kumimoji="0" lang="en-US" sz="2000" i="1" dirty="0"/>
              <a:t>ID</a:t>
            </a:r>
            <a:r>
              <a:rPr kumimoji="0" lang="en-US" sz="2000" dirty="0"/>
              <a:t>, ’Biology’);</a:t>
            </a:r>
            <a:endParaRPr kumimoji="0" lang="en-US" dirty="0"/>
          </a:p>
          <a:p>
            <a:pPr lvl="1"/>
            <a:endParaRPr kumimoji="0" lang="en-US" sz="2000" dirty="0">
              <a:latin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Duplicates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n-US" sz="2000"/>
              <a:t>In relations with duplicates, SQL can define how many copies of tuples appear in the result.</a:t>
            </a:r>
            <a:endParaRPr lang="en-US"/>
          </a:p>
          <a:p>
            <a:r>
              <a:rPr lang="en-US" sz="2000" b="1">
                <a:solidFill>
                  <a:srgbClr val="000099"/>
                </a:solidFill>
              </a:rPr>
              <a:t>Multiset</a:t>
            </a:r>
            <a:r>
              <a:rPr lang="en-US" sz="2000" b="1">
                <a:solidFill>
                  <a:schemeClr val="tx2"/>
                </a:solidFill>
              </a:rPr>
              <a:t> </a:t>
            </a:r>
            <a:r>
              <a:rPr lang="en-US" sz="2000"/>
              <a:t>versions of some of the relational algebra operators – given multiset relations 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 and </a:t>
            </a:r>
            <a:r>
              <a:rPr lang="en-US" sz="2000" i="1"/>
              <a:t>r</a:t>
            </a:r>
            <a:r>
              <a:rPr lang="en-US" sz="2000" baseline="-25000"/>
              <a:t>2</a:t>
            </a:r>
            <a:r>
              <a:rPr lang="en-US" sz="2000"/>
              <a:t>:</a:t>
            </a:r>
            <a:endParaRPr lang="en-US"/>
          </a:p>
          <a:p>
            <a:pPr lvl="1">
              <a:buFont typeface="Monotype Sorts" charset="2"/>
              <a:buNone/>
            </a:pPr>
            <a:r>
              <a:rPr lang="en-US" sz="2000"/>
              <a:t>1.	 </a:t>
            </a:r>
            <a:r>
              <a:rPr lang="en-US" sz="2800" b="1">
                <a:sym typeface="Symbol" pitchFamily="18" charset="2"/>
              </a:rPr>
              <a:t></a:t>
            </a:r>
            <a:r>
              <a:rPr lang="en-US" sz="2800" b="1" i="1" baseline="-25000">
                <a:sym typeface="Symbol" pitchFamily="18" charset="2"/>
              </a:rPr>
              <a:t> </a:t>
            </a:r>
            <a:r>
              <a:rPr lang="en-US" sz="2000" b="1">
                <a:sym typeface="Symbol" pitchFamily="18" charset="2"/>
              </a:rPr>
              <a:t>(</a:t>
            </a:r>
            <a:r>
              <a:rPr lang="en-US" sz="2000" b="1" i="1">
                <a:sym typeface="Symbol" pitchFamily="18" charset="2"/>
              </a:rPr>
              <a:t>r</a:t>
            </a:r>
            <a:r>
              <a:rPr lang="en-US" sz="2000" b="1" baseline="-25000">
                <a:sym typeface="Symbol" pitchFamily="18" charset="2"/>
              </a:rPr>
              <a:t>1</a:t>
            </a:r>
            <a:r>
              <a:rPr lang="en-US" sz="2000" b="1">
                <a:sym typeface="Symbol" pitchFamily="18" charset="2"/>
              </a:rPr>
              <a:t>)</a:t>
            </a:r>
            <a:r>
              <a:rPr lang="en-US" sz="2000" b="1" i="1">
                <a:sym typeface="Symbol" pitchFamily="18" charset="2"/>
              </a:rPr>
              <a:t>:</a:t>
            </a:r>
            <a:r>
              <a:rPr lang="en-US" sz="2000"/>
              <a:t> If there are </a:t>
            </a:r>
            <a:r>
              <a:rPr lang="en-US" sz="2000" i="1"/>
              <a:t>c</a:t>
            </a:r>
            <a:r>
              <a:rPr lang="en-US" sz="2000" baseline="-25000"/>
              <a:t>1</a:t>
            </a:r>
            <a:r>
              <a:rPr lang="en-US" sz="2000"/>
              <a:t> copies of tuple </a:t>
            </a:r>
            <a:r>
              <a:rPr lang="en-US" sz="2000" i="1"/>
              <a:t>t</a:t>
            </a:r>
            <a:r>
              <a:rPr lang="en-US" sz="2000" baseline="-25000"/>
              <a:t>1</a:t>
            </a:r>
            <a:r>
              <a:rPr lang="en-US" sz="2000"/>
              <a:t> in 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, and </a:t>
            </a:r>
            <a:r>
              <a:rPr lang="en-US" sz="2000" i="1"/>
              <a:t>t</a:t>
            </a:r>
            <a:r>
              <a:rPr lang="en-US" sz="2000" baseline="-25000"/>
              <a:t>1</a:t>
            </a:r>
            <a:r>
              <a:rPr lang="en-US" sz="2000"/>
              <a:t> satisfies selections </a:t>
            </a:r>
            <a:r>
              <a:rPr lang="en-US" sz="2800">
                <a:sym typeface="Symbol" pitchFamily="18" charset="2"/>
              </a:rPr>
              <a:t></a:t>
            </a:r>
            <a:r>
              <a:rPr lang="en-US" sz="2800" i="1" baseline="-25000">
                <a:sym typeface="Symbol" pitchFamily="18" charset="2"/>
              </a:rPr>
              <a:t></a:t>
            </a:r>
            <a:r>
              <a:rPr lang="en-US" sz="2000" baseline="-25000">
                <a:sym typeface="Symbol" pitchFamily="18" charset="2"/>
              </a:rPr>
              <a:t>,</a:t>
            </a:r>
            <a:r>
              <a:rPr lang="en-US" sz="2000">
                <a:sym typeface="Symbol" pitchFamily="18" charset="2"/>
              </a:rPr>
              <a:t>, then there are </a:t>
            </a:r>
            <a:r>
              <a:rPr lang="en-US" sz="2000" i="1">
                <a:sym typeface="Symbol" pitchFamily="18" charset="2"/>
              </a:rPr>
              <a:t>c</a:t>
            </a:r>
            <a:r>
              <a:rPr lang="en-US" sz="2000" baseline="-25000">
                <a:sym typeface="Symbol" pitchFamily="18" charset="2"/>
              </a:rPr>
              <a:t>1 </a:t>
            </a:r>
            <a:r>
              <a:rPr lang="en-US" sz="2000">
                <a:sym typeface="Symbol" pitchFamily="18" charset="2"/>
              </a:rPr>
              <a:t>copies of </a:t>
            </a:r>
            <a:r>
              <a:rPr lang="en-US" sz="2000" i="1">
                <a:sym typeface="Symbol" pitchFamily="18" charset="2"/>
              </a:rPr>
              <a:t>t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 sz="2000">
                <a:sym typeface="Symbol" pitchFamily="18" charset="2"/>
              </a:rPr>
              <a:t> in </a:t>
            </a:r>
            <a:r>
              <a:rPr lang="en-US" sz="2000"/>
              <a:t> </a:t>
            </a:r>
            <a:r>
              <a:rPr lang="en-US" sz="2800">
                <a:sym typeface="Symbol" pitchFamily="18" charset="2"/>
              </a:rPr>
              <a:t></a:t>
            </a:r>
            <a:r>
              <a:rPr lang="en-US" sz="2800" i="1" baseline="-25000">
                <a:sym typeface="Symbol" pitchFamily="18" charset="2"/>
              </a:rPr>
              <a:t> 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 sz="2000">
                <a:sym typeface="Symbol" pitchFamily="18" charset="2"/>
              </a:rPr>
              <a:t>)</a:t>
            </a:r>
            <a:r>
              <a:rPr lang="en-US" sz="2000" i="1">
                <a:sym typeface="Symbol" pitchFamily="18" charset="2"/>
              </a:rPr>
              <a:t>.</a:t>
            </a:r>
            <a:endParaRPr lang="en-US">
              <a:sym typeface="Symbol" pitchFamily="18" charset="2"/>
            </a:endParaRPr>
          </a:p>
          <a:p>
            <a:pPr lvl="1">
              <a:buFont typeface="Monotype Sorts" charset="2"/>
              <a:buNone/>
            </a:pPr>
            <a:r>
              <a:rPr lang="en-US" sz="2000">
                <a:sym typeface="Symbol" pitchFamily="18" charset="2"/>
              </a:rPr>
              <a:t>2.	 </a:t>
            </a:r>
            <a:r>
              <a:rPr lang="en-US" sz="2000" b="1">
                <a:sym typeface="Symbol" pitchFamily="18" charset="2"/>
              </a:rPr>
              <a:t></a:t>
            </a:r>
            <a:r>
              <a:rPr lang="en-US" sz="2400" b="1" i="1" baseline="-25000">
                <a:sym typeface="Symbol" pitchFamily="18" charset="2"/>
              </a:rPr>
              <a:t>A </a:t>
            </a:r>
            <a:r>
              <a:rPr lang="en-US" sz="2000" b="1">
                <a:sym typeface="Symbol" pitchFamily="18" charset="2"/>
              </a:rPr>
              <a:t>(</a:t>
            </a:r>
            <a:r>
              <a:rPr lang="en-US" sz="2000" b="1" i="1">
                <a:sym typeface="Symbol" pitchFamily="18" charset="2"/>
              </a:rPr>
              <a:t>r </a:t>
            </a:r>
            <a:r>
              <a:rPr lang="en-US" sz="2000" b="1">
                <a:sym typeface="Symbol" pitchFamily="18" charset="2"/>
              </a:rPr>
              <a:t>):</a:t>
            </a:r>
            <a:r>
              <a:rPr lang="en-US" sz="2000">
                <a:sym typeface="Symbol" pitchFamily="18" charset="2"/>
              </a:rPr>
              <a:t> For each copy of tuple </a:t>
            </a:r>
            <a:r>
              <a:rPr lang="en-US" sz="2000" i="1">
                <a:sym typeface="Symbol" pitchFamily="18" charset="2"/>
              </a:rPr>
              <a:t>t</a:t>
            </a:r>
            <a:r>
              <a:rPr lang="en-US" sz="2000" i="1" baseline="-25000">
                <a:sym typeface="Symbol" pitchFamily="18" charset="2"/>
              </a:rPr>
              <a:t>1</a:t>
            </a:r>
            <a:r>
              <a:rPr lang="en-US" sz="2000" i="1">
                <a:sym typeface="Symbol" pitchFamily="18" charset="2"/>
              </a:rPr>
              <a:t> </a:t>
            </a:r>
            <a:r>
              <a:rPr lang="en-US" sz="2000">
                <a:sym typeface="Symbol" pitchFamily="18" charset="2"/>
              </a:rPr>
              <a:t>in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 sz="2000" i="1">
                <a:sym typeface="Symbol" pitchFamily="18" charset="2"/>
              </a:rPr>
              <a:t>, </a:t>
            </a:r>
            <a:r>
              <a:rPr lang="en-US" sz="2000">
                <a:sym typeface="Symbol" pitchFamily="18" charset="2"/>
              </a:rPr>
              <a:t>there is a copy of tuple</a:t>
            </a:r>
            <a:r>
              <a:rPr lang="en-US" sz="2000" i="1">
                <a:sym typeface="Symbol" pitchFamily="18" charset="2"/>
              </a:rPr>
              <a:t>    </a:t>
            </a:r>
            <a:r>
              <a:rPr lang="en-US" sz="2000">
                <a:sym typeface="Symbol" pitchFamily="18" charset="2"/>
              </a:rPr>
              <a:t></a:t>
            </a:r>
            <a:r>
              <a:rPr lang="en-US" sz="2400" i="1" baseline="-25000">
                <a:sym typeface="Symbol" pitchFamily="18" charset="2"/>
              </a:rPr>
              <a:t>A 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t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 sz="2000" i="1">
                <a:sym typeface="Symbol" pitchFamily="18" charset="2"/>
              </a:rPr>
              <a:t>)</a:t>
            </a:r>
            <a:r>
              <a:rPr lang="en-US" sz="2000">
                <a:sym typeface="Symbol" pitchFamily="18" charset="2"/>
              </a:rPr>
              <a:t> in </a:t>
            </a:r>
            <a:r>
              <a:rPr lang="en-US" sz="2400" i="1" baseline="-25000">
                <a:sym typeface="Symbol" pitchFamily="18" charset="2"/>
              </a:rPr>
              <a:t>A 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 sz="2000">
                <a:sym typeface="Symbol" pitchFamily="18" charset="2"/>
              </a:rPr>
              <a:t>) where </a:t>
            </a:r>
            <a:r>
              <a:rPr lang="en-US" sz="2400" i="1" baseline="-25000">
                <a:sym typeface="Symbol" pitchFamily="18" charset="2"/>
              </a:rPr>
              <a:t>A 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t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 sz="2000">
                <a:sym typeface="Symbol" pitchFamily="18" charset="2"/>
              </a:rPr>
              <a:t>) denotes the projection of the single tuple </a:t>
            </a:r>
            <a:r>
              <a:rPr lang="en-US" sz="2000" i="1">
                <a:sym typeface="Symbol" pitchFamily="18" charset="2"/>
              </a:rPr>
              <a:t>t</a:t>
            </a:r>
            <a:r>
              <a:rPr lang="en-US" sz="2000" i="1" baseline="-25000">
                <a:sym typeface="Symbol" pitchFamily="18" charset="2"/>
              </a:rPr>
              <a:t>1</a:t>
            </a:r>
            <a:r>
              <a:rPr lang="en-US" sz="2000" i="1">
                <a:sym typeface="Symbol" pitchFamily="18" charset="2"/>
              </a:rPr>
              <a:t>.</a:t>
            </a:r>
            <a:endParaRPr lang="en-US" i="1">
              <a:sym typeface="Symbol" pitchFamily="18" charset="2"/>
            </a:endParaRPr>
          </a:p>
          <a:p>
            <a:pPr lvl="1">
              <a:buFont typeface="Monotype Sorts" charset="2"/>
              <a:buNone/>
            </a:pPr>
            <a:r>
              <a:rPr lang="en-US" sz="2000">
                <a:sym typeface="Symbol" pitchFamily="18" charset="2"/>
              </a:rPr>
              <a:t>3.	 </a:t>
            </a:r>
            <a:r>
              <a:rPr lang="en-US" sz="2000" b="1" i="1">
                <a:sym typeface="Symbol" pitchFamily="18" charset="2"/>
              </a:rPr>
              <a:t>r</a:t>
            </a:r>
            <a:r>
              <a:rPr lang="en-US" sz="2000" b="1" baseline="-25000">
                <a:sym typeface="Symbol" pitchFamily="18" charset="2"/>
              </a:rPr>
              <a:t>1 </a:t>
            </a:r>
            <a:r>
              <a:rPr lang="en-US" sz="2000" b="1">
                <a:sym typeface="Symbol" pitchFamily="18" charset="2"/>
              </a:rPr>
              <a:t> x </a:t>
            </a:r>
            <a:r>
              <a:rPr lang="en-US" sz="2000" b="1" i="1"/>
              <a:t>r</a:t>
            </a:r>
            <a:r>
              <a:rPr lang="en-US" sz="2000" b="1" baseline="-25000"/>
              <a:t>2</a:t>
            </a:r>
            <a:r>
              <a:rPr lang="en-US" sz="2000" b="1">
                <a:sym typeface="Symbol" pitchFamily="18" charset="2"/>
              </a:rPr>
              <a:t> :</a:t>
            </a:r>
            <a:r>
              <a:rPr lang="en-US" sz="2000">
                <a:sym typeface="Symbol" pitchFamily="18" charset="2"/>
              </a:rPr>
              <a:t> If there are </a:t>
            </a:r>
            <a:r>
              <a:rPr lang="en-US" sz="2000" i="1">
                <a:sym typeface="Symbol" pitchFamily="18" charset="2"/>
              </a:rPr>
              <a:t>c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 sz="2000">
                <a:sym typeface="Symbol" pitchFamily="18" charset="2"/>
              </a:rPr>
              <a:t> copies of tuple </a:t>
            </a:r>
            <a:r>
              <a:rPr lang="en-US" sz="2000" i="1">
                <a:sym typeface="Symbol" pitchFamily="18" charset="2"/>
              </a:rPr>
              <a:t>t</a:t>
            </a:r>
            <a:r>
              <a:rPr lang="en-US" sz="2000" i="1" baseline="-25000">
                <a:sym typeface="Symbol" pitchFamily="18" charset="2"/>
              </a:rPr>
              <a:t>1</a:t>
            </a:r>
            <a:r>
              <a:rPr lang="en-US" sz="2000" i="1">
                <a:sym typeface="Symbol" pitchFamily="18" charset="2"/>
              </a:rPr>
              <a:t> </a:t>
            </a:r>
            <a:r>
              <a:rPr lang="en-US" sz="2000">
                <a:sym typeface="Symbol" pitchFamily="18" charset="2"/>
              </a:rPr>
              <a:t>in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n-US" sz="2000" i="1">
                <a:sym typeface="Symbol" pitchFamily="18" charset="2"/>
              </a:rPr>
              <a:t>c</a:t>
            </a:r>
            <a:r>
              <a:rPr lang="en-US" sz="2000" baseline="-25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copies of tuple </a:t>
            </a:r>
            <a:r>
              <a:rPr lang="en-US" sz="2000" i="1">
                <a:sym typeface="Symbol" pitchFamily="18" charset="2"/>
              </a:rPr>
              <a:t>t</a:t>
            </a:r>
            <a:r>
              <a:rPr lang="en-US" sz="2000" baseline="-25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in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 baseline="-25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, there are </a:t>
            </a:r>
            <a:r>
              <a:rPr lang="en-US" sz="2000" i="1">
                <a:sym typeface="Symbol" pitchFamily="18" charset="2"/>
              </a:rPr>
              <a:t>c</a:t>
            </a:r>
            <a:r>
              <a:rPr lang="en-US" sz="2000" baseline="-25000">
                <a:sym typeface="Symbol" pitchFamily="18" charset="2"/>
              </a:rPr>
              <a:t>1</a:t>
            </a:r>
            <a:r>
              <a:rPr lang="en-US" sz="2000">
                <a:sym typeface="Symbol" pitchFamily="18" charset="2"/>
              </a:rPr>
              <a:t> x </a:t>
            </a:r>
            <a:r>
              <a:rPr lang="en-US" sz="2000" i="1">
                <a:sym typeface="Symbol" pitchFamily="18" charset="2"/>
              </a:rPr>
              <a:t>c</a:t>
            </a:r>
            <a:r>
              <a:rPr lang="en-US" sz="2000" baseline="-25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copies of the tuple </a:t>
            </a:r>
            <a:r>
              <a:rPr lang="en-US" sz="2000" i="1">
                <a:sym typeface="Symbol" pitchFamily="18" charset="2"/>
              </a:rPr>
              <a:t>t</a:t>
            </a:r>
            <a:r>
              <a:rPr lang="en-US" sz="2000" i="1" baseline="-25000">
                <a:sym typeface="Symbol" pitchFamily="18" charset="2"/>
              </a:rPr>
              <a:t>1</a:t>
            </a:r>
            <a:r>
              <a:rPr lang="en-US" sz="2000" i="1">
                <a:sym typeface="Symbol" pitchFamily="18" charset="2"/>
              </a:rPr>
              <a:t>. t</a:t>
            </a:r>
            <a:r>
              <a:rPr lang="en-US" sz="2000" baseline="-25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 in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 baseline="-25000">
                <a:sym typeface="Symbol" pitchFamily="18" charset="2"/>
              </a:rPr>
              <a:t>1 </a:t>
            </a:r>
            <a:r>
              <a:rPr lang="en-US" sz="2000">
                <a:sym typeface="Symbol" pitchFamily="18" charset="2"/>
              </a:rPr>
              <a:t> x </a:t>
            </a:r>
            <a:r>
              <a:rPr lang="en-US" sz="2000" i="1"/>
              <a:t>r</a:t>
            </a:r>
            <a:r>
              <a:rPr lang="en-US" sz="2000" baseline="-25000"/>
              <a:t>2</a:t>
            </a:r>
            <a:endParaRPr 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Duplicates (Cont.)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4900"/>
            <a:ext cx="6991350" cy="4549775"/>
          </a:xfrm>
        </p:spPr>
        <p:txBody>
          <a:bodyPr/>
          <a:lstStyle/>
          <a:p>
            <a:pPr>
              <a:tabLst>
                <a:tab pos="1436688" algn="l"/>
                <a:tab pos="2176463" algn="l"/>
              </a:tabLst>
            </a:pPr>
            <a:r>
              <a:rPr lang="en-US" sz="2000"/>
              <a:t>Example: Suppose multiset relations 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 (</a:t>
            </a:r>
            <a:r>
              <a:rPr lang="en-US" sz="2000" i="1"/>
              <a:t>A, B</a:t>
            </a:r>
            <a:r>
              <a:rPr lang="en-US" sz="2000"/>
              <a:t>) and </a:t>
            </a:r>
            <a:r>
              <a:rPr lang="en-US" sz="2000" i="1"/>
              <a:t>r</a:t>
            </a:r>
            <a:r>
              <a:rPr lang="en-US" sz="2000" baseline="-25000"/>
              <a:t>2</a:t>
            </a:r>
            <a:r>
              <a:rPr lang="en-US" sz="2000"/>
              <a:t> (</a:t>
            </a:r>
            <a:r>
              <a:rPr lang="en-US" sz="2000" i="1"/>
              <a:t>C</a:t>
            </a:r>
            <a:r>
              <a:rPr lang="en-US" sz="2000"/>
              <a:t>) are as follows:</a:t>
            </a:r>
            <a:endParaRPr lang="en-US"/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/>
              <a:t>		 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 = {(1, </a:t>
            </a:r>
            <a:r>
              <a:rPr lang="en-US" sz="2000" i="1"/>
              <a:t>a</a:t>
            </a:r>
            <a:r>
              <a:rPr lang="en-US" sz="2000"/>
              <a:t>) (2,</a:t>
            </a:r>
            <a:r>
              <a:rPr lang="en-US" sz="2000" i="1"/>
              <a:t>a</a:t>
            </a:r>
            <a:r>
              <a:rPr lang="en-US" sz="2000"/>
              <a:t>)}     </a:t>
            </a:r>
            <a:r>
              <a:rPr lang="en-US" sz="2000" i="1"/>
              <a:t>r</a:t>
            </a:r>
            <a:r>
              <a:rPr lang="en-US" sz="2000" baseline="-25000"/>
              <a:t>2</a:t>
            </a:r>
            <a:r>
              <a:rPr lang="en-US" sz="2000"/>
              <a:t> = {(2), (3), (3)}</a:t>
            </a:r>
            <a:endParaRPr lang="en-US"/>
          </a:p>
          <a:p>
            <a:pPr>
              <a:tabLst>
                <a:tab pos="1436688" algn="l"/>
                <a:tab pos="2176463" algn="l"/>
              </a:tabLst>
            </a:pPr>
            <a:r>
              <a:rPr lang="en-US" sz="2000"/>
              <a:t>Then </a:t>
            </a:r>
            <a:r>
              <a:rPr lang="en-US" sz="2000">
                <a:sym typeface="Symbol" pitchFamily="18" charset="2"/>
              </a:rPr>
              <a:t></a:t>
            </a:r>
            <a:r>
              <a:rPr lang="en-US" sz="2400" i="1" baseline="-25000">
                <a:sym typeface="Symbol" pitchFamily="18" charset="2"/>
              </a:rPr>
              <a:t>B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) would be {(a), (a)}, while </a:t>
            </a:r>
            <a:r>
              <a:rPr lang="en-US" sz="2000">
                <a:sym typeface="Symbol" pitchFamily="18" charset="2"/>
              </a:rPr>
              <a:t></a:t>
            </a:r>
            <a:r>
              <a:rPr lang="en-US" sz="2400" i="1" baseline="-25000">
                <a:sym typeface="Symbol" pitchFamily="18" charset="2"/>
              </a:rPr>
              <a:t>B</a:t>
            </a:r>
            <a:r>
              <a:rPr lang="en-US" sz="2000">
                <a:sym typeface="Symbol" pitchFamily="18" charset="2"/>
              </a:rPr>
              <a:t>(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) x </a:t>
            </a:r>
            <a:r>
              <a:rPr lang="en-US" sz="2000" i="1"/>
              <a:t>r</a:t>
            </a:r>
            <a:r>
              <a:rPr lang="en-US" sz="2000" baseline="-25000"/>
              <a:t>2</a:t>
            </a:r>
            <a:r>
              <a:rPr lang="en-US" sz="2000"/>
              <a:t> would be</a:t>
            </a:r>
            <a:endParaRPr lang="en-US"/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/>
              <a:t>		</a:t>
            </a:r>
            <a:r>
              <a:rPr lang="en-US" sz="2000"/>
              <a:t>{(</a:t>
            </a:r>
            <a:r>
              <a:rPr lang="en-US" sz="2000" i="1"/>
              <a:t>a</a:t>
            </a:r>
            <a:r>
              <a:rPr lang="en-US" sz="2000"/>
              <a:t>,2), (</a:t>
            </a:r>
            <a:r>
              <a:rPr lang="en-US" sz="2000" i="1"/>
              <a:t>a</a:t>
            </a:r>
            <a:r>
              <a:rPr lang="en-US" sz="2000"/>
              <a:t>,2), (</a:t>
            </a:r>
            <a:r>
              <a:rPr lang="en-US" sz="2000" i="1"/>
              <a:t>a</a:t>
            </a:r>
            <a:r>
              <a:rPr lang="en-US" sz="2000"/>
              <a:t>,3), (</a:t>
            </a:r>
            <a:r>
              <a:rPr lang="en-US" sz="2000" i="1"/>
              <a:t>a</a:t>
            </a:r>
            <a:r>
              <a:rPr lang="en-US" sz="2000"/>
              <a:t>,3), (</a:t>
            </a:r>
            <a:r>
              <a:rPr lang="en-US" sz="2000" i="1"/>
              <a:t>a</a:t>
            </a:r>
            <a:r>
              <a:rPr lang="en-US" sz="2000"/>
              <a:t>,3), (</a:t>
            </a:r>
            <a:r>
              <a:rPr lang="en-US" sz="2000" i="1"/>
              <a:t>a</a:t>
            </a:r>
            <a:r>
              <a:rPr lang="en-US" sz="2000"/>
              <a:t>,3)}</a:t>
            </a:r>
            <a:endParaRPr lang="en-US"/>
          </a:p>
          <a:p>
            <a:pPr>
              <a:tabLst>
                <a:tab pos="1436688" algn="l"/>
                <a:tab pos="2176463" algn="l"/>
              </a:tabLst>
            </a:pPr>
            <a:r>
              <a:rPr lang="en-US" sz="2000"/>
              <a:t>SQL duplicate semantics:</a:t>
            </a:r>
            <a:r>
              <a:rPr lang="en-US"/>
              <a:t> </a:t>
            </a:r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/>
              <a:t>		</a:t>
            </a:r>
            <a:r>
              <a:rPr lang="en-US" sz="2000" b="1"/>
              <a:t>select </a:t>
            </a:r>
            <a:r>
              <a:rPr lang="en-US" sz="2000" i="1"/>
              <a:t>A</a:t>
            </a:r>
            <a:r>
              <a:rPr lang="en-US" sz="2000" baseline="-25000"/>
              <a:t>1</a:t>
            </a:r>
            <a:r>
              <a:rPr lang="en-US" sz="2000"/>
              <a:t>,</a:t>
            </a:r>
            <a:r>
              <a:rPr lang="en-US" sz="2000" baseline="-25000"/>
              <a:t>, </a:t>
            </a:r>
            <a:r>
              <a:rPr lang="en-US" sz="2000" i="1"/>
              <a:t>A</a:t>
            </a:r>
            <a:r>
              <a:rPr lang="en-US" sz="2000" baseline="-25000"/>
              <a:t>2</a:t>
            </a:r>
            <a:r>
              <a:rPr lang="en-US" sz="2000"/>
              <a:t>, ..., </a:t>
            </a:r>
            <a:r>
              <a:rPr lang="en-US" sz="2000" i="1"/>
              <a:t>A</a:t>
            </a:r>
            <a:r>
              <a:rPr lang="en-US" sz="2400" i="1" baseline="-25000"/>
              <a:t>n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 b="1"/>
              <a:t>from 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r</a:t>
            </a:r>
            <a:r>
              <a:rPr lang="en-US" sz="2000" baseline="-25000"/>
              <a:t>2</a:t>
            </a:r>
            <a:r>
              <a:rPr lang="en-US" sz="2000"/>
              <a:t>, ..., </a:t>
            </a:r>
            <a:r>
              <a:rPr lang="en-US" sz="2000" i="1"/>
              <a:t>r</a:t>
            </a:r>
            <a:r>
              <a:rPr lang="en-US" sz="2400" i="1" baseline="-25000"/>
              <a:t>m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where </a:t>
            </a:r>
            <a:r>
              <a:rPr lang="en-US" sz="2000" i="1"/>
              <a:t>P</a:t>
            </a:r>
            <a:endParaRPr lang="en-US" i="1"/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i="1"/>
              <a:t>	</a:t>
            </a:r>
            <a:r>
              <a:rPr lang="en-US" sz="2000"/>
              <a:t>is equivalent to the </a:t>
            </a:r>
            <a:r>
              <a:rPr lang="en-US" sz="2000" i="1"/>
              <a:t>multiset</a:t>
            </a:r>
            <a:r>
              <a:rPr lang="en-US" sz="2000"/>
              <a:t> version of the expression:</a:t>
            </a:r>
            <a:endParaRPr lang="en-US"/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/>
              <a:t>		</a:t>
            </a:r>
            <a:endParaRPr lang="en-US" i="1" baseline="-25000"/>
          </a:p>
        </p:txBody>
      </p:sp>
      <p:graphicFrame>
        <p:nvGraphicFramePr>
          <p:cNvPr id="415748" name="Object 4"/>
          <p:cNvGraphicFramePr>
            <a:graphicFrameLocks noChangeAspect="1"/>
          </p:cNvGraphicFramePr>
          <p:nvPr/>
        </p:nvGraphicFramePr>
        <p:xfrm>
          <a:off x="2682875" y="5108575"/>
          <a:ext cx="3640138" cy="428625"/>
        </p:xfrm>
        <a:graphic>
          <a:graphicData uri="http://schemas.openxmlformats.org/presentationml/2006/ole">
            <p:oleObj spid="_x0000_s415748" name="Equation" r:id="rId4" imgW="302256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IBM Sequel language developed as part of System R project at the IBM San Jose Research Laboratory</a:t>
            </a:r>
            <a:endParaRPr lang="en-US"/>
          </a:p>
          <a:p>
            <a:r>
              <a:rPr lang="en-US" sz="2000"/>
              <a:t>Renamed Structured Query Language (SQL)</a:t>
            </a:r>
            <a:endParaRPr lang="en-US"/>
          </a:p>
          <a:p>
            <a:r>
              <a:rPr lang="en-US" sz="2000"/>
              <a:t>ANSI and ISO standard SQL:</a:t>
            </a:r>
            <a:endParaRPr lang="en-US"/>
          </a:p>
          <a:p>
            <a:pPr lvl="1"/>
            <a:r>
              <a:rPr lang="en-US" sz="2000"/>
              <a:t>SQL-86, SQL-89</a:t>
            </a:r>
            <a:r>
              <a:rPr lang="en-US"/>
              <a:t>, </a:t>
            </a:r>
            <a:r>
              <a:rPr lang="en-US" sz="2000"/>
              <a:t>SQL-92</a:t>
            </a:r>
            <a:r>
              <a:rPr lang="en-US"/>
              <a:t> </a:t>
            </a:r>
          </a:p>
          <a:p>
            <a:pPr lvl="1"/>
            <a:r>
              <a:rPr lang="en-US" sz="2000"/>
              <a:t>SQL:1999, SQL:2003, SQL:2008</a:t>
            </a:r>
            <a:endParaRPr lang="en-US"/>
          </a:p>
          <a:p>
            <a:r>
              <a:rPr lang="en-US" sz="2000"/>
              <a:t>Commercial systems offer most, if not all, SQL-92 features, plus varying feature sets from later standards and special proprietary features.</a:t>
            </a:r>
            <a:r>
              <a:rPr lang="en-US"/>
              <a:t>  </a:t>
            </a:r>
          </a:p>
          <a:p>
            <a:pPr lvl="1"/>
            <a:r>
              <a:rPr lang="en-US" sz="2000">
                <a:solidFill>
                  <a:schemeClr val="tx2"/>
                </a:solidFill>
              </a:rPr>
              <a:t>Not all examples here may work on your particular system.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8100"/>
            <a:ext cx="8077200" cy="609600"/>
          </a:xfrm>
        </p:spPr>
        <p:txBody>
          <a:bodyPr/>
          <a:lstStyle/>
          <a:p>
            <a:r>
              <a:rPr lang="en-US"/>
              <a:t>Set Operations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988" y="1108075"/>
            <a:ext cx="7661275" cy="511175"/>
          </a:xfrm>
        </p:spPr>
        <p:txBody>
          <a:bodyPr/>
          <a:lstStyle/>
          <a:p>
            <a:pPr>
              <a:tabLst>
                <a:tab pos="1481138" algn="l"/>
              </a:tabLst>
            </a:pPr>
            <a:r>
              <a:rPr lang="en-US" sz="2000"/>
              <a:t>Find courses that ran in Fall 2009 or in Spring 2010</a:t>
            </a:r>
            <a:endParaRPr lang="en-US"/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433388" y="4414838"/>
            <a:ext cx="6210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</a:t>
            </a:r>
            <a:r>
              <a:rPr kumimoji="1" lang="en-US"/>
              <a:t> </a:t>
            </a:r>
            <a:r>
              <a:rPr kumimoji="1" lang="en-US" sz="1800"/>
              <a:t>Find courses that ran in Fall 2009 but not in Spring 2010</a:t>
            </a:r>
            <a:endParaRPr kumimoji="1" lang="en-US"/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609600" y="1604963"/>
            <a:ext cx="82835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‘Fall’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2009)</a:t>
            </a:r>
            <a:br>
              <a:rPr kumimoji="1" lang="en-US" sz="2000"/>
            </a:br>
            <a:r>
              <a:rPr kumimoji="1" lang="en-US" sz="2000"/>
              <a:t> </a:t>
            </a:r>
            <a:r>
              <a:rPr kumimoji="1" lang="en-US" sz="2000" b="1"/>
              <a:t>union</a:t>
            </a:r>
            <a:br>
              <a:rPr kumimoji="1" lang="en-US" sz="2000" b="1"/>
            </a:b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‘Spring’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2010)</a:t>
            </a:r>
            <a:endParaRPr kumimoji="1" lang="en-US" sz="1800"/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388938" y="2722563"/>
            <a:ext cx="583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Find courses that ran in Fall 2009 and in Spring 2010</a:t>
            </a:r>
            <a:endParaRPr kumimoji="1" lang="en-US"/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579438" y="3168650"/>
            <a:ext cx="82629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‘Fall’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2009)</a:t>
            </a:r>
            <a:br>
              <a:rPr kumimoji="1" lang="en-US" sz="2000"/>
            </a:br>
            <a:r>
              <a:rPr kumimoji="1" lang="en-US" sz="2000"/>
              <a:t> </a:t>
            </a:r>
            <a:r>
              <a:rPr kumimoji="1" lang="en-US" sz="2000" b="1"/>
              <a:t>intersect</a:t>
            </a:r>
            <a:br>
              <a:rPr kumimoji="1" lang="en-US" sz="2000" b="1"/>
            </a:b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‘Spring’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2010)</a:t>
            </a:r>
            <a:endParaRPr kumimoji="1" lang="en-US" sz="1800"/>
          </a:p>
        </p:txBody>
      </p:sp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577850" y="4843463"/>
            <a:ext cx="83518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‘Fall’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2009)</a:t>
            </a:r>
            <a:br>
              <a:rPr kumimoji="1" lang="en-US" sz="2000"/>
            </a:br>
            <a:r>
              <a:rPr kumimoji="1" lang="en-US" sz="2000"/>
              <a:t> </a:t>
            </a:r>
            <a:r>
              <a:rPr kumimoji="1" lang="en-US" sz="2000" b="1"/>
              <a:t>except</a:t>
            </a:r>
            <a:br>
              <a:rPr kumimoji="1" lang="en-US" sz="2000" b="1"/>
            </a:b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‘Spring’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2010)</a:t>
            </a:r>
            <a:endParaRPr kumimoji="1"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utoUpdateAnimBg="0"/>
      <p:bldP spid="417799" grpId="0" autoUpdateAnimBg="0"/>
      <p:bldP spid="41780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Operations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n-US" sz="2000"/>
              <a:t>Set operations </a:t>
            </a:r>
            <a:r>
              <a:rPr lang="en-US" sz="2000" b="1">
                <a:solidFill>
                  <a:srgbClr val="000099"/>
                </a:solidFill>
              </a:rPr>
              <a:t>union</a:t>
            </a:r>
            <a:r>
              <a:rPr lang="en-US" sz="2000" b="1"/>
              <a:t>, </a:t>
            </a:r>
            <a:r>
              <a:rPr lang="en-US" sz="2000" b="1">
                <a:solidFill>
                  <a:srgbClr val="000099"/>
                </a:solidFill>
              </a:rPr>
              <a:t>intersect</a:t>
            </a:r>
            <a:r>
              <a:rPr lang="en-US" sz="2000" b="1"/>
              <a:t>, </a:t>
            </a:r>
            <a:r>
              <a:rPr lang="en-US" sz="2000"/>
              <a:t>and </a:t>
            </a:r>
            <a:r>
              <a:rPr lang="en-US" sz="2000" b="1">
                <a:solidFill>
                  <a:srgbClr val="000099"/>
                </a:solidFill>
              </a:rPr>
              <a:t>except</a:t>
            </a:r>
            <a:r>
              <a:rPr lang="en-US" b="1"/>
              <a:t> </a:t>
            </a:r>
          </a:p>
          <a:p>
            <a:pPr lvl="1"/>
            <a:r>
              <a:rPr lang="en-US" sz="2000">
                <a:sym typeface="Symbol" pitchFamily="18" charset="2"/>
              </a:rPr>
              <a:t>Each of the above operations automatically eliminates duplicates</a:t>
            </a:r>
            <a:endParaRPr lang="en-US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To retain all duplicates use the corresponding multiset versions </a:t>
            </a:r>
            <a:r>
              <a:rPr lang="en-US" sz="2000" b="1">
                <a:solidFill>
                  <a:srgbClr val="000099"/>
                </a:solidFill>
                <a:sym typeface="Symbol" pitchFamily="18" charset="2"/>
              </a:rPr>
              <a:t>union all, intersect all</a:t>
            </a:r>
            <a:r>
              <a:rPr lang="en-US" sz="2000" b="1">
                <a:sym typeface="Symbol" pitchFamily="18" charset="2"/>
              </a:rPr>
              <a:t> </a:t>
            </a:r>
            <a:r>
              <a:rPr lang="en-US" sz="2000">
                <a:sym typeface="Symbol" pitchFamily="18" charset="2"/>
              </a:rPr>
              <a:t>and </a:t>
            </a:r>
            <a:r>
              <a:rPr lang="en-US" sz="2000" b="1">
                <a:solidFill>
                  <a:srgbClr val="000099"/>
                </a:solidFill>
                <a:sym typeface="Symbol" pitchFamily="18" charset="2"/>
              </a:rPr>
              <a:t>except all</a:t>
            </a:r>
            <a:r>
              <a:rPr lang="en-US" sz="2000" b="1">
                <a:sym typeface="Symbol" pitchFamily="18" charset="2"/>
              </a:rPr>
              <a:t>.</a:t>
            </a:r>
            <a:br>
              <a:rPr lang="en-US" sz="2000" b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/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Suppose a tuple occurs </a:t>
            </a:r>
            <a:r>
              <a:rPr lang="en-US" sz="2000" i="1">
                <a:sym typeface="Symbol" pitchFamily="18" charset="2"/>
              </a:rPr>
              <a:t>m</a:t>
            </a:r>
            <a:r>
              <a:rPr lang="en-US" sz="2000">
                <a:sym typeface="Symbol" pitchFamily="18" charset="2"/>
              </a:rPr>
              <a:t> times in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n-US" sz="2000" i="1">
                <a:sym typeface="Symbol" pitchFamily="18" charset="2"/>
              </a:rPr>
              <a:t>n </a:t>
            </a:r>
            <a:r>
              <a:rPr lang="en-US" sz="2000">
                <a:sym typeface="Symbol" pitchFamily="18" charset="2"/>
              </a:rPr>
              <a:t>times in </a:t>
            </a:r>
            <a:r>
              <a:rPr lang="en-US" sz="2000" i="1">
                <a:sym typeface="Symbol" pitchFamily="18" charset="2"/>
              </a:rPr>
              <a:t>s, </a:t>
            </a:r>
            <a:r>
              <a:rPr lang="en-US" sz="2000">
                <a:sym typeface="Symbol" pitchFamily="18" charset="2"/>
              </a:rPr>
              <a:t>then, it occurs:</a:t>
            </a:r>
            <a:endParaRPr lang="en-US">
              <a:sym typeface="Symbol" pitchFamily="18" charset="2"/>
            </a:endParaRPr>
          </a:p>
          <a:p>
            <a:pPr lvl="1"/>
            <a:r>
              <a:rPr lang="en-US" sz="2000" i="1"/>
              <a:t>m </a:t>
            </a:r>
            <a:r>
              <a:rPr lang="en-US" sz="2000" i="1" baseline="-25000"/>
              <a:t> </a:t>
            </a:r>
            <a:r>
              <a:rPr lang="en-US" sz="2000" i="1"/>
              <a:t>+ n </a:t>
            </a:r>
            <a:r>
              <a:rPr lang="en-US" sz="2000"/>
              <a:t>times in </a:t>
            </a:r>
            <a:r>
              <a:rPr lang="en-US" sz="2000" i="1"/>
              <a:t>r </a:t>
            </a:r>
            <a:r>
              <a:rPr lang="en-US" sz="2000" b="1"/>
              <a:t>union all </a:t>
            </a:r>
            <a:r>
              <a:rPr lang="en-US" sz="2000" i="1"/>
              <a:t>s</a:t>
            </a:r>
            <a:endParaRPr lang="en-US" i="1"/>
          </a:p>
          <a:p>
            <a:pPr lvl="1"/>
            <a:r>
              <a:rPr lang="en-US" sz="2000"/>
              <a:t>min(</a:t>
            </a:r>
            <a:r>
              <a:rPr lang="en-US" sz="2000" i="1"/>
              <a:t>m,n)</a:t>
            </a:r>
            <a:r>
              <a:rPr lang="en-US" sz="2000"/>
              <a:t> times in </a:t>
            </a:r>
            <a:r>
              <a:rPr lang="en-US" sz="2000" i="1"/>
              <a:t>r</a:t>
            </a:r>
            <a:r>
              <a:rPr lang="en-US" sz="2000"/>
              <a:t> </a:t>
            </a:r>
            <a:r>
              <a:rPr lang="en-US" sz="2000" b="1"/>
              <a:t>intersect all </a:t>
            </a:r>
            <a:r>
              <a:rPr lang="en-US" sz="2000" i="1"/>
              <a:t>s</a:t>
            </a:r>
            <a:endParaRPr lang="en-US" i="1"/>
          </a:p>
          <a:p>
            <a:pPr lvl="1"/>
            <a:r>
              <a:rPr lang="en-US" sz="2000"/>
              <a:t>max(0, </a:t>
            </a:r>
            <a:r>
              <a:rPr lang="en-US" sz="2000" i="1"/>
              <a:t>m – n)</a:t>
            </a:r>
            <a:r>
              <a:rPr lang="en-US" sz="2000"/>
              <a:t> times in </a:t>
            </a:r>
            <a:r>
              <a:rPr lang="en-US" sz="2000" i="1"/>
              <a:t>r</a:t>
            </a:r>
            <a:r>
              <a:rPr lang="en-US" sz="2000"/>
              <a:t> </a:t>
            </a:r>
            <a:r>
              <a:rPr lang="en-US" sz="2000" b="1"/>
              <a:t>except all </a:t>
            </a:r>
            <a:r>
              <a:rPr lang="en-US" sz="2000" i="1"/>
              <a:t>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89850" cy="5156200"/>
          </a:xfrm>
        </p:spPr>
        <p:txBody>
          <a:bodyPr/>
          <a:lstStyle/>
          <a:p>
            <a:r>
              <a:rPr lang="en-US" sz="2000"/>
              <a:t>It is possible for tuples to have a null value, denoted by </a:t>
            </a:r>
            <a:r>
              <a:rPr lang="en-US" sz="2000" i="1"/>
              <a:t>null</a:t>
            </a:r>
            <a:r>
              <a:rPr lang="en-US" sz="2000"/>
              <a:t>, for some of their attributes</a:t>
            </a:r>
            <a:endParaRPr lang="en-US"/>
          </a:p>
          <a:p>
            <a:r>
              <a:rPr lang="en-US" sz="2000" i="1"/>
              <a:t>null</a:t>
            </a:r>
            <a:r>
              <a:rPr lang="en-US" sz="2000"/>
              <a:t> signifies an unknown value or that a value does not exist.</a:t>
            </a:r>
            <a:endParaRPr lang="en-US"/>
          </a:p>
          <a:p>
            <a:r>
              <a:rPr lang="en-US" sz="2000"/>
              <a:t>The result of any arithmetic expression involving </a:t>
            </a:r>
            <a:r>
              <a:rPr lang="en-US" sz="2000" i="1"/>
              <a:t>null</a:t>
            </a:r>
            <a:r>
              <a:rPr lang="en-US" sz="2000"/>
              <a:t> is </a:t>
            </a:r>
            <a:r>
              <a:rPr lang="en-US" sz="2000" i="1"/>
              <a:t>null</a:t>
            </a:r>
            <a:endParaRPr lang="en-US" i="1"/>
          </a:p>
          <a:p>
            <a:pPr lvl="1"/>
            <a:r>
              <a:rPr lang="en-US" sz="2000"/>
              <a:t>Example:  5 + </a:t>
            </a:r>
            <a:r>
              <a:rPr lang="en-US" sz="2000" i="1"/>
              <a:t>null</a:t>
            </a:r>
            <a:r>
              <a:rPr lang="en-US" sz="2000"/>
              <a:t>  returns null</a:t>
            </a:r>
            <a:endParaRPr lang="en-US"/>
          </a:p>
          <a:p>
            <a:r>
              <a:rPr lang="en-US" sz="2000"/>
              <a:t>The predicate  </a:t>
            </a:r>
            <a:r>
              <a:rPr lang="en-US" sz="2000" b="1"/>
              <a:t>is null</a:t>
            </a:r>
            <a:r>
              <a:rPr lang="en-US" sz="2000"/>
              <a:t> can be used to check for null values.</a:t>
            </a:r>
            <a:endParaRPr lang="en-US"/>
          </a:p>
          <a:p>
            <a:pPr lvl="1"/>
            <a:r>
              <a:rPr lang="en-US" sz="2000"/>
              <a:t>Example: Find all instructors whose salary is null</a:t>
            </a:r>
            <a:r>
              <a:rPr lang="en-US" sz="2000" i="1"/>
              <a:t>.</a:t>
            </a:r>
            <a:endParaRPr lang="en-US" i="1"/>
          </a:p>
          <a:p>
            <a:pPr>
              <a:buFont typeface="Monotype Sorts" charset="2"/>
              <a:buNone/>
            </a:pPr>
            <a:r>
              <a:rPr lang="en-US" b="1"/>
              <a:t>		</a:t>
            </a:r>
            <a:r>
              <a:rPr lang="en-US" sz="2000" b="1"/>
              <a:t>select</a:t>
            </a:r>
            <a:r>
              <a:rPr lang="en-US" sz="2000" i="1"/>
              <a:t> name</a:t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 b="1"/>
              <a:t>from</a:t>
            </a:r>
            <a:r>
              <a:rPr lang="en-US" sz="2000" i="1"/>
              <a:t> instructor</a:t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 b="1"/>
              <a:t>where </a:t>
            </a:r>
            <a:r>
              <a:rPr lang="en-US" sz="2000" i="1"/>
              <a:t>salary </a:t>
            </a:r>
            <a:r>
              <a:rPr lang="en-US" sz="2000" b="1"/>
              <a:t>is null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57150"/>
            <a:ext cx="8077200" cy="609600"/>
          </a:xfrm>
        </p:spPr>
        <p:txBody>
          <a:bodyPr/>
          <a:lstStyle/>
          <a:p>
            <a:r>
              <a:rPr lang="en-US"/>
              <a:t>Null Values and Three Valued Logic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4903787"/>
          </a:xfrm>
        </p:spPr>
        <p:txBody>
          <a:bodyPr/>
          <a:lstStyle/>
          <a:p>
            <a:r>
              <a:rPr lang="en-US" sz="2000"/>
              <a:t>Any comparison with </a:t>
            </a:r>
            <a:r>
              <a:rPr lang="en-US" sz="2000" i="1"/>
              <a:t>null</a:t>
            </a:r>
            <a:r>
              <a:rPr lang="en-US" sz="2000"/>
              <a:t> returns </a:t>
            </a:r>
            <a:r>
              <a:rPr lang="en-US" sz="2000" i="1"/>
              <a:t>unknown</a:t>
            </a:r>
            <a:endParaRPr lang="en-US" i="1"/>
          </a:p>
          <a:p>
            <a:pPr lvl="1"/>
            <a:r>
              <a:rPr lang="en-US" sz="2000"/>
              <a:t>Example</a:t>
            </a:r>
            <a:r>
              <a:rPr lang="en-US" sz="2000" i="1"/>
              <a:t>: 5 &lt; null   or   null &lt;&gt; null    or    null = null</a:t>
            </a:r>
            <a:endParaRPr lang="en-US" i="1"/>
          </a:p>
          <a:p>
            <a:r>
              <a:rPr lang="en-US" sz="2000"/>
              <a:t>Three-valued logic using the truth value </a:t>
            </a:r>
            <a:r>
              <a:rPr lang="en-US" sz="2000" i="1"/>
              <a:t>unknown</a:t>
            </a:r>
            <a:r>
              <a:rPr lang="en-US" sz="2000"/>
              <a:t>:</a:t>
            </a:r>
            <a:endParaRPr lang="en-US"/>
          </a:p>
          <a:p>
            <a:pPr lvl="1"/>
            <a:r>
              <a:rPr lang="en-US" sz="2000"/>
              <a:t>OR: (</a:t>
            </a:r>
            <a:r>
              <a:rPr lang="en-US" sz="2000" i="1"/>
              <a:t>unknown</a:t>
            </a:r>
            <a:r>
              <a:rPr lang="en-US" sz="2000"/>
              <a:t> </a:t>
            </a:r>
            <a:r>
              <a:rPr lang="en-US" sz="2000" b="1"/>
              <a:t>or</a:t>
            </a:r>
            <a:r>
              <a:rPr lang="en-US" sz="2000"/>
              <a:t> </a:t>
            </a:r>
            <a:r>
              <a:rPr lang="en-US" sz="2000" i="1"/>
              <a:t>true</a:t>
            </a:r>
            <a:r>
              <a:rPr lang="en-US" sz="2000"/>
              <a:t>)   = </a:t>
            </a:r>
            <a:r>
              <a:rPr lang="en-US" sz="2000" i="1"/>
              <a:t>true</a:t>
            </a:r>
            <a:r>
              <a:rPr lang="en-US" sz="2000"/>
              <a:t>,</a:t>
            </a:r>
            <a:br>
              <a:rPr lang="en-US" sz="2000"/>
            </a:br>
            <a:r>
              <a:rPr lang="en-US" sz="2000"/>
              <a:t>       (</a:t>
            </a:r>
            <a:r>
              <a:rPr lang="en-US" sz="2000" i="1"/>
              <a:t>unknown</a:t>
            </a:r>
            <a:r>
              <a:rPr lang="en-US" sz="2000"/>
              <a:t> </a:t>
            </a:r>
            <a:r>
              <a:rPr lang="en-US" sz="2000" b="1"/>
              <a:t>or</a:t>
            </a:r>
            <a:r>
              <a:rPr lang="en-US" sz="2000"/>
              <a:t> </a:t>
            </a:r>
            <a:r>
              <a:rPr lang="en-US" sz="2000" i="1"/>
              <a:t>false</a:t>
            </a:r>
            <a:r>
              <a:rPr lang="en-US" sz="2000"/>
              <a:t>)  = </a:t>
            </a:r>
            <a:r>
              <a:rPr lang="en-US" sz="2000" i="1"/>
              <a:t>unknown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       (</a:t>
            </a:r>
            <a:r>
              <a:rPr lang="en-US" sz="2000" i="1"/>
              <a:t>unknown </a:t>
            </a:r>
            <a:r>
              <a:rPr lang="en-US" sz="2000" b="1"/>
              <a:t>or</a:t>
            </a:r>
            <a:r>
              <a:rPr lang="en-US" sz="2000" i="1"/>
              <a:t> unknown) = unknown</a:t>
            </a:r>
            <a:endParaRPr lang="en-US" i="1"/>
          </a:p>
          <a:p>
            <a:pPr lvl="1"/>
            <a:r>
              <a:rPr lang="en-US" sz="2000"/>
              <a:t>AND:</a:t>
            </a:r>
            <a:r>
              <a:rPr lang="en-US" sz="2000" i="1"/>
              <a:t> (true</a:t>
            </a:r>
            <a:r>
              <a:rPr lang="en-US" sz="2000" b="1"/>
              <a:t> and </a:t>
            </a:r>
            <a:r>
              <a:rPr lang="en-US" sz="2000" i="1"/>
              <a:t>unknown)  = unknown,    </a:t>
            </a:r>
            <a:br>
              <a:rPr lang="en-US" sz="2000" i="1"/>
            </a:br>
            <a:r>
              <a:rPr lang="en-US" sz="2000" i="1"/>
              <a:t>         (false</a:t>
            </a:r>
            <a:r>
              <a:rPr lang="en-US" sz="2000" b="1"/>
              <a:t> and </a:t>
            </a:r>
            <a:r>
              <a:rPr lang="en-US" sz="2000" i="1"/>
              <a:t>unknown) = false,</a:t>
            </a:r>
            <a:br>
              <a:rPr lang="en-US" sz="2000" i="1"/>
            </a:br>
            <a:r>
              <a:rPr lang="en-US" sz="2000" i="1"/>
              <a:t>         (unknown </a:t>
            </a:r>
            <a:r>
              <a:rPr lang="en-US" sz="2000" b="1"/>
              <a:t>and</a:t>
            </a:r>
            <a:r>
              <a:rPr lang="en-US" sz="2000" i="1"/>
              <a:t> unknown) = unknown</a:t>
            </a:r>
            <a:endParaRPr lang="en-US" i="1"/>
          </a:p>
          <a:p>
            <a:pPr lvl="1"/>
            <a:r>
              <a:rPr lang="en-US" sz="2000"/>
              <a:t>NOT</a:t>
            </a:r>
            <a:r>
              <a:rPr lang="en-US" sz="2000" i="1"/>
              <a:t>:  (</a:t>
            </a:r>
            <a:r>
              <a:rPr lang="en-US" sz="2000" b="1"/>
              <a:t>not</a:t>
            </a:r>
            <a:r>
              <a:rPr lang="en-US" sz="2000" i="1"/>
              <a:t> unknown) = unknown</a:t>
            </a:r>
            <a:endParaRPr lang="en-US" i="1"/>
          </a:p>
          <a:p>
            <a:pPr lvl="1"/>
            <a:r>
              <a:rPr lang="en-US" sz="2000"/>
              <a:t>“</a:t>
            </a:r>
            <a:r>
              <a:rPr lang="en-US" sz="2000" i="1"/>
              <a:t>P</a:t>
            </a:r>
            <a:r>
              <a:rPr lang="en-US" sz="2000" b="1"/>
              <a:t> is unknown</a:t>
            </a:r>
            <a:r>
              <a:rPr lang="en-US" sz="2000"/>
              <a:t>”</a:t>
            </a:r>
            <a:r>
              <a:rPr lang="en-US" sz="2000" b="1"/>
              <a:t> </a:t>
            </a:r>
            <a:r>
              <a:rPr lang="en-US" sz="2000"/>
              <a:t>evaluates to true if predicate </a:t>
            </a:r>
            <a:r>
              <a:rPr lang="en-US" sz="2000" i="1"/>
              <a:t>P</a:t>
            </a:r>
            <a:r>
              <a:rPr lang="en-US" sz="2000"/>
              <a:t> evaluates to </a:t>
            </a:r>
            <a:r>
              <a:rPr lang="en-US" sz="2000" i="1"/>
              <a:t>unknown</a:t>
            </a:r>
            <a:endParaRPr lang="en-US" i="1"/>
          </a:p>
          <a:p>
            <a:r>
              <a:rPr lang="en-US" sz="2000"/>
              <a:t>Result of </a:t>
            </a:r>
            <a:r>
              <a:rPr lang="en-US" sz="2000" b="1"/>
              <a:t>where </a:t>
            </a:r>
            <a:r>
              <a:rPr lang="en-US" sz="2000"/>
              <a:t>clause predicate is treated as </a:t>
            </a:r>
            <a:r>
              <a:rPr lang="en-US" sz="2000" i="1"/>
              <a:t>false </a:t>
            </a:r>
            <a:r>
              <a:rPr lang="en-US" sz="2000"/>
              <a:t>if it evaluates to </a:t>
            </a:r>
            <a:r>
              <a:rPr lang="en-US" sz="2000" i="1"/>
              <a:t>unknown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Functions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010400" cy="3897312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sz="2000"/>
              <a:t>These functions operate on the multiset of values of a column of a relation, and return a value</a:t>
            </a:r>
            <a:endParaRPr lang="en-US"/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/>
              <a:t>		</a:t>
            </a:r>
            <a:r>
              <a:rPr lang="en-US" sz="2000" b="1"/>
              <a:t>avg: </a:t>
            </a:r>
            <a:r>
              <a:rPr lang="en-US" sz="2000"/>
              <a:t>average value</a:t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min:  </a:t>
            </a:r>
            <a:r>
              <a:rPr lang="en-US" sz="2000"/>
              <a:t>minimum value</a:t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max:  </a:t>
            </a:r>
            <a:r>
              <a:rPr lang="en-US" sz="2000"/>
              <a:t>maximum value</a:t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sum:  </a:t>
            </a:r>
            <a:r>
              <a:rPr lang="en-US" sz="2000"/>
              <a:t>sum of values</a:t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count:  </a:t>
            </a:r>
            <a:r>
              <a:rPr lang="en-US" sz="2000"/>
              <a:t>number of values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Functions (Cont.)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843837" cy="5251450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sz="2000"/>
              <a:t>Find the average salary of instructors in the Computer Science department</a:t>
            </a:r>
            <a:r>
              <a:rPr lang="en-US"/>
              <a:t> </a:t>
            </a:r>
          </a:p>
          <a:p>
            <a:pPr lvl="1">
              <a:tabLst>
                <a:tab pos="1711325" algn="l"/>
              </a:tabLst>
            </a:pPr>
            <a:r>
              <a:rPr lang="en-US" sz="2000" b="1"/>
              <a:t>select avg 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 b="1"/>
              <a:t>from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b="1"/>
              <a:t>where </a:t>
            </a:r>
            <a:r>
              <a:rPr lang="en-US" sz="2000" i="1"/>
              <a:t>dept_name</a:t>
            </a:r>
            <a:r>
              <a:rPr lang="en-US" sz="2000"/>
              <a:t>= ’Comp. Sci.’;</a:t>
            </a:r>
            <a:endParaRPr lang="en-US"/>
          </a:p>
          <a:p>
            <a:pPr>
              <a:tabLst>
                <a:tab pos="1711325" algn="l"/>
              </a:tabLst>
            </a:pPr>
            <a:r>
              <a:rPr kumimoji="0" lang="en-US" sz="2000"/>
              <a:t>Find the total number of instructors who teach a course in the Spring 2010 semester</a:t>
            </a:r>
            <a:endParaRPr kumimoji="0" lang="en-US"/>
          </a:p>
          <a:p>
            <a:pPr lvl="1">
              <a:tabLst>
                <a:tab pos="1711325" algn="l"/>
              </a:tabLst>
            </a:pPr>
            <a:r>
              <a:rPr kumimoji="0" lang="en-US" sz="2000" b="1"/>
              <a:t>select count </a:t>
            </a:r>
            <a:r>
              <a:rPr kumimoji="0" lang="en-US" sz="2000"/>
              <a:t>(</a:t>
            </a:r>
            <a:r>
              <a:rPr kumimoji="0" lang="en-US" sz="2000" b="1"/>
              <a:t>distinct </a:t>
            </a:r>
            <a:r>
              <a:rPr kumimoji="0" lang="en-US" sz="2000" i="1"/>
              <a:t>ID</a:t>
            </a:r>
            <a:r>
              <a:rPr kumimoji="0" lang="en-US" sz="2000"/>
              <a:t>)</a:t>
            </a:r>
            <a:br>
              <a:rPr kumimoji="0" lang="en-US" sz="2000"/>
            </a:br>
            <a:r>
              <a:rPr kumimoji="0" lang="en-US" sz="2000" b="1"/>
              <a:t>from </a:t>
            </a:r>
            <a:r>
              <a:rPr kumimoji="0" lang="en-US" sz="2000" i="1"/>
              <a:t>teaches</a:t>
            </a:r>
            <a:br>
              <a:rPr kumimoji="0" lang="en-US" sz="2000" i="1"/>
            </a:br>
            <a:r>
              <a:rPr kumimoji="0" lang="en-US" sz="2000" b="1"/>
              <a:t>where </a:t>
            </a:r>
            <a:r>
              <a:rPr kumimoji="0" lang="en-US" sz="2000" i="1"/>
              <a:t>semester </a:t>
            </a:r>
            <a:r>
              <a:rPr kumimoji="0" lang="en-US" sz="2000"/>
              <a:t>= ’Spring’ </a:t>
            </a:r>
            <a:r>
              <a:rPr kumimoji="0" lang="en-US" sz="2000" b="1"/>
              <a:t>and </a:t>
            </a:r>
            <a:r>
              <a:rPr kumimoji="0" lang="en-US" sz="2000" i="1"/>
              <a:t>year </a:t>
            </a:r>
            <a:r>
              <a:rPr kumimoji="0" lang="en-US" sz="2000"/>
              <a:t>= 2010</a:t>
            </a:r>
            <a:endParaRPr kumimoji="0" lang="en-US"/>
          </a:p>
          <a:p>
            <a:pPr>
              <a:tabLst>
                <a:tab pos="1711325" algn="l"/>
              </a:tabLst>
            </a:pPr>
            <a:r>
              <a:rPr kumimoji="0" lang="en-US" sz="2000"/>
              <a:t>Find the number of tuples in the </a:t>
            </a:r>
            <a:r>
              <a:rPr kumimoji="0" lang="en-US" sz="2000" i="1"/>
              <a:t>course </a:t>
            </a:r>
            <a:r>
              <a:rPr kumimoji="0" lang="en-US" sz="2000"/>
              <a:t>relation</a:t>
            </a:r>
            <a:endParaRPr kumimoji="0" lang="en-US"/>
          </a:p>
          <a:p>
            <a:pPr lvl="1">
              <a:tabLst>
                <a:tab pos="1711325" algn="l"/>
              </a:tabLst>
            </a:pPr>
            <a:r>
              <a:rPr kumimoji="0" lang="en-US" sz="2000" b="1"/>
              <a:t>select count </a:t>
            </a:r>
            <a:r>
              <a:rPr kumimoji="0" lang="en-US" sz="2000"/>
              <a:t>(*)</a:t>
            </a:r>
            <a:br>
              <a:rPr kumimoji="0" lang="en-US" sz="2000"/>
            </a:br>
            <a:r>
              <a:rPr kumimoji="0" lang="en-US" sz="2000" b="1"/>
              <a:t>from </a:t>
            </a:r>
            <a:r>
              <a:rPr kumimoji="0" lang="en-US" sz="2000" i="1"/>
              <a:t>course</a:t>
            </a:r>
            <a:r>
              <a:rPr kumimoji="0" lang="en-US" sz="2000"/>
              <a:t>;</a:t>
            </a:r>
            <a:endParaRPr kumimoji="0" lang="en-US"/>
          </a:p>
          <a:p>
            <a:pPr>
              <a:tabLst>
                <a:tab pos="1711325" algn="l"/>
              </a:tabLst>
            </a:pPr>
            <a:endParaRPr kumimoji="0" lang="en-US"/>
          </a:p>
          <a:p>
            <a:pPr lvl="1">
              <a:tabLst>
                <a:tab pos="1711325" algn="l"/>
              </a:tabLst>
            </a:pPr>
            <a:endParaRPr kumimoji="0" lang="en-US"/>
          </a:p>
          <a:p>
            <a:pPr>
              <a:tabLst>
                <a:tab pos="1711325" algn="l"/>
              </a:tabLst>
            </a:pPr>
            <a:endParaRPr lang="en-US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1800"/>
              <a:t>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Functions – Group By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054100"/>
            <a:ext cx="7932737" cy="1614488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sz="2000"/>
              <a:t>Find the average salary of instructors in each department</a:t>
            </a:r>
            <a:endParaRPr lang="en-US"/>
          </a:p>
          <a:p>
            <a:pPr lvl="1">
              <a:tabLst>
                <a:tab pos="625475" algn="l"/>
              </a:tabLst>
            </a:pPr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b="1"/>
              <a:t>avg 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 b="1"/>
              <a:t>from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b="1"/>
              <a:t>group by </a:t>
            </a:r>
            <a:r>
              <a:rPr lang="en-US" sz="2000" i="1"/>
              <a:t>dept_name</a:t>
            </a:r>
            <a:r>
              <a:rPr lang="en-US" sz="2000"/>
              <a:t>;</a:t>
            </a:r>
            <a:endParaRPr lang="en-US"/>
          </a:p>
          <a:p>
            <a:pPr lvl="1">
              <a:tabLst>
                <a:tab pos="625475" algn="l"/>
              </a:tabLst>
            </a:pPr>
            <a:r>
              <a:rPr lang="en-US" sz="2000"/>
              <a:t>Note: departments with no instructor will not appear in result</a:t>
            </a:r>
            <a:endParaRPr lang="en-US"/>
          </a:p>
          <a:p>
            <a:pPr lvl="1">
              <a:tabLst>
                <a:tab pos="625475" algn="l"/>
              </a:tabLst>
            </a:pPr>
            <a:endParaRPr lang="en-US"/>
          </a:p>
        </p:txBody>
      </p:sp>
      <p:pic>
        <p:nvPicPr>
          <p:cNvPr id="430084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0738" y="2930525"/>
            <a:ext cx="4056062" cy="3648075"/>
          </a:xfrm>
          <a:prstGeom prst="rect">
            <a:avLst/>
          </a:prstGeom>
          <a:noFill/>
        </p:spPr>
      </p:pic>
      <p:pic>
        <p:nvPicPr>
          <p:cNvPr id="43009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97475" y="3535363"/>
            <a:ext cx="3752850" cy="286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(Cont.)</a:t>
            </a:r>
          </a:p>
        </p:txBody>
      </p:sp>
      <p:sp>
        <p:nvSpPr>
          <p:cNvPr id="432131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000"/>
              <a:t>Attributes in </a:t>
            </a:r>
            <a:r>
              <a:rPr lang="en-US" sz="2000" b="1"/>
              <a:t>select </a:t>
            </a:r>
            <a:r>
              <a:rPr lang="en-US" sz="2000"/>
              <a:t>clause outside of aggregate functions must appear in </a:t>
            </a:r>
            <a:r>
              <a:rPr lang="en-US" sz="2000" b="1"/>
              <a:t>group by</a:t>
            </a:r>
            <a:r>
              <a:rPr lang="en-US" sz="2000"/>
              <a:t> list</a:t>
            </a:r>
            <a:endParaRPr lang="en-US"/>
          </a:p>
          <a:p>
            <a:pPr lvl="1"/>
            <a:r>
              <a:rPr lang="en-US" sz="2000"/>
              <a:t>/* erroneous query */</a:t>
            </a:r>
            <a:br>
              <a:rPr lang="en-US" sz="2000"/>
            </a:br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i="1"/>
              <a:t>ID</a:t>
            </a:r>
            <a:r>
              <a:rPr lang="en-US" sz="2000"/>
              <a:t>, </a:t>
            </a:r>
            <a:r>
              <a:rPr lang="en-US" sz="2000" b="1"/>
              <a:t>avg 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 b="1"/>
              <a:t>from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b="1"/>
              <a:t>group by </a:t>
            </a:r>
            <a:r>
              <a:rPr lang="en-US" sz="2000" i="1"/>
              <a:t>dept_name</a:t>
            </a:r>
            <a:r>
              <a:rPr lang="en-US" sz="2000"/>
              <a:t>;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33338"/>
            <a:ext cx="8077200" cy="609600"/>
          </a:xfrm>
        </p:spPr>
        <p:txBody>
          <a:bodyPr/>
          <a:lstStyle/>
          <a:p>
            <a:r>
              <a:rPr lang="en-US"/>
              <a:t>Aggregate Functions – Having Clause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93800"/>
            <a:ext cx="7661275" cy="773113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sz="2000"/>
              <a:t>Find the names and average salaries of all departments whose average salary is greater than 42000</a:t>
            </a:r>
            <a:endParaRPr lang="en-US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658813" y="3567113"/>
            <a:ext cx="7842250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1800">
                <a:solidFill>
                  <a:schemeClr val="tx2"/>
                </a:solidFill>
              </a:rPr>
              <a:t>       </a:t>
            </a:r>
            <a:r>
              <a:rPr kumimoji="1" lang="en-US" sz="2000"/>
              <a:t>Note:  predicates in the </a:t>
            </a:r>
            <a:r>
              <a:rPr kumimoji="1" lang="en-US" sz="2000" b="1"/>
              <a:t>having</a:t>
            </a:r>
            <a:r>
              <a:rPr kumimoji="1" lang="en-US" sz="2000"/>
              <a:t> clause are applied after the </a:t>
            </a:r>
            <a:br>
              <a:rPr kumimoji="1" lang="en-US" sz="2000"/>
            </a:br>
            <a:r>
              <a:rPr kumimoji="1" lang="en-US" sz="2000"/>
              <a:t>                 formation of groups whereas predicates in the </a:t>
            </a:r>
            <a:r>
              <a:rPr kumimoji="1" lang="en-US" sz="2000" b="1"/>
              <a:t>where</a:t>
            </a:r>
            <a:r>
              <a:rPr kumimoji="1" lang="en-US" sz="2000"/>
              <a:t> </a:t>
            </a:r>
            <a:br>
              <a:rPr kumimoji="1" lang="en-US" sz="2000"/>
            </a:br>
            <a:r>
              <a:rPr kumimoji="1" lang="en-US" sz="2000"/>
              <a:t>                 clause are applied before forming groups</a:t>
            </a:r>
            <a:endParaRPr kumimoji="1" lang="en-US" sz="1800"/>
          </a:p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1677988" y="2114550"/>
            <a:ext cx="5861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/>
              <a:t>select </a:t>
            </a:r>
            <a:r>
              <a:rPr lang="en-US" sz="1800" i="1"/>
              <a:t>dept_name</a:t>
            </a:r>
            <a:r>
              <a:rPr lang="en-US" sz="1800"/>
              <a:t>, </a:t>
            </a:r>
            <a:r>
              <a:rPr lang="en-US" sz="1800" b="1"/>
              <a:t>avg </a:t>
            </a:r>
            <a:r>
              <a:rPr lang="en-US" sz="1800"/>
              <a:t>(</a:t>
            </a:r>
            <a:r>
              <a:rPr lang="en-US" sz="1800" i="1"/>
              <a:t>salary</a:t>
            </a:r>
            <a:r>
              <a:rPr lang="en-US" sz="1800"/>
              <a:t>)</a:t>
            </a:r>
            <a:endParaRPr lang="en-US"/>
          </a:p>
          <a:p>
            <a:r>
              <a:rPr lang="en-US" sz="1800" b="1"/>
              <a:t>from </a:t>
            </a:r>
            <a:r>
              <a:rPr lang="en-US" sz="1800" i="1"/>
              <a:t>instructor</a:t>
            </a:r>
            <a:endParaRPr lang="en-US" i="1"/>
          </a:p>
          <a:p>
            <a:r>
              <a:rPr lang="en-US" sz="1800" b="1"/>
              <a:t>group by </a:t>
            </a:r>
            <a:r>
              <a:rPr lang="en-US" sz="1800" i="1"/>
              <a:t>dept_name</a:t>
            </a:r>
            <a:endParaRPr lang="en-US" i="1"/>
          </a:p>
          <a:p>
            <a:r>
              <a:rPr lang="en-US" sz="1800" b="1"/>
              <a:t>having avg </a:t>
            </a:r>
            <a:r>
              <a:rPr lang="en-US" sz="1800"/>
              <a:t>(</a:t>
            </a:r>
            <a:r>
              <a:rPr lang="en-US" sz="1800" i="1"/>
              <a:t>salary</a:t>
            </a:r>
            <a:r>
              <a:rPr lang="en-US" sz="1800"/>
              <a:t>) &gt; 42000</a:t>
            </a:r>
            <a:r>
              <a:rPr lang="en-US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utoUpdateAnimBg="0"/>
      <p:bldP spid="43315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 and Aggregates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0663" cy="4667250"/>
          </a:xfrm>
        </p:spPr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sz="2000"/>
              <a:t>Total all salaries</a:t>
            </a:r>
            <a:endParaRPr lang="en-US"/>
          </a:p>
          <a:p>
            <a:pPr>
              <a:buFont typeface="Monotype Sorts" charset="2"/>
              <a:buNone/>
              <a:tabLst>
                <a:tab pos="1830388" algn="l"/>
                <a:tab pos="2232025" algn="l"/>
              </a:tabLst>
            </a:pPr>
            <a:r>
              <a:rPr lang="en-US"/>
              <a:t>		</a:t>
            </a:r>
            <a:r>
              <a:rPr lang="en-US" sz="2000" b="1"/>
              <a:t>select sum</a:t>
            </a:r>
            <a:r>
              <a:rPr lang="en-US" sz="2000"/>
              <a:t> (</a:t>
            </a:r>
            <a:r>
              <a:rPr lang="en-US" sz="2000" i="1"/>
              <a:t>salary </a:t>
            </a:r>
            <a:r>
              <a:rPr lang="en-US" sz="2000"/>
              <a:t>)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 b="1"/>
              <a:t>from</a:t>
            </a:r>
            <a:r>
              <a:rPr lang="en-US" sz="2000" i="1"/>
              <a:t> instructor</a:t>
            </a:r>
            <a:endParaRPr lang="en-US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000"/>
              <a:t>Above statement ignores null amounts</a:t>
            </a:r>
            <a:endParaRPr lang="en-US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000"/>
              <a:t>Result is </a:t>
            </a:r>
            <a:r>
              <a:rPr lang="en-US" sz="2000" i="1"/>
              <a:t>null</a:t>
            </a:r>
            <a:r>
              <a:rPr lang="en-US" sz="2000"/>
              <a:t> if there is no non-null amount</a:t>
            </a:r>
            <a:endParaRPr lang="en-US"/>
          </a:p>
          <a:p>
            <a:pPr>
              <a:tabLst>
                <a:tab pos="1830388" algn="l"/>
                <a:tab pos="2232025" algn="l"/>
              </a:tabLst>
            </a:pPr>
            <a:r>
              <a:rPr lang="en-US" sz="2000"/>
              <a:t>All aggregate operations except </a:t>
            </a:r>
            <a:r>
              <a:rPr lang="en-US" sz="2000" b="1"/>
              <a:t>count(*)</a:t>
            </a:r>
            <a:r>
              <a:rPr lang="en-US" sz="2000"/>
              <a:t> ignore tuples with null values on the aggregated attributes</a:t>
            </a:r>
            <a:endParaRPr lang="en-US"/>
          </a:p>
          <a:p>
            <a:pPr>
              <a:tabLst>
                <a:tab pos="1830388" algn="l"/>
                <a:tab pos="2232025" algn="l"/>
              </a:tabLst>
            </a:pPr>
            <a:r>
              <a:rPr lang="en-US" sz="2000"/>
              <a:t>What if collection has only null values?</a:t>
            </a:r>
            <a:endParaRPr lang="en-US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000"/>
              <a:t>count returns 0</a:t>
            </a:r>
            <a:endParaRPr lang="en-US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000"/>
              <a:t>all other aggregates return null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Definition Language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98650"/>
            <a:ext cx="7596188" cy="2633663"/>
          </a:xfrm>
        </p:spPr>
        <p:txBody>
          <a:bodyPr/>
          <a:lstStyle/>
          <a:p>
            <a:r>
              <a:rPr lang="en-US" sz="2000"/>
              <a:t>The schema for each relation.</a:t>
            </a:r>
          </a:p>
          <a:p>
            <a:r>
              <a:rPr lang="en-US" sz="2000"/>
              <a:t>The domain of values associated with each attribute.</a:t>
            </a:r>
          </a:p>
          <a:p>
            <a:r>
              <a:rPr lang="en-US" sz="2000"/>
              <a:t>Integrity constraints</a:t>
            </a:r>
          </a:p>
          <a:p>
            <a:r>
              <a:rPr lang="en-US" sz="2000"/>
              <a:t>And as we will see later, also other information such as </a:t>
            </a:r>
          </a:p>
          <a:p>
            <a:pPr lvl="1"/>
            <a:r>
              <a:rPr lang="en-US" sz="2000"/>
              <a:t>The set of indices to be maintained for each relations.</a:t>
            </a:r>
          </a:p>
          <a:p>
            <a:pPr lvl="1"/>
            <a:r>
              <a:rPr lang="en-US" sz="2000"/>
              <a:t>Security and authorization information for each relation.</a:t>
            </a:r>
          </a:p>
          <a:p>
            <a:pPr lvl="1"/>
            <a:r>
              <a:rPr lang="en-US" sz="2000"/>
              <a:t>The physical storage structure of each relation on disk.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739775" y="1106488"/>
            <a:ext cx="72390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The SQL </a:t>
            </a:r>
            <a:r>
              <a:rPr lang="en-US" sz="2000" b="1">
                <a:solidFill>
                  <a:srgbClr val="000099"/>
                </a:solidFill>
              </a:rPr>
              <a:t>data-definition language (DDL)</a:t>
            </a:r>
            <a:r>
              <a:rPr lang="en-US" sz="2000"/>
              <a:t> allows the specification of information about relations, including: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Subqueries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r>
              <a:rPr lang="en-US" sz="2000"/>
              <a:t>SQL provides a mechanism for the nesting of subqueries.</a:t>
            </a:r>
            <a:endParaRPr lang="en-US"/>
          </a:p>
          <a:p>
            <a:r>
              <a:rPr lang="en-US" sz="2000"/>
              <a:t>A </a:t>
            </a:r>
            <a:r>
              <a:rPr lang="en-US" sz="2000" b="1">
                <a:solidFill>
                  <a:srgbClr val="000099"/>
                </a:solidFill>
              </a:rPr>
              <a:t>subquery</a:t>
            </a:r>
            <a:r>
              <a:rPr lang="en-US" sz="2000"/>
              <a:t> is a </a:t>
            </a:r>
            <a:r>
              <a:rPr lang="en-US" sz="2000" b="1"/>
              <a:t>select-from-where</a:t>
            </a:r>
            <a:r>
              <a:rPr lang="en-US" sz="2000"/>
              <a:t> expression that is nested within another query.</a:t>
            </a:r>
            <a:endParaRPr lang="en-US"/>
          </a:p>
          <a:p>
            <a:r>
              <a:rPr lang="en-US" sz="2000"/>
              <a:t>A common use of subqueries is to perform tests for set membership, set comparisons, and set cardinality.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Query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213" y="1109663"/>
            <a:ext cx="7661275" cy="91757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sz="2000"/>
              <a:t>Find courses offered in Fall 2009 and in Spring 2010</a:t>
            </a:r>
            <a:endParaRPr lang="en-US"/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758825" y="3595688"/>
            <a:ext cx="7688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 </a:t>
            </a:r>
            <a:r>
              <a:rPr kumimoji="1" lang="en-US" sz="2000"/>
              <a:t>Find courses offered in Fall 2009 but not in Spring 2010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1185863" y="1698625"/>
            <a:ext cx="744061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/>
              <a:t>select distinct </a:t>
            </a:r>
            <a:r>
              <a:rPr lang="en-US" sz="2000" i="1"/>
              <a:t>course_id</a:t>
            </a:r>
            <a:endParaRPr lang="en-US" sz="1800" i="1"/>
          </a:p>
          <a:p>
            <a:r>
              <a:rPr lang="en-US" sz="2000" b="1"/>
              <a:t>from </a:t>
            </a:r>
            <a:r>
              <a:rPr lang="en-US" sz="2000" i="1"/>
              <a:t>section</a:t>
            </a:r>
            <a:endParaRPr lang="en-US" sz="1800" i="1"/>
          </a:p>
          <a:p>
            <a:r>
              <a:rPr lang="en-US" sz="2000" b="1"/>
              <a:t>where </a:t>
            </a:r>
            <a:r>
              <a:rPr lang="en-US" sz="2000" i="1"/>
              <a:t>semester </a:t>
            </a:r>
            <a:r>
              <a:rPr lang="en-US" sz="2000"/>
              <a:t>= ’Fall’ </a:t>
            </a:r>
            <a:r>
              <a:rPr lang="en-US" sz="2000" b="1"/>
              <a:t>and </a:t>
            </a:r>
            <a:r>
              <a:rPr lang="en-US" sz="2000" i="1"/>
              <a:t>year</a:t>
            </a:r>
            <a:r>
              <a:rPr lang="en-US" sz="2000"/>
              <a:t>= 2009 </a:t>
            </a:r>
            <a:r>
              <a:rPr lang="en-US" sz="2000" b="1"/>
              <a:t>and </a:t>
            </a:r>
            <a:br>
              <a:rPr lang="en-US" sz="2000" b="1"/>
            </a:br>
            <a:r>
              <a:rPr lang="en-US" sz="2000" b="1"/>
              <a:t>           </a:t>
            </a:r>
            <a:r>
              <a:rPr lang="en-US" sz="2000" i="1"/>
              <a:t>course_id </a:t>
            </a:r>
            <a:r>
              <a:rPr lang="en-US" sz="2000" b="1"/>
              <a:t>in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course_id</a:t>
            </a:r>
            <a:endParaRPr lang="en-US" sz="1800" i="1"/>
          </a:p>
          <a:p>
            <a:r>
              <a:rPr lang="en-US" sz="1800" b="1"/>
              <a:t>                                 </a:t>
            </a:r>
            <a:r>
              <a:rPr lang="en-US" sz="2000" b="1"/>
              <a:t>from </a:t>
            </a:r>
            <a:r>
              <a:rPr lang="en-US" sz="2000" i="1"/>
              <a:t>section</a:t>
            </a:r>
            <a:endParaRPr lang="en-US" sz="1800" i="1"/>
          </a:p>
          <a:p>
            <a:r>
              <a:rPr lang="en-US" sz="1800" b="1"/>
              <a:t>                                 </a:t>
            </a:r>
            <a:r>
              <a:rPr lang="en-US" sz="2000" b="1"/>
              <a:t>where </a:t>
            </a:r>
            <a:r>
              <a:rPr lang="en-US" sz="2000" i="1"/>
              <a:t>semester </a:t>
            </a:r>
            <a:r>
              <a:rPr lang="en-US" sz="2000"/>
              <a:t>= ’Spring’ </a:t>
            </a:r>
            <a:r>
              <a:rPr lang="en-US" sz="2000" b="1"/>
              <a:t>and </a:t>
            </a:r>
            <a:r>
              <a:rPr lang="en-US" sz="2000" i="1"/>
              <a:t>year</a:t>
            </a:r>
            <a:r>
              <a:rPr lang="en-US" sz="2000"/>
              <a:t>= 2010);</a:t>
            </a:r>
            <a:endParaRPr lang="en-US" sz="1800"/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1069975" y="4211638"/>
            <a:ext cx="73818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/>
              <a:t>select distinct </a:t>
            </a:r>
            <a:r>
              <a:rPr lang="en-US" sz="2000" i="1"/>
              <a:t>course_id</a:t>
            </a:r>
            <a:endParaRPr lang="en-US" sz="1800" i="1"/>
          </a:p>
          <a:p>
            <a:r>
              <a:rPr lang="en-US" sz="2000" b="1"/>
              <a:t>from </a:t>
            </a:r>
            <a:r>
              <a:rPr lang="en-US" sz="2000" i="1"/>
              <a:t>section</a:t>
            </a:r>
            <a:endParaRPr lang="en-US" sz="1800" i="1"/>
          </a:p>
          <a:p>
            <a:r>
              <a:rPr lang="en-US" sz="2000" b="1"/>
              <a:t>where </a:t>
            </a:r>
            <a:r>
              <a:rPr lang="en-US" sz="2000" i="1"/>
              <a:t>semester </a:t>
            </a:r>
            <a:r>
              <a:rPr lang="en-US" sz="2000"/>
              <a:t>= ’Fall’ </a:t>
            </a:r>
            <a:r>
              <a:rPr lang="en-US" sz="2000" b="1"/>
              <a:t>and </a:t>
            </a:r>
            <a:r>
              <a:rPr lang="en-US" sz="2000" i="1"/>
              <a:t>year</a:t>
            </a:r>
            <a:r>
              <a:rPr lang="en-US" sz="2000"/>
              <a:t>= 2009 </a:t>
            </a:r>
            <a:r>
              <a:rPr lang="en-US" sz="2000" b="1"/>
              <a:t>and </a:t>
            </a:r>
            <a:br>
              <a:rPr lang="en-US" sz="2000" b="1"/>
            </a:br>
            <a:r>
              <a:rPr lang="en-US" sz="2000" b="1"/>
              <a:t>           </a:t>
            </a:r>
            <a:r>
              <a:rPr lang="en-US" sz="2000" i="1"/>
              <a:t>course_id  </a:t>
            </a:r>
            <a:r>
              <a:rPr lang="en-US" sz="2000" b="1"/>
              <a:t>not in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course_id</a:t>
            </a:r>
            <a:endParaRPr lang="en-US" sz="1800" i="1"/>
          </a:p>
          <a:p>
            <a:r>
              <a:rPr lang="en-US" sz="1800" b="1"/>
              <a:t>                                 </a:t>
            </a:r>
            <a:r>
              <a:rPr lang="en-US" sz="2000" b="1"/>
              <a:t>from </a:t>
            </a:r>
            <a:r>
              <a:rPr lang="en-US" sz="2000" i="1"/>
              <a:t>section</a:t>
            </a:r>
            <a:endParaRPr lang="en-US" sz="1800" i="1"/>
          </a:p>
          <a:p>
            <a:r>
              <a:rPr lang="en-US" sz="1800" b="1"/>
              <a:t>                                 </a:t>
            </a:r>
            <a:r>
              <a:rPr lang="en-US" sz="2000" b="1"/>
              <a:t>where </a:t>
            </a:r>
            <a:r>
              <a:rPr lang="en-US" sz="2000" i="1"/>
              <a:t>semester </a:t>
            </a:r>
            <a:r>
              <a:rPr lang="en-US" sz="2000"/>
              <a:t>= ’Spring’ </a:t>
            </a:r>
            <a:r>
              <a:rPr lang="en-US" sz="2000" b="1"/>
              <a:t>and </a:t>
            </a:r>
            <a:r>
              <a:rPr lang="en-US" sz="2000" i="1"/>
              <a:t>year</a:t>
            </a:r>
            <a:r>
              <a:rPr lang="en-US" sz="2000"/>
              <a:t>= 2010);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1" grpId="0" autoUpdateAnimBg="0"/>
      <p:bldP spid="43930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Query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0412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sz="2000"/>
              <a:t>Find the total number of (distinct) studentswho have taken course sections taught by the instructor with </a:t>
            </a:r>
            <a:r>
              <a:rPr lang="en-US" sz="2000" i="1"/>
              <a:t>ID </a:t>
            </a:r>
            <a:r>
              <a:rPr lang="en-US" sz="2000"/>
              <a:t>10101</a:t>
            </a:r>
            <a:endParaRPr lang="en-US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i="1"/>
          </a:p>
        </p:txBody>
      </p:sp>
      <p:sp>
        <p:nvSpPr>
          <p:cNvPr id="441348" name="Text Box 4"/>
          <p:cNvSpPr txBox="1">
            <a:spLocks noChangeArrowheads="1"/>
          </p:cNvSpPr>
          <p:nvPr/>
        </p:nvSpPr>
        <p:spPr bwMode="auto">
          <a:xfrm>
            <a:off x="742950" y="4610100"/>
            <a:ext cx="8056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>
                <a:solidFill>
                  <a:schemeClr val="tx2"/>
                </a:solidFill>
              </a:rPr>
              <a:t>  </a:t>
            </a:r>
            <a:r>
              <a:rPr kumimoji="1" lang="en-US" sz="2000">
                <a:solidFill>
                  <a:schemeClr val="tx2"/>
                </a:solidFill>
              </a:rPr>
              <a:t>Note</a:t>
            </a:r>
            <a:r>
              <a:rPr kumimoji="1" lang="en-US" sz="2000"/>
              <a:t>: Above query can be written in a much simpler manner.  The </a:t>
            </a:r>
            <a:br>
              <a:rPr kumimoji="1" lang="en-US" sz="2000"/>
            </a:br>
            <a:r>
              <a:rPr kumimoji="1" lang="en-US" sz="2000"/>
              <a:t>               formulation above is simply to illustrate SQL features.</a:t>
            </a:r>
            <a:endParaRPr kumimoji="1" lang="en-US" sz="1800"/>
          </a:p>
        </p:txBody>
      </p:sp>
      <p:sp>
        <p:nvSpPr>
          <p:cNvPr id="441349" name="Text Box 5"/>
          <p:cNvSpPr txBox="1">
            <a:spLocks noChangeArrowheads="1"/>
          </p:cNvSpPr>
          <p:nvPr/>
        </p:nvSpPr>
        <p:spPr bwMode="auto">
          <a:xfrm>
            <a:off x="1168400" y="2332038"/>
            <a:ext cx="715168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/>
              <a:t>select count </a:t>
            </a:r>
            <a:r>
              <a:rPr lang="en-US" sz="2000"/>
              <a:t>(</a:t>
            </a:r>
            <a:r>
              <a:rPr lang="en-US" sz="2000" b="1"/>
              <a:t>distinct </a:t>
            </a:r>
            <a:r>
              <a:rPr lang="en-US" sz="2000" i="1"/>
              <a:t>ID</a:t>
            </a:r>
            <a:r>
              <a:rPr lang="en-US" sz="2000"/>
              <a:t>)</a:t>
            </a:r>
            <a:endParaRPr lang="en-US"/>
          </a:p>
          <a:p>
            <a:r>
              <a:rPr lang="en-US" sz="2000" b="1"/>
              <a:t>from </a:t>
            </a:r>
            <a:r>
              <a:rPr lang="en-US" sz="2000" i="1"/>
              <a:t>takes</a:t>
            </a:r>
            <a:endParaRPr lang="en-US" i="1"/>
          </a:p>
          <a:p>
            <a:r>
              <a:rPr lang="en-US" sz="2000" b="1"/>
              <a:t>where </a:t>
            </a:r>
            <a:r>
              <a:rPr lang="en-US" sz="2000"/>
              <a:t>(</a:t>
            </a:r>
            <a:r>
              <a:rPr lang="en-US" sz="2000" i="1"/>
              <a:t>course_id</a:t>
            </a:r>
            <a:r>
              <a:rPr lang="en-US" sz="2000"/>
              <a:t>, </a:t>
            </a:r>
            <a:r>
              <a:rPr lang="en-US" sz="2000" i="1"/>
              <a:t>sec_id</a:t>
            </a:r>
            <a:r>
              <a:rPr lang="en-US" sz="2000"/>
              <a:t>, </a:t>
            </a:r>
            <a:r>
              <a:rPr lang="en-US" sz="2000" i="1"/>
              <a:t>semester</a:t>
            </a:r>
            <a:r>
              <a:rPr lang="en-US" sz="2000"/>
              <a:t>, </a:t>
            </a:r>
            <a:r>
              <a:rPr lang="en-US" sz="2000" i="1"/>
              <a:t>year</a:t>
            </a:r>
            <a:r>
              <a:rPr lang="en-US" sz="2000"/>
              <a:t>) </a:t>
            </a:r>
            <a:r>
              <a:rPr lang="en-US" sz="2000" b="1"/>
              <a:t>in </a:t>
            </a:r>
            <a:br>
              <a:rPr lang="en-US" sz="2000" b="1"/>
            </a:br>
            <a:r>
              <a:rPr lang="en-US" sz="2000" b="1"/>
              <a:t>                               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course_id</a:t>
            </a:r>
            <a:r>
              <a:rPr lang="en-US" sz="2000"/>
              <a:t>, </a:t>
            </a:r>
            <a:r>
              <a:rPr lang="en-US" sz="2000" i="1"/>
              <a:t>sec_id</a:t>
            </a:r>
            <a:r>
              <a:rPr lang="en-US" sz="2000"/>
              <a:t>, </a:t>
            </a:r>
            <a:r>
              <a:rPr lang="en-US" sz="2000" i="1"/>
              <a:t>semester</a:t>
            </a:r>
            <a:r>
              <a:rPr lang="en-US" sz="2000"/>
              <a:t>, </a:t>
            </a:r>
            <a:r>
              <a:rPr lang="en-US" sz="2000" i="1"/>
              <a:t>year</a:t>
            </a:r>
            <a:endParaRPr lang="en-US" i="1"/>
          </a:p>
          <a:p>
            <a:r>
              <a:rPr lang="en-US" b="1"/>
              <a:t>                                 </a:t>
            </a:r>
            <a:r>
              <a:rPr lang="en-US" sz="2000" b="1"/>
              <a:t>from </a:t>
            </a:r>
            <a:r>
              <a:rPr lang="en-US" sz="2000" i="1"/>
              <a:t>teaches</a:t>
            </a:r>
            <a:endParaRPr lang="en-US" i="1"/>
          </a:p>
          <a:p>
            <a:r>
              <a:rPr lang="en-US" b="1"/>
              <a:t>                                 </a:t>
            </a:r>
            <a:r>
              <a:rPr lang="en-US" sz="2000" b="1"/>
              <a:t>where </a:t>
            </a:r>
            <a:r>
              <a:rPr lang="en-US" sz="2000" i="1"/>
              <a:t>teaches</a:t>
            </a:r>
            <a:r>
              <a:rPr lang="en-US" sz="2000"/>
              <a:t>.</a:t>
            </a:r>
            <a:r>
              <a:rPr lang="en-US" sz="2000" i="1"/>
              <a:t>ID</a:t>
            </a:r>
            <a:r>
              <a:rPr lang="en-US" sz="2000"/>
              <a:t>= 10101);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9525"/>
            <a:ext cx="8077200" cy="609600"/>
          </a:xfrm>
        </p:spPr>
        <p:txBody>
          <a:bodyPr/>
          <a:lstStyle/>
          <a:p>
            <a:r>
              <a:rPr lang="en-US"/>
              <a:t>Set Comparison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676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sz="2000"/>
              <a:t>Find names of instructors with salary greater than that of some (at least one) instructor in the Biology department.</a:t>
            </a:r>
            <a:endParaRPr lang="en-US"/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739775" y="3411538"/>
            <a:ext cx="7235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</a:t>
            </a:r>
            <a:r>
              <a:rPr kumimoji="1" lang="en-US" sz="2000"/>
              <a:t>Same query using &gt; </a:t>
            </a:r>
            <a:r>
              <a:rPr kumimoji="1" lang="en-US" sz="2000" b="1"/>
              <a:t>some</a:t>
            </a:r>
            <a:r>
              <a:rPr kumimoji="1" lang="en-US" sz="2000"/>
              <a:t> clause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1528763" y="3951288"/>
            <a:ext cx="64198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/>
              <a:t>select </a:t>
            </a:r>
            <a:r>
              <a:rPr lang="en-US" sz="2000" i="1"/>
              <a:t>name</a:t>
            </a:r>
            <a:endParaRPr lang="en-US" i="1"/>
          </a:p>
          <a:p>
            <a:r>
              <a:rPr lang="en-US" sz="2000" b="1"/>
              <a:t>from </a:t>
            </a:r>
            <a:r>
              <a:rPr lang="en-US" sz="2000" i="1"/>
              <a:t>instructor</a:t>
            </a:r>
            <a:endParaRPr lang="en-US" i="1"/>
          </a:p>
          <a:p>
            <a:r>
              <a:rPr lang="en-US" sz="2000" b="1"/>
              <a:t>where </a:t>
            </a:r>
            <a:r>
              <a:rPr lang="en-US" sz="2000" i="1"/>
              <a:t>salary </a:t>
            </a:r>
            <a:r>
              <a:rPr lang="en-US" sz="2000"/>
              <a:t>&gt; </a:t>
            </a:r>
            <a:r>
              <a:rPr lang="en-US" sz="2000" b="1"/>
              <a:t>some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salary</a:t>
            </a:r>
            <a:endParaRPr lang="en-US" i="1"/>
          </a:p>
          <a:p>
            <a:r>
              <a:rPr lang="en-US" sz="2000" b="1"/>
              <a:t>                                     from </a:t>
            </a:r>
            <a:r>
              <a:rPr lang="en-US" sz="2000" i="1"/>
              <a:t>instructor</a:t>
            </a:r>
            <a:endParaRPr lang="en-US" i="1"/>
          </a:p>
          <a:p>
            <a:r>
              <a:rPr lang="en-US" sz="2000" b="1"/>
              <a:t>                                     where </a:t>
            </a:r>
            <a:r>
              <a:rPr lang="en-US" sz="2000" i="1"/>
              <a:t>dept_name </a:t>
            </a:r>
            <a:r>
              <a:rPr lang="en-US" sz="2000"/>
              <a:t>= ’Biology’);</a:t>
            </a:r>
            <a:endParaRPr lang="en-US"/>
          </a:p>
        </p:txBody>
      </p:sp>
      <p:sp>
        <p:nvSpPr>
          <p:cNvPr id="443398" name="Text Box 6"/>
          <p:cNvSpPr txBox="1">
            <a:spLocks noChangeArrowheads="1"/>
          </p:cNvSpPr>
          <p:nvPr/>
        </p:nvSpPr>
        <p:spPr bwMode="auto">
          <a:xfrm>
            <a:off x="1570038" y="1957388"/>
            <a:ext cx="66309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/>
              <a:t>select distinct </a:t>
            </a:r>
            <a:r>
              <a:rPr lang="en-US" sz="2000" i="1"/>
              <a:t>T</a:t>
            </a:r>
            <a:r>
              <a:rPr lang="en-US" sz="2000"/>
              <a:t>.</a:t>
            </a:r>
            <a:r>
              <a:rPr lang="en-US" sz="2000" i="1"/>
              <a:t>name</a:t>
            </a:r>
            <a:endParaRPr lang="en-US" i="1"/>
          </a:p>
          <a:p>
            <a:r>
              <a:rPr lang="en-US" sz="2000" b="1"/>
              <a:t>from </a:t>
            </a:r>
            <a:r>
              <a:rPr lang="en-US" sz="2000" i="1"/>
              <a:t>instructor </a:t>
            </a:r>
            <a:r>
              <a:rPr lang="en-US" sz="2000" b="1"/>
              <a:t>as </a:t>
            </a:r>
            <a:r>
              <a:rPr lang="en-US" sz="2000" i="1"/>
              <a:t>T</a:t>
            </a:r>
            <a:r>
              <a:rPr lang="en-US" sz="2000"/>
              <a:t>, </a:t>
            </a:r>
            <a:r>
              <a:rPr lang="en-US" sz="2000" i="1"/>
              <a:t>instructor </a:t>
            </a:r>
            <a:r>
              <a:rPr lang="en-US" sz="2000" b="1"/>
              <a:t>as </a:t>
            </a:r>
            <a:r>
              <a:rPr lang="en-US" sz="2000" i="1"/>
              <a:t>S</a:t>
            </a:r>
            <a:endParaRPr lang="en-US" i="1"/>
          </a:p>
          <a:p>
            <a:r>
              <a:rPr lang="en-US" sz="2000" b="1"/>
              <a:t>where </a:t>
            </a:r>
            <a:r>
              <a:rPr lang="en-US" sz="2000" i="1"/>
              <a:t>T.salary </a:t>
            </a:r>
            <a:r>
              <a:rPr lang="en-US" sz="2000"/>
              <a:t>&gt; </a:t>
            </a:r>
            <a:r>
              <a:rPr lang="en-US" sz="2000" i="1"/>
              <a:t>S.salary </a:t>
            </a:r>
            <a:r>
              <a:rPr lang="en-US" sz="2000" b="1"/>
              <a:t>and </a:t>
            </a:r>
            <a:r>
              <a:rPr lang="en-US" sz="2000" i="1"/>
              <a:t>S.dept_name </a:t>
            </a:r>
            <a:r>
              <a:rPr lang="en-US" sz="2000"/>
              <a:t>= ’Biology’;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7" grpId="0" autoUpdateAnimBg="0"/>
      <p:bldP spid="44339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38100"/>
            <a:ext cx="8077200" cy="609600"/>
          </a:xfrm>
        </p:spPr>
        <p:txBody>
          <a:bodyPr/>
          <a:lstStyle/>
          <a:p>
            <a:r>
              <a:rPr lang="en-US"/>
              <a:t>Definition of  Some Clause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6800850" cy="714375"/>
          </a:xfrm>
        </p:spPr>
        <p:txBody>
          <a:bodyPr/>
          <a:lstStyle/>
          <a:p>
            <a:r>
              <a:rPr lang="en-US"/>
              <a:t>F &lt;comp&gt; </a:t>
            </a:r>
            <a:r>
              <a:rPr lang="en-US" b="1"/>
              <a:t>some </a:t>
            </a:r>
            <a:r>
              <a:rPr lang="en-US" i="1"/>
              <a:t>r </a:t>
            </a:r>
            <a:r>
              <a:rPr lang="en-US">
                <a:sym typeface="Symbol" pitchFamily="18" charset="2"/>
              </a:rPr>
              <a:t>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</a:t>
            </a:r>
            <a:r>
              <a:rPr lang="en-US" i="1">
                <a:sym typeface="Symbol" pitchFamily="18" charset="2"/>
              </a:rPr>
              <a:t>r </a:t>
            </a:r>
            <a:r>
              <a:rPr lang="en-US">
                <a:sym typeface="Symbol" pitchFamily="18" charset="2"/>
              </a:rPr>
              <a:t>such that (F &lt;comp&gt; 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)</a:t>
            </a:r>
            <a:r>
              <a:rPr lang="en-US" i="1">
                <a:sym typeface="Symbol" pitchFamily="18" charset="2"/>
              </a:rPr>
              <a:t/>
            </a:r>
            <a:br>
              <a:rPr lang="en-US" i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Where &lt;comp&gt; can be:      </a:t>
            </a:r>
            <a:endParaRPr lang="en-US"/>
          </a:p>
        </p:txBody>
      </p:sp>
      <p:grpSp>
        <p:nvGrpSpPr>
          <p:cNvPr id="445444" name="Group 4"/>
          <p:cNvGrpSpPr>
            <a:grpSpLocks/>
          </p:cNvGrpSpPr>
          <p:nvPr/>
        </p:nvGrpSpPr>
        <p:grpSpPr bwMode="auto">
          <a:xfrm>
            <a:off x="2105025" y="1952625"/>
            <a:ext cx="457200" cy="1066800"/>
            <a:chOff x="2448" y="1296"/>
            <a:chExt cx="288" cy="960"/>
          </a:xfrm>
        </p:grpSpPr>
        <p:sp>
          <p:nvSpPr>
            <p:cNvPr id="445445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45446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45447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830263" y="2257425"/>
            <a:ext cx="13509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some</a:t>
            </a:r>
            <a:endParaRPr lang="en-US" sz="1800"/>
          </a:p>
        </p:txBody>
      </p:sp>
      <p:sp>
        <p:nvSpPr>
          <p:cNvPr id="445449" name="Text Box 9"/>
          <p:cNvSpPr txBox="1">
            <a:spLocks noChangeArrowheads="1"/>
          </p:cNvSpPr>
          <p:nvPr/>
        </p:nvSpPr>
        <p:spPr bwMode="auto">
          <a:xfrm>
            <a:off x="2638425" y="2257425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</a:t>
            </a:r>
          </a:p>
        </p:txBody>
      </p:sp>
      <p:sp>
        <p:nvSpPr>
          <p:cNvPr id="445450" name="Rectangle 10"/>
          <p:cNvSpPr>
            <a:spLocks noChangeArrowheads="1"/>
          </p:cNvSpPr>
          <p:nvPr/>
        </p:nvSpPr>
        <p:spPr bwMode="auto">
          <a:xfrm>
            <a:off x="2105025" y="3171825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45451" name="Rectangle 11"/>
          <p:cNvSpPr>
            <a:spLocks noChangeArrowheads="1"/>
          </p:cNvSpPr>
          <p:nvPr/>
        </p:nvSpPr>
        <p:spPr bwMode="auto">
          <a:xfrm>
            <a:off x="2105025" y="3476625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445452" name="Rectangle 12"/>
          <p:cNvSpPr>
            <a:spLocks noChangeArrowheads="1"/>
          </p:cNvSpPr>
          <p:nvPr/>
        </p:nvSpPr>
        <p:spPr bwMode="auto">
          <a:xfrm>
            <a:off x="2105025" y="39306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45453" name="Text Box 13"/>
          <p:cNvSpPr txBox="1">
            <a:spLocks noChangeArrowheads="1"/>
          </p:cNvSpPr>
          <p:nvPr/>
        </p:nvSpPr>
        <p:spPr bwMode="auto">
          <a:xfrm>
            <a:off x="2638425" y="34163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false</a:t>
            </a:r>
          </a:p>
        </p:txBody>
      </p:sp>
      <p:sp>
        <p:nvSpPr>
          <p:cNvPr id="445454" name="Rectangle 14"/>
          <p:cNvSpPr>
            <a:spLocks noChangeArrowheads="1"/>
          </p:cNvSpPr>
          <p:nvPr/>
        </p:nvSpPr>
        <p:spPr bwMode="auto">
          <a:xfrm>
            <a:off x="2105025" y="42354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445455" name="Rectangle 15"/>
          <p:cNvSpPr>
            <a:spLocks noChangeArrowheads="1"/>
          </p:cNvSpPr>
          <p:nvPr/>
        </p:nvSpPr>
        <p:spPr bwMode="auto">
          <a:xfrm>
            <a:off x="2105025" y="4772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45456" name="Rectangle 16"/>
          <p:cNvSpPr>
            <a:spLocks noChangeArrowheads="1"/>
          </p:cNvSpPr>
          <p:nvPr/>
        </p:nvSpPr>
        <p:spPr bwMode="auto">
          <a:xfrm>
            <a:off x="2105025" y="5076825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445457" name="Text Box 17"/>
          <p:cNvSpPr txBox="1">
            <a:spLocks noChangeArrowheads="1"/>
          </p:cNvSpPr>
          <p:nvPr/>
        </p:nvSpPr>
        <p:spPr bwMode="auto">
          <a:xfrm>
            <a:off x="809625" y="5000625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1800"/>
              <a:t> </a:t>
            </a:r>
            <a:r>
              <a:rPr lang="en-US" sz="1800" b="1"/>
              <a:t>some</a:t>
            </a:r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2638425" y="5000625"/>
            <a:ext cx="2514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 (since 0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sz="1800">
                <a:sym typeface="Symbol" pitchFamily="18" charset="2"/>
              </a:rPr>
              <a:t>5)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45459" name="Text Box 19"/>
          <p:cNvSpPr txBox="1">
            <a:spLocks noChangeArrowheads="1"/>
          </p:cNvSpPr>
          <p:nvPr/>
        </p:nvSpPr>
        <p:spPr bwMode="auto">
          <a:xfrm>
            <a:off x="3738563" y="2486025"/>
            <a:ext cx="4876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(read:  5 &lt; some tuple in the relation) </a:t>
            </a:r>
          </a:p>
        </p:txBody>
      </p:sp>
      <p:sp>
        <p:nvSpPr>
          <p:cNvPr id="445460" name="Text Box 20"/>
          <p:cNvSpPr txBox="1">
            <a:spLocks noChangeArrowheads="1"/>
          </p:cNvSpPr>
          <p:nvPr/>
        </p:nvSpPr>
        <p:spPr bwMode="auto">
          <a:xfrm>
            <a:off x="844550" y="3402013"/>
            <a:ext cx="1377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some</a:t>
            </a:r>
            <a:endParaRPr lang="en-US" sz="1800"/>
          </a:p>
        </p:txBody>
      </p:sp>
      <p:sp>
        <p:nvSpPr>
          <p:cNvPr id="445461" name="Text Box 21"/>
          <p:cNvSpPr txBox="1">
            <a:spLocks noChangeArrowheads="1"/>
          </p:cNvSpPr>
          <p:nvPr/>
        </p:nvSpPr>
        <p:spPr bwMode="auto">
          <a:xfrm>
            <a:off x="2638425" y="415925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</a:t>
            </a:r>
          </a:p>
        </p:txBody>
      </p:sp>
      <p:sp>
        <p:nvSpPr>
          <p:cNvPr id="445462" name="Text Box 22"/>
          <p:cNvSpPr txBox="1">
            <a:spLocks noChangeArrowheads="1"/>
          </p:cNvSpPr>
          <p:nvPr/>
        </p:nvSpPr>
        <p:spPr bwMode="auto">
          <a:xfrm>
            <a:off x="885825" y="4162425"/>
            <a:ext cx="1524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= </a:t>
            </a:r>
            <a:r>
              <a:rPr lang="en-US" sz="1800" b="1"/>
              <a:t>some</a:t>
            </a:r>
            <a:endParaRPr lang="en-US" sz="1800"/>
          </a:p>
        </p:txBody>
      </p:sp>
      <p:sp>
        <p:nvSpPr>
          <p:cNvPr id="445463" name="Rectangle 23"/>
          <p:cNvSpPr>
            <a:spLocks noChangeArrowheads="1"/>
          </p:cNvSpPr>
          <p:nvPr/>
        </p:nvSpPr>
        <p:spPr bwMode="auto">
          <a:xfrm>
            <a:off x="738188" y="5472113"/>
            <a:ext cx="6800850" cy="71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r>
              <a:rPr lang="en-US" sz="1800">
                <a:latin typeface="Arial" charset="0"/>
              </a:rPr>
              <a:t>(= </a:t>
            </a:r>
            <a:r>
              <a:rPr lang="en-US" sz="1800" b="1">
                <a:latin typeface="Arial" charset="0"/>
              </a:rPr>
              <a:t>some</a:t>
            </a:r>
            <a:r>
              <a:rPr lang="en-US" sz="1800">
                <a:latin typeface="Arial" charset="0"/>
              </a:rPr>
              <a:t>) </a:t>
            </a:r>
            <a:r>
              <a:rPr lang="en-US" sz="1800">
                <a:latin typeface="Arial" charset="0"/>
                <a:sym typeface="Symbol" pitchFamily="18" charset="2"/>
              </a:rPr>
              <a:t> </a:t>
            </a:r>
            <a:r>
              <a:rPr lang="en-US" sz="1800" b="1">
                <a:latin typeface="Arial" charset="0"/>
                <a:sym typeface="Symbol" pitchFamily="18" charset="2"/>
              </a:rPr>
              <a:t>in</a:t>
            </a:r>
          </a:p>
          <a:p>
            <a:r>
              <a:rPr lang="en-US" sz="1800">
                <a:latin typeface="Arial" charset="0"/>
                <a:sym typeface="Symbol" pitchFamily="18" charset="2"/>
              </a:rPr>
              <a:t>However, ( </a:t>
            </a:r>
            <a:r>
              <a:rPr lang="en-US" sz="1800" b="1">
                <a:latin typeface="Arial" charset="0"/>
                <a:sym typeface="Symbol" pitchFamily="18" charset="2"/>
              </a:rPr>
              <a:t>some</a:t>
            </a:r>
            <a:r>
              <a:rPr lang="en-US" sz="1800">
                <a:latin typeface="Arial" charset="0"/>
                <a:sym typeface="Symbol" pitchFamily="18" charset="2"/>
              </a:rPr>
              <a:t>)  </a:t>
            </a:r>
            <a:r>
              <a:rPr lang="en-US" sz="1800" b="1">
                <a:latin typeface="Arial" charset="0"/>
                <a:sym typeface="Symbol" pitchFamily="18" charset="2"/>
              </a:rPr>
              <a:t>not in</a:t>
            </a:r>
            <a:endParaRPr lang="en-US" sz="1800">
              <a:latin typeface="Arial" charset="0"/>
              <a:sym typeface="Symbol" pitchFamily="18" charset="2"/>
            </a:endParaRPr>
          </a:p>
        </p:txBody>
      </p:sp>
      <p:sp>
        <p:nvSpPr>
          <p:cNvPr id="445464" name="Line 24"/>
          <p:cNvSpPr>
            <a:spLocks noChangeShapeType="1"/>
          </p:cNvSpPr>
          <p:nvPr/>
        </p:nvSpPr>
        <p:spPr bwMode="auto">
          <a:xfrm flipH="1">
            <a:off x="2819400" y="5840413"/>
            <a:ext cx="122238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Query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976313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sz="2000"/>
              <a:t>Find the names of all instructors whose salary is greater than the salary of all instructors in the Biology department.</a:t>
            </a:r>
            <a:endParaRPr lang="en-US"/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1836738" y="2065338"/>
            <a:ext cx="5961062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/>
              <a:t>select </a:t>
            </a:r>
            <a:r>
              <a:rPr lang="en-US" sz="2000" i="1"/>
              <a:t>name</a:t>
            </a:r>
            <a:endParaRPr lang="en-US" i="1"/>
          </a:p>
          <a:p>
            <a:r>
              <a:rPr lang="en-US" sz="2000" b="1"/>
              <a:t>from </a:t>
            </a:r>
            <a:r>
              <a:rPr lang="en-US" sz="2000" i="1"/>
              <a:t>instructor</a:t>
            </a:r>
            <a:endParaRPr lang="en-US" i="1"/>
          </a:p>
          <a:p>
            <a:r>
              <a:rPr lang="en-US" sz="2000" b="1"/>
              <a:t>where </a:t>
            </a:r>
            <a:r>
              <a:rPr lang="en-US" sz="2000" i="1"/>
              <a:t>salary </a:t>
            </a:r>
            <a:r>
              <a:rPr lang="en-US" sz="2000"/>
              <a:t>&gt; </a:t>
            </a:r>
            <a:r>
              <a:rPr lang="en-US" sz="2000" b="1"/>
              <a:t>all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salary</a:t>
            </a:r>
            <a:endParaRPr lang="en-US" i="1"/>
          </a:p>
          <a:p>
            <a:r>
              <a:rPr lang="en-US" b="1"/>
              <a:t>                                </a:t>
            </a:r>
            <a:r>
              <a:rPr lang="en-US" sz="2000" b="1"/>
              <a:t>from </a:t>
            </a:r>
            <a:r>
              <a:rPr lang="en-US" sz="2000" i="1"/>
              <a:t>instructor</a:t>
            </a:r>
            <a:endParaRPr lang="en-US" i="1"/>
          </a:p>
          <a:p>
            <a:r>
              <a:rPr lang="en-US" b="1"/>
              <a:t>                                </a:t>
            </a:r>
            <a:r>
              <a:rPr lang="en-US" sz="2000" b="1"/>
              <a:t>where </a:t>
            </a:r>
            <a:r>
              <a:rPr lang="en-US" sz="2000" i="1"/>
              <a:t>dept_name </a:t>
            </a:r>
            <a:r>
              <a:rPr lang="en-US" sz="2000"/>
              <a:t>= ’Biology’);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all Clause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122363"/>
            <a:ext cx="6638925" cy="382587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F &lt;comp&gt; </a:t>
            </a:r>
            <a:r>
              <a:rPr lang="en-US" b="1"/>
              <a:t>all </a:t>
            </a:r>
            <a:r>
              <a:rPr lang="en-US" i="1"/>
              <a:t>r </a:t>
            </a:r>
            <a:r>
              <a:rPr lang="en-US">
                <a:sym typeface="Symbol" pitchFamily="18" charset="2"/>
              </a:rPr>
              <a:t>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</a:t>
            </a:r>
            <a:r>
              <a:rPr lang="en-US" i="1">
                <a:sym typeface="Symbol" pitchFamily="18" charset="2"/>
              </a:rPr>
              <a:t>r</a:t>
            </a:r>
            <a:r>
              <a:rPr lang="en-US">
                <a:sym typeface="Symbol" pitchFamily="18" charset="2"/>
              </a:rPr>
              <a:t> (F &lt;comp&gt; </a:t>
            </a:r>
            <a:r>
              <a:rPr lang="en-US" i="1">
                <a:sym typeface="Symbol" pitchFamily="18" charset="2"/>
              </a:rPr>
              <a:t>t)</a:t>
            </a:r>
            <a:endParaRPr lang="en-US"/>
          </a:p>
        </p:txBody>
      </p:sp>
      <p:grpSp>
        <p:nvGrpSpPr>
          <p:cNvPr id="449540" name="Group 4"/>
          <p:cNvGrpSpPr>
            <a:grpSpLocks/>
          </p:cNvGrpSpPr>
          <p:nvPr/>
        </p:nvGrpSpPr>
        <p:grpSpPr bwMode="auto">
          <a:xfrm>
            <a:off x="2619375" y="1752600"/>
            <a:ext cx="457200" cy="1066800"/>
            <a:chOff x="2448" y="1296"/>
            <a:chExt cx="288" cy="960"/>
          </a:xfrm>
        </p:grpSpPr>
        <p:sp>
          <p:nvSpPr>
            <p:cNvPr id="449541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49542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49543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449544" name="Text Box 8"/>
          <p:cNvSpPr txBox="1">
            <a:spLocks noChangeArrowheads="1"/>
          </p:cNvSpPr>
          <p:nvPr/>
        </p:nvSpPr>
        <p:spPr bwMode="auto">
          <a:xfrm>
            <a:off x="1593850" y="20574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all</a:t>
            </a:r>
            <a:endParaRPr lang="en-US" sz="1800"/>
          </a:p>
        </p:txBody>
      </p:sp>
      <p:sp>
        <p:nvSpPr>
          <p:cNvPr id="449545" name="Text Box 9"/>
          <p:cNvSpPr txBox="1">
            <a:spLocks noChangeArrowheads="1"/>
          </p:cNvSpPr>
          <p:nvPr/>
        </p:nvSpPr>
        <p:spPr bwMode="auto">
          <a:xfrm>
            <a:off x="3152775" y="20574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false</a:t>
            </a:r>
          </a:p>
        </p:txBody>
      </p:sp>
      <p:sp>
        <p:nvSpPr>
          <p:cNvPr id="449546" name="Rectangle 10"/>
          <p:cNvSpPr>
            <a:spLocks noChangeArrowheads="1"/>
          </p:cNvSpPr>
          <p:nvPr/>
        </p:nvSpPr>
        <p:spPr bwMode="auto">
          <a:xfrm>
            <a:off x="2619375" y="29718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449547" name="Rectangle 11"/>
          <p:cNvSpPr>
            <a:spLocks noChangeArrowheads="1"/>
          </p:cNvSpPr>
          <p:nvPr/>
        </p:nvSpPr>
        <p:spPr bwMode="auto">
          <a:xfrm>
            <a:off x="2619375" y="327660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449548" name="Rectangle 12"/>
          <p:cNvSpPr>
            <a:spLocks noChangeArrowheads="1"/>
          </p:cNvSpPr>
          <p:nvPr/>
        </p:nvSpPr>
        <p:spPr bwMode="auto">
          <a:xfrm>
            <a:off x="2619375" y="37306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449549" name="Text Box 13"/>
          <p:cNvSpPr txBox="1">
            <a:spLocks noChangeArrowheads="1"/>
          </p:cNvSpPr>
          <p:nvPr/>
        </p:nvSpPr>
        <p:spPr bwMode="auto">
          <a:xfrm>
            <a:off x="3152775" y="3216275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</a:t>
            </a:r>
          </a:p>
        </p:txBody>
      </p:sp>
      <p:sp>
        <p:nvSpPr>
          <p:cNvPr id="449550" name="Rectangle 14"/>
          <p:cNvSpPr>
            <a:spLocks noChangeArrowheads="1"/>
          </p:cNvSpPr>
          <p:nvPr/>
        </p:nvSpPr>
        <p:spPr bwMode="auto">
          <a:xfrm>
            <a:off x="2619375" y="40354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449551" name="Rectangle 15"/>
          <p:cNvSpPr>
            <a:spLocks noChangeArrowheads="1"/>
          </p:cNvSpPr>
          <p:nvPr/>
        </p:nvSpPr>
        <p:spPr bwMode="auto">
          <a:xfrm>
            <a:off x="2619375" y="457200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449552" name="Rectangle 16"/>
          <p:cNvSpPr>
            <a:spLocks noChangeArrowheads="1"/>
          </p:cNvSpPr>
          <p:nvPr/>
        </p:nvSpPr>
        <p:spPr bwMode="auto">
          <a:xfrm>
            <a:off x="2619375" y="487680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449553" name="Text Box 17"/>
          <p:cNvSpPr txBox="1">
            <a:spLocks noChangeArrowheads="1"/>
          </p:cNvSpPr>
          <p:nvPr/>
        </p:nvSpPr>
        <p:spPr bwMode="auto">
          <a:xfrm>
            <a:off x="1704975" y="48006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1800"/>
              <a:t> </a:t>
            </a:r>
            <a:r>
              <a:rPr lang="en-US" sz="1800" b="1"/>
              <a:t>all</a:t>
            </a:r>
          </a:p>
        </p:txBody>
      </p:sp>
      <p:sp>
        <p:nvSpPr>
          <p:cNvPr id="449554" name="Text Box 18"/>
          <p:cNvSpPr txBox="1">
            <a:spLocks noChangeArrowheads="1"/>
          </p:cNvSpPr>
          <p:nvPr/>
        </p:nvSpPr>
        <p:spPr bwMode="auto">
          <a:xfrm>
            <a:off x="3163888" y="4786313"/>
            <a:ext cx="4572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 (since 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sz="1800">
                <a:sym typeface="Symbol" pitchFamily="18" charset="2"/>
              </a:rPr>
              <a:t>4 and 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1800">
                <a:sym typeface="Symbol" pitchFamily="18" charset="2"/>
              </a:rPr>
              <a:t> 6)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49555" name="Text Box 19"/>
          <p:cNvSpPr txBox="1">
            <a:spLocks noChangeArrowheads="1"/>
          </p:cNvSpPr>
          <p:nvPr/>
        </p:nvSpPr>
        <p:spPr bwMode="auto">
          <a:xfrm>
            <a:off x="1651000" y="3228975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all</a:t>
            </a:r>
            <a:endParaRPr lang="en-US" sz="1800"/>
          </a:p>
        </p:txBody>
      </p:sp>
      <p:sp>
        <p:nvSpPr>
          <p:cNvPr id="449556" name="Text Box 20"/>
          <p:cNvSpPr txBox="1">
            <a:spLocks noChangeArrowheads="1"/>
          </p:cNvSpPr>
          <p:nvPr/>
        </p:nvSpPr>
        <p:spPr bwMode="auto">
          <a:xfrm>
            <a:off x="3152775" y="3959225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false</a:t>
            </a:r>
          </a:p>
        </p:txBody>
      </p:sp>
      <p:sp>
        <p:nvSpPr>
          <p:cNvPr id="449557" name="Text Box 21"/>
          <p:cNvSpPr txBox="1">
            <a:spLocks noChangeArrowheads="1"/>
          </p:cNvSpPr>
          <p:nvPr/>
        </p:nvSpPr>
        <p:spPr bwMode="auto">
          <a:xfrm>
            <a:off x="1704975" y="39624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= </a:t>
            </a:r>
            <a:r>
              <a:rPr lang="en-US" sz="1800" b="1"/>
              <a:t>all</a:t>
            </a:r>
            <a:endParaRPr lang="en-US" sz="1800"/>
          </a:p>
        </p:txBody>
      </p:sp>
      <p:sp>
        <p:nvSpPr>
          <p:cNvPr id="449558" name="Rectangle 22"/>
          <p:cNvSpPr>
            <a:spLocks noChangeArrowheads="1"/>
          </p:cNvSpPr>
          <p:nvPr/>
        </p:nvSpPr>
        <p:spPr bwMode="auto">
          <a:xfrm>
            <a:off x="1238250" y="5257800"/>
            <a:ext cx="6800850" cy="71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r>
              <a:rPr lang="en-US" sz="1800">
                <a:latin typeface="Arial" charset="0"/>
              </a:rPr>
              <a:t>(</a:t>
            </a:r>
            <a:r>
              <a:rPr lang="en-US" sz="1800">
                <a:latin typeface="Arial" charset="0"/>
                <a:sym typeface="Symbol" pitchFamily="18" charset="2"/>
              </a:rPr>
              <a:t></a:t>
            </a:r>
            <a:r>
              <a:rPr lang="en-US" sz="1800">
                <a:latin typeface="Arial" charset="0"/>
              </a:rPr>
              <a:t> </a:t>
            </a:r>
            <a:r>
              <a:rPr lang="en-US" sz="1800" b="1">
                <a:latin typeface="Arial" charset="0"/>
              </a:rPr>
              <a:t>all</a:t>
            </a:r>
            <a:r>
              <a:rPr lang="en-US" sz="1800">
                <a:latin typeface="Arial" charset="0"/>
              </a:rPr>
              <a:t>) </a:t>
            </a:r>
            <a:r>
              <a:rPr lang="en-US" sz="1800">
                <a:latin typeface="Arial" charset="0"/>
                <a:sym typeface="Symbol" pitchFamily="18" charset="2"/>
              </a:rPr>
              <a:t> </a:t>
            </a:r>
            <a:r>
              <a:rPr lang="en-US" sz="1800" b="1">
                <a:latin typeface="Arial" charset="0"/>
                <a:sym typeface="Symbol" pitchFamily="18" charset="2"/>
              </a:rPr>
              <a:t>not in</a:t>
            </a:r>
          </a:p>
          <a:p>
            <a:r>
              <a:rPr lang="en-US" sz="1800">
                <a:latin typeface="Arial" charset="0"/>
                <a:sym typeface="Symbol" pitchFamily="18" charset="2"/>
              </a:rPr>
              <a:t>However, (= </a:t>
            </a:r>
            <a:r>
              <a:rPr lang="en-US" sz="1800" b="1">
                <a:latin typeface="Arial" charset="0"/>
                <a:sym typeface="Symbol" pitchFamily="18" charset="2"/>
              </a:rPr>
              <a:t>all</a:t>
            </a:r>
            <a:r>
              <a:rPr lang="en-US" sz="1800">
                <a:latin typeface="Arial" charset="0"/>
                <a:sym typeface="Symbol" pitchFamily="18" charset="2"/>
              </a:rPr>
              <a:t>)  </a:t>
            </a:r>
            <a:r>
              <a:rPr lang="en-US" sz="1800" b="1">
                <a:latin typeface="Arial" charset="0"/>
                <a:sym typeface="Symbol" pitchFamily="18" charset="2"/>
              </a:rPr>
              <a:t>in</a:t>
            </a:r>
          </a:p>
        </p:txBody>
      </p:sp>
      <p:sp>
        <p:nvSpPr>
          <p:cNvPr id="449559" name="Line 23"/>
          <p:cNvSpPr>
            <a:spLocks noChangeShapeType="1"/>
          </p:cNvSpPr>
          <p:nvPr/>
        </p:nvSpPr>
        <p:spPr bwMode="auto">
          <a:xfrm flipH="1">
            <a:off x="3016250" y="5603875"/>
            <a:ext cx="109538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for Empty Relations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r>
              <a:rPr lang="en-US" sz="2000"/>
              <a:t>The </a:t>
            </a:r>
            <a:r>
              <a:rPr lang="en-US" sz="2000" b="1"/>
              <a:t>exists</a:t>
            </a:r>
            <a:r>
              <a:rPr lang="en-US" sz="2000"/>
              <a:t> construct returns the value </a:t>
            </a:r>
            <a:r>
              <a:rPr lang="en-US" sz="2000" b="1"/>
              <a:t>true</a:t>
            </a:r>
            <a:r>
              <a:rPr lang="en-US" sz="2000"/>
              <a:t> if the argument subquery is nonempty.</a:t>
            </a:r>
            <a:endParaRPr lang="en-US"/>
          </a:p>
          <a:p>
            <a:r>
              <a:rPr lang="en-US" sz="2000" b="1"/>
              <a:t>exists </a:t>
            </a:r>
            <a:r>
              <a:rPr lang="en-US" sz="2000" i="1"/>
              <a:t> r </a:t>
            </a:r>
            <a:r>
              <a:rPr lang="en-US" sz="2000">
                <a:sym typeface="Symbol" pitchFamily="18" charset="2"/>
              </a:rPr>
              <a:t> </a:t>
            </a:r>
            <a:r>
              <a:rPr lang="en-US" sz="2000" i="1">
                <a:sym typeface="Symbol" pitchFamily="18" charset="2"/>
              </a:rPr>
              <a:t>r </a:t>
            </a:r>
            <a:r>
              <a:rPr lang="en-US" sz="2000">
                <a:sym typeface="Symbol" pitchFamily="18" charset="2"/>
              </a:rPr>
              <a:t> </a:t>
            </a:r>
            <a:r>
              <a:rPr lang="en-US" sz="2000" i="1"/>
              <a:t>Ø</a:t>
            </a:r>
            <a:endParaRPr lang="en-US">
              <a:sym typeface="Symbol" pitchFamily="18" charset="2"/>
            </a:endParaRPr>
          </a:p>
          <a:p>
            <a:r>
              <a:rPr lang="en-US" sz="2000" b="1">
                <a:sym typeface="Symbol" pitchFamily="18" charset="2"/>
              </a:rPr>
              <a:t>not exists </a:t>
            </a:r>
            <a:r>
              <a:rPr lang="en-US" sz="2000" i="1"/>
              <a:t>r </a:t>
            </a:r>
            <a:r>
              <a:rPr lang="en-US" sz="2000">
                <a:sym typeface="Symbol" pitchFamily="18" charset="2"/>
              </a:rPr>
              <a:t> </a:t>
            </a:r>
            <a:r>
              <a:rPr lang="en-US" sz="2000" i="1">
                <a:sym typeface="Symbol" pitchFamily="18" charset="2"/>
              </a:rPr>
              <a:t>r </a:t>
            </a:r>
            <a:r>
              <a:rPr lang="en-US" sz="2000">
                <a:sym typeface="Symbol" pitchFamily="18" charset="2"/>
              </a:rPr>
              <a:t>= </a:t>
            </a:r>
            <a:r>
              <a:rPr lang="en-US" sz="2000" i="1"/>
              <a:t>Ø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Variables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Yet another way of specifying the query “Find all courses taught in both the Fall 2009 semester and in the Spring 2010 semester”</a:t>
            </a:r>
            <a:endParaRPr lang="en-US"/>
          </a:p>
          <a:p>
            <a:pPr>
              <a:buFont typeface="Monotype Sorts" charset="2"/>
              <a:buNone/>
            </a:pPr>
            <a:r>
              <a:rPr lang="en-US" b="1"/>
              <a:t>	   </a:t>
            </a:r>
            <a:r>
              <a:rPr lang="en-US" sz="2000" b="1"/>
              <a:t>select </a:t>
            </a:r>
            <a:r>
              <a:rPr lang="en-US" sz="2000" i="1"/>
              <a:t>course_id</a:t>
            </a:r>
            <a:br>
              <a:rPr lang="en-US" sz="2000" i="1"/>
            </a:br>
            <a:r>
              <a:rPr lang="en-US" sz="2000" i="1"/>
              <a:t>   </a:t>
            </a:r>
            <a:r>
              <a:rPr lang="en-US" sz="2000" b="1"/>
              <a:t>from </a:t>
            </a:r>
            <a:r>
              <a:rPr lang="en-US" sz="2000" i="1"/>
              <a:t>section </a:t>
            </a:r>
            <a:r>
              <a:rPr lang="en-US" sz="2000" b="1"/>
              <a:t>as </a:t>
            </a:r>
            <a:r>
              <a:rPr lang="en-US" sz="2000" i="1"/>
              <a:t>S</a:t>
            </a:r>
            <a:br>
              <a:rPr lang="en-US" sz="2000" i="1"/>
            </a:br>
            <a:r>
              <a:rPr lang="en-US" sz="2000" i="1"/>
              <a:t>   </a:t>
            </a:r>
            <a:r>
              <a:rPr lang="en-US" sz="2000" b="1"/>
              <a:t>where </a:t>
            </a:r>
            <a:r>
              <a:rPr lang="en-US" sz="2000" i="1"/>
              <a:t>semester </a:t>
            </a:r>
            <a:r>
              <a:rPr lang="en-US" sz="2000"/>
              <a:t>= ’Fall’ </a:t>
            </a:r>
            <a:r>
              <a:rPr lang="en-US" sz="2000" b="1"/>
              <a:t>and </a:t>
            </a:r>
            <a:r>
              <a:rPr lang="en-US" sz="2000" i="1"/>
              <a:t>year</a:t>
            </a:r>
            <a:r>
              <a:rPr lang="en-US" sz="2000"/>
              <a:t>= 2009 </a:t>
            </a:r>
            <a:r>
              <a:rPr lang="en-US" sz="2000" b="1"/>
              <a:t>and </a:t>
            </a:r>
            <a:br>
              <a:rPr lang="en-US" sz="2000" b="1"/>
            </a:br>
            <a:r>
              <a:rPr lang="en-US" sz="2000" b="1"/>
              <a:t>               exists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/>
              <a:t>*</a:t>
            </a:r>
            <a:br>
              <a:rPr lang="en-US" sz="2000"/>
            </a:br>
            <a:r>
              <a:rPr lang="en-US" sz="2000"/>
              <a:t>                            </a:t>
            </a:r>
            <a:r>
              <a:rPr lang="en-US" sz="2000" b="1"/>
              <a:t>from </a:t>
            </a:r>
            <a:r>
              <a:rPr lang="en-US" sz="2000" i="1"/>
              <a:t>section </a:t>
            </a:r>
            <a:r>
              <a:rPr lang="en-US" sz="2000" b="1"/>
              <a:t>as </a:t>
            </a:r>
            <a:r>
              <a:rPr lang="en-US" sz="2000" i="1"/>
              <a:t>T</a:t>
            </a:r>
            <a:br>
              <a:rPr lang="en-US" sz="2000" i="1"/>
            </a:br>
            <a:r>
              <a:rPr lang="en-US" sz="2000" i="1"/>
              <a:t>                            </a:t>
            </a:r>
            <a:r>
              <a:rPr lang="en-US" sz="2000" b="1"/>
              <a:t>where </a:t>
            </a:r>
            <a:r>
              <a:rPr lang="en-US" sz="2000" i="1"/>
              <a:t>semester </a:t>
            </a:r>
            <a:r>
              <a:rPr lang="en-US" sz="2000"/>
              <a:t>= ’Spring’ </a:t>
            </a:r>
            <a:r>
              <a:rPr lang="en-US" sz="2000" b="1"/>
              <a:t>and </a:t>
            </a:r>
            <a:r>
              <a:rPr lang="en-US" sz="2000" i="1"/>
              <a:t>year</a:t>
            </a:r>
            <a:r>
              <a:rPr lang="en-US" sz="2000"/>
              <a:t>= 2010 </a:t>
            </a:r>
            <a:br>
              <a:rPr lang="en-US" sz="2000"/>
            </a:br>
            <a:r>
              <a:rPr lang="en-US" sz="2000"/>
              <a:t>                                        </a:t>
            </a:r>
            <a:r>
              <a:rPr lang="en-US" sz="2000" b="1"/>
              <a:t>and </a:t>
            </a:r>
            <a:r>
              <a:rPr lang="en-US" sz="2000" i="1"/>
              <a:t>S</a:t>
            </a:r>
            <a:r>
              <a:rPr lang="en-US" sz="2000"/>
              <a:t>.</a:t>
            </a:r>
            <a:r>
              <a:rPr lang="en-US" sz="2000" i="1"/>
              <a:t>course_id</a:t>
            </a:r>
            <a:r>
              <a:rPr lang="en-US" sz="2000"/>
              <a:t>= </a:t>
            </a:r>
            <a:r>
              <a:rPr lang="en-US" sz="2000" i="1"/>
              <a:t>T</a:t>
            </a:r>
            <a:r>
              <a:rPr lang="en-US" sz="2000"/>
              <a:t>.</a:t>
            </a:r>
            <a:r>
              <a:rPr lang="en-US" sz="2000" i="1"/>
              <a:t>course_id</a:t>
            </a:r>
            <a:r>
              <a:rPr lang="en-US" sz="2000"/>
              <a:t>);</a:t>
            </a:r>
            <a:endParaRPr lang="en-US"/>
          </a:p>
          <a:p>
            <a:r>
              <a:rPr lang="en-US" sz="2000" b="1">
                <a:solidFill>
                  <a:srgbClr val="000099"/>
                </a:solidFill>
              </a:rPr>
              <a:t>Correlated subquery</a:t>
            </a:r>
            <a:endParaRPr lang="en-US" b="1">
              <a:solidFill>
                <a:srgbClr val="000099"/>
              </a:solidFill>
            </a:endParaRPr>
          </a:p>
          <a:p>
            <a:r>
              <a:rPr lang="en-US" sz="2000" b="1">
                <a:solidFill>
                  <a:srgbClr val="000099"/>
                </a:solidFill>
              </a:rPr>
              <a:t>Correlation name</a:t>
            </a:r>
            <a:r>
              <a:rPr lang="en-US" sz="2000"/>
              <a:t> or </a:t>
            </a:r>
            <a:r>
              <a:rPr lang="en-US" sz="2000" b="1">
                <a:solidFill>
                  <a:srgbClr val="000099"/>
                </a:solidFill>
              </a:rPr>
              <a:t>correlation variable</a:t>
            </a:r>
            <a:endParaRPr lang="en-US" b="1">
              <a:solidFill>
                <a:srgbClr val="000099"/>
              </a:solidFill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Exists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876300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sz="2000"/>
              <a:t>Find all</a:t>
            </a:r>
            <a:r>
              <a:rPr lang="en-US"/>
              <a:t> </a:t>
            </a:r>
            <a:r>
              <a:rPr lang="en-US" sz="2000"/>
              <a:t>students who</a:t>
            </a:r>
            <a:r>
              <a:rPr lang="en-US"/>
              <a:t> </a:t>
            </a:r>
            <a:r>
              <a:rPr lang="en-US" sz="2000"/>
              <a:t>have taken all courses offered in the Biology department.</a:t>
            </a:r>
            <a:endParaRPr lang="en-US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054100" y="1976438"/>
            <a:ext cx="665321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2000" b="1"/>
              <a:t>select distinct </a:t>
            </a:r>
            <a:r>
              <a:rPr kumimoji="1" lang="en-US" sz="2000" i="1"/>
              <a:t>S</a:t>
            </a:r>
            <a:r>
              <a:rPr kumimoji="1" lang="en-US" sz="2000"/>
              <a:t>.</a:t>
            </a:r>
            <a:r>
              <a:rPr kumimoji="1" lang="en-US" sz="2000" i="1"/>
              <a:t>ID</a:t>
            </a:r>
            <a:r>
              <a:rPr kumimoji="1" lang="en-US" sz="2000"/>
              <a:t>, </a:t>
            </a:r>
            <a:r>
              <a:rPr kumimoji="1" lang="en-US" sz="2000" i="1"/>
              <a:t>S</a:t>
            </a:r>
            <a:r>
              <a:rPr kumimoji="1" lang="en-US" sz="2000"/>
              <a:t>.</a:t>
            </a:r>
            <a:r>
              <a:rPr kumimoji="1" lang="en-US" sz="2000" i="1"/>
              <a:t>name</a:t>
            </a:r>
            <a:endParaRPr kumimoji="1" lang="en-US" i="1"/>
          </a:p>
          <a:p>
            <a:r>
              <a:rPr kumimoji="1" lang="en-US" sz="2000" b="1"/>
              <a:t>from </a:t>
            </a:r>
            <a:r>
              <a:rPr kumimoji="1" lang="en-US" sz="2000" i="1"/>
              <a:t>student </a:t>
            </a:r>
            <a:r>
              <a:rPr kumimoji="1" lang="en-US" sz="2000" b="1"/>
              <a:t>as </a:t>
            </a:r>
            <a:r>
              <a:rPr kumimoji="1" lang="en-US" sz="2000" i="1"/>
              <a:t>S</a:t>
            </a:r>
            <a:endParaRPr kumimoji="1" lang="en-US" i="1"/>
          </a:p>
          <a:p>
            <a:r>
              <a:rPr kumimoji="1" lang="en-US" sz="2000" b="1"/>
              <a:t>where not exists </a:t>
            </a:r>
            <a:r>
              <a:rPr kumimoji="1" lang="en-US" sz="2000"/>
              <a:t>( (</a:t>
            </a:r>
            <a:r>
              <a:rPr kumimoji="1" lang="en-US" sz="2000" b="1"/>
              <a:t>select </a:t>
            </a:r>
            <a:r>
              <a:rPr kumimoji="1" lang="en-US" sz="2000" i="1"/>
              <a:t>course_id</a:t>
            </a:r>
            <a:endParaRPr kumimoji="1" lang="en-US" i="1"/>
          </a:p>
          <a:p>
            <a:r>
              <a:rPr kumimoji="1" lang="en-US" b="1"/>
              <a:t>                                 </a:t>
            </a:r>
            <a:r>
              <a:rPr kumimoji="1" lang="en-US" sz="2000" b="1"/>
              <a:t>from </a:t>
            </a:r>
            <a:r>
              <a:rPr kumimoji="1" lang="en-US" sz="2000" i="1"/>
              <a:t>course</a:t>
            </a:r>
            <a:endParaRPr kumimoji="1" lang="en-US" i="1"/>
          </a:p>
          <a:p>
            <a:r>
              <a:rPr kumimoji="1" lang="en-US" b="1"/>
              <a:t>                                 </a:t>
            </a:r>
            <a:r>
              <a:rPr kumimoji="1" lang="en-US" sz="2000" b="1"/>
              <a:t>where </a:t>
            </a:r>
            <a:r>
              <a:rPr kumimoji="1" lang="en-US" sz="2000" i="1"/>
              <a:t>dept_name </a:t>
            </a:r>
            <a:r>
              <a:rPr kumimoji="1" lang="en-US" sz="2000"/>
              <a:t>= ’Biology’)</a:t>
            </a:r>
            <a:endParaRPr kumimoji="1" lang="en-US"/>
          </a:p>
          <a:p>
            <a:r>
              <a:rPr kumimoji="1" lang="en-US" b="1"/>
              <a:t>                               </a:t>
            </a:r>
            <a:r>
              <a:rPr kumimoji="1" lang="en-US" sz="2000" b="1"/>
              <a:t>except</a:t>
            </a:r>
            <a:endParaRPr kumimoji="1" lang="en-US" b="1"/>
          </a:p>
          <a:p>
            <a:r>
              <a:rPr kumimoji="1" lang="en-US"/>
              <a:t>                                 </a:t>
            </a:r>
            <a:r>
              <a:rPr kumimoji="1" lang="en-US" sz="2000"/>
              <a:t>(</a:t>
            </a:r>
            <a:r>
              <a:rPr kumimoji="1" lang="en-US" sz="2000" b="1"/>
              <a:t>select </a:t>
            </a:r>
            <a:r>
              <a:rPr kumimoji="1" lang="en-US" sz="2000" i="1"/>
              <a:t>T</a:t>
            </a:r>
            <a:r>
              <a:rPr kumimoji="1" lang="en-US" sz="2000"/>
              <a:t>.</a:t>
            </a:r>
            <a:r>
              <a:rPr kumimoji="1" lang="en-US" sz="2000" i="1"/>
              <a:t>course_id</a:t>
            </a:r>
            <a:endParaRPr kumimoji="1" lang="en-US" i="1"/>
          </a:p>
          <a:p>
            <a:r>
              <a:rPr kumimoji="1" lang="en-US" b="1"/>
              <a:t>                                   </a:t>
            </a:r>
            <a:r>
              <a:rPr kumimoji="1" lang="en-US" sz="2000" b="1"/>
              <a:t>from </a:t>
            </a:r>
            <a:r>
              <a:rPr kumimoji="1" lang="en-US" sz="2000" i="1"/>
              <a:t>takes </a:t>
            </a:r>
            <a:r>
              <a:rPr kumimoji="1" lang="en-US" sz="2000" b="1"/>
              <a:t>as </a:t>
            </a:r>
            <a:r>
              <a:rPr kumimoji="1" lang="en-US" sz="2000" i="1"/>
              <a:t>T</a:t>
            </a:r>
            <a:endParaRPr kumimoji="1" lang="en-US" i="1"/>
          </a:p>
          <a:p>
            <a:r>
              <a:rPr kumimoji="1" lang="en-US" b="1"/>
              <a:t>                                   </a:t>
            </a:r>
            <a:r>
              <a:rPr kumimoji="1" lang="en-US" sz="2000" b="1"/>
              <a:t>where </a:t>
            </a:r>
            <a:r>
              <a:rPr kumimoji="1" lang="en-US" sz="2000" i="1"/>
              <a:t>S</a:t>
            </a:r>
            <a:r>
              <a:rPr kumimoji="1" lang="en-US" sz="2000"/>
              <a:t>.</a:t>
            </a:r>
            <a:r>
              <a:rPr kumimoji="1" lang="en-US" sz="2000" i="1"/>
              <a:t>ID </a:t>
            </a:r>
            <a:r>
              <a:rPr kumimoji="1" lang="en-US" sz="2000"/>
              <a:t>= </a:t>
            </a:r>
            <a:r>
              <a:rPr kumimoji="1" lang="en-US" sz="2000" i="1"/>
              <a:t>T</a:t>
            </a:r>
            <a:r>
              <a:rPr kumimoji="1" lang="en-US" sz="2000"/>
              <a:t>.</a:t>
            </a:r>
            <a:r>
              <a:rPr kumimoji="1" lang="en-US" sz="2000" i="1"/>
              <a:t>ID</a:t>
            </a:r>
            <a:r>
              <a:rPr kumimoji="1" lang="en-US" sz="2000"/>
              <a:t>));</a:t>
            </a:r>
            <a:endParaRPr kumimoji="1" lang="en-US"/>
          </a:p>
        </p:txBody>
      </p:sp>
      <p:sp>
        <p:nvSpPr>
          <p:cNvPr id="454661" name="Text Box 5"/>
          <p:cNvSpPr txBox="1">
            <a:spLocks noChangeArrowheads="1"/>
          </p:cNvSpPr>
          <p:nvPr/>
        </p:nvSpPr>
        <p:spPr bwMode="auto">
          <a:xfrm>
            <a:off x="1004888" y="5048250"/>
            <a:ext cx="6821487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 </a:t>
            </a:r>
            <a:r>
              <a:rPr kumimoji="1" lang="en-US" sz="2000"/>
              <a:t>Note that </a:t>
            </a:r>
            <a:r>
              <a:rPr kumimoji="1" lang="en-US" sz="2000" i="1"/>
              <a:t>X – Y = Ø   </a:t>
            </a:r>
            <a:r>
              <a:rPr kumimoji="1" lang="en-US" sz="2000">
                <a:sym typeface="Symbol" pitchFamily="18" charset="2"/>
              </a:rPr>
              <a:t>   </a:t>
            </a:r>
            <a:r>
              <a:rPr kumimoji="1" lang="en-US" sz="2000" i="1">
                <a:sym typeface="Symbol" pitchFamily="18" charset="2"/>
              </a:rPr>
              <a:t>X</a:t>
            </a:r>
            <a:r>
              <a:rPr kumimoji="1" lang="en-US" sz="2000">
                <a:sym typeface="Symbol" pitchFamily="18" charset="2"/>
              </a:rPr>
              <a:t> </a:t>
            </a:r>
            <a:r>
              <a:rPr kumimoji="1" lang="en-US" sz="2000" i="1">
                <a:sym typeface="Symbol" pitchFamily="18" charset="2"/>
              </a:rPr>
              <a:t>Y</a:t>
            </a:r>
            <a:endParaRPr kumimoji="1" lang="en-US" sz="1800" i="1">
              <a:sym typeface="Symbol" pitchFamily="18" charset="2"/>
            </a:endParaRPr>
          </a:p>
          <a:p>
            <a:pPr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sz="1800" i="1">
                <a:sym typeface="Symbol" pitchFamily="18" charset="2"/>
              </a:rPr>
              <a:t>   </a:t>
            </a:r>
            <a:r>
              <a:rPr kumimoji="1" lang="en-US" sz="2000" i="1">
                <a:sym typeface="Symbol" pitchFamily="18" charset="2"/>
              </a:rPr>
              <a:t>Note: </a:t>
            </a:r>
            <a:r>
              <a:rPr kumimoji="1" lang="en-US" sz="2000">
                <a:sym typeface="Symbol" pitchFamily="18" charset="2"/>
              </a:rPr>
              <a:t>Cannot write this query using</a:t>
            </a:r>
            <a:r>
              <a:rPr kumimoji="1" lang="en-US" sz="2000" i="1">
                <a:sym typeface="Symbol" pitchFamily="18" charset="2"/>
              </a:rPr>
              <a:t> </a:t>
            </a:r>
            <a:r>
              <a:rPr kumimoji="1" lang="en-US" sz="2000">
                <a:sym typeface="Symbol" pitchFamily="18" charset="2"/>
              </a:rPr>
              <a:t>=</a:t>
            </a:r>
            <a:r>
              <a:rPr kumimoji="1" lang="en-US" sz="2000" b="1">
                <a:sym typeface="Symbol" pitchFamily="18" charset="2"/>
              </a:rPr>
              <a:t> all</a:t>
            </a:r>
            <a:r>
              <a:rPr kumimoji="1" lang="en-US" sz="2000" i="1">
                <a:sym typeface="Symbol" pitchFamily="18" charset="2"/>
              </a:rPr>
              <a:t> </a:t>
            </a:r>
            <a:r>
              <a:rPr kumimoji="1" lang="en-US" sz="2000">
                <a:sym typeface="Symbol" pitchFamily="18" charset="2"/>
              </a:rPr>
              <a:t>and its variants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Types in SQL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106488"/>
            <a:ext cx="8221663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0099"/>
                </a:solidFill>
              </a:rPr>
              <a:t>char(n).</a:t>
            </a:r>
            <a:r>
              <a:rPr lang="en-US" sz="2000"/>
              <a:t>  Fixed length character string, with user-specified length </a:t>
            </a:r>
            <a:r>
              <a:rPr lang="en-US" sz="2000" i="1"/>
              <a:t>n.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0099"/>
                </a:solidFill>
              </a:rPr>
              <a:t>varchar(n).</a:t>
            </a:r>
            <a:r>
              <a:rPr lang="en-US" sz="2000" b="1"/>
              <a:t> </a:t>
            </a:r>
            <a:r>
              <a:rPr lang="en-US" sz="2000"/>
              <a:t> Variable length character strings, with user-specified maximum length </a:t>
            </a:r>
            <a:r>
              <a:rPr lang="en-US" sz="2000" i="1"/>
              <a:t>n.</a:t>
            </a:r>
            <a:endParaRPr lang="en-US" i="1"/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0099"/>
                </a:solidFill>
              </a:rPr>
              <a:t>int.</a:t>
            </a:r>
            <a:r>
              <a:rPr lang="en-US" sz="2000" b="1"/>
              <a:t>  </a:t>
            </a:r>
            <a:r>
              <a:rPr lang="en-US" sz="2000"/>
              <a:t>Integer (a finite subset of the integers that is machine-dependent).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0099"/>
                </a:solidFill>
              </a:rPr>
              <a:t>smallint.</a:t>
            </a:r>
            <a:r>
              <a:rPr lang="en-US" sz="2000"/>
              <a:t>  Small integer (a machine-dependent subset of the integer domain type).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0099"/>
                </a:solidFill>
              </a:rPr>
              <a:t>numeric(p,d).</a:t>
            </a:r>
            <a:r>
              <a:rPr lang="en-US" sz="2000"/>
              <a:t>  Fixed point number, with user-specified precision of </a:t>
            </a:r>
            <a:r>
              <a:rPr lang="en-US" sz="2000" i="1"/>
              <a:t>p</a:t>
            </a:r>
            <a:r>
              <a:rPr lang="en-US" sz="2000"/>
              <a:t> digits, with </a:t>
            </a:r>
            <a:r>
              <a:rPr lang="en-US" sz="2000" i="1"/>
              <a:t>n</a:t>
            </a:r>
            <a:r>
              <a:rPr lang="en-US" sz="2000"/>
              <a:t> digits to the right of decimal point.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0099"/>
                </a:solidFill>
              </a:rPr>
              <a:t>real, double precision.</a:t>
            </a:r>
            <a:r>
              <a:rPr lang="en-US" sz="2000"/>
              <a:t>  Floating point and double-precision floating point numbers, with machine-dependent precision.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0099"/>
                </a:solidFill>
              </a:rPr>
              <a:t>float(n).</a:t>
            </a:r>
            <a:r>
              <a:rPr lang="en-US" sz="2000"/>
              <a:t>  Floating point number, with user-specified precision of at least </a:t>
            </a:r>
            <a:r>
              <a:rPr lang="en-US" sz="2000" i="1"/>
              <a:t>n</a:t>
            </a:r>
            <a:r>
              <a:rPr lang="en-US" sz="2000"/>
              <a:t> digits.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000"/>
              <a:t>More are covered in Chapter 4.</a:t>
            </a:r>
            <a:endParaRPr lang="en-US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9525"/>
            <a:ext cx="8077200" cy="609600"/>
          </a:xfrm>
        </p:spPr>
        <p:txBody>
          <a:bodyPr/>
          <a:lstStyle/>
          <a:p>
            <a:r>
              <a:rPr lang="en-US"/>
              <a:t>Test for Absence of Duplicate Tuples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12838"/>
            <a:ext cx="7891462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/>
              <a:t>The </a:t>
            </a:r>
            <a:r>
              <a:rPr lang="en-US" b="1">
                <a:solidFill>
                  <a:srgbClr val="000099"/>
                </a:solidFill>
              </a:rPr>
              <a:t>unique</a:t>
            </a:r>
            <a:r>
              <a:rPr lang="en-US"/>
              <a:t> construct tests whether a subquery has any duplicate tuples in its result.</a:t>
            </a:r>
          </a:p>
          <a:p>
            <a:pPr lvl="1">
              <a:tabLst>
                <a:tab pos="803275" algn="l"/>
                <a:tab pos="1547813" algn="l"/>
              </a:tabLst>
            </a:pPr>
            <a:r>
              <a:rPr lang="en-US"/>
              <a:t>(Evaluates to “true” on an empty set)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/>
              <a:t>Find all courses that were offered at most once in 2009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b="1"/>
              <a:t>    select </a:t>
            </a:r>
            <a:r>
              <a:rPr lang="en-US" i="1"/>
              <a:t>T</a:t>
            </a:r>
            <a:r>
              <a:rPr lang="en-US"/>
              <a:t>.</a:t>
            </a:r>
            <a:r>
              <a:rPr lang="en-US" i="1"/>
              <a:t>course_id</a:t>
            </a:r>
            <a:br>
              <a:rPr lang="en-US" i="1"/>
            </a:br>
            <a:r>
              <a:rPr lang="en-US" b="1"/>
              <a:t>from </a:t>
            </a:r>
            <a:r>
              <a:rPr lang="en-US" i="1"/>
              <a:t>course </a:t>
            </a:r>
            <a:r>
              <a:rPr lang="en-US" b="1"/>
              <a:t>as </a:t>
            </a:r>
            <a:r>
              <a:rPr lang="en-US" i="1"/>
              <a:t>T</a:t>
            </a:r>
            <a:br>
              <a:rPr lang="en-US" i="1"/>
            </a:br>
            <a:r>
              <a:rPr lang="en-US" b="1"/>
              <a:t>where unique </a:t>
            </a:r>
            <a:r>
              <a:rPr lang="en-US"/>
              <a:t>(</a:t>
            </a:r>
            <a:r>
              <a:rPr lang="en-US" b="1"/>
              <a:t>select </a:t>
            </a:r>
            <a:r>
              <a:rPr lang="en-US" i="1"/>
              <a:t>R</a:t>
            </a:r>
            <a:r>
              <a:rPr lang="en-US"/>
              <a:t>.</a:t>
            </a:r>
            <a:r>
              <a:rPr lang="en-US" i="1"/>
              <a:t>course_id</a:t>
            </a:r>
            <a:br>
              <a:rPr lang="en-US" i="1"/>
            </a:br>
            <a:r>
              <a:rPr lang="en-US" i="1"/>
              <a:t>                         </a:t>
            </a:r>
            <a:r>
              <a:rPr lang="en-US" b="1"/>
              <a:t>from </a:t>
            </a:r>
            <a:r>
              <a:rPr lang="en-US" i="1"/>
              <a:t>section </a:t>
            </a:r>
            <a:r>
              <a:rPr lang="en-US" b="1"/>
              <a:t>as </a:t>
            </a:r>
            <a:r>
              <a:rPr lang="en-US" i="1"/>
              <a:t>R</a:t>
            </a:r>
            <a:br>
              <a:rPr lang="en-US" i="1"/>
            </a:br>
            <a:r>
              <a:rPr lang="en-US" i="1"/>
              <a:t>                         </a:t>
            </a:r>
            <a:r>
              <a:rPr lang="en-US" b="1"/>
              <a:t>where </a:t>
            </a:r>
            <a:r>
              <a:rPr lang="en-US" i="1"/>
              <a:t>T</a:t>
            </a:r>
            <a:r>
              <a:rPr lang="en-US"/>
              <a:t>.</a:t>
            </a:r>
            <a:r>
              <a:rPr lang="en-US" i="1"/>
              <a:t>course_id</a:t>
            </a:r>
            <a:r>
              <a:rPr lang="en-US"/>
              <a:t>= </a:t>
            </a:r>
            <a:r>
              <a:rPr lang="en-US" i="1"/>
              <a:t>R</a:t>
            </a:r>
            <a:r>
              <a:rPr lang="en-US"/>
              <a:t>.</a:t>
            </a:r>
            <a:r>
              <a:rPr lang="en-US" i="1"/>
              <a:t>course_id </a:t>
            </a:r>
            <a:br>
              <a:rPr lang="en-US" i="1"/>
            </a:br>
            <a:r>
              <a:rPr lang="en-US" i="1"/>
              <a:t>                                      </a:t>
            </a:r>
            <a:r>
              <a:rPr lang="en-US" b="1"/>
              <a:t>and </a:t>
            </a:r>
            <a:r>
              <a:rPr lang="en-US" i="1"/>
              <a:t>R</a:t>
            </a:r>
            <a:r>
              <a:rPr lang="en-US"/>
              <a:t>.</a:t>
            </a:r>
            <a:r>
              <a:rPr lang="en-US" i="1"/>
              <a:t>year </a:t>
            </a:r>
            <a:r>
              <a:rPr lang="en-US"/>
              <a:t>= 2009);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 in the From Clause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014413"/>
            <a:ext cx="8489950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sz="2000"/>
              <a:t>SQL allows a subquery expression to be used in the </a:t>
            </a:r>
            <a:r>
              <a:rPr lang="en-US" sz="2000" b="1"/>
              <a:t>from </a:t>
            </a:r>
            <a:r>
              <a:rPr lang="en-US" sz="2000"/>
              <a:t>clause</a:t>
            </a:r>
            <a:endParaRPr lang="en-US"/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sz="2000"/>
              <a:t>Find the average instructors’ salaries of those departments where the average salary is greater than $42,000. </a:t>
            </a:r>
            <a:endParaRPr lang="en-US"/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b="1"/>
              <a:t>    </a:t>
            </a:r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i="1"/>
              <a:t>avg_salary</a:t>
            </a:r>
            <a:br>
              <a:rPr lang="en-US" sz="2000" i="1"/>
            </a:br>
            <a:r>
              <a:rPr lang="en-US" sz="2000" b="1"/>
              <a:t>from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b="1"/>
              <a:t>avg 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 </a:t>
            </a:r>
            <a:r>
              <a:rPr lang="en-US" sz="2000" b="1"/>
              <a:t>as </a:t>
            </a:r>
            <a:r>
              <a:rPr lang="en-US" sz="2000" i="1"/>
              <a:t>avg_salary</a:t>
            </a:r>
            <a:br>
              <a:rPr lang="en-US" sz="2000" i="1"/>
            </a:br>
            <a:r>
              <a:rPr lang="en-US" sz="2000" i="1"/>
              <a:t>           </a:t>
            </a:r>
            <a:r>
              <a:rPr lang="en-US" sz="2000" b="1"/>
              <a:t>from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i="1"/>
              <a:t>           </a:t>
            </a:r>
            <a:r>
              <a:rPr lang="en-US" sz="2000" b="1"/>
              <a:t>group by </a:t>
            </a:r>
            <a:r>
              <a:rPr lang="en-US" sz="2000" i="1"/>
              <a:t>dept_name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 b="1"/>
              <a:t>where </a:t>
            </a:r>
            <a:r>
              <a:rPr lang="en-US" sz="2000" i="1"/>
              <a:t>avg_salary </a:t>
            </a:r>
            <a:r>
              <a:rPr lang="en-US" sz="2000"/>
              <a:t>&gt; 42000;</a:t>
            </a:r>
            <a:endParaRPr lang="en-US"/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sz="2000"/>
              <a:t>Note that we do not need to use the </a:t>
            </a:r>
            <a:r>
              <a:rPr lang="en-US" sz="2000" b="1"/>
              <a:t>having </a:t>
            </a:r>
            <a:r>
              <a:rPr lang="en-US" sz="2000"/>
              <a:t>clause</a:t>
            </a:r>
            <a:endParaRPr lang="en-US"/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sz="2000"/>
              <a:t>Another way to write above query</a:t>
            </a:r>
            <a:endParaRPr lang="en-US"/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b="1"/>
              <a:t>    </a:t>
            </a:r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i="1"/>
              <a:t>avg_salary</a:t>
            </a:r>
            <a:br>
              <a:rPr lang="en-US" sz="2000" i="1"/>
            </a:br>
            <a:r>
              <a:rPr lang="en-US" sz="2000" b="1"/>
              <a:t>from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b="1"/>
              <a:t>avg 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 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i="1"/>
              <a:t>           </a:t>
            </a:r>
            <a:r>
              <a:rPr lang="en-US" sz="2000" b="1"/>
              <a:t>from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i="1"/>
              <a:t>           </a:t>
            </a:r>
            <a:r>
              <a:rPr lang="en-US" sz="2000" b="1"/>
              <a:t>group by </a:t>
            </a:r>
            <a:r>
              <a:rPr lang="en-US" sz="2000" i="1"/>
              <a:t>dept_name</a:t>
            </a:r>
            <a:r>
              <a:rPr lang="en-US" sz="2000"/>
              <a:t>)</a:t>
            </a:r>
            <a:r>
              <a:rPr lang="en-US"/>
              <a:t> 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           as </a:t>
            </a:r>
            <a:r>
              <a:rPr lang="en-US" sz="2000" i="1"/>
              <a:t>dept_avg </a:t>
            </a:r>
            <a:r>
              <a:rPr lang="en-US" sz="2000"/>
              <a:t>(</a:t>
            </a:r>
            <a:r>
              <a:rPr lang="en-US" sz="2000" i="1"/>
              <a:t>dept_name</a:t>
            </a:r>
            <a:r>
              <a:rPr lang="en-US" sz="2000"/>
              <a:t>,</a:t>
            </a:r>
            <a:r>
              <a:rPr lang="en-US"/>
              <a:t> </a:t>
            </a:r>
            <a:r>
              <a:rPr lang="en-US" sz="2000"/>
              <a:t> </a:t>
            </a:r>
            <a:r>
              <a:rPr lang="en-US" sz="2000" i="1"/>
              <a:t>avg_salary</a:t>
            </a:r>
            <a:r>
              <a:rPr lang="en-US" sz="2000"/>
              <a:t>)</a:t>
            </a:r>
            <a:br>
              <a:rPr lang="en-US" sz="2000"/>
            </a:br>
            <a:r>
              <a:rPr lang="en-US"/>
              <a:t> </a:t>
            </a:r>
            <a:r>
              <a:rPr lang="en-US" sz="2000" b="1"/>
              <a:t>where </a:t>
            </a:r>
            <a:r>
              <a:rPr lang="en-US" sz="2000" i="1"/>
              <a:t>avg_salary </a:t>
            </a:r>
            <a:r>
              <a:rPr lang="en-US" sz="2000"/>
              <a:t>&gt; 42000;</a:t>
            </a:r>
            <a:r>
              <a:rPr lang="en-US"/>
              <a:t>  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 in the From Clause (Cont.)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And yet another way to write it: </a:t>
            </a:r>
            <a:r>
              <a:rPr lang="en-US" sz="2000" b="1">
                <a:solidFill>
                  <a:srgbClr val="000099"/>
                </a:solidFill>
              </a:rPr>
              <a:t>lateral</a:t>
            </a:r>
            <a:r>
              <a:rPr lang="en-US" sz="2000"/>
              <a:t> clause</a:t>
            </a:r>
            <a:endParaRPr lang="en-US"/>
          </a:p>
          <a:p>
            <a:pPr lvl="1">
              <a:buFont typeface="Monotype Sorts" charset="2"/>
              <a:buNone/>
            </a:pPr>
            <a:r>
              <a:rPr lang="en-US" b="1"/>
              <a:t>     </a:t>
            </a:r>
            <a:r>
              <a:rPr lang="en-US" sz="2000" b="1"/>
              <a:t>select </a:t>
            </a:r>
            <a:r>
              <a:rPr lang="en-US" sz="2000" i="1"/>
              <a:t>name</a:t>
            </a:r>
            <a:r>
              <a:rPr lang="en-US" sz="2000"/>
              <a:t>, </a:t>
            </a:r>
            <a:r>
              <a:rPr lang="en-US" sz="2000" i="1"/>
              <a:t>salary</a:t>
            </a:r>
            <a:r>
              <a:rPr lang="en-US" sz="2000"/>
              <a:t>, </a:t>
            </a:r>
            <a:r>
              <a:rPr lang="en-US" sz="2000" i="1"/>
              <a:t>avg_salary</a:t>
            </a:r>
            <a:br>
              <a:rPr lang="en-US" sz="2000" i="1"/>
            </a:br>
            <a:r>
              <a:rPr lang="en-US" sz="2000" b="1"/>
              <a:t>from </a:t>
            </a:r>
            <a:r>
              <a:rPr lang="en-US" sz="2000" i="1"/>
              <a:t>instructor I1</a:t>
            </a:r>
            <a:r>
              <a:rPr lang="en-US" sz="2000"/>
              <a:t>,</a:t>
            </a:r>
            <a:r>
              <a:rPr lang="en-US"/>
              <a:t> 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                </a:t>
            </a:r>
            <a:r>
              <a:rPr lang="en-US" sz="2000" b="1"/>
              <a:t>lateral </a:t>
            </a:r>
            <a:r>
              <a:rPr lang="en-US" sz="2000"/>
              <a:t>(</a:t>
            </a:r>
            <a:r>
              <a:rPr lang="en-US" sz="2000" b="1"/>
              <a:t>select avg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 as </a:t>
            </a:r>
            <a:r>
              <a:rPr lang="en-US" sz="2000" i="1"/>
              <a:t>avg_salary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                             </a:t>
            </a:r>
            <a:r>
              <a:rPr lang="en-US" sz="2000" b="1"/>
              <a:t>from </a:t>
            </a:r>
            <a:r>
              <a:rPr lang="en-US" sz="2000" i="1"/>
              <a:t>instructor I2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                             </a:t>
            </a:r>
            <a:r>
              <a:rPr lang="en-US" sz="2000" b="1"/>
              <a:t>where </a:t>
            </a:r>
            <a:r>
              <a:rPr lang="en-US" sz="2000" i="1"/>
              <a:t>I2</a:t>
            </a:r>
            <a:r>
              <a:rPr lang="en-US" sz="2000"/>
              <a:t>.</a:t>
            </a:r>
            <a:r>
              <a:rPr lang="en-US" sz="2000" i="1"/>
              <a:t>dept_name</a:t>
            </a:r>
            <a:r>
              <a:rPr lang="en-US" sz="2000"/>
              <a:t>= </a:t>
            </a:r>
            <a:r>
              <a:rPr lang="en-US" sz="2000" i="1"/>
              <a:t>I1</a:t>
            </a:r>
            <a:r>
              <a:rPr lang="en-US" sz="2000"/>
              <a:t>.</a:t>
            </a:r>
            <a:r>
              <a:rPr lang="en-US" sz="2000" i="1"/>
              <a:t>dept_name</a:t>
            </a:r>
            <a:r>
              <a:rPr lang="en-US" sz="2000"/>
              <a:t>);</a:t>
            </a:r>
            <a:endParaRPr lang="en-US"/>
          </a:p>
          <a:p>
            <a:r>
              <a:rPr lang="en-US"/>
              <a:t>Lateral clause permits later part of the </a:t>
            </a:r>
            <a:r>
              <a:rPr lang="en-US" b="1"/>
              <a:t>from</a:t>
            </a:r>
            <a:r>
              <a:rPr lang="en-US"/>
              <a:t> clause </a:t>
            </a:r>
            <a:r>
              <a:rPr lang="en-US" sz="2000"/>
              <a:t>(</a:t>
            </a:r>
            <a:r>
              <a:rPr lang="en-US"/>
              <a:t>after the lateral keyword</a:t>
            </a:r>
            <a:r>
              <a:rPr lang="en-US" sz="2000"/>
              <a:t>)</a:t>
            </a:r>
            <a:r>
              <a:rPr lang="en-US"/>
              <a:t> to access correlation variables from the earlier part.</a:t>
            </a:r>
          </a:p>
          <a:p>
            <a:r>
              <a:rPr lang="en-US"/>
              <a:t>Note: lateral is part of the SQL standard, but is not supported on many database systems; some databases such as SQL Server offer alternative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Clause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4903787"/>
          </a:xfrm>
        </p:spPr>
        <p:txBody>
          <a:bodyPr/>
          <a:lstStyle/>
          <a:p>
            <a:r>
              <a:rPr lang="en-US" sz="2000"/>
              <a:t>The </a:t>
            </a:r>
            <a:r>
              <a:rPr lang="en-US" sz="2000" b="1">
                <a:solidFill>
                  <a:srgbClr val="000099"/>
                </a:solidFill>
              </a:rPr>
              <a:t>with</a:t>
            </a:r>
            <a:r>
              <a:rPr lang="en-US" sz="2000"/>
              <a:t> clause provides a way of defining a temporary view whose definition is available only to the query in which the </a:t>
            </a:r>
            <a:r>
              <a:rPr lang="en-US" sz="2000" b="1"/>
              <a:t>with</a:t>
            </a:r>
            <a:r>
              <a:rPr lang="en-US" sz="2000" b="1">
                <a:solidFill>
                  <a:schemeClr val="tx2"/>
                </a:solidFill>
              </a:rPr>
              <a:t> </a:t>
            </a:r>
            <a:r>
              <a:rPr lang="en-US" sz="2000"/>
              <a:t>clause occurs.</a:t>
            </a:r>
            <a:r>
              <a:rPr lang="en-US"/>
              <a:t> </a:t>
            </a:r>
          </a:p>
          <a:p>
            <a:r>
              <a:rPr lang="en-US" sz="2000"/>
              <a:t>Find all departments with the maximum budget </a:t>
            </a:r>
            <a:br>
              <a:rPr lang="en-US" sz="2000"/>
            </a:b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     with </a:t>
            </a:r>
            <a:r>
              <a:rPr lang="en-US" sz="2000" i="1"/>
              <a:t>max_budget </a:t>
            </a:r>
            <a:r>
              <a:rPr lang="en-US" sz="2000"/>
              <a:t>(</a:t>
            </a:r>
            <a:r>
              <a:rPr lang="en-US" sz="2000" i="1"/>
              <a:t>value</a:t>
            </a:r>
            <a:r>
              <a:rPr lang="en-US" sz="2000"/>
              <a:t>) </a:t>
            </a:r>
            <a:r>
              <a:rPr lang="en-US" sz="2000" b="1"/>
              <a:t>as </a:t>
            </a:r>
            <a:br>
              <a:rPr lang="en-US" sz="2000" b="1"/>
            </a:br>
            <a:r>
              <a:rPr lang="en-US" sz="2000" b="1"/>
              <a:t>         </a:t>
            </a:r>
            <a:r>
              <a:rPr lang="en-US" sz="2000"/>
              <a:t>(</a:t>
            </a:r>
            <a:r>
              <a:rPr lang="en-US" sz="2000" b="1"/>
              <a:t>select max</a:t>
            </a:r>
            <a:r>
              <a:rPr lang="en-US" sz="2000"/>
              <a:t>(</a:t>
            </a:r>
            <a:r>
              <a:rPr lang="en-US" sz="2000" i="1"/>
              <a:t>budget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/>
              <a:t>           </a:t>
            </a:r>
            <a:r>
              <a:rPr lang="en-US" sz="2000" b="1"/>
              <a:t>from </a:t>
            </a:r>
            <a:r>
              <a:rPr lang="en-US" sz="2000" i="1"/>
              <a:t>department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/>
              <a:t>     </a:t>
            </a:r>
            <a:r>
              <a:rPr lang="en-US" sz="2000" b="1"/>
              <a:t>select </a:t>
            </a:r>
            <a:r>
              <a:rPr lang="en-US" sz="2000" i="1"/>
              <a:t>budget</a:t>
            </a:r>
            <a:br>
              <a:rPr lang="en-US" sz="2000" i="1"/>
            </a:br>
            <a:r>
              <a:rPr lang="en-US" sz="2000" i="1"/>
              <a:t>     </a:t>
            </a:r>
            <a:r>
              <a:rPr lang="en-US" sz="2000" b="1"/>
              <a:t>from </a:t>
            </a:r>
            <a:r>
              <a:rPr lang="en-US" sz="2000" i="1"/>
              <a:t>department</a:t>
            </a:r>
            <a:r>
              <a:rPr lang="en-US" sz="2000"/>
              <a:t>, </a:t>
            </a:r>
            <a:r>
              <a:rPr lang="en-US" sz="2000" i="1"/>
              <a:t>max_budget</a:t>
            </a:r>
            <a:br>
              <a:rPr lang="en-US" sz="2000" i="1"/>
            </a:br>
            <a:r>
              <a:rPr lang="en-US" sz="2000" i="1"/>
              <a:t>     </a:t>
            </a:r>
            <a:r>
              <a:rPr lang="en-US" sz="2000" b="1"/>
              <a:t>where </a:t>
            </a:r>
            <a:r>
              <a:rPr lang="en-US" sz="2000" i="1"/>
              <a:t>department</a:t>
            </a:r>
            <a:r>
              <a:rPr lang="en-US" sz="2000"/>
              <a:t>.</a:t>
            </a:r>
            <a:r>
              <a:rPr lang="en-US" sz="2000" i="1"/>
              <a:t>budget </a:t>
            </a:r>
            <a:r>
              <a:rPr lang="en-US" sz="2000"/>
              <a:t>= </a:t>
            </a:r>
            <a:r>
              <a:rPr lang="en-US" sz="2000" i="1"/>
              <a:t>max_budget.value</a:t>
            </a:r>
            <a:r>
              <a:rPr lang="en-US" sz="2000"/>
              <a:t>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Queries using With Clause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47763"/>
            <a:ext cx="7921625" cy="1920875"/>
          </a:xfrm>
        </p:spPr>
        <p:txBody>
          <a:bodyPr/>
          <a:lstStyle/>
          <a:p>
            <a:r>
              <a:rPr lang="en-US" sz="2000"/>
              <a:t>With clause is very useful for writing complex queries</a:t>
            </a:r>
          </a:p>
          <a:p>
            <a:r>
              <a:rPr lang="en-US" sz="2000"/>
              <a:t>Supported by most database systems, with minor syntax variations</a:t>
            </a:r>
          </a:p>
          <a:p>
            <a:r>
              <a:rPr lang="en-US" sz="2000"/>
              <a:t>Find all departments where the total salary is greater than the average of the total salary at all departments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1055688" y="3063875"/>
            <a:ext cx="7659687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/>
              <a:t>with </a:t>
            </a:r>
            <a:r>
              <a:rPr lang="en-US" sz="2000" i="1"/>
              <a:t>dept _total </a:t>
            </a:r>
            <a:r>
              <a:rPr lang="en-US" sz="2000"/>
              <a:t>(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i="1"/>
              <a:t>value</a:t>
            </a:r>
            <a:r>
              <a:rPr lang="en-US" sz="2000"/>
              <a:t>) </a:t>
            </a:r>
            <a:r>
              <a:rPr lang="en-US" sz="2000" b="1"/>
              <a:t>as</a:t>
            </a:r>
          </a:p>
          <a:p>
            <a:r>
              <a:rPr lang="en-US" sz="2000"/>
              <a:t>        (</a:t>
            </a:r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b="1"/>
              <a:t>sum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</a:t>
            </a:r>
          </a:p>
          <a:p>
            <a:r>
              <a:rPr lang="en-US" sz="2000" b="1"/>
              <a:t>         from </a:t>
            </a:r>
            <a:r>
              <a:rPr lang="en-US" sz="2000" i="1"/>
              <a:t>instructor</a:t>
            </a:r>
          </a:p>
          <a:p>
            <a:r>
              <a:rPr lang="en-US" sz="2000" b="1"/>
              <a:t>         group by </a:t>
            </a:r>
            <a:r>
              <a:rPr lang="en-US" sz="2000" i="1"/>
              <a:t>dept_name</a:t>
            </a:r>
            <a:r>
              <a:rPr lang="en-US" sz="2000"/>
              <a:t>),</a:t>
            </a:r>
          </a:p>
          <a:p>
            <a:r>
              <a:rPr lang="en-US" sz="2000" i="1"/>
              <a:t>dept_total_avg</a:t>
            </a:r>
            <a:r>
              <a:rPr lang="en-US" sz="2000"/>
              <a:t>(</a:t>
            </a:r>
            <a:r>
              <a:rPr lang="en-US" sz="2000" i="1"/>
              <a:t>value</a:t>
            </a:r>
            <a:r>
              <a:rPr lang="en-US" sz="2000"/>
              <a:t>) </a:t>
            </a:r>
            <a:r>
              <a:rPr lang="en-US" sz="2000" b="1"/>
              <a:t>as</a:t>
            </a:r>
          </a:p>
          <a:p>
            <a:r>
              <a:rPr lang="en-US" sz="2000"/>
              <a:t>       (</a:t>
            </a:r>
            <a:r>
              <a:rPr lang="en-US" sz="2000" b="1"/>
              <a:t>select avg</a:t>
            </a:r>
            <a:r>
              <a:rPr lang="en-US" sz="2000"/>
              <a:t>(</a:t>
            </a:r>
            <a:r>
              <a:rPr lang="en-US" sz="2000" i="1"/>
              <a:t>value</a:t>
            </a:r>
            <a:r>
              <a:rPr lang="en-US" sz="2000"/>
              <a:t>)</a:t>
            </a:r>
          </a:p>
          <a:p>
            <a:r>
              <a:rPr lang="en-US" sz="2000" b="1"/>
              <a:t>       from </a:t>
            </a:r>
            <a:r>
              <a:rPr lang="en-US" sz="2000" i="1"/>
              <a:t>dept_total</a:t>
            </a:r>
            <a:r>
              <a:rPr lang="en-US" sz="2000"/>
              <a:t>)</a:t>
            </a:r>
          </a:p>
          <a:p>
            <a:r>
              <a:rPr lang="en-US" sz="2000" b="1"/>
              <a:t>select </a:t>
            </a:r>
            <a:r>
              <a:rPr lang="en-US" sz="2000" i="1"/>
              <a:t>dept_name</a:t>
            </a:r>
          </a:p>
          <a:p>
            <a:r>
              <a:rPr lang="en-US" sz="2000" b="1"/>
              <a:t>from </a:t>
            </a:r>
            <a:r>
              <a:rPr lang="en-US" sz="2000" i="1"/>
              <a:t>dept_total</a:t>
            </a:r>
            <a:r>
              <a:rPr lang="en-US" sz="2000"/>
              <a:t>, </a:t>
            </a:r>
            <a:r>
              <a:rPr lang="en-US" sz="2000" i="1"/>
              <a:t>dept_total_avg</a:t>
            </a:r>
          </a:p>
          <a:p>
            <a:r>
              <a:rPr lang="en-US" sz="2000" b="1"/>
              <a:t>where </a:t>
            </a:r>
            <a:r>
              <a:rPr lang="en-US" sz="2000" i="1"/>
              <a:t>dept_total.value </a:t>
            </a:r>
            <a:r>
              <a:rPr lang="en-US" sz="2000"/>
              <a:t>&gt;= </a:t>
            </a:r>
            <a:r>
              <a:rPr lang="en-US" sz="2000" i="1"/>
              <a:t>dept_total_avg.value</a:t>
            </a:r>
            <a:r>
              <a:rPr lang="en-US" sz="200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Scalar Subquery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56562" cy="4903787"/>
          </a:xfrm>
        </p:spPr>
        <p:txBody>
          <a:bodyPr/>
          <a:lstStyle/>
          <a:p>
            <a:r>
              <a:rPr lang="en-US"/>
              <a:t>Scalar subquery is one which is used where a single value is expected</a:t>
            </a:r>
          </a:p>
          <a:p>
            <a:r>
              <a:rPr lang="en-US" sz="1600"/>
              <a:t>E.g.   </a:t>
            </a:r>
            <a:r>
              <a:rPr lang="en-US" b="1"/>
              <a:t>select </a:t>
            </a:r>
            <a:r>
              <a:rPr lang="en-US" i="1"/>
              <a:t>dept_name</a:t>
            </a:r>
            <a:r>
              <a:rPr lang="en-US"/>
              <a:t>, </a:t>
            </a:r>
            <a:br>
              <a:rPr lang="en-US"/>
            </a:br>
            <a:r>
              <a:rPr lang="en-US"/>
              <a:t>             (</a:t>
            </a:r>
            <a:r>
              <a:rPr lang="en-US" b="1"/>
              <a:t>select count</a:t>
            </a:r>
            <a:r>
              <a:rPr lang="en-US"/>
              <a:t>(*) </a:t>
            </a:r>
            <a:br>
              <a:rPr lang="en-US"/>
            </a:br>
            <a:r>
              <a:rPr lang="en-US"/>
              <a:t>                 </a:t>
            </a:r>
            <a:r>
              <a:rPr lang="en-US" b="1"/>
              <a:t>from </a:t>
            </a:r>
            <a:r>
              <a:rPr lang="en-US" i="1"/>
              <a:t>instructor </a:t>
            </a:r>
            <a:br>
              <a:rPr lang="en-US" i="1"/>
            </a:br>
            <a:r>
              <a:rPr lang="en-US" i="1"/>
              <a:t>                </a:t>
            </a:r>
            <a:r>
              <a:rPr lang="en-US" b="1"/>
              <a:t>where </a:t>
            </a:r>
            <a:r>
              <a:rPr lang="en-US" i="1"/>
              <a:t>department</a:t>
            </a:r>
            <a:r>
              <a:rPr lang="en-US"/>
              <a:t>.</a:t>
            </a:r>
            <a:r>
              <a:rPr lang="en-US" i="1"/>
              <a:t>dept_name </a:t>
            </a:r>
            <a:r>
              <a:rPr lang="en-US"/>
              <a:t>= </a:t>
            </a:r>
            <a:r>
              <a:rPr lang="en-US" i="1"/>
              <a:t>instructor</a:t>
            </a:r>
            <a:r>
              <a:rPr lang="en-US"/>
              <a:t>.</a:t>
            </a:r>
            <a:r>
              <a:rPr lang="en-US" i="1"/>
              <a:t>dept_name</a:t>
            </a:r>
            <a:r>
              <a:rPr lang="en-US"/>
              <a:t>)</a:t>
            </a:r>
            <a:br>
              <a:rPr lang="en-US"/>
            </a:br>
            <a:r>
              <a:rPr lang="en-US"/>
              <a:t>             </a:t>
            </a:r>
            <a:r>
              <a:rPr lang="en-US" b="1"/>
              <a:t>as </a:t>
            </a:r>
            <a:r>
              <a:rPr lang="en-US" i="1"/>
              <a:t>num_instructors</a:t>
            </a:r>
            <a:br>
              <a:rPr lang="en-US" i="1"/>
            </a:br>
            <a:r>
              <a:rPr lang="en-US" i="1"/>
              <a:t>         </a:t>
            </a:r>
            <a:r>
              <a:rPr lang="en-US" b="1"/>
              <a:t>from </a:t>
            </a:r>
            <a:r>
              <a:rPr lang="en-US" i="1"/>
              <a:t>department</a:t>
            </a:r>
            <a:r>
              <a:rPr lang="en-US"/>
              <a:t>;</a:t>
            </a:r>
            <a:endParaRPr lang="en-US" sz="1600"/>
          </a:p>
          <a:p>
            <a:pPr>
              <a:buFont typeface="Monotype Sorts" charset="2"/>
              <a:buNone/>
            </a:pPr>
            <a:endParaRPr lang="en-US"/>
          </a:p>
          <a:p>
            <a:r>
              <a:rPr lang="en-US"/>
              <a:t>E.g.  </a:t>
            </a:r>
            <a:r>
              <a:rPr lang="en-US" b="1"/>
              <a:t>select </a:t>
            </a:r>
            <a:r>
              <a:rPr lang="en-US" i="1"/>
              <a:t>name</a:t>
            </a:r>
            <a:br>
              <a:rPr lang="en-US" i="1"/>
            </a:br>
            <a:r>
              <a:rPr lang="en-US" i="1"/>
              <a:t>        </a:t>
            </a:r>
            <a:r>
              <a:rPr lang="en-US" b="1"/>
              <a:t>from </a:t>
            </a:r>
            <a:r>
              <a:rPr lang="en-US" i="1"/>
              <a:t>instructor</a:t>
            </a:r>
            <a:br>
              <a:rPr lang="en-US" i="1"/>
            </a:br>
            <a:r>
              <a:rPr lang="en-US" i="1"/>
              <a:t>        </a:t>
            </a:r>
            <a:r>
              <a:rPr lang="en-US" b="1"/>
              <a:t>where</a:t>
            </a:r>
            <a:r>
              <a:rPr lang="en-US" i="1"/>
              <a:t>  salary * 10 &gt; </a:t>
            </a:r>
            <a:r>
              <a:rPr lang="en-US"/>
              <a:t/>
            </a:r>
            <a:br>
              <a:rPr lang="en-US"/>
            </a:br>
            <a:r>
              <a:rPr lang="en-US"/>
              <a:t>             (</a:t>
            </a:r>
            <a:r>
              <a:rPr lang="en-US" b="1"/>
              <a:t>select </a:t>
            </a:r>
            <a:r>
              <a:rPr lang="en-US" i="1"/>
              <a:t>budget</a:t>
            </a:r>
            <a:r>
              <a:rPr lang="en-US"/>
              <a:t>  </a:t>
            </a:r>
            <a:r>
              <a:rPr lang="en-US" b="1"/>
              <a:t>from </a:t>
            </a:r>
            <a:r>
              <a:rPr lang="en-US" i="1"/>
              <a:t>department </a:t>
            </a:r>
            <a:br>
              <a:rPr lang="en-US" i="1"/>
            </a:br>
            <a:r>
              <a:rPr lang="en-US" i="1"/>
              <a:t>                </a:t>
            </a:r>
            <a:r>
              <a:rPr lang="en-US" b="1"/>
              <a:t>where </a:t>
            </a:r>
            <a:r>
              <a:rPr lang="en-US" i="1"/>
              <a:t>department</a:t>
            </a:r>
            <a:r>
              <a:rPr lang="en-US"/>
              <a:t>.</a:t>
            </a:r>
            <a:r>
              <a:rPr lang="en-US" i="1"/>
              <a:t>dept_name </a:t>
            </a:r>
            <a:r>
              <a:rPr lang="en-US"/>
              <a:t>= </a:t>
            </a:r>
            <a:r>
              <a:rPr lang="en-US" i="1"/>
              <a:t>instructor</a:t>
            </a:r>
            <a:r>
              <a:rPr lang="en-US"/>
              <a:t>.</a:t>
            </a:r>
            <a:r>
              <a:rPr lang="en-US" i="1"/>
              <a:t>dept_name</a:t>
            </a:r>
            <a:r>
              <a:rPr lang="en-US"/>
              <a:t>)</a:t>
            </a:r>
            <a:br>
              <a:rPr lang="en-US"/>
            </a:br>
            <a:r>
              <a:rPr lang="en-US"/>
              <a:t>        </a:t>
            </a:r>
            <a:endParaRPr lang="en-US" i="1"/>
          </a:p>
          <a:p>
            <a:r>
              <a:rPr lang="en-US"/>
              <a:t>Runtime error if subquery returns more than one result tuple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Modification of the Database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Deletion of tuples from a given relation</a:t>
            </a:r>
          </a:p>
          <a:p>
            <a:r>
              <a:rPr lang="en-US"/>
              <a:t>Insertion of new tuples into a given relation</a:t>
            </a:r>
          </a:p>
          <a:p>
            <a:r>
              <a:rPr lang="en-US"/>
              <a:t>Updating values in some tuples in a given relation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33338"/>
            <a:ext cx="8077200" cy="609600"/>
          </a:xfrm>
        </p:spPr>
        <p:txBody>
          <a:bodyPr/>
          <a:lstStyle/>
          <a:p>
            <a:r>
              <a:rPr lang="en-US"/>
              <a:t>Modification of the Database – Deletion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747000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sz="2000"/>
              <a:t>Delete all instructors</a:t>
            </a:r>
            <a:endParaRPr lang="en-US"/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/>
              <a:t>		</a:t>
            </a:r>
            <a:r>
              <a:rPr lang="en-US" sz="2000" b="1"/>
              <a:t>delete from </a:t>
            </a:r>
            <a:r>
              <a:rPr lang="en-US" sz="2000" i="1"/>
              <a:t>instructor</a:t>
            </a:r>
            <a:r>
              <a:rPr lang="en-US">
                <a:latin typeface="Century Gothic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>
              <a:latin typeface="Century Gothic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sz="2000"/>
              <a:t>Delete all instructors from the Finance department</a:t>
            </a:r>
            <a:br>
              <a:rPr lang="en-US" sz="2000"/>
            </a:br>
            <a:r>
              <a:rPr lang="en-US" sz="2000"/>
              <a:t>                     </a:t>
            </a:r>
            <a:r>
              <a:rPr lang="en-US" sz="2000" b="1"/>
              <a:t>delete from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i="1"/>
              <a:t>                     </a:t>
            </a:r>
            <a:r>
              <a:rPr lang="en-US" sz="2000" b="1"/>
              <a:t>where </a:t>
            </a:r>
            <a:r>
              <a:rPr lang="en-US" sz="2000" i="1"/>
              <a:t>dept_name</a:t>
            </a:r>
            <a:r>
              <a:rPr lang="en-US" sz="2000"/>
              <a:t>= ’Finance’;</a:t>
            </a:r>
            <a:endParaRPr lang="en-US"/>
          </a:p>
          <a:p>
            <a:pPr>
              <a:tabLst>
                <a:tab pos="1652588" algn="l"/>
                <a:tab pos="2633663" algn="l"/>
              </a:tabLst>
            </a:pPr>
            <a:r>
              <a:rPr lang="en-US" sz="2000"/>
              <a:t>Delete all tuples in the </a:t>
            </a:r>
            <a:r>
              <a:rPr lang="en-US" sz="2000" i="1"/>
              <a:t>instructor </a:t>
            </a:r>
            <a:r>
              <a:rPr lang="en-US" sz="2000"/>
              <a:t>relation for those instructors associated with a department located in the Watson building.</a:t>
            </a:r>
            <a:endParaRPr lang="en-US"/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b="1"/>
              <a:t>		</a:t>
            </a:r>
            <a:r>
              <a:rPr lang="en-US" sz="2000" b="1"/>
              <a:t>delete from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i="1"/>
              <a:t>                     </a:t>
            </a:r>
            <a:r>
              <a:rPr lang="en-US" sz="2000" b="1"/>
              <a:t>where </a:t>
            </a:r>
            <a:r>
              <a:rPr lang="en-US" sz="2000" i="1"/>
              <a:t>dept_name </a:t>
            </a:r>
            <a:r>
              <a:rPr lang="en-US" sz="2000" b="1"/>
              <a:t>in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dept_name</a:t>
            </a:r>
            <a:br>
              <a:rPr lang="en-US" sz="2000" i="1"/>
            </a:br>
            <a:r>
              <a:rPr lang="en-US" sz="2000" i="1"/>
              <a:t>                                                        </a:t>
            </a:r>
            <a:r>
              <a:rPr lang="en-US" sz="2000" b="1"/>
              <a:t>from </a:t>
            </a:r>
            <a:r>
              <a:rPr lang="en-US" sz="2000" i="1"/>
              <a:t>department</a:t>
            </a:r>
            <a:br>
              <a:rPr lang="en-US" sz="2000" i="1"/>
            </a:br>
            <a:r>
              <a:rPr lang="en-US" sz="2000" i="1"/>
              <a:t>                                                        </a:t>
            </a:r>
            <a:r>
              <a:rPr lang="en-US" sz="2000" b="1"/>
              <a:t>where </a:t>
            </a:r>
            <a:r>
              <a:rPr lang="en-US" sz="2000" i="1"/>
              <a:t>building </a:t>
            </a:r>
            <a:r>
              <a:rPr lang="en-US" sz="2000"/>
              <a:t>= ’Watson’);</a:t>
            </a:r>
            <a:endParaRPr lang="en-US"/>
          </a:p>
          <a:p>
            <a:pPr>
              <a:tabLst>
                <a:tab pos="1652588" algn="l"/>
                <a:tab pos="2633663" algn="l"/>
              </a:tabLst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(Cont.)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079500"/>
            <a:ext cx="7661275" cy="1268413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sz="2000"/>
              <a:t>Delete all instructors whose salary is less than the average salary of instructors</a:t>
            </a:r>
            <a:endParaRPr lang="en-US"/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920750" y="2160588"/>
            <a:ext cx="74152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2000" b="1"/>
              <a:t>delete from </a:t>
            </a:r>
            <a:r>
              <a:rPr kumimoji="1" lang="en-US" sz="2000" i="1"/>
              <a:t>instructor</a:t>
            </a:r>
          </a:p>
          <a:p>
            <a:r>
              <a:rPr kumimoji="1" lang="en-US" sz="2000" b="1"/>
              <a:t>where </a:t>
            </a:r>
            <a:r>
              <a:rPr kumimoji="1" lang="en-US" sz="2000" i="1"/>
              <a:t>salary</a:t>
            </a:r>
            <a:r>
              <a:rPr kumimoji="1" lang="en-US" sz="2000"/>
              <a:t>&lt; (</a:t>
            </a:r>
            <a:r>
              <a:rPr kumimoji="1" lang="en-US" sz="2000" b="1"/>
              <a:t>select avg </a:t>
            </a:r>
            <a:r>
              <a:rPr kumimoji="1" lang="en-US" sz="2000"/>
              <a:t>(</a:t>
            </a:r>
            <a:r>
              <a:rPr kumimoji="1" lang="en-US" sz="2000" i="1"/>
              <a:t>salary</a:t>
            </a:r>
            <a:r>
              <a:rPr kumimoji="1" lang="en-US" sz="2000"/>
              <a:t>) </a:t>
            </a:r>
            <a:r>
              <a:rPr kumimoji="1" lang="en-US" sz="2000" b="1"/>
              <a:t>from </a:t>
            </a:r>
            <a:r>
              <a:rPr kumimoji="1" lang="en-US" sz="2000" i="1"/>
              <a:t>instructor</a:t>
            </a:r>
            <a:r>
              <a:rPr kumimoji="1" lang="en-US" sz="2000"/>
              <a:t>);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327025" y="3490913"/>
            <a:ext cx="8816975" cy="223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93750" lvl="1" indent="-336550">
              <a:spcBef>
                <a:spcPct val="35000"/>
              </a:spcBef>
              <a:buClr>
                <a:schemeClr val="bg2"/>
              </a:buClr>
              <a:buSzPct val="80000"/>
              <a:buFont typeface="Monotype Sorts" charset="2"/>
              <a:buChar char="l"/>
            </a:pPr>
            <a:r>
              <a:rPr kumimoji="1" lang="en-US" sz="2000"/>
              <a:t>Problem:  as we delete tuples from deposit, the average salary changes</a:t>
            </a:r>
            <a:endParaRPr kumimoji="1" lang="en-US" sz="1800"/>
          </a:p>
          <a:p>
            <a:pPr marL="793750" lvl="1" indent="-336550">
              <a:spcBef>
                <a:spcPct val="35000"/>
              </a:spcBef>
              <a:buClr>
                <a:schemeClr val="bg2"/>
              </a:buClr>
              <a:buSzPct val="80000"/>
              <a:buFont typeface="Monotype Sorts" charset="2"/>
              <a:buChar char="l"/>
            </a:pPr>
            <a:r>
              <a:rPr kumimoji="1" lang="en-US" sz="2000"/>
              <a:t>Solution used in SQL:</a:t>
            </a:r>
            <a:endParaRPr kumimoji="1" lang="en-US" sz="1800"/>
          </a:p>
          <a:p>
            <a:pPr marL="793750" lvl="1" indent="-336550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2"/>
              <a:buNone/>
            </a:pPr>
            <a:r>
              <a:rPr kumimoji="1" lang="en-US" sz="1800"/>
              <a:t>       </a:t>
            </a:r>
            <a:r>
              <a:rPr kumimoji="1" lang="en-US" sz="2000"/>
              <a:t>1.   First, compute </a:t>
            </a:r>
            <a:r>
              <a:rPr kumimoji="1" lang="en-US" sz="2000" b="1"/>
              <a:t>avg</a:t>
            </a:r>
            <a:r>
              <a:rPr kumimoji="1" lang="en-US" sz="2000"/>
              <a:t> salary and find all tuples to delete</a:t>
            </a:r>
            <a:endParaRPr kumimoji="1" lang="en-US" sz="1800"/>
          </a:p>
          <a:p>
            <a:pPr marL="793750" lvl="1" indent="-336550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2"/>
              <a:buNone/>
            </a:pPr>
            <a:r>
              <a:rPr kumimoji="1" lang="en-US" sz="1800"/>
              <a:t>       </a:t>
            </a:r>
            <a:r>
              <a:rPr kumimoji="1" lang="en-US" sz="2000"/>
              <a:t>2.   Next, delete all tuples found above (without recomputing </a:t>
            </a:r>
            <a:r>
              <a:rPr kumimoji="1" lang="en-US" sz="2000" b="1"/>
              <a:t>avg</a:t>
            </a:r>
            <a:r>
              <a:rPr kumimoji="1" lang="en-US" sz="2000"/>
              <a:t> or   </a:t>
            </a:r>
            <a:br>
              <a:rPr kumimoji="1" lang="en-US" sz="2000"/>
            </a:br>
            <a:r>
              <a:rPr kumimoji="1" lang="en-US" sz="2000"/>
              <a:t>       retesting the tuples)</a:t>
            </a:r>
            <a:endParaRPr lang="en-US" sz="1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 autoUpdateAnimBg="0"/>
      <p:bldP spid="46899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177800"/>
            <a:ext cx="8077200" cy="457200"/>
          </a:xfrm>
        </p:spPr>
        <p:txBody>
          <a:bodyPr/>
          <a:lstStyle/>
          <a:p>
            <a:r>
              <a:rPr lang="en-US"/>
              <a:t>Modification of the Database – Insertion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sz="2000"/>
              <a:t>Add a new tuple to </a:t>
            </a:r>
            <a:r>
              <a:rPr lang="en-US" sz="2000" i="1"/>
              <a:t>course</a:t>
            </a:r>
            <a:endParaRPr lang="en-US" i="1"/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b="1"/>
              <a:t>	      </a:t>
            </a:r>
            <a:r>
              <a:rPr lang="en-US" sz="2000" b="1"/>
              <a:t>insert into </a:t>
            </a:r>
            <a:r>
              <a:rPr lang="en-US" sz="2000" i="1"/>
              <a:t>course</a:t>
            </a:r>
            <a:br>
              <a:rPr lang="en-US" sz="2000" i="1"/>
            </a:br>
            <a:r>
              <a:rPr lang="en-US" sz="2000" i="1"/>
              <a:t>             </a:t>
            </a:r>
            <a:r>
              <a:rPr lang="en-US" sz="2000" b="1"/>
              <a:t>values </a:t>
            </a:r>
            <a:r>
              <a:rPr lang="en-US" sz="2000"/>
              <a:t>(’CS-437’, ’Database Systems’, ’Comp. Sci.’, 4);</a:t>
            </a:r>
            <a:endParaRPr lang="en-US"/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/>
          </a:p>
          <a:p>
            <a:pPr>
              <a:tabLst>
                <a:tab pos="1204913" algn="l"/>
                <a:tab pos="1890713" algn="l"/>
              </a:tabLst>
            </a:pPr>
            <a:r>
              <a:rPr lang="en-US" sz="2000"/>
              <a:t>or equivalently</a:t>
            </a:r>
            <a:br>
              <a:rPr lang="en-US" sz="2000"/>
            </a:br>
            <a:r>
              <a:rPr lang="en-US" sz="2000"/>
              <a:t>      </a:t>
            </a:r>
            <a:r>
              <a:rPr lang="en-US" sz="2000" b="1"/>
              <a:t>insert into </a:t>
            </a:r>
            <a:r>
              <a:rPr lang="en-US" sz="2000" i="1"/>
              <a:t>course </a:t>
            </a:r>
            <a:r>
              <a:rPr lang="en-US" sz="2000"/>
              <a:t>(</a:t>
            </a:r>
            <a:r>
              <a:rPr lang="en-US" sz="2000" i="1"/>
              <a:t>course_id</a:t>
            </a:r>
            <a:r>
              <a:rPr lang="en-US" sz="2000"/>
              <a:t>, </a:t>
            </a:r>
            <a:r>
              <a:rPr lang="en-US" sz="2000" i="1"/>
              <a:t>title</a:t>
            </a:r>
            <a:r>
              <a:rPr lang="en-US" sz="2000"/>
              <a:t>,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i="1"/>
              <a:t>credits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/>
              <a:t>             </a:t>
            </a:r>
            <a:r>
              <a:rPr lang="en-US" sz="2000" b="1"/>
              <a:t>values </a:t>
            </a:r>
            <a:r>
              <a:rPr lang="en-US" sz="2000"/>
              <a:t>(’CS-437’, ’Database Systems’, ’Comp. Sci.’, 4);</a:t>
            </a:r>
            <a:endParaRPr lang="en-US"/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/>
          </a:p>
          <a:p>
            <a:pPr>
              <a:tabLst>
                <a:tab pos="1204913" algn="l"/>
                <a:tab pos="1890713" algn="l"/>
              </a:tabLst>
            </a:pPr>
            <a:r>
              <a:rPr lang="en-US" sz="2000"/>
              <a:t>Add a new tuple to </a:t>
            </a:r>
            <a:r>
              <a:rPr lang="en-US" sz="2000" i="1"/>
              <a:t>student </a:t>
            </a:r>
            <a:r>
              <a:rPr lang="en-US" sz="2000"/>
              <a:t>with </a:t>
            </a:r>
            <a:r>
              <a:rPr lang="en-US" sz="2000" i="1"/>
              <a:t>tot_creds </a:t>
            </a:r>
            <a:r>
              <a:rPr lang="en-US" sz="2000"/>
              <a:t>set to null</a:t>
            </a:r>
            <a:endParaRPr lang="en-US"/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b="1"/>
              <a:t>	      </a:t>
            </a:r>
            <a:r>
              <a:rPr lang="en-US" sz="2000" b="1"/>
              <a:t>insert into </a:t>
            </a:r>
            <a:r>
              <a:rPr lang="en-US" sz="2000" i="1"/>
              <a:t>student</a:t>
            </a:r>
            <a:br>
              <a:rPr lang="en-US" sz="2000" i="1"/>
            </a:br>
            <a:r>
              <a:rPr lang="en-US" sz="2000" i="1"/>
              <a:t>             </a:t>
            </a:r>
            <a:r>
              <a:rPr lang="en-US" sz="2000" b="1"/>
              <a:t>values </a:t>
            </a:r>
            <a:r>
              <a:rPr lang="en-US" sz="2000"/>
              <a:t>(’3003’, ’Green’, ’Finance’, </a:t>
            </a:r>
            <a:r>
              <a:rPr lang="en-US" sz="2000" i="1"/>
              <a:t>null</a:t>
            </a:r>
            <a:r>
              <a:rPr lang="en-US" sz="2000"/>
              <a:t>);</a:t>
            </a:r>
            <a:endParaRPr lang="en-US"/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Table Construct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127125"/>
            <a:ext cx="8229600" cy="522763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sz="2000" dirty="0"/>
              <a:t>An SQL relation is defined using the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0099"/>
                </a:solidFill>
              </a:rPr>
              <a:t>create table</a:t>
            </a:r>
            <a:r>
              <a:rPr lang="en-US" sz="2000" b="1" dirty="0"/>
              <a:t> </a:t>
            </a:r>
            <a:r>
              <a:rPr kumimoji="0" lang="en-US" sz="2000" dirty="0"/>
              <a:t>command</a:t>
            </a:r>
            <a:r>
              <a:rPr lang="en-US" sz="2000" dirty="0"/>
              <a:t>:</a:t>
            </a:r>
            <a:endParaRPr 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dirty="0"/>
              <a:t>		</a:t>
            </a:r>
            <a:r>
              <a:rPr lang="en-US" sz="2000" b="1" dirty="0"/>
              <a:t>create table </a:t>
            </a:r>
            <a:r>
              <a:rPr lang="en-US" sz="2000" i="1" dirty="0"/>
              <a:t>r 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i="1" dirty="0"/>
              <a:t>D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A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i="1" dirty="0"/>
              <a:t>D</a:t>
            </a:r>
            <a:r>
              <a:rPr lang="en-US" sz="2000" baseline="-25000" dirty="0"/>
              <a:t>2</a:t>
            </a:r>
            <a:r>
              <a:rPr lang="en-US" sz="2000" dirty="0"/>
              <a:t>, ..., </a:t>
            </a:r>
            <a:r>
              <a:rPr lang="en-US" sz="2000" i="1" dirty="0"/>
              <a:t>A</a:t>
            </a:r>
            <a:r>
              <a:rPr lang="en-US" sz="2000" i="1" baseline="-25000" dirty="0"/>
              <a:t>n</a:t>
            </a:r>
            <a:r>
              <a:rPr lang="en-US" sz="2000" i="1" dirty="0"/>
              <a:t> </a:t>
            </a:r>
            <a:r>
              <a:rPr lang="en-US" sz="2000" i="1" dirty="0" err="1"/>
              <a:t>D</a:t>
            </a:r>
            <a:r>
              <a:rPr lang="en-US" sz="2000" i="1" baseline="-25000" dirty="0" err="1"/>
              <a:t>n</a:t>
            </a:r>
            <a:r>
              <a:rPr lang="en-US" sz="2000" i="1" dirty="0"/>
              <a:t>,</a:t>
            </a:r>
            <a:br>
              <a:rPr lang="en-US" sz="2000" i="1" dirty="0"/>
            </a:br>
            <a:r>
              <a:rPr lang="en-US" sz="2000" i="1" dirty="0"/>
              <a:t>			</a:t>
            </a:r>
            <a:r>
              <a:rPr lang="en-US" sz="2000" dirty="0"/>
              <a:t>(integrity-constraint</a:t>
            </a:r>
            <a:r>
              <a:rPr lang="en-US" sz="2000" baseline="-25000" dirty="0"/>
              <a:t>1</a:t>
            </a:r>
            <a:r>
              <a:rPr lang="en-US" sz="2000" dirty="0"/>
              <a:t>),</a:t>
            </a:r>
            <a:br>
              <a:rPr lang="en-US" sz="2000" dirty="0"/>
            </a:br>
            <a:r>
              <a:rPr lang="en-US" sz="2000" dirty="0"/>
              <a:t>			...,</a:t>
            </a:r>
            <a:br>
              <a:rPr lang="en-US" sz="2000" dirty="0"/>
            </a:br>
            <a:r>
              <a:rPr lang="en-US" sz="2000" dirty="0"/>
              <a:t>			(integrity-</a:t>
            </a:r>
            <a:r>
              <a:rPr lang="en-US" sz="2000" dirty="0" err="1"/>
              <a:t>constraint</a:t>
            </a:r>
            <a:r>
              <a:rPr lang="en-US" sz="2000" baseline="-25000" dirty="0" err="1"/>
              <a:t>k</a:t>
            </a:r>
            <a:r>
              <a:rPr lang="en-US" sz="2000" dirty="0"/>
              <a:t>))</a:t>
            </a:r>
            <a:endParaRPr lang="en-US" dirty="0"/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i="1" dirty="0"/>
              <a:t>r</a:t>
            </a:r>
            <a:r>
              <a:rPr lang="en-US" sz="2000" dirty="0"/>
              <a:t> is the name of the relation</a:t>
            </a:r>
            <a:endParaRPr lang="en-US" dirty="0"/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dirty="0"/>
              <a:t>each </a:t>
            </a:r>
            <a:r>
              <a:rPr lang="en-US" sz="2000" i="1" dirty="0"/>
              <a:t>A</a:t>
            </a:r>
            <a:r>
              <a:rPr lang="en-US" sz="2000" i="1" baseline="-25000" dirty="0"/>
              <a:t>i</a:t>
            </a:r>
            <a:r>
              <a:rPr lang="en-US" sz="2000" dirty="0"/>
              <a:t> is an attribute name in the schema of relation </a:t>
            </a:r>
            <a:r>
              <a:rPr lang="en-US" sz="2000" i="1" dirty="0"/>
              <a:t>r</a:t>
            </a:r>
            <a:endParaRPr lang="en-US" i="1" dirty="0"/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i="1" dirty="0"/>
              <a:t>D</a:t>
            </a:r>
            <a:r>
              <a:rPr lang="en-US" sz="2000" i="1" baseline="-25000" dirty="0"/>
              <a:t>i</a:t>
            </a:r>
            <a:r>
              <a:rPr lang="en-US" sz="2000" dirty="0"/>
              <a:t> is the data type of values in the domain of attribute </a:t>
            </a:r>
            <a:r>
              <a:rPr lang="en-US" sz="2000" i="1" dirty="0"/>
              <a:t>A</a:t>
            </a:r>
            <a:r>
              <a:rPr lang="en-US" sz="2000" i="1" baseline="-25000" dirty="0"/>
              <a:t>i</a:t>
            </a:r>
            <a:endParaRPr lang="en-US" dirty="0"/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sz="2000" dirty="0"/>
              <a:t>Example</a:t>
            </a:r>
            <a:r>
              <a:rPr lang="en-US" sz="2000" dirty="0"/>
              <a:t>:</a:t>
            </a:r>
            <a:endParaRPr 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dirty="0"/>
              <a:t>		 </a:t>
            </a:r>
            <a:r>
              <a:rPr lang="en-US" sz="2000" b="1" dirty="0"/>
              <a:t>create table</a:t>
            </a:r>
            <a:r>
              <a:rPr lang="en-US" sz="2000" dirty="0"/>
              <a:t> </a:t>
            </a:r>
            <a:r>
              <a:rPr lang="en-US" sz="2000" i="1" dirty="0"/>
              <a:t>instructor</a:t>
            </a:r>
            <a:r>
              <a:rPr lang="en-US" sz="2000" dirty="0"/>
              <a:t> (</a:t>
            </a:r>
            <a:br>
              <a:rPr lang="en-US" sz="2000" dirty="0"/>
            </a:br>
            <a:r>
              <a:rPr lang="en-US" sz="2000" dirty="0"/>
              <a:t>                             </a:t>
            </a:r>
            <a:r>
              <a:rPr lang="en-US" sz="2000" i="1" dirty="0"/>
              <a:t>ID</a:t>
            </a:r>
            <a:r>
              <a:rPr lang="en-US" sz="2000" dirty="0"/>
              <a:t>                </a:t>
            </a:r>
            <a:r>
              <a:rPr lang="en-US" sz="2000" b="1" dirty="0"/>
              <a:t>char</a:t>
            </a:r>
            <a:r>
              <a:rPr lang="en-US" sz="2000" dirty="0"/>
              <a:t>(5),</a:t>
            </a:r>
            <a:br>
              <a:rPr lang="en-US" sz="2000" dirty="0"/>
            </a:br>
            <a:r>
              <a:rPr lang="en-US" sz="2000" dirty="0"/>
              <a:t>                             </a:t>
            </a:r>
            <a:r>
              <a:rPr lang="en-US" sz="2000" i="1" dirty="0"/>
              <a:t>name           </a:t>
            </a:r>
            <a:r>
              <a:rPr lang="en-US" sz="2000" b="1" dirty="0" err="1"/>
              <a:t>varchar</a:t>
            </a:r>
            <a:r>
              <a:rPr lang="en-US" sz="2000" dirty="0"/>
              <a:t>(20) </a:t>
            </a:r>
            <a:r>
              <a:rPr lang="en-US" sz="2000" b="1" dirty="0"/>
              <a:t>not null,</a:t>
            </a:r>
            <a:r>
              <a:rPr lang="en-US" sz="2000" b="1" i="1" dirty="0"/>
              <a:t/>
            </a:r>
            <a:br>
              <a:rPr lang="en-US" sz="2000" b="1" i="1" dirty="0"/>
            </a:br>
            <a:r>
              <a:rPr lang="en-US" sz="2000" b="1" i="1" dirty="0"/>
              <a:t>                             </a:t>
            </a:r>
            <a:r>
              <a:rPr lang="en-US" sz="2000" i="1" dirty="0" err="1"/>
              <a:t>dept_name</a:t>
            </a:r>
            <a:r>
              <a:rPr lang="en-US" sz="2000" i="1" dirty="0"/>
              <a:t>  </a:t>
            </a:r>
            <a:r>
              <a:rPr lang="en-US" sz="2000" b="1" dirty="0" err="1"/>
              <a:t>varchar</a:t>
            </a:r>
            <a:r>
              <a:rPr lang="en-US" sz="2000" dirty="0"/>
              <a:t>(20),</a:t>
            </a:r>
            <a:br>
              <a:rPr lang="en-US" sz="2000" dirty="0"/>
            </a:br>
            <a:r>
              <a:rPr lang="en-US" sz="2000" dirty="0"/>
              <a:t>                             </a:t>
            </a:r>
            <a:r>
              <a:rPr lang="en-US" sz="2000" i="1" dirty="0"/>
              <a:t>salary</a:t>
            </a:r>
            <a:r>
              <a:rPr lang="en-US" sz="2000" dirty="0"/>
              <a:t>           </a:t>
            </a:r>
            <a:r>
              <a:rPr lang="en-US" sz="2000" b="1" dirty="0"/>
              <a:t>numeric</a:t>
            </a:r>
            <a:r>
              <a:rPr lang="en-US" sz="2000" dirty="0"/>
              <a:t>(8,2))</a:t>
            </a:r>
            <a:endParaRPr lang="en-US" dirty="0"/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b="1" dirty="0"/>
              <a:t>insert into </a:t>
            </a:r>
            <a:r>
              <a:rPr lang="en-US" sz="2000" i="1" dirty="0"/>
              <a:t>instructor  </a:t>
            </a:r>
            <a:r>
              <a:rPr lang="en-US" sz="2000" b="1" dirty="0"/>
              <a:t>values </a:t>
            </a:r>
            <a:r>
              <a:rPr lang="en-US" sz="2000" dirty="0"/>
              <a:t>(‘10211’, ’Smith’, ’Biology’, 66000);</a:t>
            </a:r>
            <a:endParaRPr lang="en-US" dirty="0"/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b="1" dirty="0"/>
              <a:t>insert into </a:t>
            </a:r>
            <a:r>
              <a:rPr lang="en-US" sz="2000" i="1" dirty="0"/>
              <a:t>instructor  </a:t>
            </a:r>
            <a:r>
              <a:rPr lang="en-US" sz="2000" b="1" dirty="0"/>
              <a:t>values </a:t>
            </a:r>
            <a:r>
              <a:rPr lang="en-US" sz="2000" dirty="0"/>
              <a:t>(‘10211’, null, ’Biology’, 66000);</a:t>
            </a:r>
            <a:endParaRPr 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dirty="0"/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03200"/>
            <a:ext cx="8058150" cy="457200"/>
          </a:xfrm>
        </p:spPr>
        <p:txBody>
          <a:bodyPr/>
          <a:lstStyle/>
          <a:p>
            <a:r>
              <a:rPr lang="en-US"/>
              <a:t>Insertion (Cont.)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115300" cy="5270500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sz="2000"/>
              <a:t>Add all instructors to the </a:t>
            </a:r>
            <a:r>
              <a:rPr lang="en-US" sz="2000" i="1"/>
              <a:t>student</a:t>
            </a:r>
            <a:r>
              <a:rPr lang="en-US" sz="2000"/>
              <a:t> relation with tot_creds set to 0</a:t>
            </a:r>
            <a:endParaRPr lang="en-US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/>
              <a:t>	    </a:t>
            </a:r>
            <a:r>
              <a:rPr lang="en-US" sz="2000" b="1"/>
              <a:t>insert into </a:t>
            </a:r>
            <a:r>
              <a:rPr lang="en-US" sz="2000" i="1"/>
              <a:t>student</a:t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 b="1"/>
              <a:t>select </a:t>
            </a:r>
            <a:r>
              <a:rPr lang="en-US" sz="2000" i="1"/>
              <a:t>ID, name, dept_name, 0</a:t>
            </a:r>
            <a:br>
              <a:rPr lang="en-US" sz="2000" i="1"/>
            </a:br>
            <a:r>
              <a:rPr lang="en-US" sz="2000" i="1"/>
              <a:t>         </a:t>
            </a:r>
            <a:r>
              <a:rPr lang="en-US" sz="2000" b="1"/>
              <a:t>from </a:t>
            </a:r>
            <a:r>
              <a:rPr lang="en-US" sz="2000" i="1"/>
              <a:t>  instructor</a:t>
            </a:r>
            <a:endParaRPr lang="en-US" i="1"/>
          </a:p>
          <a:p>
            <a:pPr>
              <a:tabLst>
                <a:tab pos="908050" algn="l"/>
              </a:tabLst>
            </a:pPr>
            <a:r>
              <a:rPr lang="en-US" sz="2000"/>
              <a:t>The </a:t>
            </a:r>
            <a:r>
              <a:rPr lang="en-US" sz="2000" b="1"/>
              <a:t>select from where</a:t>
            </a:r>
            <a:r>
              <a:rPr lang="en-US" sz="2000"/>
              <a:t> statement is evaluated fully before any of its results are inserted into the relation (otherwise queries like</a:t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insert into</a:t>
            </a:r>
            <a:r>
              <a:rPr lang="en-US" sz="2000"/>
              <a:t> </a:t>
            </a:r>
            <a:r>
              <a:rPr lang="en-US" sz="2000" i="1"/>
              <a:t>table</a:t>
            </a:r>
            <a:r>
              <a:rPr lang="en-US" sz="2000"/>
              <a:t>1 </a:t>
            </a:r>
            <a:r>
              <a:rPr lang="en-US" sz="2000" b="1"/>
              <a:t>select</a:t>
            </a:r>
            <a:r>
              <a:rPr lang="en-US" sz="2000"/>
              <a:t> * </a:t>
            </a:r>
            <a:r>
              <a:rPr lang="en-US" sz="2000" b="1"/>
              <a:t>from</a:t>
            </a:r>
            <a:r>
              <a:rPr lang="en-US" sz="2000"/>
              <a:t> </a:t>
            </a:r>
            <a:r>
              <a:rPr lang="en-US" sz="2000" i="1"/>
              <a:t>table</a:t>
            </a:r>
            <a:r>
              <a:rPr lang="en-US" sz="2000"/>
              <a:t>1</a:t>
            </a:r>
            <a:br>
              <a:rPr lang="en-US" sz="2000"/>
            </a:br>
            <a:r>
              <a:rPr lang="en-US" sz="2000"/>
              <a:t>would cause problems, if </a:t>
            </a:r>
            <a:r>
              <a:rPr lang="en-US" sz="2000" i="1"/>
              <a:t>table1</a:t>
            </a:r>
            <a:r>
              <a:rPr lang="en-US" sz="2000"/>
              <a:t> did not have any primary key defined.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8100"/>
            <a:ext cx="8077200" cy="609600"/>
          </a:xfrm>
        </p:spPr>
        <p:txBody>
          <a:bodyPr/>
          <a:lstStyle/>
          <a:p>
            <a:r>
              <a:rPr lang="en-US"/>
              <a:t>Modification of the Database – Updates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sz="2000"/>
              <a:t>Increase salaries of instructors whose salary is over $100,000 by 3%, and all others receive a 5% raise</a:t>
            </a:r>
            <a:endParaRPr lang="en-US"/>
          </a:p>
          <a:p>
            <a:pPr lvl="1">
              <a:tabLst>
                <a:tab pos="2336800" algn="l"/>
              </a:tabLst>
            </a:pPr>
            <a:r>
              <a:rPr lang="en-US" sz="2000"/>
              <a:t>Write two </a:t>
            </a:r>
            <a:r>
              <a:rPr lang="en-US" sz="2000" b="1"/>
              <a:t>update </a:t>
            </a:r>
            <a:r>
              <a:rPr lang="en-US" sz="2000"/>
              <a:t>statements:</a:t>
            </a:r>
            <a:endParaRPr lang="en-US"/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/>
              <a:t>	           </a:t>
            </a:r>
            <a:r>
              <a:rPr lang="en-US" sz="2000" b="1">
                <a:sym typeface="Symbol" pitchFamily="18" charset="2"/>
              </a:rPr>
              <a:t>update </a:t>
            </a:r>
            <a:r>
              <a:rPr lang="en-US" sz="2000" i="1">
                <a:sym typeface="Symbol" pitchFamily="18" charset="2"/>
              </a:rPr>
              <a:t>instructor</a:t>
            </a:r>
            <a:br>
              <a:rPr lang="en-US" sz="2000" i="1">
                <a:sym typeface="Symbol" pitchFamily="18" charset="2"/>
              </a:rPr>
            </a:br>
            <a:r>
              <a:rPr lang="en-US" sz="2000" i="1">
                <a:sym typeface="Symbol" pitchFamily="18" charset="2"/>
              </a:rPr>
              <a:t>               </a:t>
            </a:r>
            <a:r>
              <a:rPr lang="en-US" sz="2000" b="1">
                <a:sym typeface="Symbol" pitchFamily="18" charset="2"/>
              </a:rPr>
              <a:t>set </a:t>
            </a:r>
            <a:r>
              <a:rPr lang="en-US" sz="2000" i="1">
                <a:sym typeface="Symbol" pitchFamily="18" charset="2"/>
              </a:rPr>
              <a:t>salary </a:t>
            </a:r>
            <a:r>
              <a:rPr lang="en-US" sz="2000">
                <a:sym typeface="Symbol" pitchFamily="18" charset="2"/>
              </a:rPr>
              <a:t>= </a:t>
            </a:r>
            <a:r>
              <a:rPr lang="en-US" sz="2000" i="1">
                <a:sym typeface="Symbol" pitchFamily="18" charset="2"/>
              </a:rPr>
              <a:t>salary </a:t>
            </a:r>
            <a:r>
              <a:rPr lang="en-US" sz="2000">
                <a:sym typeface="Symbol" pitchFamily="18" charset="2"/>
              </a:rPr>
              <a:t>* 1.03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               </a:t>
            </a:r>
            <a:r>
              <a:rPr lang="en-US" sz="2000" b="1">
                <a:sym typeface="Symbol" pitchFamily="18" charset="2"/>
              </a:rPr>
              <a:t>where </a:t>
            </a:r>
            <a:r>
              <a:rPr lang="en-US" sz="2000" i="1">
                <a:sym typeface="Symbol" pitchFamily="18" charset="2"/>
              </a:rPr>
              <a:t>salary </a:t>
            </a:r>
            <a:r>
              <a:rPr lang="en-US" sz="2000">
                <a:sym typeface="Symbol" pitchFamily="18" charset="2"/>
              </a:rPr>
              <a:t>&gt; 100000;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           </a:t>
            </a:r>
            <a:r>
              <a:rPr lang="en-US" sz="2000" b="1">
                <a:sym typeface="Symbol" pitchFamily="18" charset="2"/>
              </a:rPr>
              <a:t>update </a:t>
            </a:r>
            <a:r>
              <a:rPr lang="en-US" sz="2000" i="1">
                <a:sym typeface="Symbol" pitchFamily="18" charset="2"/>
              </a:rPr>
              <a:t>instructor</a:t>
            </a:r>
            <a:br>
              <a:rPr lang="en-US" sz="2000" i="1">
                <a:sym typeface="Symbol" pitchFamily="18" charset="2"/>
              </a:rPr>
            </a:br>
            <a:r>
              <a:rPr lang="en-US" sz="2000" i="1">
                <a:sym typeface="Symbol" pitchFamily="18" charset="2"/>
              </a:rPr>
              <a:t>                </a:t>
            </a:r>
            <a:r>
              <a:rPr lang="en-US" sz="2000" b="1">
                <a:sym typeface="Symbol" pitchFamily="18" charset="2"/>
              </a:rPr>
              <a:t>set </a:t>
            </a:r>
            <a:r>
              <a:rPr lang="en-US" sz="2000" i="1">
                <a:sym typeface="Symbol" pitchFamily="18" charset="2"/>
              </a:rPr>
              <a:t>salary </a:t>
            </a:r>
            <a:r>
              <a:rPr lang="en-US" sz="2000">
                <a:sym typeface="Symbol" pitchFamily="18" charset="2"/>
              </a:rPr>
              <a:t>= </a:t>
            </a:r>
            <a:r>
              <a:rPr lang="en-US" sz="2000" i="1">
                <a:sym typeface="Symbol" pitchFamily="18" charset="2"/>
              </a:rPr>
              <a:t>salary </a:t>
            </a:r>
            <a:r>
              <a:rPr lang="en-US" sz="2000">
                <a:sym typeface="Symbol" pitchFamily="18" charset="2"/>
              </a:rPr>
              <a:t>* 1.05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                </a:t>
            </a:r>
            <a:r>
              <a:rPr lang="en-US" sz="2000" b="1">
                <a:sym typeface="Symbol" pitchFamily="18" charset="2"/>
              </a:rPr>
              <a:t>where </a:t>
            </a:r>
            <a:r>
              <a:rPr lang="en-US" sz="2000" i="1">
                <a:sym typeface="Symbol" pitchFamily="18" charset="2"/>
              </a:rPr>
              <a:t>salary </a:t>
            </a:r>
            <a:r>
              <a:rPr lang="en-US" sz="2000">
                <a:sym typeface="Symbol" pitchFamily="18" charset="2"/>
              </a:rPr>
              <a:t>&lt;= 100000;</a:t>
            </a:r>
            <a:endParaRPr lang="en-US">
              <a:sym typeface="Symbol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sz="2000">
                <a:sym typeface="Symbol" pitchFamily="18" charset="2"/>
              </a:rPr>
              <a:t>The order is important</a:t>
            </a:r>
            <a:endParaRPr lang="en-US">
              <a:sym typeface="Symbol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sz="2000">
                <a:sym typeface="Symbol" pitchFamily="18" charset="2"/>
              </a:rPr>
              <a:t>Can be done better using the </a:t>
            </a:r>
            <a:r>
              <a:rPr lang="en-US" sz="2000" b="1">
                <a:sym typeface="Symbol" pitchFamily="18" charset="2"/>
              </a:rPr>
              <a:t>case </a:t>
            </a:r>
            <a:r>
              <a:rPr lang="en-US" sz="2000">
                <a:sym typeface="Symbol" pitchFamily="18" charset="2"/>
              </a:rPr>
              <a:t>statement (next slide)</a:t>
            </a:r>
            <a:endParaRPr lang="en-US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4763"/>
            <a:ext cx="8077200" cy="609601"/>
          </a:xfrm>
        </p:spPr>
        <p:txBody>
          <a:bodyPr/>
          <a:lstStyle/>
          <a:p>
            <a:r>
              <a:rPr lang="en-US"/>
              <a:t>Case Statement for Conditional Updates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66075" cy="4903787"/>
          </a:xfrm>
        </p:spPr>
        <p:txBody>
          <a:bodyPr/>
          <a:lstStyle/>
          <a:p>
            <a:r>
              <a:rPr lang="en-US" sz="2000"/>
              <a:t>Same query as before but with case statement</a:t>
            </a:r>
            <a:endParaRPr lang="en-US"/>
          </a:p>
          <a:p>
            <a:pPr>
              <a:buFont typeface="Monotype Sorts" charset="2"/>
              <a:buNone/>
            </a:pPr>
            <a:r>
              <a:rPr lang="en-US"/>
              <a:t>		 </a:t>
            </a:r>
            <a:r>
              <a:rPr lang="en-US" sz="2000" b="1"/>
              <a:t>update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i="1"/>
              <a:t>               </a:t>
            </a:r>
            <a:r>
              <a:rPr lang="en-US" sz="2000" b="1"/>
              <a:t>set </a:t>
            </a:r>
            <a:r>
              <a:rPr lang="en-US" sz="2000" i="1"/>
              <a:t>salary </a:t>
            </a:r>
            <a:r>
              <a:rPr lang="en-US" sz="2000"/>
              <a:t>= </a:t>
            </a:r>
            <a:r>
              <a:rPr lang="en-US" sz="2000" b="1"/>
              <a:t>case</a:t>
            </a:r>
            <a:br>
              <a:rPr lang="en-US" sz="2000" b="1"/>
            </a:br>
            <a:r>
              <a:rPr lang="en-US" sz="2000" b="1"/>
              <a:t>                                      when </a:t>
            </a:r>
            <a:r>
              <a:rPr lang="en-US" sz="2000" i="1"/>
              <a:t>salary </a:t>
            </a:r>
            <a:r>
              <a:rPr lang="en-US" sz="2000"/>
              <a:t>&lt;= 100000 </a:t>
            </a:r>
            <a:r>
              <a:rPr lang="en-US" sz="2000" b="1"/>
              <a:t>then </a:t>
            </a:r>
            <a:r>
              <a:rPr lang="en-US" sz="2000" i="1"/>
              <a:t>salary </a:t>
            </a:r>
            <a:r>
              <a:rPr lang="en-US" sz="2000"/>
              <a:t>* 1.05</a:t>
            </a:r>
            <a:br>
              <a:rPr lang="en-US" sz="2000"/>
            </a:br>
            <a:r>
              <a:rPr lang="en-US" sz="2000"/>
              <a:t>                                      </a:t>
            </a:r>
            <a:r>
              <a:rPr lang="en-US" sz="2000" b="1"/>
              <a:t>else </a:t>
            </a:r>
            <a:r>
              <a:rPr lang="en-US" sz="2000" i="1"/>
              <a:t>salary </a:t>
            </a:r>
            <a:r>
              <a:rPr lang="en-US" sz="2000"/>
              <a:t>* 1.03</a:t>
            </a:r>
            <a:br>
              <a:rPr lang="en-US" sz="2000"/>
            </a:br>
            <a:r>
              <a:rPr lang="en-US" sz="2000"/>
              <a:t>                                     </a:t>
            </a:r>
            <a:r>
              <a:rPr lang="en-US" sz="2000" b="1"/>
              <a:t>end</a:t>
            </a:r>
            <a:endParaRPr lang="en-US"/>
          </a:p>
          <a:p>
            <a:pPr>
              <a:buFont typeface="Monotype Sorts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Updates with Scalar Subqueries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20050" cy="4903787"/>
          </a:xfrm>
        </p:spPr>
        <p:txBody>
          <a:bodyPr/>
          <a:lstStyle/>
          <a:p>
            <a:r>
              <a:rPr lang="en-US" sz="2000"/>
              <a:t>Recompute and update tot_creds value for all students</a:t>
            </a:r>
            <a:endParaRPr lang="en-US"/>
          </a:p>
          <a:p>
            <a:pPr>
              <a:buFont typeface="Monotype Sorts" charset="2"/>
              <a:buNone/>
            </a:pPr>
            <a:r>
              <a:rPr lang="en-US" b="1"/>
              <a:t>       </a:t>
            </a:r>
            <a:r>
              <a:rPr lang="en-US" sz="2000" b="1"/>
              <a:t>update </a:t>
            </a:r>
            <a:r>
              <a:rPr lang="en-US" sz="2000" i="1"/>
              <a:t>student S </a:t>
            </a:r>
            <a:br>
              <a:rPr lang="en-US" sz="2000" i="1"/>
            </a:br>
            <a:r>
              <a:rPr lang="en-US" sz="2000" i="1"/>
              <a:t>     </a:t>
            </a:r>
            <a:r>
              <a:rPr lang="en-US" sz="2000" b="1"/>
              <a:t>set </a:t>
            </a:r>
            <a:r>
              <a:rPr lang="en-US" sz="2000" i="1"/>
              <a:t>tot_cred </a:t>
            </a:r>
            <a:r>
              <a:rPr lang="en-US" sz="2000"/>
              <a:t>= ( </a:t>
            </a:r>
            <a:r>
              <a:rPr lang="en-US" sz="2000" b="1"/>
              <a:t>select sum</a:t>
            </a:r>
            <a:r>
              <a:rPr lang="en-US" sz="2000"/>
              <a:t>(</a:t>
            </a:r>
            <a:r>
              <a:rPr lang="en-US" sz="2000" i="1"/>
              <a:t>credits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/>
              <a:t>                              </a:t>
            </a:r>
            <a:r>
              <a:rPr lang="en-US" sz="2000" b="1"/>
              <a:t>from </a:t>
            </a:r>
            <a:r>
              <a:rPr lang="en-US" sz="2000" i="1"/>
              <a:t>takes </a:t>
            </a:r>
            <a:r>
              <a:rPr lang="en-US" sz="2000" b="1"/>
              <a:t>natural join </a:t>
            </a:r>
            <a:r>
              <a:rPr lang="en-US" sz="2000" i="1"/>
              <a:t>course</a:t>
            </a:r>
            <a:br>
              <a:rPr lang="en-US" sz="2000" i="1"/>
            </a:br>
            <a:r>
              <a:rPr lang="en-US" sz="2000" i="1"/>
              <a:t>                             </a:t>
            </a:r>
            <a:r>
              <a:rPr lang="en-US" sz="2000" b="1"/>
              <a:t>where </a:t>
            </a:r>
            <a:r>
              <a:rPr lang="en-US" sz="2000" i="1"/>
              <a:t>S</a:t>
            </a:r>
            <a:r>
              <a:rPr lang="en-US" sz="2000"/>
              <a:t>.</a:t>
            </a:r>
            <a:r>
              <a:rPr lang="en-US" sz="2000" i="1"/>
              <a:t>ID</a:t>
            </a:r>
            <a:r>
              <a:rPr lang="en-US" sz="2000"/>
              <a:t>= </a:t>
            </a:r>
            <a:r>
              <a:rPr lang="en-US" sz="2000" i="1"/>
              <a:t>takes</a:t>
            </a:r>
            <a:r>
              <a:rPr lang="en-US" sz="2000"/>
              <a:t>.</a:t>
            </a:r>
            <a:r>
              <a:rPr lang="en-US" sz="2000" i="1"/>
              <a:t>ID </a:t>
            </a:r>
            <a:r>
              <a:rPr lang="en-US" sz="2000" b="1"/>
              <a:t>and </a:t>
            </a:r>
            <a:br>
              <a:rPr lang="en-US" sz="2000" b="1"/>
            </a:br>
            <a:r>
              <a:rPr lang="en-US" sz="2000" b="1"/>
              <a:t>                                         </a:t>
            </a:r>
            <a:r>
              <a:rPr lang="en-US" sz="2000" i="1"/>
              <a:t>takes</a:t>
            </a:r>
            <a:r>
              <a:rPr lang="en-US" sz="2000"/>
              <a:t>.</a:t>
            </a:r>
            <a:r>
              <a:rPr lang="en-US" sz="2000" i="1"/>
              <a:t>grade </a:t>
            </a:r>
            <a:r>
              <a:rPr lang="en-US" sz="2000"/>
              <a:t>&lt;&gt; ’F’ </a:t>
            </a:r>
            <a:r>
              <a:rPr lang="en-US" sz="2000" b="1"/>
              <a:t>and</a:t>
            </a:r>
            <a:br>
              <a:rPr lang="en-US" sz="2000" b="1"/>
            </a:br>
            <a:r>
              <a:rPr lang="en-US" sz="2000" b="1"/>
              <a:t>                                         </a:t>
            </a:r>
            <a:r>
              <a:rPr lang="en-US" sz="2000" i="1"/>
              <a:t>takes</a:t>
            </a:r>
            <a:r>
              <a:rPr lang="en-US" sz="2000"/>
              <a:t>.</a:t>
            </a:r>
            <a:r>
              <a:rPr lang="en-US" sz="2000" i="1"/>
              <a:t>grade </a:t>
            </a:r>
            <a:r>
              <a:rPr lang="en-US" sz="2000" b="1"/>
              <a:t>is not null</a:t>
            </a:r>
            <a:r>
              <a:rPr lang="en-US" sz="2000"/>
              <a:t>);</a:t>
            </a:r>
            <a:endParaRPr lang="en-US"/>
          </a:p>
          <a:p>
            <a:r>
              <a:rPr lang="en-US" sz="2000"/>
              <a:t>Sets </a:t>
            </a:r>
            <a:r>
              <a:rPr lang="en-US" sz="2000" i="1"/>
              <a:t>tot_creds</a:t>
            </a:r>
            <a:r>
              <a:rPr lang="en-US" sz="2000"/>
              <a:t> to null for students who have not taken any course</a:t>
            </a:r>
            <a:endParaRPr lang="en-US"/>
          </a:p>
          <a:p>
            <a:r>
              <a:rPr lang="en-US" sz="2000"/>
              <a:t>Instead of </a:t>
            </a:r>
            <a:r>
              <a:rPr lang="en-US" sz="2000" b="1"/>
              <a:t>sum</a:t>
            </a:r>
            <a:r>
              <a:rPr lang="en-US" sz="2000"/>
              <a:t>(</a:t>
            </a:r>
            <a:r>
              <a:rPr lang="en-US" sz="2000" i="1"/>
              <a:t>credits</a:t>
            </a:r>
            <a:r>
              <a:rPr lang="en-US" sz="2000"/>
              <a:t>), use:</a:t>
            </a:r>
            <a:endParaRPr lang="en-US"/>
          </a:p>
          <a:p>
            <a:pPr>
              <a:buFont typeface="Monotype Sorts" charset="2"/>
              <a:buNone/>
            </a:pPr>
            <a:r>
              <a:rPr lang="en-US" b="1"/>
              <a:t>                  </a:t>
            </a:r>
            <a:r>
              <a:rPr lang="en-US" sz="2000" b="1"/>
              <a:t>case </a:t>
            </a:r>
            <a:br>
              <a:rPr lang="en-US" sz="2000" b="1"/>
            </a:br>
            <a:r>
              <a:rPr lang="en-US" sz="2000" b="1"/>
              <a:t>                 when sum</a:t>
            </a:r>
            <a:r>
              <a:rPr lang="en-US" sz="2000"/>
              <a:t>(</a:t>
            </a:r>
            <a:r>
              <a:rPr lang="en-US" sz="2000" i="1"/>
              <a:t>credits</a:t>
            </a:r>
            <a:r>
              <a:rPr lang="en-US" sz="2000"/>
              <a:t>) </a:t>
            </a:r>
            <a:r>
              <a:rPr lang="en-US" sz="2000" b="1"/>
              <a:t>is not null then sum</a:t>
            </a:r>
            <a:r>
              <a:rPr lang="en-US" sz="2000"/>
              <a:t>(</a:t>
            </a:r>
            <a:r>
              <a:rPr lang="en-US" sz="2000" i="1"/>
              <a:t>credits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/>
              <a:t>                 </a:t>
            </a:r>
            <a:r>
              <a:rPr lang="en-US" sz="2000" b="1"/>
              <a:t>else </a:t>
            </a:r>
            <a:r>
              <a:rPr lang="en-US" sz="2000"/>
              <a:t>0</a:t>
            </a:r>
            <a:br>
              <a:rPr lang="en-US" sz="2000"/>
            </a:br>
            <a:r>
              <a:rPr lang="en-US" sz="2000"/>
              <a:t>             </a:t>
            </a:r>
            <a:r>
              <a:rPr lang="en-US" sz="2000" b="1"/>
              <a:t>end</a:t>
            </a:r>
            <a:endParaRPr lang="en-US"/>
          </a:p>
          <a:p>
            <a:pPr>
              <a:buFont typeface="Monotype Sorts" charset="2"/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Chapter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SQL Features**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32750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Create a table with the same schema as an existing table: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/>
              <a:t>	</a:t>
            </a:r>
            <a:r>
              <a:rPr lang="en-US" b="1"/>
              <a:t>create table</a:t>
            </a:r>
            <a:r>
              <a:rPr lang="en-US"/>
              <a:t> </a:t>
            </a:r>
            <a:r>
              <a:rPr lang="en-US" i="1"/>
              <a:t>temp_account</a:t>
            </a:r>
            <a:r>
              <a:rPr lang="en-US"/>
              <a:t> </a:t>
            </a:r>
            <a:r>
              <a:rPr lang="en-US" b="1"/>
              <a:t>like</a:t>
            </a:r>
            <a:r>
              <a:rPr lang="en-US"/>
              <a:t> </a:t>
            </a:r>
            <a:r>
              <a:rPr lang="en-US" i="1"/>
              <a:t>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3.02</a:t>
            </a:r>
          </a:p>
        </p:txBody>
      </p:sp>
      <p:pic>
        <p:nvPicPr>
          <p:cNvPr id="484355" name="Picture 3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5900" y="1939925"/>
            <a:ext cx="1092200" cy="2976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3.03</a:t>
            </a:r>
          </a:p>
        </p:txBody>
      </p:sp>
      <p:pic>
        <p:nvPicPr>
          <p:cNvPr id="486403" name="Picture 3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7963" y="1947863"/>
            <a:ext cx="1106487" cy="2962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3.04</a:t>
            </a:r>
          </a:p>
        </p:txBody>
      </p:sp>
      <p:pic>
        <p:nvPicPr>
          <p:cNvPr id="488451" name="Picture 3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7663" y="3014663"/>
            <a:ext cx="827087" cy="827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3.05</a:t>
            </a:r>
          </a:p>
        </p:txBody>
      </p:sp>
      <p:pic>
        <p:nvPicPr>
          <p:cNvPr id="490499" name="Picture 3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5775" y="1947863"/>
            <a:ext cx="3090863" cy="2962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r>
              <a:rPr lang="en-US"/>
              <a:t>Integrity Constraints in Create Table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098550"/>
            <a:ext cx="6638925" cy="1254125"/>
          </a:xfrm>
        </p:spPr>
        <p:txBody>
          <a:bodyPr/>
          <a:lstStyle/>
          <a:p>
            <a:r>
              <a:rPr lang="en-US" sz="2000" b="1"/>
              <a:t>not null</a:t>
            </a:r>
            <a:endParaRPr lang="en-US" b="1"/>
          </a:p>
          <a:p>
            <a:r>
              <a:rPr lang="en-US" sz="2000" b="1"/>
              <a:t>primary key</a:t>
            </a:r>
            <a:r>
              <a:rPr lang="en-US" sz="2000"/>
              <a:t> (</a:t>
            </a:r>
            <a:r>
              <a:rPr lang="en-US" sz="2000" i="1"/>
              <a:t>A</a:t>
            </a:r>
            <a:r>
              <a:rPr lang="en-US" sz="2000" baseline="-25000"/>
              <a:t>1</a:t>
            </a:r>
            <a:r>
              <a:rPr lang="en-US" sz="2000"/>
              <a:t>, ..., </a:t>
            </a:r>
            <a:r>
              <a:rPr lang="en-US" sz="2000" i="1"/>
              <a:t>A</a:t>
            </a:r>
            <a:r>
              <a:rPr lang="en-US" sz="2000" i="1" baseline="-25000"/>
              <a:t>n </a:t>
            </a:r>
            <a:r>
              <a:rPr lang="en-US" sz="2000"/>
              <a:t>)</a:t>
            </a:r>
            <a:endParaRPr lang="en-US"/>
          </a:p>
          <a:p>
            <a:r>
              <a:rPr lang="en-US" sz="2000" b="1"/>
              <a:t>foreign key </a:t>
            </a:r>
            <a:r>
              <a:rPr lang="en-US" sz="2000"/>
              <a:t>(</a:t>
            </a:r>
            <a:r>
              <a:rPr lang="en-US" sz="2000" i="1"/>
              <a:t>A</a:t>
            </a:r>
            <a:r>
              <a:rPr lang="en-US" sz="2000" baseline="-25000"/>
              <a:t>m</a:t>
            </a:r>
            <a:r>
              <a:rPr lang="en-US" sz="2000"/>
              <a:t>, ..., </a:t>
            </a:r>
            <a:r>
              <a:rPr lang="en-US" sz="2000" i="1"/>
              <a:t>A</a:t>
            </a:r>
            <a:r>
              <a:rPr lang="en-US" sz="2000" i="1" baseline="-25000"/>
              <a:t>n </a:t>
            </a:r>
            <a:r>
              <a:rPr lang="en-US" sz="2000"/>
              <a:t>) </a:t>
            </a:r>
            <a:r>
              <a:rPr lang="en-US" sz="2000" b="1"/>
              <a:t>references </a:t>
            </a:r>
            <a:r>
              <a:rPr lang="en-US" sz="2000" i="1"/>
              <a:t>r</a:t>
            </a:r>
            <a:endParaRPr lang="en-US"/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771525" y="2395538"/>
            <a:ext cx="8372475" cy="347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/>
              <a:t>Example:  Declare</a:t>
            </a:r>
            <a:r>
              <a:rPr lang="en-US" sz="1800"/>
              <a:t> </a:t>
            </a:r>
            <a:r>
              <a:rPr lang="en-US" sz="2000" i="1"/>
              <a:t>dept_name</a:t>
            </a:r>
            <a:r>
              <a:rPr lang="en-US" sz="1800"/>
              <a:t> </a:t>
            </a:r>
            <a:r>
              <a:rPr lang="en-US" sz="2000"/>
              <a:t>as the primary key for</a:t>
            </a:r>
            <a:r>
              <a:rPr lang="en-US" sz="1800"/>
              <a:t> </a:t>
            </a:r>
            <a:r>
              <a:rPr lang="en-US" sz="2000" i="1"/>
              <a:t>department</a:t>
            </a:r>
            <a:endParaRPr lang="en-US" sz="1800" i="1"/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/>
              <a:t>.</a:t>
            </a:r>
            <a:endParaRPr lang="en-US" sz="1800" b="1"/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1800"/>
              <a:t>	</a:t>
            </a:r>
            <a:r>
              <a:rPr kumimoji="1" lang="en-US" sz="1800" b="1"/>
              <a:t>create table</a:t>
            </a:r>
            <a:r>
              <a:rPr kumimoji="1" lang="en-US" sz="1800"/>
              <a:t> </a:t>
            </a:r>
            <a:r>
              <a:rPr kumimoji="1" lang="en-US" sz="1800" i="1"/>
              <a:t>instructor</a:t>
            </a:r>
            <a:r>
              <a:rPr kumimoji="1" lang="en-US" sz="1800"/>
              <a:t> (</a:t>
            </a:r>
            <a:br>
              <a:rPr kumimoji="1" lang="en-US" sz="1800"/>
            </a:br>
            <a:r>
              <a:rPr kumimoji="1" lang="en-US" sz="1800"/>
              <a:t>                             </a:t>
            </a:r>
            <a:r>
              <a:rPr kumimoji="1" lang="en-US" sz="1800" i="1"/>
              <a:t>ID</a:t>
            </a:r>
            <a:r>
              <a:rPr kumimoji="1" lang="en-US" sz="1800"/>
              <a:t>                </a:t>
            </a:r>
            <a:r>
              <a:rPr kumimoji="1" lang="en-US" sz="1800" b="1"/>
              <a:t>char</a:t>
            </a:r>
            <a:r>
              <a:rPr kumimoji="1" lang="en-US" sz="1800"/>
              <a:t>(5),</a:t>
            </a:r>
            <a:br>
              <a:rPr kumimoji="1" lang="en-US" sz="1800"/>
            </a:br>
            <a:r>
              <a:rPr kumimoji="1" lang="en-US" sz="1800"/>
              <a:t>                             </a:t>
            </a:r>
            <a:r>
              <a:rPr kumimoji="1" lang="en-US" sz="1800" i="1"/>
              <a:t>name           </a:t>
            </a:r>
            <a:r>
              <a:rPr kumimoji="1" lang="en-US" sz="1800" b="1"/>
              <a:t>varchar</a:t>
            </a:r>
            <a:r>
              <a:rPr kumimoji="1" lang="en-US" sz="1800"/>
              <a:t>(20) </a:t>
            </a:r>
            <a:r>
              <a:rPr kumimoji="1" lang="en-US" sz="1800" b="1"/>
              <a:t>not null,</a:t>
            </a:r>
            <a:r>
              <a:rPr kumimoji="1" lang="en-US" sz="1800" b="1" i="1"/>
              <a:t/>
            </a:r>
            <a:br>
              <a:rPr kumimoji="1" lang="en-US" sz="1800" b="1" i="1"/>
            </a:br>
            <a:r>
              <a:rPr kumimoji="1" lang="en-US" sz="1800" b="1" i="1"/>
              <a:t>                             </a:t>
            </a:r>
            <a:r>
              <a:rPr kumimoji="1" lang="en-US" sz="1800" i="1"/>
              <a:t>dept_name  </a:t>
            </a:r>
            <a:r>
              <a:rPr kumimoji="1" lang="en-US" sz="1800" b="1"/>
              <a:t>varchar</a:t>
            </a:r>
            <a:r>
              <a:rPr kumimoji="1" lang="en-US" sz="1800"/>
              <a:t>(20),</a:t>
            </a:r>
            <a:br>
              <a:rPr kumimoji="1" lang="en-US" sz="1800"/>
            </a:br>
            <a:r>
              <a:rPr kumimoji="1" lang="en-US" sz="1800"/>
              <a:t>                             </a:t>
            </a:r>
            <a:r>
              <a:rPr kumimoji="1" lang="en-US" sz="1800" i="1"/>
              <a:t>salary</a:t>
            </a:r>
            <a:r>
              <a:rPr kumimoji="1" lang="en-US" sz="1800"/>
              <a:t>           </a:t>
            </a:r>
            <a:r>
              <a:rPr kumimoji="1" lang="en-US" sz="1800" b="1"/>
              <a:t>numeric</a:t>
            </a:r>
            <a:r>
              <a:rPr kumimoji="1" lang="en-US" sz="1800"/>
              <a:t>(8,2),</a:t>
            </a:r>
            <a:br>
              <a:rPr kumimoji="1" lang="en-US" sz="1800"/>
            </a:br>
            <a:r>
              <a:rPr kumimoji="1" lang="en-US" sz="1800"/>
              <a:t>                             </a:t>
            </a:r>
            <a:r>
              <a:rPr lang="en-US" sz="2000" b="1"/>
              <a:t>primary key </a:t>
            </a:r>
            <a:r>
              <a:rPr kumimoji="1" lang="en-US" sz="2000"/>
              <a:t>(</a:t>
            </a:r>
            <a:r>
              <a:rPr lang="en-US" sz="2000" i="1"/>
              <a:t>ID</a:t>
            </a:r>
            <a:r>
              <a:rPr kumimoji="1" lang="en-US" sz="2000"/>
              <a:t>),</a:t>
            </a:r>
            <a:br>
              <a:rPr kumimoji="1" lang="en-US" sz="2000"/>
            </a:br>
            <a:r>
              <a:rPr kumimoji="1" lang="en-US" sz="2000"/>
              <a:t>                          </a:t>
            </a:r>
            <a:r>
              <a:rPr kumimoji="1" lang="en-US" sz="2000" b="1"/>
              <a:t>foreign key </a:t>
            </a:r>
            <a:r>
              <a:rPr kumimoji="1" lang="en-US" sz="2000" i="1"/>
              <a:t>(dept_name</a:t>
            </a:r>
            <a:r>
              <a:rPr kumimoji="1" lang="en-US" sz="2000"/>
              <a:t>) </a:t>
            </a:r>
            <a:r>
              <a:rPr kumimoji="1" lang="en-US" sz="2000" b="1"/>
              <a:t>references </a:t>
            </a:r>
            <a:r>
              <a:rPr kumimoji="1" lang="en-US" sz="2000" i="1"/>
              <a:t>department</a:t>
            </a:r>
            <a:r>
              <a:rPr lang="en-US" sz="2000" i="1"/>
              <a:t>)</a:t>
            </a:r>
            <a:endParaRPr lang="en-US" sz="1800" i="1"/>
          </a:p>
        </p:txBody>
      </p: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604838" y="5229225"/>
            <a:ext cx="81740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r>
              <a:rPr kumimoji="1" lang="en-US" sz="2000" b="1"/>
              <a:t>primary key </a:t>
            </a:r>
            <a:r>
              <a:rPr kumimoji="1" lang="en-US" sz="2000"/>
              <a:t>declaration on an attribute automatically ensures</a:t>
            </a:r>
            <a:r>
              <a:rPr kumimoji="1" lang="en-US" sz="1800" b="1"/>
              <a:t> </a:t>
            </a:r>
            <a:r>
              <a:rPr kumimoji="1" lang="en-US" sz="2000" b="1"/>
              <a:t>not null</a:t>
            </a:r>
            <a:endParaRPr kumimoji="1" 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3.07</a:t>
            </a:r>
          </a:p>
        </p:txBody>
      </p:sp>
      <p:pic>
        <p:nvPicPr>
          <p:cNvPr id="494595" name="Picture 3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5213" y="1682750"/>
            <a:ext cx="1933575" cy="349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3.08</a:t>
            </a:r>
          </a:p>
        </p:txBody>
      </p:sp>
      <p:pic>
        <p:nvPicPr>
          <p:cNvPr id="496643" name="Picture 3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8775" y="1597025"/>
            <a:ext cx="5884863" cy="3662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3.09</a:t>
            </a:r>
          </a:p>
        </p:txBody>
      </p:sp>
      <p:pic>
        <p:nvPicPr>
          <p:cNvPr id="498691" name="Picture 3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1625" y="2900363"/>
            <a:ext cx="919163" cy="10556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3.10</a:t>
            </a:r>
          </a:p>
        </p:txBody>
      </p:sp>
      <p:pic>
        <p:nvPicPr>
          <p:cNvPr id="500739" name="Picture 3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5913" y="2500313"/>
            <a:ext cx="892175" cy="18557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3.11</a:t>
            </a:r>
          </a:p>
        </p:txBody>
      </p:sp>
      <p:pic>
        <p:nvPicPr>
          <p:cNvPr id="502787" name="Picture 3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0513" y="2392363"/>
            <a:ext cx="941387" cy="20716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3.12</a:t>
            </a:r>
          </a:p>
        </p:txBody>
      </p:sp>
      <p:pic>
        <p:nvPicPr>
          <p:cNvPr id="504835" name="Picture 3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2263" y="3135313"/>
            <a:ext cx="877887" cy="5857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3.13</a:t>
            </a:r>
          </a:p>
        </p:txBody>
      </p:sp>
      <p:pic>
        <p:nvPicPr>
          <p:cNvPr id="506883" name="Picture 3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2263" y="2989263"/>
            <a:ext cx="877887" cy="877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3.16</a:t>
            </a:r>
          </a:p>
        </p:txBody>
      </p:sp>
      <p:pic>
        <p:nvPicPr>
          <p:cNvPr id="513027" name="Picture 3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7613" y="2828925"/>
            <a:ext cx="1627187" cy="1198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3.17</a:t>
            </a:r>
          </a:p>
        </p:txBody>
      </p:sp>
      <p:pic>
        <p:nvPicPr>
          <p:cNvPr id="515075" name="Picture 3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5063" y="2722563"/>
            <a:ext cx="1792287" cy="1412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 a Few More Relation Definitions</a:t>
            </a:r>
          </a:p>
        </p:txBody>
      </p:sp>
      <p:sp>
        <p:nvSpPr>
          <p:cNvPr id="384003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76250" y="823913"/>
            <a:ext cx="8350250" cy="5767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create table</a:t>
            </a:r>
            <a:r>
              <a:rPr lang="en-US"/>
              <a:t> </a:t>
            </a:r>
            <a:r>
              <a:rPr lang="en-US" i="1"/>
              <a:t>student</a:t>
            </a:r>
            <a:r>
              <a:rPr lang="en-US"/>
              <a:t> (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ID</a:t>
            </a:r>
            <a:r>
              <a:rPr lang="en-US"/>
              <a:t>                    </a:t>
            </a:r>
            <a:r>
              <a:rPr lang="en-US" b="1"/>
              <a:t>varchar</a:t>
            </a:r>
            <a:r>
              <a:rPr lang="en-US"/>
              <a:t>(5),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name</a:t>
            </a:r>
            <a:r>
              <a:rPr lang="en-US"/>
              <a:t>               </a:t>
            </a:r>
            <a:r>
              <a:rPr lang="en-US" b="1"/>
              <a:t>varchar</a:t>
            </a:r>
            <a:r>
              <a:rPr lang="en-US"/>
              <a:t>(20) not null,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dept_name</a:t>
            </a:r>
            <a:r>
              <a:rPr lang="en-US"/>
              <a:t>      </a:t>
            </a:r>
            <a:r>
              <a:rPr lang="en-US" b="1"/>
              <a:t>varchar</a:t>
            </a:r>
            <a:r>
              <a:rPr lang="en-US"/>
              <a:t>(20),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tot_cred</a:t>
            </a:r>
            <a:r>
              <a:rPr lang="en-US"/>
              <a:t>           </a:t>
            </a:r>
            <a:r>
              <a:rPr lang="en-US" b="1"/>
              <a:t>numeric</a:t>
            </a:r>
            <a:r>
              <a:rPr lang="en-US"/>
              <a:t>(3,0),</a:t>
            </a:r>
            <a:br>
              <a:rPr lang="en-US"/>
            </a:br>
            <a:r>
              <a:rPr lang="en-US"/>
              <a:t>        </a:t>
            </a:r>
            <a:r>
              <a:rPr lang="en-US" b="1"/>
              <a:t>primary key</a:t>
            </a:r>
            <a:r>
              <a:rPr lang="en-US"/>
              <a:t> (</a:t>
            </a:r>
            <a:r>
              <a:rPr lang="en-US" i="1"/>
              <a:t>ID</a:t>
            </a:r>
            <a:r>
              <a:rPr lang="en-US"/>
              <a:t>),</a:t>
            </a:r>
            <a:br>
              <a:rPr lang="en-US"/>
            </a:br>
            <a:r>
              <a:rPr lang="en-US"/>
              <a:t>        </a:t>
            </a:r>
            <a:r>
              <a:rPr lang="en-US" b="1"/>
              <a:t>foreign key </a:t>
            </a:r>
            <a:r>
              <a:rPr lang="en-US" i="1"/>
              <a:t>(dept_name</a:t>
            </a:r>
            <a:r>
              <a:rPr lang="en-US"/>
              <a:t>) </a:t>
            </a:r>
            <a:r>
              <a:rPr lang="en-US" b="1"/>
              <a:t>references </a:t>
            </a:r>
            <a:r>
              <a:rPr lang="en-US" i="1"/>
              <a:t>department</a:t>
            </a:r>
            <a:r>
              <a:rPr kumimoji="0" lang="en-US" i="1"/>
              <a:t>) </a:t>
            </a:r>
            <a:r>
              <a:rPr lang="en-US"/>
              <a:t>);</a:t>
            </a:r>
          </a:p>
          <a:p>
            <a:pPr>
              <a:lnSpc>
                <a:spcPct val="90000"/>
              </a:lnSpc>
            </a:pPr>
            <a:r>
              <a:rPr lang="en-US" b="1"/>
              <a:t>create table</a:t>
            </a:r>
            <a:r>
              <a:rPr lang="en-US"/>
              <a:t> </a:t>
            </a:r>
            <a:r>
              <a:rPr lang="en-US" i="1"/>
              <a:t>takes</a:t>
            </a:r>
            <a:r>
              <a:rPr lang="en-US"/>
              <a:t> (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ID</a:t>
            </a:r>
            <a:r>
              <a:rPr lang="en-US"/>
              <a:t>                   </a:t>
            </a:r>
            <a:r>
              <a:rPr lang="en-US" b="1"/>
              <a:t>varchar</a:t>
            </a:r>
            <a:r>
              <a:rPr lang="en-US"/>
              <a:t>(5),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course_id</a:t>
            </a:r>
            <a:r>
              <a:rPr lang="en-US"/>
              <a:t>       </a:t>
            </a:r>
            <a:r>
              <a:rPr lang="en-US" b="1"/>
              <a:t>varchar</a:t>
            </a:r>
            <a:r>
              <a:rPr lang="en-US"/>
              <a:t>(8),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sec_id</a:t>
            </a:r>
            <a:r>
              <a:rPr lang="en-US"/>
              <a:t>            </a:t>
            </a:r>
            <a:r>
              <a:rPr lang="en-US" b="1"/>
              <a:t>varchar</a:t>
            </a:r>
            <a:r>
              <a:rPr lang="en-US"/>
              <a:t>(8),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semester</a:t>
            </a:r>
            <a:r>
              <a:rPr lang="en-US"/>
              <a:t>        </a:t>
            </a:r>
            <a:r>
              <a:rPr lang="en-US" b="1"/>
              <a:t>varchar</a:t>
            </a:r>
            <a:r>
              <a:rPr lang="en-US"/>
              <a:t>(6),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year</a:t>
            </a:r>
            <a:r>
              <a:rPr lang="en-US"/>
              <a:t>                </a:t>
            </a:r>
            <a:r>
              <a:rPr lang="en-US" b="1"/>
              <a:t>numeric</a:t>
            </a:r>
            <a:r>
              <a:rPr lang="en-US"/>
              <a:t>(4,0),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grade</a:t>
            </a:r>
            <a:r>
              <a:rPr lang="en-US"/>
              <a:t>              </a:t>
            </a:r>
            <a:r>
              <a:rPr lang="en-US" b="1"/>
              <a:t>varchar</a:t>
            </a:r>
            <a:r>
              <a:rPr lang="en-US"/>
              <a:t>(2),</a:t>
            </a:r>
            <a:br>
              <a:rPr lang="en-US"/>
            </a:br>
            <a:r>
              <a:rPr lang="en-US"/>
              <a:t>        </a:t>
            </a:r>
            <a:r>
              <a:rPr lang="en-US" b="1"/>
              <a:t>primary key </a:t>
            </a:r>
            <a:r>
              <a:rPr lang="en-US" i="1"/>
              <a:t>(ID, course_id, sec_id, semester, year),</a:t>
            </a:r>
            <a:r>
              <a:rPr lang="en-US" b="1"/>
              <a:t/>
            </a:r>
            <a:br>
              <a:rPr lang="en-US" b="1"/>
            </a:br>
            <a:r>
              <a:rPr lang="en-US"/>
              <a:t>        </a:t>
            </a:r>
            <a:r>
              <a:rPr lang="en-US" b="1"/>
              <a:t>foreign key </a:t>
            </a:r>
            <a:r>
              <a:rPr lang="en-US"/>
              <a:t>(</a:t>
            </a:r>
            <a:r>
              <a:rPr lang="en-US" i="1"/>
              <a:t>ID</a:t>
            </a:r>
            <a:r>
              <a:rPr lang="en-US"/>
              <a:t>) </a:t>
            </a:r>
            <a:r>
              <a:rPr lang="en-US" b="1"/>
              <a:t>references </a:t>
            </a:r>
            <a:r>
              <a:rPr lang="en-US" b="1" i="1"/>
              <a:t> </a:t>
            </a:r>
            <a:r>
              <a:rPr lang="en-US" i="1"/>
              <a:t>student,</a:t>
            </a:r>
            <a:r>
              <a:rPr lang="en-US"/>
              <a:t/>
            </a:r>
            <a:br>
              <a:rPr lang="en-US"/>
            </a:br>
            <a:r>
              <a:rPr lang="en-US"/>
              <a:t>        </a:t>
            </a:r>
            <a:r>
              <a:rPr lang="en-US" b="1"/>
              <a:t>foreign key </a:t>
            </a:r>
            <a:r>
              <a:rPr lang="en-US"/>
              <a:t>(</a:t>
            </a:r>
            <a:r>
              <a:rPr lang="en-US" i="1"/>
              <a:t>course_id, sec_id, semester, year</a:t>
            </a:r>
            <a:r>
              <a:rPr lang="en-US"/>
              <a:t>) </a:t>
            </a:r>
            <a:r>
              <a:rPr lang="en-US" b="1"/>
              <a:t>references </a:t>
            </a:r>
            <a:r>
              <a:rPr lang="en-US" i="1"/>
              <a:t>section</a:t>
            </a:r>
            <a:r>
              <a:rPr lang="en-US"/>
              <a:t> );</a:t>
            </a:r>
          </a:p>
          <a:p>
            <a:pPr lvl="1">
              <a:lnSpc>
                <a:spcPct val="90000"/>
              </a:lnSpc>
            </a:pPr>
            <a:r>
              <a:rPr lang="en-US"/>
              <a:t>Note: </a:t>
            </a:r>
            <a:r>
              <a:rPr lang="en-US" i="1"/>
              <a:t>sec_id</a:t>
            </a:r>
            <a:r>
              <a:rPr lang="en-US"/>
              <a:t> can be dropped from primary key above, to ensure a student cannot be registered for two sections of the same course in the same semester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 more still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988" y="908050"/>
            <a:ext cx="7661275" cy="4903788"/>
          </a:xfrm>
        </p:spPr>
        <p:txBody>
          <a:bodyPr/>
          <a:lstStyle/>
          <a:p>
            <a:r>
              <a:rPr lang="en-US" sz="2000" b="1"/>
              <a:t>create table</a:t>
            </a:r>
            <a:r>
              <a:rPr lang="en-US" sz="2000"/>
              <a:t> </a:t>
            </a:r>
            <a:r>
              <a:rPr lang="en-US" sz="2000" i="1"/>
              <a:t>course</a:t>
            </a:r>
            <a:r>
              <a:rPr lang="en-US" sz="2000"/>
              <a:t> (</a:t>
            </a:r>
            <a:br>
              <a:rPr lang="en-US" sz="2000"/>
            </a:br>
            <a:r>
              <a:rPr lang="en-US" sz="2000"/>
              <a:t>        </a:t>
            </a:r>
            <a:r>
              <a:rPr lang="en-US" sz="2000" i="1"/>
              <a:t>course_id</a:t>
            </a:r>
            <a:r>
              <a:rPr lang="en-US" sz="2000"/>
              <a:t>        </a:t>
            </a:r>
            <a:r>
              <a:rPr lang="en-US" sz="2000" b="1"/>
              <a:t>varchar</a:t>
            </a:r>
            <a:r>
              <a:rPr lang="en-US" sz="2000"/>
              <a:t>(8) </a:t>
            </a:r>
            <a:r>
              <a:rPr lang="en-US" sz="2000" b="1"/>
              <a:t>primary key</a:t>
            </a:r>
            <a:r>
              <a:rPr lang="en-US" sz="2000"/>
              <a:t>,</a:t>
            </a:r>
            <a:br>
              <a:rPr lang="en-US" sz="2000"/>
            </a:br>
            <a:r>
              <a:rPr lang="en-US" sz="2000"/>
              <a:t>        </a:t>
            </a:r>
            <a:r>
              <a:rPr lang="en-US" sz="2000" i="1"/>
              <a:t>title</a:t>
            </a:r>
            <a:r>
              <a:rPr lang="en-US" sz="2000"/>
              <a:t>                  </a:t>
            </a:r>
            <a:r>
              <a:rPr lang="en-US" sz="2000" b="1"/>
              <a:t>varchar(</a:t>
            </a:r>
            <a:r>
              <a:rPr lang="en-US" sz="2000"/>
              <a:t>50),</a:t>
            </a:r>
            <a:br>
              <a:rPr lang="en-US" sz="2000"/>
            </a:br>
            <a:r>
              <a:rPr lang="en-US" sz="2000"/>
              <a:t>        </a:t>
            </a:r>
            <a:r>
              <a:rPr lang="en-US" sz="2000" i="1"/>
              <a:t>dept_name</a:t>
            </a:r>
            <a:r>
              <a:rPr lang="en-US" sz="2000"/>
              <a:t>      </a:t>
            </a:r>
            <a:r>
              <a:rPr lang="en-US" sz="2000" b="1"/>
              <a:t>varchar</a:t>
            </a:r>
            <a:r>
              <a:rPr lang="en-US" sz="2000"/>
              <a:t>(20),</a:t>
            </a:r>
            <a:br>
              <a:rPr lang="en-US" sz="2000"/>
            </a:br>
            <a:r>
              <a:rPr lang="en-US" sz="2000"/>
              <a:t>        </a:t>
            </a:r>
            <a:r>
              <a:rPr lang="en-US" sz="2000" i="1"/>
              <a:t>credits</a:t>
            </a:r>
            <a:r>
              <a:rPr lang="en-US" sz="2000"/>
              <a:t>             </a:t>
            </a:r>
            <a:r>
              <a:rPr lang="en-US" sz="2000" b="1"/>
              <a:t>numeric</a:t>
            </a:r>
            <a:r>
              <a:rPr lang="en-US" sz="2000"/>
              <a:t>(2,0),</a:t>
            </a:r>
            <a:br>
              <a:rPr lang="en-US" sz="2000"/>
            </a:br>
            <a:r>
              <a:rPr lang="en-US" sz="2000"/>
              <a:t>        </a:t>
            </a:r>
            <a:r>
              <a:rPr lang="en-US" sz="2000" b="1"/>
              <a:t>foreign key </a:t>
            </a:r>
            <a:r>
              <a:rPr lang="en-US" sz="2000" i="1"/>
              <a:t>(dept_name</a:t>
            </a:r>
            <a:r>
              <a:rPr lang="en-US" sz="2000"/>
              <a:t>) </a:t>
            </a:r>
            <a:r>
              <a:rPr lang="en-US" sz="2000" b="1"/>
              <a:t>references </a:t>
            </a:r>
            <a:r>
              <a:rPr lang="en-US" sz="2000" i="1"/>
              <a:t>department</a:t>
            </a:r>
            <a:r>
              <a:rPr kumimoji="0" lang="en-US" sz="2000" i="1"/>
              <a:t>) </a:t>
            </a:r>
            <a:r>
              <a:rPr lang="en-US" sz="2000"/>
              <a:t>);</a:t>
            </a:r>
          </a:p>
          <a:p>
            <a:pPr lvl="1"/>
            <a:r>
              <a:rPr lang="en-US" sz="2000"/>
              <a:t>Primary key declaration can be combined with attribute declaration as shown above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51182</TotalTime>
  <Words>2662</Words>
  <Application>Microsoft PowerPoint</Application>
  <PresentationFormat>On-screen Show (4:3)</PresentationFormat>
  <Paragraphs>551</Paragraphs>
  <Slides>78</Slides>
  <Notes>65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78</vt:i4>
      </vt:variant>
      <vt:variant>
        <vt:lpstr>Custom Shows</vt:lpstr>
      </vt:variant>
      <vt:variant>
        <vt:i4>1</vt:i4>
      </vt:variant>
    </vt:vector>
  </HeadingPairs>
  <TitlesOfParts>
    <vt:vector size="82" baseType="lpstr">
      <vt:lpstr>2_db-5-grey</vt:lpstr>
      <vt:lpstr>Clip</vt:lpstr>
      <vt:lpstr>Equation</vt:lpstr>
      <vt:lpstr>Chapter 3: Introduction to SQL</vt:lpstr>
      <vt:lpstr>Chapter 3:  Introduction to SQL</vt:lpstr>
      <vt:lpstr>History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Drop and Alter Table Constructs</vt:lpstr>
      <vt:lpstr>Basic Query Structure </vt:lpstr>
      <vt:lpstr>The select Clause</vt:lpstr>
      <vt:lpstr>The select Clause (Cont.)</vt:lpstr>
      <vt:lpstr>The select Clause (Cont.)</vt:lpstr>
      <vt:lpstr>The where Clause</vt:lpstr>
      <vt:lpstr>The from Clause</vt:lpstr>
      <vt:lpstr>Cartesian Product: instructor X teaches</vt:lpstr>
      <vt:lpstr>Joins</vt:lpstr>
      <vt:lpstr>Try Writing Some Queries in SQL</vt:lpstr>
      <vt:lpstr>Natural Join</vt:lpstr>
      <vt:lpstr>Natural Join Example</vt:lpstr>
      <vt:lpstr>Natural Join (Cont.)</vt:lpstr>
      <vt:lpstr>The Rename Operation</vt:lpstr>
      <vt:lpstr>String Operations</vt:lpstr>
      <vt:lpstr>String Operations (Cont.)</vt:lpstr>
      <vt:lpstr>Ordering the Display of Tuples</vt:lpstr>
      <vt:lpstr>Where Clause Predicates</vt:lpstr>
      <vt:lpstr>Duplicates</vt:lpstr>
      <vt:lpstr>Duplicates (Cont.)</vt:lpstr>
      <vt:lpstr>Set Operations</vt:lpstr>
      <vt:lpstr>Set Operations</vt:lpstr>
      <vt:lpstr>Null Values</vt:lpstr>
      <vt:lpstr>Null Values and Three Valued Logic</vt:lpstr>
      <vt:lpstr>Aggregate Functions</vt:lpstr>
      <vt:lpstr>Aggregate Functions (Cont.)</vt:lpstr>
      <vt:lpstr>Aggregate Functions – Group By</vt:lpstr>
      <vt:lpstr>Aggregation (Cont.)</vt:lpstr>
      <vt:lpstr>Aggregate Functions – Having Clause</vt:lpstr>
      <vt:lpstr>Null Values and Aggregates</vt:lpstr>
      <vt:lpstr>Nested Subqueries</vt:lpstr>
      <vt:lpstr>Example Query</vt:lpstr>
      <vt:lpstr>Example Query</vt:lpstr>
      <vt:lpstr>Set Comparison</vt:lpstr>
      <vt:lpstr>Definition of  Some Clause</vt:lpstr>
      <vt:lpstr>Example Query</vt:lpstr>
      <vt:lpstr>Definition of all Clause</vt:lpstr>
      <vt:lpstr>Test for Empty Relations</vt:lpstr>
      <vt:lpstr>Correlation Variables</vt:lpstr>
      <vt:lpstr>Not Exists</vt:lpstr>
      <vt:lpstr>Test for Absence of Duplicate Tuples</vt:lpstr>
      <vt:lpstr>Subqueries in the From Clause</vt:lpstr>
      <vt:lpstr>Subqueries in the From Clause (Cont.)</vt:lpstr>
      <vt:lpstr>With Clause</vt:lpstr>
      <vt:lpstr>Complex Queries using With Clause</vt:lpstr>
      <vt:lpstr>Scalar Subquery</vt:lpstr>
      <vt:lpstr>Modification of the Database</vt:lpstr>
      <vt:lpstr>Modification of the Database – Deletion</vt:lpstr>
      <vt:lpstr>Deletion (Cont.)</vt:lpstr>
      <vt:lpstr>Modification of the Database – Insertion</vt:lpstr>
      <vt:lpstr>Insertion (Cont.)</vt:lpstr>
      <vt:lpstr>Modification of the Database – Updates</vt:lpstr>
      <vt:lpstr>Case Statement for Conditional Updates</vt:lpstr>
      <vt:lpstr>Updates with Scalar Subqueries</vt:lpstr>
      <vt:lpstr>End of Chapter 3</vt:lpstr>
      <vt:lpstr>Advanced SQL Features**</vt:lpstr>
      <vt:lpstr>Figure 3.02</vt:lpstr>
      <vt:lpstr>Figure 3.03</vt:lpstr>
      <vt:lpstr>Figure 3.04</vt:lpstr>
      <vt:lpstr>Figure 3.05</vt:lpstr>
      <vt:lpstr>Figure 3.07</vt:lpstr>
      <vt:lpstr>Figure 3.08</vt:lpstr>
      <vt:lpstr>Figure 3.09</vt:lpstr>
      <vt:lpstr>Figure 3.10</vt:lpstr>
      <vt:lpstr>Figure 3.11</vt:lpstr>
      <vt:lpstr>Figure 3.12</vt:lpstr>
      <vt:lpstr>Figure 3.13</vt:lpstr>
      <vt:lpstr>Figure 3.16</vt:lpstr>
      <vt:lpstr>Figure 3.17</vt:lpstr>
      <vt:lpstr>Custom Show 1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IICT (SWE)</cp:lastModifiedBy>
  <cp:revision>198</cp:revision>
  <cp:lastPrinted>2005-01-10T21:51:57Z</cp:lastPrinted>
  <dcterms:created xsi:type="dcterms:W3CDTF">1999-11-04T20:50:09Z</dcterms:created>
  <dcterms:modified xsi:type="dcterms:W3CDTF">2019-03-24T15:28:02Z</dcterms:modified>
</cp:coreProperties>
</file>