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legacyDocTextInfo.bin" ContentType="application/vnd.ms-office.legacyDocTextInfo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rawings/legacyDiagramText1.bin" ContentType="application/vnd.ms-office.legacyDiagramText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2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57" r:id="rId24"/>
    <p:sldId id="277" r:id="rId25"/>
    <p:sldId id="278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  <p:sldId id="325" r:id="rId40"/>
    <p:sldId id="326" r:id="rId41"/>
    <p:sldId id="295" r:id="rId42"/>
    <p:sldId id="296" r:id="rId43"/>
    <p:sldId id="297" r:id="rId44"/>
    <p:sldId id="294" r:id="rId45"/>
    <p:sldId id="298" r:id="rId46"/>
    <p:sldId id="327" r:id="rId47"/>
    <p:sldId id="299" r:id="rId48"/>
    <p:sldId id="328" r:id="rId49"/>
    <p:sldId id="32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40" r:id="rId65"/>
    <p:sldId id="314" r:id="rId66"/>
    <p:sldId id="331" r:id="rId67"/>
    <p:sldId id="332" r:id="rId68"/>
    <p:sldId id="333" r:id="rId69"/>
    <p:sldId id="342" r:id="rId70"/>
    <p:sldId id="341" r:id="rId71"/>
    <p:sldId id="334" r:id="rId72"/>
    <p:sldId id="335" r:id="rId73"/>
    <p:sldId id="345" r:id="rId74"/>
    <p:sldId id="336" r:id="rId75"/>
    <p:sldId id="343" r:id="rId76"/>
    <p:sldId id="344" r:id="rId77"/>
    <p:sldId id="337" r:id="rId78"/>
    <p:sldId id="315" r:id="rId79"/>
    <p:sldId id="338" r:id="rId80"/>
    <p:sldId id="339" r:id="rId81"/>
    <p:sldId id="355" r:id="rId82"/>
    <p:sldId id="358" r:id="rId83"/>
    <p:sldId id="350" r:id="rId84"/>
    <p:sldId id="348" r:id="rId85"/>
    <p:sldId id="351" r:id="rId86"/>
    <p:sldId id="356" r:id="rId87"/>
    <p:sldId id="352" r:id="rId88"/>
    <p:sldId id="353" r:id="rId89"/>
    <p:sldId id="354" r:id="rId90"/>
    <p:sldId id="346" r:id="rId91"/>
    <p:sldId id="316" r:id="rId92"/>
    <p:sldId id="317" r:id="rId93"/>
    <p:sldId id="318" r:id="rId94"/>
    <p:sldId id="321" r:id="rId95"/>
    <p:sldId id="319" r:id="rId96"/>
    <p:sldId id="320" r:id="rId97"/>
    <p:sldId id="322" r:id="rId98"/>
    <p:sldId id="323" r:id="rId9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20" autoAdjust="0"/>
    <p:restoredTop sz="90929"/>
  </p:normalViewPr>
  <p:slideViewPr>
    <p:cSldViewPr snapToGrid="0">
      <p:cViewPr>
        <p:scale>
          <a:sx n="66" d="100"/>
          <a:sy n="66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06/relationships/legacyDocTextInfo" Target="legacyDocTextInfo.bin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2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/>
          <a:lstStyle/>
          <a:p>
            <a:pPr algn="r"/>
            <a:r>
              <a:rPr lang="en-US" sz="12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1026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6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26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9626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9626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A3CE2A9E-1013-4BC8-8396-7A36B4F04B79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96264" name="Rectangle 103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96264" name="Clip" r:id="rId3" imgW="0" imgH="0" progId="MS_ClipArt_Gallery.2">
              <p:embed/>
            </p:oleObj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17DD7F-4607-49C8-B60F-11C3B87AE6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196EE-B494-4324-A139-1026533A94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84A51C-87D9-404C-9EDD-7B8F65EC28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52EB16-0AC1-45DC-8BDE-159CD1FF2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80BAA3-A301-4DA4-9EF0-585860F57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49547-CAA1-4774-B20D-E4967323C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EDADA8-1EE6-4770-813B-1E6AE0AB5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7F277C-8B30-403D-B0D5-492EAB7033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52B52D-F76A-4FA4-9645-737CD3277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B04D45-0A26-4B74-B178-73F6319FE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C74E04A5-3315-4471-A1E3-1EEACF3CB9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524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9524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524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5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9525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25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526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526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9526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pitchFamily="34" charset="0"/>
              </a:rPr>
              <a:t>©Silberschatz, Korth and Sudarshan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pitchFamily="34" charset="0"/>
              </a:rPr>
              <a:t>4.</a:t>
            </a:r>
            <a:fld id="{170BB92A-F3E7-486A-986D-586428A302E2}" type="slidenum">
              <a:rPr lang="en-US" sz="1000" b="1">
                <a:solidFill>
                  <a:schemeClr val="tx2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pitchFamily="34" charset="0"/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Chapter 4:  SQL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7029450" cy="44323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Basic Structure </a:t>
            </a:r>
          </a:p>
          <a:p>
            <a:pPr>
              <a:lnSpc>
                <a:spcPct val="90000"/>
              </a:lnSpc>
            </a:pPr>
            <a:r>
              <a:rPr lang="en-US"/>
              <a:t>Set Operations</a:t>
            </a:r>
          </a:p>
          <a:p>
            <a:pPr>
              <a:lnSpc>
                <a:spcPct val="90000"/>
              </a:lnSpc>
            </a:pPr>
            <a:r>
              <a:rPr lang="en-US"/>
              <a:t>Aggregate Functions</a:t>
            </a:r>
          </a:p>
          <a:p>
            <a:pPr>
              <a:lnSpc>
                <a:spcPct val="90000"/>
              </a:lnSpc>
            </a:pPr>
            <a:r>
              <a:rPr lang="en-US"/>
              <a:t>Null Values</a:t>
            </a:r>
          </a:p>
          <a:p>
            <a:pPr>
              <a:lnSpc>
                <a:spcPct val="90000"/>
              </a:lnSpc>
            </a:pPr>
            <a:r>
              <a:rPr lang="en-US"/>
              <a:t>Nested Subqueries</a:t>
            </a:r>
          </a:p>
          <a:p>
            <a:pPr>
              <a:lnSpc>
                <a:spcPct val="90000"/>
              </a:lnSpc>
            </a:pPr>
            <a:r>
              <a:rPr lang="en-US"/>
              <a:t>Derived Relations</a:t>
            </a:r>
          </a:p>
          <a:p>
            <a:pPr>
              <a:lnSpc>
                <a:spcPct val="90000"/>
              </a:lnSpc>
            </a:pPr>
            <a:r>
              <a:rPr lang="en-US"/>
              <a:t>Views</a:t>
            </a:r>
          </a:p>
          <a:p>
            <a:pPr>
              <a:lnSpc>
                <a:spcPct val="90000"/>
              </a:lnSpc>
            </a:pPr>
            <a:r>
              <a:rPr lang="en-US"/>
              <a:t>Modification of the Database </a:t>
            </a:r>
          </a:p>
          <a:p>
            <a:pPr>
              <a:lnSpc>
                <a:spcPct val="90000"/>
              </a:lnSpc>
            </a:pPr>
            <a:r>
              <a:rPr lang="en-US"/>
              <a:t>Joined Relations</a:t>
            </a:r>
          </a:p>
          <a:p>
            <a:pPr>
              <a:lnSpc>
                <a:spcPct val="90000"/>
              </a:lnSpc>
            </a:pPr>
            <a:r>
              <a:rPr lang="en-US"/>
              <a:t>Data Definition Language </a:t>
            </a:r>
          </a:p>
          <a:p>
            <a:pPr>
              <a:lnSpc>
                <a:spcPct val="90000"/>
              </a:lnSpc>
            </a:pPr>
            <a:r>
              <a:rPr lang="en-US"/>
              <a:t>Embedded SQL, ODBC and JDBC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Rename Operation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The SQL allows renaming relations and attributes using the </a:t>
            </a:r>
            <a:r>
              <a:rPr lang="en-US" b="1"/>
              <a:t>as </a:t>
            </a:r>
            <a:r>
              <a:rPr lang="en-US"/>
              <a:t>clause: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old-name </a:t>
            </a:r>
            <a:r>
              <a:rPr lang="en-US" b="1"/>
              <a:t>as</a:t>
            </a:r>
            <a:r>
              <a:rPr lang="en-US" i="1"/>
              <a:t> new-name</a:t>
            </a:r>
            <a:endParaRPr lang="en-US"/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/>
              <a:t>Find the name, loan number and loan amount of all customers; rename the column name </a:t>
            </a:r>
            <a:r>
              <a:rPr lang="en-US" i="1"/>
              <a:t>loan-number </a:t>
            </a:r>
            <a:r>
              <a:rPr lang="en-US"/>
              <a:t>as </a:t>
            </a:r>
            <a:r>
              <a:rPr lang="en-US" i="1"/>
              <a:t>loan-id.</a:t>
            </a:r>
            <a:br>
              <a:rPr lang="en-US" i="1"/>
            </a:br>
            <a:r>
              <a:rPr lang="en-US" i="1"/>
              <a:t/>
            </a:r>
            <a:br>
              <a:rPr lang="en-US" i="1"/>
            </a:br>
            <a:r>
              <a:rPr lang="en-US" b="1"/>
              <a:t>select </a:t>
            </a:r>
            <a:r>
              <a:rPr lang="en-US" i="1"/>
              <a:t>customer-name, borrower.loan-number </a:t>
            </a:r>
            <a:r>
              <a:rPr lang="en-US" b="1"/>
              <a:t>as </a:t>
            </a:r>
            <a:r>
              <a:rPr lang="en-US" i="1"/>
              <a:t>loan-id, amount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borrower, loan</a:t>
            </a:r>
            <a:r>
              <a:rPr lang="en-US"/>
              <a:t/>
            </a:r>
            <a:br>
              <a:rPr lang="en-US"/>
            </a:br>
            <a:r>
              <a:rPr lang="en-US" b="1"/>
              <a:t>where </a:t>
            </a:r>
            <a:r>
              <a:rPr lang="en-US" i="1"/>
              <a:t>borrower.loan-number = loan.loan-number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Tuple Variables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Tuple variables are defined in the </a:t>
            </a:r>
            <a:r>
              <a:rPr lang="en-US" b="1"/>
              <a:t>from</a:t>
            </a:r>
            <a:r>
              <a:rPr lang="en-US"/>
              <a:t> clause via the use of the </a:t>
            </a:r>
            <a:r>
              <a:rPr lang="en-US" b="1"/>
              <a:t>as </a:t>
            </a:r>
            <a:r>
              <a:rPr lang="en-US"/>
              <a:t>clause.</a:t>
            </a:r>
          </a:p>
          <a:p>
            <a:pPr>
              <a:tabLst>
                <a:tab pos="2055813" algn="l"/>
              </a:tabLst>
            </a:pPr>
            <a:r>
              <a:rPr lang="en-US"/>
              <a:t>Find the customer names and their loan numbers for all customers having a loan at some branch.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          </a:t>
            </a:r>
            <a:r>
              <a:rPr lang="en-US" b="1"/>
              <a:t>select </a:t>
            </a:r>
            <a:r>
              <a:rPr lang="en-US" i="1"/>
              <a:t>customer-name, T.loan-number, S.amount</a:t>
            </a:r>
            <a:br>
              <a:rPr lang="en-US" i="1"/>
            </a:br>
            <a:r>
              <a:rPr lang="en-US" i="1"/>
              <a:t>          </a:t>
            </a:r>
            <a:r>
              <a:rPr lang="en-US" b="1"/>
              <a:t>from </a:t>
            </a:r>
            <a:r>
              <a:rPr lang="en-US" i="1"/>
              <a:t>borrower </a:t>
            </a:r>
            <a:r>
              <a:rPr lang="en-US" b="1"/>
              <a:t>as </a:t>
            </a:r>
            <a:r>
              <a:rPr lang="en-US" i="1"/>
              <a:t>T, loan </a:t>
            </a:r>
            <a:r>
              <a:rPr lang="en-US" b="1"/>
              <a:t>as </a:t>
            </a:r>
            <a:r>
              <a:rPr lang="en-US" i="1"/>
              <a:t>S</a:t>
            </a:r>
            <a:br>
              <a:rPr lang="en-US" i="1"/>
            </a:br>
            <a:r>
              <a:rPr lang="en-US" i="1"/>
              <a:t>          </a:t>
            </a:r>
            <a:r>
              <a:rPr lang="en-US" b="1"/>
              <a:t>where </a:t>
            </a:r>
            <a:r>
              <a:rPr lang="en-US" i="1"/>
              <a:t> T.loan-number = S.loan-number</a:t>
            </a:r>
          </a:p>
          <a:p>
            <a:pPr>
              <a:tabLst>
                <a:tab pos="2055813" algn="l"/>
              </a:tabLst>
            </a:pPr>
            <a:r>
              <a:rPr lang="en-US"/>
              <a:t>Find the names of all branches that have greater assets than some branch located in Brooklyn.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</a:t>
            </a:r>
            <a:r>
              <a:rPr lang="en-US" b="1"/>
              <a:t>select distinct </a:t>
            </a:r>
            <a:r>
              <a:rPr lang="en-US" i="1"/>
              <a:t>T.branch-name</a:t>
            </a:r>
            <a:br>
              <a:rPr lang="en-US" i="1"/>
            </a:br>
            <a:r>
              <a:rPr lang="en-US" i="1"/>
              <a:t>    </a:t>
            </a:r>
            <a:r>
              <a:rPr lang="en-US" b="1"/>
              <a:t>from </a:t>
            </a:r>
            <a:r>
              <a:rPr lang="en-US" i="1"/>
              <a:t>branch </a:t>
            </a:r>
            <a:r>
              <a:rPr lang="en-US" b="1"/>
              <a:t>as </a:t>
            </a:r>
            <a:r>
              <a:rPr lang="en-US" i="1"/>
              <a:t>T, branch </a:t>
            </a:r>
            <a:r>
              <a:rPr lang="en-US" b="1"/>
              <a:t>as </a:t>
            </a:r>
            <a:r>
              <a:rPr lang="en-US" i="1"/>
              <a:t>S</a:t>
            </a:r>
            <a:br>
              <a:rPr lang="en-US" i="1"/>
            </a:br>
            <a:r>
              <a:rPr lang="en-US" i="1"/>
              <a:t>    </a:t>
            </a:r>
            <a:r>
              <a:rPr lang="en-US" b="1"/>
              <a:t>where </a:t>
            </a:r>
            <a:r>
              <a:rPr lang="en-US" i="1"/>
              <a:t>T.assets &gt; S.assets </a:t>
            </a:r>
            <a:r>
              <a:rPr lang="en-US" b="1"/>
              <a:t>and </a:t>
            </a:r>
            <a:r>
              <a:rPr lang="en-US" i="1"/>
              <a:t>S.branch-city = ‘</a:t>
            </a:r>
            <a:r>
              <a:rPr lang="en-US"/>
              <a:t>Brooklyn</a:t>
            </a:r>
            <a:r>
              <a:rPr lang="en-US" i="1"/>
              <a:t>’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1800"/>
              <a:t>SQL includes a string-matching operator for comparisons on character strings.  Patterns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1600"/>
              <a:t>percent (%).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1600"/>
              <a:t>underscore (_).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1800"/>
              <a:t>Find the names of all customers whose street includes the substring “Main”.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1800"/>
              <a:t>		</a:t>
            </a:r>
            <a:r>
              <a:rPr lang="en-US" sz="1800" b="1"/>
              <a:t>select </a:t>
            </a:r>
            <a:r>
              <a:rPr lang="en-US" sz="1800" i="1"/>
              <a:t>customer-name</a:t>
            </a:r>
            <a:br>
              <a:rPr lang="en-US" sz="1800" i="1"/>
            </a:br>
            <a:r>
              <a:rPr lang="en-US" sz="1800" i="1"/>
              <a:t>	</a:t>
            </a:r>
            <a:r>
              <a:rPr lang="en-US" sz="1800" b="1"/>
              <a:t>from </a:t>
            </a:r>
            <a:r>
              <a:rPr lang="en-US" sz="1800" i="1"/>
              <a:t>customer</a:t>
            </a:r>
            <a:br>
              <a:rPr lang="en-US" sz="1800" i="1"/>
            </a:br>
            <a:r>
              <a:rPr lang="en-US" sz="1800" i="1"/>
              <a:t>	</a:t>
            </a:r>
            <a:r>
              <a:rPr lang="en-US" sz="1800" b="1"/>
              <a:t>where</a:t>
            </a:r>
            <a:r>
              <a:rPr lang="en-US" sz="1800" b="1" i="1"/>
              <a:t> </a:t>
            </a:r>
            <a:r>
              <a:rPr lang="en-US" sz="1800" i="1"/>
              <a:t>customer-street </a:t>
            </a:r>
            <a:r>
              <a:rPr lang="en-US" sz="1800" b="1"/>
              <a:t>like </a:t>
            </a:r>
            <a:r>
              <a:rPr lang="en-US" sz="1800" b="1">
                <a:latin typeface="Century Gothic" pitchFamily="34" charset="0"/>
              </a:rPr>
              <a:t>‘</a:t>
            </a:r>
            <a:r>
              <a:rPr lang="en-US" sz="1800"/>
              <a:t>%Main%</a:t>
            </a:r>
            <a:r>
              <a:rPr lang="en-US" sz="1800">
                <a:latin typeface="Century Gothic" pitchFamily="34" charset="0"/>
              </a:rPr>
              <a:t>’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1800"/>
              <a:t>Match the name “Main%”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sz="1800"/>
              <a:t>			</a:t>
            </a:r>
            <a:r>
              <a:rPr lang="en-US" sz="1800" b="1"/>
              <a:t>like</a:t>
            </a:r>
            <a:r>
              <a:rPr lang="en-US" sz="1800"/>
              <a:t> </a:t>
            </a:r>
            <a:r>
              <a:rPr lang="en-US" sz="1800" b="1">
                <a:latin typeface="Century Gothic" pitchFamily="34" charset="0"/>
              </a:rPr>
              <a:t>‘</a:t>
            </a:r>
            <a:r>
              <a:rPr lang="en-US" sz="1800"/>
              <a:t>Main\%</a:t>
            </a:r>
            <a:r>
              <a:rPr lang="en-US" sz="1800">
                <a:latin typeface="Century Gothic" pitchFamily="34" charset="0"/>
              </a:rPr>
              <a:t>’</a:t>
            </a:r>
            <a:r>
              <a:rPr lang="en-US" sz="1800"/>
              <a:t> </a:t>
            </a:r>
            <a:r>
              <a:rPr lang="en-US" sz="1800" b="1"/>
              <a:t>escape  </a:t>
            </a:r>
            <a:r>
              <a:rPr lang="en-US" sz="1800" b="1">
                <a:latin typeface="Century Gothic" pitchFamily="34" charset="0"/>
              </a:rPr>
              <a:t>‘</a:t>
            </a:r>
            <a:r>
              <a:rPr lang="en-US" sz="1800"/>
              <a:t>\</a:t>
            </a:r>
            <a:r>
              <a:rPr lang="en-US" sz="1800">
                <a:latin typeface="Century Gothic" pitchFamily="34" charset="0"/>
              </a:rPr>
              <a:t>’</a:t>
            </a:r>
            <a:endParaRPr lang="en-US" sz="180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180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160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1600"/>
              <a:t> 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1600"/>
              <a:t> finding string length, extracting substrings,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the Display of Tuples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178300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/>
              <a:t>List in alphabetic order the names of all customers having a loan in Perryridge branch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/>
              <a:t>		</a:t>
            </a:r>
            <a:r>
              <a:rPr lang="en-US" b="1"/>
              <a:t>select distinct </a:t>
            </a:r>
            <a:r>
              <a:rPr lang="en-US" i="1"/>
              <a:t>customer-name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   </a:t>
            </a:r>
            <a:r>
              <a:rPr lang="en-US" i="1"/>
              <a:t>borrower, 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borrower loan-number - loan.loan-number </a:t>
            </a:r>
            <a:r>
              <a:rPr lang="en-US" b="1"/>
              <a:t>and</a:t>
            </a:r>
            <a:br>
              <a:rPr lang="en-US" b="1"/>
            </a:br>
            <a:r>
              <a:rPr lang="en-US" i="1"/>
              <a:t>	            branch-name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Perryridge</a:t>
            </a:r>
            <a:r>
              <a:rPr lang="en-US">
                <a:latin typeface="Century Gothic" pitchFamily="34" charset="0"/>
              </a:rPr>
              <a:t>’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order by </a:t>
            </a:r>
            <a:r>
              <a:rPr lang="en-US" i="1"/>
              <a:t>customer-name</a:t>
            </a:r>
            <a:endParaRPr lang="en-US"/>
          </a:p>
          <a:p>
            <a:pPr>
              <a:tabLst>
                <a:tab pos="906463" algn="l"/>
              </a:tabLst>
            </a:pPr>
            <a:r>
              <a:rPr lang="en-US"/>
              <a:t>We may specify </a:t>
            </a:r>
            <a:r>
              <a:rPr lang="en-US" b="1"/>
              <a:t>desc</a:t>
            </a:r>
            <a:r>
              <a:rPr lang="en-US"/>
              <a:t> for descending order or </a:t>
            </a:r>
            <a:r>
              <a:rPr lang="en-US" b="1"/>
              <a:t>asc</a:t>
            </a:r>
            <a:r>
              <a:rPr lang="en-US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/>
              <a:t>E.g.  </a:t>
            </a:r>
            <a:r>
              <a:rPr lang="en-US" b="1"/>
              <a:t>order by</a:t>
            </a:r>
            <a:r>
              <a:rPr lang="en-US"/>
              <a:t> </a:t>
            </a:r>
            <a:r>
              <a:rPr lang="en-US" i="1"/>
              <a:t>customer-name</a:t>
            </a:r>
            <a:r>
              <a:rPr lang="en-US"/>
              <a:t> </a:t>
            </a:r>
            <a:r>
              <a:rPr lang="en-US" b="1"/>
              <a:t>desc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relations with duplicates, SQL can define how many copies of tuples appear in the result.</a:t>
            </a:r>
          </a:p>
          <a:p>
            <a:r>
              <a:rPr lang="en-US" i="1">
                <a:solidFill>
                  <a:schemeClr val="tx2"/>
                </a:solidFill>
              </a:rPr>
              <a:t>Multiset</a:t>
            </a:r>
            <a:r>
              <a:rPr lang="en-US"/>
              <a:t> versions of some of the relational algebra operators – given multiset relations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1.	If there are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/>
              <a:t> copies of tuple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in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and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satisfies selections 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</a:t>
            </a:r>
            <a:r>
              <a:rPr lang="en-US" baseline="-25000">
                <a:sym typeface="Symbol" pitchFamily="18" charset="2"/>
              </a:rPr>
              <a:t>,</a:t>
            </a:r>
            <a:r>
              <a:rPr lang="en-US">
                <a:sym typeface="Symbol" pitchFamily="18" charset="2"/>
              </a:rPr>
              <a:t>, then there are </a:t>
            </a:r>
            <a:r>
              <a:rPr lang="en-US" i="1">
                <a:sym typeface="Symbol" pitchFamily="18" charset="2"/>
              </a:rPr>
              <a:t>c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copies of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in </a:t>
            </a:r>
            <a:r>
              <a:rPr lang="en-US"/>
              <a:t> 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 </a:t>
            </a:r>
            <a:r>
              <a:rPr lang="en-US" i="1">
                <a:sym typeface="Symbol" pitchFamily="18" charset="2"/>
              </a:rPr>
              <a:t>(r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).</a:t>
            </a:r>
            <a:endParaRPr lang="en-US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2.	For each copy of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in </a:t>
            </a:r>
            <a:r>
              <a:rPr lang="en-US" i="1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, </a:t>
            </a:r>
            <a:r>
              <a:rPr lang="en-US">
                <a:sym typeface="Symbol" pitchFamily="18" charset="2"/>
              </a:rPr>
              <a:t>there is a copy of tuple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</a:t>
            </a:r>
            <a:r>
              <a:rPr lang="en-US" sz="2000" i="1" baseline="-25000">
                <a:sym typeface="Symbol" pitchFamily="18" charset="2"/>
              </a:rPr>
              <a:t>A</a:t>
            </a:r>
            <a:r>
              <a:rPr lang="en-US" i="1">
                <a:sym typeface="Symbol" pitchFamily="18" charset="2"/>
              </a:rPr>
              <a:t>(t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in </a:t>
            </a:r>
            <a:r>
              <a:rPr lang="en-US" sz="2000" i="1" baseline="-25000">
                <a:sym typeface="Symbol" pitchFamily="18" charset="2"/>
              </a:rPr>
              <a:t>A</a:t>
            </a:r>
            <a:r>
              <a:rPr lang="en-US" i="1">
                <a:sym typeface="Symbol" pitchFamily="18" charset="2"/>
              </a:rPr>
              <a:t>(r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where </a:t>
            </a:r>
            <a:r>
              <a:rPr lang="en-US" sz="2000" i="1" baseline="-25000">
                <a:sym typeface="Symbol" pitchFamily="18" charset="2"/>
              </a:rPr>
              <a:t>A</a:t>
            </a:r>
            <a:r>
              <a:rPr lang="en-US" i="1">
                <a:sym typeface="Symbol" pitchFamily="18" charset="2"/>
              </a:rPr>
              <a:t>(t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denotes the projection of the single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3.	If there are </a:t>
            </a:r>
            <a:r>
              <a:rPr lang="en-US" i="1">
                <a:sym typeface="Symbol" pitchFamily="18" charset="2"/>
              </a:rPr>
              <a:t>c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copies of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in </a:t>
            </a:r>
            <a:r>
              <a:rPr lang="en-US" i="1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c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copies of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in </a:t>
            </a:r>
            <a:r>
              <a:rPr lang="en-US" i="1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there are </a:t>
            </a:r>
            <a:r>
              <a:rPr lang="en-US" i="1">
                <a:sym typeface="Symbol" pitchFamily="18" charset="2"/>
              </a:rPr>
              <a:t>c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x </a:t>
            </a:r>
            <a:r>
              <a:rPr lang="en-US" i="1">
                <a:sym typeface="Symbol" pitchFamily="18" charset="2"/>
              </a:rPr>
              <a:t>c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copies of the tuple </a:t>
            </a:r>
            <a:r>
              <a:rPr lang="en-US" i="1">
                <a:sym typeface="Symbol" pitchFamily="18" charset="2"/>
              </a:rPr>
              <a:t>t</a:t>
            </a:r>
            <a:r>
              <a:rPr lang="en-US" i="1" baseline="-25000">
                <a:sym typeface="Symbol" pitchFamily="18" charset="2"/>
              </a:rPr>
              <a:t>1</a:t>
            </a:r>
            <a:r>
              <a:rPr lang="en-US" i="1">
                <a:sym typeface="Symbol" pitchFamily="18" charset="2"/>
              </a:rPr>
              <a:t>. t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in </a:t>
            </a:r>
            <a:r>
              <a:rPr lang="en-US" i="1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 x </a:t>
            </a:r>
            <a:r>
              <a:rPr lang="en-US" i="1"/>
              <a:t>r</a:t>
            </a:r>
            <a:r>
              <a:rPr lang="en-US" baseline="-25000"/>
              <a:t>2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45243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/>
              <a:t>Example: Suppose multiset relations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(</a:t>
            </a:r>
            <a:r>
              <a:rPr lang="en-US" i="1"/>
              <a:t>A, B</a:t>
            </a:r>
            <a:r>
              <a:rPr lang="en-US"/>
              <a:t>) and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(</a:t>
            </a:r>
            <a:r>
              <a:rPr lang="en-US" i="1"/>
              <a:t>C</a:t>
            </a:r>
            <a:r>
              <a:rPr lang="en-US"/>
              <a:t>) are as follows: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 = {(1, </a:t>
            </a:r>
            <a:r>
              <a:rPr lang="en-US" i="1"/>
              <a:t>a</a:t>
            </a:r>
            <a:r>
              <a:rPr lang="en-US"/>
              <a:t>) (2,</a:t>
            </a:r>
            <a:r>
              <a:rPr lang="en-US" i="1"/>
              <a:t>a</a:t>
            </a:r>
            <a:r>
              <a:rPr lang="en-US"/>
              <a:t>)}    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= {(2), (3), (3)}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/>
              <a:t>Then </a:t>
            </a:r>
            <a:r>
              <a:rPr lang="en-US">
                <a:sym typeface="Symbol" pitchFamily="18" charset="2"/>
              </a:rPr>
              <a:t></a:t>
            </a:r>
            <a:r>
              <a:rPr lang="en-US" sz="2400" i="1" baseline="-25000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(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) would be {(a), (a)}, while </a:t>
            </a:r>
            <a:r>
              <a:rPr lang="en-US">
                <a:sym typeface="Symbol" pitchFamily="18" charset="2"/>
              </a:rPr>
              <a:t></a:t>
            </a:r>
            <a:r>
              <a:rPr lang="en-US" sz="2400" i="1" baseline="-25000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(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) x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would be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{(</a:t>
            </a:r>
            <a:r>
              <a:rPr lang="en-US" i="1"/>
              <a:t>a</a:t>
            </a:r>
            <a:r>
              <a:rPr lang="en-US"/>
              <a:t>,2), (</a:t>
            </a:r>
            <a:r>
              <a:rPr lang="en-US" i="1"/>
              <a:t>a</a:t>
            </a:r>
            <a:r>
              <a:rPr lang="en-US"/>
              <a:t>,2), (</a:t>
            </a:r>
            <a:r>
              <a:rPr lang="en-US" i="1"/>
              <a:t>a</a:t>
            </a:r>
            <a:r>
              <a:rPr lang="en-US"/>
              <a:t>,3), (</a:t>
            </a:r>
            <a:r>
              <a:rPr lang="en-US" i="1"/>
              <a:t>a</a:t>
            </a:r>
            <a:r>
              <a:rPr lang="en-US"/>
              <a:t>,3), (</a:t>
            </a:r>
            <a:r>
              <a:rPr lang="en-US" i="1"/>
              <a:t>a</a:t>
            </a:r>
            <a:r>
              <a:rPr lang="en-US"/>
              <a:t>,3), (</a:t>
            </a:r>
            <a:r>
              <a:rPr lang="en-US" i="1"/>
              <a:t>a</a:t>
            </a:r>
            <a:r>
              <a:rPr lang="en-US"/>
              <a:t>,3)}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/>
              <a:t>SQL duplicate semantics: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baseline="-25000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A</a:t>
            </a:r>
            <a:r>
              <a:rPr lang="en-US" sz="2400" i="1" baseline="-25000"/>
              <a:t>n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r</a:t>
            </a:r>
            <a:r>
              <a:rPr lang="en-US" sz="2400" i="1" baseline="-25000"/>
              <a:t>m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where </a:t>
            </a:r>
            <a:r>
              <a:rPr lang="en-US" i="1"/>
              <a:t>P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i="1"/>
              <a:t>	</a:t>
            </a:r>
            <a:r>
              <a:rPr lang="en-US"/>
              <a:t>is equivalent to the </a:t>
            </a:r>
            <a:r>
              <a:rPr lang="en-US" i="1"/>
              <a:t>multiset</a:t>
            </a:r>
            <a:r>
              <a:rPr lang="en-US"/>
              <a:t> version of the expression: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 </a:t>
            </a:r>
            <a:r>
              <a:rPr lang="en-US" i="1" baseline="-25000"/>
              <a:t>A</a:t>
            </a:r>
            <a:r>
              <a:rPr lang="en-US" baseline="-25000"/>
              <a:t>1,, </a:t>
            </a:r>
            <a:r>
              <a:rPr lang="en-US" i="1" baseline="-25000"/>
              <a:t>A</a:t>
            </a:r>
            <a:r>
              <a:rPr lang="en-US" baseline="-25000"/>
              <a:t>2, ..., </a:t>
            </a:r>
            <a:r>
              <a:rPr lang="en-US" i="1" baseline="-25000"/>
              <a:t>An</a:t>
            </a:r>
            <a:r>
              <a:rPr lang="en-US" i="1"/>
              <a:t>(</a:t>
            </a:r>
            <a:r>
              <a:rPr lang="en-US" sz="2400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r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x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2</a:t>
            </a:r>
            <a:r>
              <a:rPr lang="en-US" i="1">
                <a:sym typeface="Symbol" pitchFamily="18" charset="2"/>
              </a:rPr>
              <a:t> x ... x </a:t>
            </a:r>
            <a:r>
              <a:rPr lang="en-US">
                <a:sym typeface="Symbol" pitchFamily="18" charset="2"/>
              </a:rPr>
              <a:t>r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))</a:t>
            </a:r>
            <a:r>
              <a:rPr lang="en-US" i="1" baseline="-25000"/>
              <a:t>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set operations </a:t>
            </a:r>
            <a:r>
              <a:rPr lang="en-US" b="1"/>
              <a:t>union, intersect, </a:t>
            </a:r>
            <a:r>
              <a:rPr lang="en-US"/>
              <a:t>and </a:t>
            </a:r>
            <a:r>
              <a:rPr lang="en-US" b="1"/>
              <a:t>except </a:t>
            </a:r>
            <a:r>
              <a:rPr lang="en-US"/>
              <a:t>operate on relations and correspond to the relational algebra operations </a:t>
            </a:r>
            <a:r>
              <a:rPr lang="en-US">
                <a:sym typeface="Symbol" pitchFamily="18" charset="2"/>
              </a:rPr>
              <a:t></a:t>
            </a:r>
          </a:p>
          <a:p>
            <a:r>
              <a:rPr lang="en-US">
                <a:sym typeface="Symbol" pitchFamily="18" charset="2"/>
              </a:rPr>
              <a:t>Each of the above operations automatically eliminates duplicates; to retain all duplicates use the corresponding multiset versions </a:t>
            </a:r>
            <a:r>
              <a:rPr lang="en-US" b="1">
                <a:sym typeface="Symbol" pitchFamily="18" charset="2"/>
              </a:rPr>
              <a:t>union all, intersect all </a:t>
            </a:r>
            <a:r>
              <a:rPr lang="en-US">
                <a:sym typeface="Symbol" pitchFamily="18" charset="2"/>
              </a:rPr>
              <a:t>and </a:t>
            </a:r>
            <a:r>
              <a:rPr lang="en-US" b="1">
                <a:sym typeface="Symbol" pitchFamily="18" charset="2"/>
              </a:rPr>
              <a:t>except all.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Suppose a tuple occurs </a:t>
            </a:r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 times in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times in </a:t>
            </a:r>
            <a:r>
              <a:rPr lang="en-US" i="1">
                <a:sym typeface="Symbol" pitchFamily="18" charset="2"/>
              </a:rPr>
              <a:t>s, </a:t>
            </a:r>
            <a:r>
              <a:rPr lang="en-US">
                <a:sym typeface="Symbol" pitchFamily="18" charset="2"/>
              </a:rPr>
              <a:t>then, it occurs:</a:t>
            </a:r>
          </a:p>
          <a:p>
            <a:pPr lvl="1"/>
            <a:r>
              <a:rPr lang="en-US" i="1"/>
              <a:t>m </a:t>
            </a:r>
            <a:r>
              <a:rPr lang="en-US" i="1" baseline="-25000"/>
              <a:t> </a:t>
            </a:r>
            <a:r>
              <a:rPr lang="en-US" i="1"/>
              <a:t>+ n </a:t>
            </a:r>
            <a:r>
              <a:rPr lang="en-US"/>
              <a:t>times in </a:t>
            </a:r>
            <a:r>
              <a:rPr lang="en-US" i="1"/>
              <a:t>r </a:t>
            </a:r>
            <a:r>
              <a:rPr lang="en-US" b="1"/>
              <a:t>union all </a:t>
            </a:r>
            <a:r>
              <a:rPr lang="en-US" i="1"/>
              <a:t>s</a:t>
            </a:r>
          </a:p>
          <a:p>
            <a:pPr lvl="1"/>
            <a:r>
              <a:rPr lang="en-US"/>
              <a:t>min(</a:t>
            </a:r>
            <a:r>
              <a:rPr lang="en-US" i="1"/>
              <a:t>m,n)</a:t>
            </a:r>
            <a:r>
              <a:rPr lang="en-US"/>
              <a:t> times 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/>
              <a:t>intersect all </a:t>
            </a:r>
            <a:r>
              <a:rPr lang="en-US" i="1"/>
              <a:t>s</a:t>
            </a:r>
          </a:p>
          <a:p>
            <a:pPr lvl="1"/>
            <a:r>
              <a:rPr lang="en-US"/>
              <a:t>max(0, </a:t>
            </a:r>
            <a:r>
              <a:rPr lang="en-US" i="1"/>
              <a:t>m – n)</a:t>
            </a:r>
            <a:r>
              <a:rPr lang="en-US"/>
              <a:t> times 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/>
              <a:t>except all </a:t>
            </a:r>
            <a:r>
              <a:rPr lang="en-US" i="1"/>
              <a:t>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481138" algn="l"/>
              </a:tabLst>
            </a:pPr>
            <a:r>
              <a:rPr lang="en-US"/>
              <a:t>Find all customers who have a loan, an account, or both: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r>
              <a:rPr lang="en-US"/>
              <a:t>		</a:t>
            </a:r>
            <a:r>
              <a:rPr lang="en-US" b="1"/>
              <a:t>(select</a:t>
            </a:r>
            <a:r>
              <a:rPr lang="en-US"/>
              <a:t> </a:t>
            </a:r>
            <a:r>
              <a:rPr lang="en-US" i="1"/>
              <a:t>customer-name </a:t>
            </a:r>
            <a:r>
              <a:rPr lang="en-US" b="1"/>
              <a:t>from </a:t>
            </a:r>
            <a:r>
              <a:rPr lang="en-US" i="1"/>
              <a:t>depositor</a:t>
            </a:r>
            <a:r>
              <a:rPr lang="en-US"/>
              <a:t>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union</a:t>
            </a:r>
            <a:br>
              <a:rPr lang="en-US" b="1"/>
            </a:br>
            <a:r>
              <a:rPr lang="en-US" b="1"/>
              <a:t>	(select</a:t>
            </a:r>
            <a:r>
              <a:rPr lang="en-US"/>
              <a:t> </a:t>
            </a:r>
            <a:r>
              <a:rPr lang="en-US" i="1"/>
              <a:t>customer-name </a:t>
            </a:r>
            <a:r>
              <a:rPr lang="en-US" b="1"/>
              <a:t>from</a:t>
            </a:r>
            <a:r>
              <a:rPr lang="en-US" i="1"/>
              <a:t> borrower)</a:t>
            </a:r>
            <a:endParaRPr lang="en-US"/>
          </a:p>
          <a:p>
            <a:pPr>
              <a:lnSpc>
                <a:spcPct val="90000"/>
              </a:lnSpc>
              <a:tabLst>
                <a:tab pos="1481138" algn="l"/>
              </a:tabLst>
            </a:pPr>
            <a:r>
              <a:rPr lang="en-US"/>
              <a:t>Find all customers who have both a loan and an account.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r>
              <a:rPr lang="en-US"/>
              <a:t>		(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customer-name </a:t>
            </a:r>
            <a:r>
              <a:rPr lang="en-US" b="1"/>
              <a:t>from </a:t>
            </a:r>
            <a:r>
              <a:rPr lang="en-US" i="1"/>
              <a:t>depositor</a:t>
            </a:r>
            <a:r>
              <a:rPr lang="en-US"/>
              <a:t>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intersect</a:t>
            </a:r>
            <a:br>
              <a:rPr lang="en-US" b="1"/>
            </a:br>
            <a:r>
              <a:rPr lang="en-US" b="1"/>
              <a:t>	(select</a:t>
            </a:r>
            <a:r>
              <a:rPr lang="en-US"/>
              <a:t> </a:t>
            </a:r>
            <a:r>
              <a:rPr lang="en-US" i="1"/>
              <a:t>customer-name </a:t>
            </a:r>
            <a:r>
              <a:rPr lang="en-US" b="1"/>
              <a:t>from</a:t>
            </a:r>
            <a:r>
              <a:rPr lang="en-US" i="1"/>
              <a:t> borrower)</a:t>
            </a:r>
          </a:p>
          <a:p>
            <a:pPr>
              <a:lnSpc>
                <a:spcPct val="90000"/>
              </a:lnSpc>
              <a:tabLst>
                <a:tab pos="1481138" algn="l"/>
              </a:tabLst>
            </a:pPr>
            <a:r>
              <a:rPr lang="en-US"/>
              <a:t>Find all customers who have an account but no loan.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r>
              <a:rPr lang="en-US"/>
              <a:t>		(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customer-name </a:t>
            </a:r>
            <a:r>
              <a:rPr lang="en-US" b="1"/>
              <a:t>from </a:t>
            </a:r>
            <a:r>
              <a:rPr lang="en-US" i="1"/>
              <a:t>depositor</a:t>
            </a:r>
            <a:r>
              <a:rPr lang="en-US"/>
              <a:t>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except</a:t>
            </a:r>
            <a:br>
              <a:rPr lang="en-US" b="1"/>
            </a:br>
            <a:r>
              <a:rPr lang="en-US" b="1"/>
              <a:t>	(select</a:t>
            </a:r>
            <a:r>
              <a:rPr lang="en-US"/>
              <a:t> </a:t>
            </a:r>
            <a:r>
              <a:rPr lang="en-US" i="1"/>
              <a:t>customer-name </a:t>
            </a:r>
            <a:r>
              <a:rPr lang="en-US" b="1"/>
              <a:t>from</a:t>
            </a:r>
            <a:r>
              <a:rPr lang="en-US" i="1"/>
              <a:t> borrower)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/>
              <a:t>These functions operate on the multiset of values 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/>
              <a:t>		</a:t>
            </a:r>
            <a:r>
              <a:rPr lang="en-US" b="1"/>
              <a:t>avg: </a:t>
            </a:r>
            <a:r>
              <a:rPr lang="en-US"/>
              <a:t>average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min:  </a:t>
            </a:r>
            <a:r>
              <a:rPr lang="en-US"/>
              <a:t>minimum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max:  </a:t>
            </a:r>
            <a:r>
              <a:rPr lang="en-US"/>
              <a:t>maximum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sum:  </a:t>
            </a:r>
            <a:r>
              <a:rPr lang="en-US"/>
              <a:t>sum of values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count:  </a:t>
            </a:r>
            <a:r>
              <a:rPr lang="en-US"/>
              <a:t>number of values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711325" algn="l"/>
              </a:tabLst>
            </a:pPr>
            <a:r>
              <a:rPr lang="en-US"/>
              <a:t>Find the average account balance at the Perryridge branch.</a:t>
            </a:r>
          </a:p>
          <a:p>
            <a:pPr>
              <a:buFont typeface="Monotype Sorts" pitchFamily="2" charset="2"/>
              <a:buNone/>
              <a:tabLst>
                <a:tab pos="1711325" algn="l"/>
              </a:tabLst>
            </a:pPr>
            <a:r>
              <a:rPr lang="en-US"/>
              <a:t>		</a:t>
            </a:r>
            <a:r>
              <a:rPr lang="en-US" b="1"/>
              <a:t>select avg</a:t>
            </a:r>
            <a:r>
              <a:rPr lang="en-US" i="1"/>
              <a:t> (balance)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from</a:t>
            </a:r>
            <a:r>
              <a:rPr lang="en-US" i="1"/>
              <a:t> account</a:t>
            </a:r>
            <a:br>
              <a:rPr lang="en-US" i="1"/>
            </a:br>
            <a:r>
              <a:rPr lang="en-US"/>
              <a:t>	</a:t>
            </a:r>
            <a:r>
              <a:rPr lang="en-US" b="1"/>
              <a:t>where </a:t>
            </a:r>
            <a:r>
              <a:rPr lang="en-US" i="1"/>
              <a:t>branch-name = </a:t>
            </a:r>
            <a:r>
              <a:rPr lang="en-US"/>
              <a:t>‘Perryridge’</a:t>
            </a:r>
          </a:p>
          <a:p>
            <a:pPr>
              <a:tabLst>
                <a:tab pos="1711325" algn="l"/>
              </a:tabLst>
            </a:pPr>
            <a:r>
              <a:rPr lang="en-US"/>
              <a:t>Find the number of tuples in the </a:t>
            </a:r>
            <a:r>
              <a:rPr lang="en-US" i="1"/>
              <a:t>customer</a:t>
            </a:r>
            <a:r>
              <a:rPr lang="en-US"/>
              <a:t> relation.</a:t>
            </a:r>
          </a:p>
          <a:p>
            <a:pPr>
              <a:buFont typeface="Monotype Sorts" pitchFamily="2" charset="2"/>
              <a:buNone/>
              <a:tabLst>
                <a:tab pos="1711325" algn="l"/>
              </a:tabLst>
            </a:pPr>
            <a:r>
              <a:rPr lang="en-US"/>
              <a:t>		</a:t>
            </a:r>
            <a:r>
              <a:rPr lang="en-US" b="1"/>
              <a:t>select count </a:t>
            </a:r>
            <a:r>
              <a:rPr lang="en-US"/>
              <a:t>(*)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from </a:t>
            </a:r>
            <a:r>
              <a:rPr lang="en-US" i="1"/>
              <a:t>customer</a:t>
            </a:r>
            <a:endParaRPr lang="en-US"/>
          </a:p>
          <a:p>
            <a:pPr>
              <a:tabLst>
                <a:tab pos="1711325" algn="l"/>
              </a:tabLst>
            </a:pPr>
            <a:r>
              <a:rPr lang="en-US"/>
              <a:t>Find the number of depositors in the bank.</a:t>
            </a:r>
          </a:p>
          <a:p>
            <a:pPr>
              <a:buFont typeface="Monotype Sorts" pitchFamily="2" charset="2"/>
              <a:buNone/>
              <a:tabLst>
                <a:tab pos="1711325" algn="l"/>
              </a:tabLst>
            </a:pPr>
            <a:r>
              <a:rPr lang="en-US"/>
              <a:t>		</a:t>
            </a:r>
            <a:r>
              <a:rPr lang="en-US" b="1"/>
              <a:t>select count (distinct </a:t>
            </a:r>
            <a:r>
              <a:rPr lang="en-US" i="1"/>
              <a:t>customer-name)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depositor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Used in Examples</a:t>
            </a:r>
          </a:p>
        </p:txBody>
      </p:sp>
      <p:pic>
        <p:nvPicPr>
          <p:cNvPr id="106499" name="Picture 1027"/>
          <p:cNvPicPr>
            <a:picLocks noChangeAspect="1" noChangeArrowheads="1"/>
          </p:cNvPicPr>
          <p:nvPr/>
        </p:nvPicPr>
        <p:blipFill>
          <a:blip r:embed="rId2"/>
          <a:srcRect l="900" t="23064" r="720" b="23062"/>
          <a:stretch>
            <a:fillRect/>
          </a:stretch>
        </p:blipFill>
        <p:spPr bwMode="auto">
          <a:xfrm>
            <a:off x="571500" y="1355725"/>
            <a:ext cx="7861300" cy="3228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– Group By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546225"/>
            <a:ext cx="8070850" cy="4114800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/>
              <a:t>Find the number of depositors for each branch.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branch-name, </a:t>
            </a:r>
            <a:r>
              <a:rPr lang="en-US" b="1"/>
              <a:t>count (distinct</a:t>
            </a:r>
            <a:r>
              <a:rPr lang="en-US"/>
              <a:t> </a:t>
            </a:r>
            <a:r>
              <a:rPr lang="en-US" i="1"/>
              <a:t>customer-name)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depositor, 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depositor.account-number = account.account-number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group by </a:t>
            </a:r>
            <a:r>
              <a:rPr lang="en-US" i="1"/>
              <a:t>branch-name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i="1"/>
              <a:t>	</a:t>
            </a:r>
            <a:r>
              <a:rPr lang="en-US">
                <a:solidFill>
                  <a:schemeClr val="tx2"/>
                </a:solidFill>
              </a:rPr>
              <a:t>Note</a:t>
            </a:r>
            <a:r>
              <a:rPr lang="en-US"/>
              <a:t>:  Attributes in </a:t>
            </a:r>
            <a:r>
              <a:rPr lang="en-US" b="1"/>
              <a:t>select </a:t>
            </a:r>
            <a:r>
              <a:rPr lang="en-US"/>
              <a:t>clause outside of aggregate functions must appear in </a:t>
            </a:r>
            <a:r>
              <a:rPr lang="en-US" b="1"/>
              <a:t>group by</a:t>
            </a:r>
            <a:r>
              <a:rPr lang="en-US"/>
              <a:t> 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76200"/>
            <a:ext cx="8077200" cy="609600"/>
          </a:xfrm>
        </p:spPr>
        <p:txBody>
          <a:bodyPr/>
          <a:lstStyle/>
          <a:p>
            <a:r>
              <a:rPr lang="en-US"/>
              <a:t>Aggregate Functions – Having Clause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89075" algn="l"/>
              </a:tabLst>
            </a:pPr>
            <a:r>
              <a:rPr lang="en-US"/>
              <a:t>Find the names of all branches where the average account balance is more than $1,200.</a:t>
            </a: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 i="1"/>
              <a:t> branch-name, </a:t>
            </a:r>
            <a:r>
              <a:rPr lang="en-US" b="1"/>
              <a:t>avg </a:t>
            </a:r>
            <a:r>
              <a:rPr lang="en-US" i="1"/>
              <a:t>(balance)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</a:t>
            </a:r>
            <a:r>
              <a:rPr lang="en-US" i="1"/>
              <a:t> 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group by</a:t>
            </a:r>
            <a:r>
              <a:rPr lang="en-US" i="1"/>
              <a:t> branch-name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having avg</a:t>
            </a:r>
            <a:r>
              <a:rPr lang="en-US" i="1"/>
              <a:t> (balance) &gt; </a:t>
            </a:r>
            <a:r>
              <a:rPr lang="en-US"/>
              <a:t>1200</a:t>
            </a: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/>
              <a:t>	Note:  predicates in the </a:t>
            </a:r>
            <a:r>
              <a:rPr lang="en-US" b="1"/>
              <a:t>having</a:t>
            </a:r>
            <a:r>
              <a:rPr lang="en-US"/>
              <a:t> clause are applied after the formation of groups whereas predicates in the </a:t>
            </a:r>
            <a:r>
              <a:rPr lang="en-US" b="1"/>
              <a:t>where</a:t>
            </a:r>
            <a:r>
              <a:rPr lang="en-US"/>
              <a:t> clause are applied before forming groups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04900"/>
            <a:ext cx="7689850" cy="5003800"/>
          </a:xfrm>
        </p:spPr>
        <p:txBody>
          <a:bodyPr/>
          <a:lstStyle/>
          <a:p>
            <a:r>
              <a:rPr lang="en-US"/>
              <a:t>It is possible for tuples to have a null value, denoted by </a:t>
            </a:r>
            <a:r>
              <a:rPr lang="en-US" i="1"/>
              <a:t>null</a:t>
            </a:r>
            <a:r>
              <a:rPr lang="en-US"/>
              <a:t>, for some of their attributes</a:t>
            </a:r>
          </a:p>
          <a:p>
            <a:r>
              <a:rPr lang="en-US" i="1"/>
              <a:t>null</a:t>
            </a:r>
            <a:r>
              <a:rPr lang="en-US"/>
              <a:t> signifies an unknown value or that a value does not exist.</a:t>
            </a:r>
          </a:p>
          <a:p>
            <a:r>
              <a:rPr lang="en-US"/>
              <a:t>The predicate  </a:t>
            </a:r>
            <a:r>
              <a:rPr lang="en-US" b="1"/>
              <a:t>is null</a:t>
            </a:r>
            <a:r>
              <a:rPr lang="en-US"/>
              <a:t> can be used to check for null values.</a:t>
            </a:r>
          </a:p>
          <a:p>
            <a:pPr lvl="1"/>
            <a:r>
              <a:rPr lang="en-US"/>
              <a:t>E.g. Find all loan number which appear in the </a:t>
            </a:r>
            <a:r>
              <a:rPr lang="en-US" i="1"/>
              <a:t>loan</a:t>
            </a:r>
            <a:r>
              <a:rPr lang="en-US"/>
              <a:t> relation with null values for </a:t>
            </a:r>
            <a:r>
              <a:rPr lang="en-US" i="1"/>
              <a:t>amount.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 i="1"/>
              <a:t> loan-number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</a:t>
            </a:r>
            <a:r>
              <a:rPr lang="en-US" i="1"/>
              <a:t> 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amount </a:t>
            </a:r>
            <a:r>
              <a:rPr lang="en-US" b="1"/>
              <a:t>is null</a:t>
            </a:r>
            <a:endParaRPr lang="en-US"/>
          </a:p>
          <a:p>
            <a:r>
              <a:rPr lang="en-US"/>
              <a:t>The result of any arithmetic expression involving </a:t>
            </a:r>
            <a:r>
              <a:rPr lang="en-US" i="1"/>
              <a:t>null</a:t>
            </a:r>
            <a:r>
              <a:rPr lang="en-US"/>
              <a:t> is </a:t>
            </a:r>
            <a:r>
              <a:rPr lang="en-US" i="1"/>
              <a:t>null</a:t>
            </a:r>
          </a:p>
          <a:p>
            <a:pPr lvl="1"/>
            <a:r>
              <a:rPr lang="en-US"/>
              <a:t>E.g.  5 + null  returns null</a:t>
            </a:r>
          </a:p>
          <a:p>
            <a:r>
              <a:rPr lang="en-US"/>
              <a:t>However, aggregate functions simply ignore nulls</a:t>
            </a:r>
          </a:p>
          <a:p>
            <a:pPr lvl="1"/>
            <a:r>
              <a:rPr lang="en-US"/>
              <a:t>more on this shortly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5738"/>
            <a:ext cx="8077200" cy="609600"/>
          </a:xfrm>
        </p:spPr>
        <p:txBody>
          <a:bodyPr/>
          <a:lstStyle/>
          <a:p>
            <a:r>
              <a:rPr lang="en-US"/>
              <a:t>Null Values and Three Valued Logic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comparison with </a:t>
            </a:r>
            <a:r>
              <a:rPr lang="en-US" i="1"/>
              <a:t>null</a:t>
            </a:r>
            <a:r>
              <a:rPr lang="en-US"/>
              <a:t> returns </a:t>
            </a:r>
            <a:r>
              <a:rPr lang="en-US" i="1"/>
              <a:t>unknown</a:t>
            </a:r>
          </a:p>
          <a:p>
            <a:pPr lvl="1"/>
            <a:r>
              <a:rPr lang="en-US" i="1"/>
              <a:t>E.g.  5 &lt; null   or   null &lt;&gt; null    or    null = null</a:t>
            </a:r>
          </a:p>
          <a:p>
            <a:r>
              <a:rPr lang="en-US"/>
              <a:t>Three-valued logic using the truth value </a:t>
            </a:r>
            <a:r>
              <a:rPr lang="en-US" i="1"/>
              <a:t>unknown</a:t>
            </a:r>
            <a:r>
              <a:rPr lang="en-US"/>
              <a:t>:</a:t>
            </a:r>
          </a:p>
          <a:p>
            <a:pPr lvl="1"/>
            <a:r>
              <a:rPr lang="en-US"/>
              <a:t>OR: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true</a:t>
            </a:r>
            <a:r>
              <a:rPr lang="en-US"/>
              <a:t>) = </a:t>
            </a:r>
            <a:r>
              <a:rPr lang="en-US" i="1"/>
              <a:t>true</a:t>
            </a:r>
            <a:r>
              <a:rPr lang="en-US"/>
              <a:t>,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false</a:t>
            </a:r>
            <a:r>
              <a:rPr lang="en-US"/>
              <a:t>) = </a:t>
            </a:r>
            <a:r>
              <a:rPr lang="en-US" i="1"/>
              <a:t>unknown</a:t>
            </a:r>
            <a:r>
              <a:rPr lang="en-US"/>
              <a:t/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 </a:t>
            </a:r>
            <a:r>
              <a:rPr lang="en-US" b="1"/>
              <a:t>or</a:t>
            </a:r>
            <a:r>
              <a:rPr lang="en-US" i="1"/>
              <a:t> unknown) = unknown</a:t>
            </a:r>
          </a:p>
          <a:p>
            <a:pPr lvl="1"/>
            <a:r>
              <a:rPr lang="en-US"/>
              <a:t>AND:</a:t>
            </a:r>
            <a:r>
              <a:rPr lang="en-US" i="1"/>
              <a:t> (true</a:t>
            </a:r>
            <a:r>
              <a:rPr lang="en-US" b="1"/>
              <a:t> and </a:t>
            </a:r>
            <a:r>
              <a:rPr lang="en-US" i="1"/>
              <a:t>unknown) = unknown,    (false</a:t>
            </a:r>
            <a:r>
              <a:rPr lang="en-US" b="1"/>
              <a:t> and </a:t>
            </a:r>
            <a:r>
              <a:rPr lang="en-US" i="1"/>
              <a:t>unknown) = false,</a:t>
            </a:r>
            <a:br>
              <a:rPr lang="en-US" i="1"/>
            </a:br>
            <a:r>
              <a:rPr lang="en-US" i="1"/>
              <a:t>          (unknown </a:t>
            </a:r>
            <a:r>
              <a:rPr lang="en-US" b="1"/>
              <a:t>and</a:t>
            </a:r>
            <a:r>
              <a:rPr lang="en-US" i="1"/>
              <a:t> unknown) = unknown</a:t>
            </a:r>
          </a:p>
          <a:p>
            <a:pPr lvl="1"/>
            <a:r>
              <a:rPr lang="en-US"/>
              <a:t>NOT</a:t>
            </a:r>
            <a:r>
              <a:rPr lang="en-US" i="1"/>
              <a:t>:  (</a:t>
            </a:r>
            <a:r>
              <a:rPr lang="en-US" b="1"/>
              <a:t>not</a:t>
            </a:r>
            <a:r>
              <a:rPr lang="en-US" i="1"/>
              <a:t> unknown) = unknown</a:t>
            </a:r>
          </a:p>
          <a:p>
            <a:pPr lvl="1"/>
            <a:r>
              <a:rPr lang="en-US"/>
              <a:t>“</a:t>
            </a:r>
            <a:r>
              <a:rPr lang="en-US" i="1"/>
              <a:t>P</a:t>
            </a:r>
            <a:r>
              <a:rPr lang="en-US" b="1"/>
              <a:t> is unknown” </a:t>
            </a:r>
            <a:r>
              <a:rPr lang="en-US"/>
              <a:t>evaluates to true if predicate </a:t>
            </a:r>
            <a:r>
              <a:rPr lang="en-US" i="1"/>
              <a:t>P</a:t>
            </a:r>
            <a:r>
              <a:rPr lang="en-US"/>
              <a:t> evaluates to </a:t>
            </a:r>
            <a:r>
              <a:rPr lang="en-US" i="1"/>
              <a:t>unknown</a:t>
            </a:r>
          </a:p>
          <a:p>
            <a:r>
              <a:rPr lang="en-US"/>
              <a:t>Result of </a:t>
            </a:r>
            <a:r>
              <a:rPr lang="en-US" b="1"/>
              <a:t>where </a:t>
            </a:r>
            <a:r>
              <a:rPr lang="en-US"/>
              <a:t>clause predicate is treated as </a:t>
            </a:r>
            <a:r>
              <a:rPr lang="en-US" i="1"/>
              <a:t>false </a:t>
            </a:r>
            <a:r>
              <a:rPr lang="en-US"/>
              <a:t>if it evaluates to </a:t>
            </a:r>
            <a:r>
              <a:rPr lang="en-US" i="1"/>
              <a:t>unknown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 and Aggregates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/>
              <a:t>Total all loan amounts</a:t>
            </a: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/>
              <a:t>		</a:t>
            </a:r>
            <a:r>
              <a:rPr lang="en-US" b="1"/>
              <a:t>select sum</a:t>
            </a:r>
            <a:r>
              <a:rPr lang="en-US"/>
              <a:t> (</a:t>
            </a:r>
            <a:r>
              <a:rPr lang="en-US" i="1"/>
              <a:t>amount)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</a:t>
            </a:r>
            <a:r>
              <a:rPr lang="en-US" i="1"/>
              <a:t> loan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/>
              <a:t>result is null if there is no non-null amount, that is the  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/>
              <a:t>All aggregate operations except </a:t>
            </a:r>
            <a:r>
              <a:rPr lang="en-US" b="1"/>
              <a:t>count(*)</a:t>
            </a:r>
            <a:r>
              <a:rPr lang="en-US"/>
              <a:t> ignore tuples with null values on the aggregated attributes.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Subqueries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provides a mechanism for the nesting of subqueries.</a:t>
            </a:r>
          </a:p>
          <a:p>
            <a:r>
              <a:rPr lang="en-US"/>
              <a:t>A subquery is a </a:t>
            </a:r>
            <a:r>
              <a:rPr lang="en-US" b="1"/>
              <a:t>select-from-where</a:t>
            </a:r>
            <a:r>
              <a:rPr lang="en-US"/>
              <a:t> expression that is nested within another query.</a:t>
            </a:r>
          </a:p>
          <a:p>
            <a:r>
              <a:rPr lang="en-US"/>
              <a:t>A common use of subqueries is to perform tests for set membership, set comparisons, and set cardinality.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</a:tabLst>
            </a:pPr>
            <a:r>
              <a:rPr lang="en-US"/>
              <a:t>Find all customers who have both an account and a loan at the bank.</a:t>
            </a:r>
          </a:p>
          <a:p>
            <a:pPr>
              <a:buFont typeface="Monotype Sorts" pitchFamily="2" charset="2"/>
              <a:buNone/>
              <a:tabLst>
                <a:tab pos="1027113" algn="l"/>
              </a:tabLst>
            </a:pPr>
            <a:r>
              <a:rPr lang="en-US"/>
              <a:t>		</a:t>
            </a:r>
            <a:r>
              <a:rPr lang="en-US" b="1"/>
              <a:t>select distinct</a:t>
            </a:r>
            <a:r>
              <a:rPr lang="en-US" i="1"/>
              <a:t> customer-name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borrower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customer-name </a:t>
            </a:r>
            <a:r>
              <a:rPr lang="en-US" b="1"/>
              <a:t>in (select</a:t>
            </a:r>
            <a:r>
              <a:rPr lang="en-US" i="1"/>
              <a:t> customer-name</a:t>
            </a:r>
            <a:br>
              <a:rPr lang="en-US" i="1"/>
            </a:br>
            <a:r>
              <a:rPr lang="en-US" i="1"/>
              <a:t>                                                       </a:t>
            </a:r>
            <a:r>
              <a:rPr lang="en-US" b="1"/>
              <a:t>from</a:t>
            </a:r>
            <a:r>
              <a:rPr lang="en-US" b="1" i="1"/>
              <a:t> </a:t>
            </a:r>
            <a:r>
              <a:rPr lang="en-US"/>
              <a:t>depositor)</a:t>
            </a:r>
          </a:p>
          <a:p>
            <a:pPr>
              <a:tabLst>
                <a:tab pos="1027113" algn="l"/>
              </a:tabLst>
            </a:pPr>
            <a:r>
              <a:rPr lang="en-US"/>
              <a:t>Find all customers who have a loan at the bank but do not have an account at the bank</a:t>
            </a:r>
          </a:p>
          <a:p>
            <a:pPr>
              <a:buFont typeface="Monotype Sorts" pitchFamily="2" charset="2"/>
              <a:buNone/>
              <a:tabLst>
                <a:tab pos="1027113" algn="l"/>
              </a:tabLst>
            </a:pPr>
            <a:r>
              <a:rPr lang="en-US"/>
              <a:t>		</a:t>
            </a:r>
            <a:r>
              <a:rPr lang="en-US" b="1"/>
              <a:t>select distinct </a:t>
            </a:r>
            <a:r>
              <a:rPr lang="en-US" i="1"/>
              <a:t>customer-name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borrower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customer-name </a:t>
            </a:r>
            <a:r>
              <a:rPr lang="en-US" b="1"/>
              <a:t>not in (select </a:t>
            </a:r>
            <a:r>
              <a:rPr lang="en-US" i="1"/>
              <a:t>customer-name</a:t>
            </a:r>
            <a:br>
              <a:rPr lang="en-US" i="1"/>
            </a:br>
            <a:r>
              <a:rPr lang="en-US" i="1"/>
              <a:t>                                                             </a:t>
            </a:r>
            <a:r>
              <a:rPr lang="en-US" b="1"/>
              <a:t>from </a:t>
            </a:r>
            <a:r>
              <a:rPr lang="en-US" i="1"/>
              <a:t>depositor)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/>
              <a:t>Find all customers who have both an account and a loan at the Perryridge branch</a:t>
            </a:r>
          </a:p>
          <a:p>
            <a:pPr defTabSz="915988">
              <a:buFont typeface="Monotype Sorts" pitchFamily="2" charset="2"/>
              <a:buNone/>
              <a:tabLst>
                <a:tab pos="684213" algn="l"/>
                <a:tab pos="1250950" algn="l"/>
              </a:tabLst>
            </a:pPr>
            <a:r>
              <a:rPr lang="en-US"/>
              <a:t>		</a:t>
            </a:r>
            <a:r>
              <a:rPr lang="en-US" b="1"/>
              <a:t>select distinct</a:t>
            </a:r>
            <a:r>
              <a:rPr lang="en-US"/>
              <a:t> </a:t>
            </a:r>
            <a:r>
              <a:rPr lang="en-US" i="1"/>
              <a:t>customer-name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borrower, 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borrower.loan-number = loan.loan-number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        	  </a:t>
            </a:r>
            <a:r>
              <a:rPr lang="en-US" i="1"/>
              <a:t>branch-name = </a:t>
            </a:r>
            <a:r>
              <a:rPr lang="en-US"/>
              <a:t>“Perryridge”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                 </a:t>
            </a:r>
            <a:r>
              <a:rPr lang="en-US" i="1"/>
              <a:t>(branch-name, customer-name) </a:t>
            </a:r>
            <a:r>
              <a:rPr lang="en-US" b="1"/>
              <a:t>in</a:t>
            </a:r>
            <a:br>
              <a:rPr lang="en-US" b="1"/>
            </a:br>
            <a:r>
              <a:rPr lang="en-US" b="1"/>
              <a:t>			(select </a:t>
            </a:r>
            <a:r>
              <a:rPr lang="en-US" i="1"/>
              <a:t>branch-name, customer-name</a:t>
            </a:r>
            <a:br>
              <a:rPr lang="en-US" i="1"/>
            </a:br>
            <a:r>
              <a:rPr lang="en-US" i="1"/>
              <a:t>			</a:t>
            </a:r>
            <a:r>
              <a:rPr lang="en-US" b="1"/>
              <a:t>from </a:t>
            </a:r>
            <a:r>
              <a:rPr lang="en-US" i="1"/>
              <a:t>depositor, account</a:t>
            </a:r>
            <a:br>
              <a:rPr lang="en-US" i="1"/>
            </a:br>
            <a:r>
              <a:rPr lang="en-US" i="1"/>
              <a:t>			</a:t>
            </a:r>
            <a:r>
              <a:rPr lang="en-US" b="1"/>
              <a:t>where </a:t>
            </a:r>
            <a:r>
              <a:rPr lang="en-US" i="1"/>
              <a:t>depositor.account-number = </a:t>
            </a:r>
            <a:br>
              <a:rPr lang="en-US" i="1"/>
            </a:br>
            <a:r>
              <a:rPr lang="en-US" i="1"/>
              <a:t>                                     account.account-number)</a:t>
            </a: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/>
              <a:t>Note: Above query can be written in a much simpler manner.  The formulation above is simply to illustrate SQL features.</a:t>
            </a:r>
          </a:p>
          <a:p>
            <a:pPr defTabSz="915988">
              <a:buFont typeface="Monotype Sorts" pitchFamily="2" charset="2"/>
              <a:buNone/>
              <a:tabLst>
                <a:tab pos="684213" algn="l"/>
                <a:tab pos="1250950" algn="l"/>
              </a:tabLst>
            </a:pPr>
            <a:r>
              <a:rPr lang="en-US">
                <a:hlinkClick r:id="rId3" action="ppaction://hlinksldjump"/>
              </a:rPr>
              <a:t>(Schema used in this example)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Comparison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/>
              <a:t>Find all branches that have greater assets than some branch located in Brooklyn.</a:t>
            </a:r>
          </a:p>
          <a:p>
            <a:pPr defTabSz="915988">
              <a:buFont typeface="Monotype Sorts" pitchFamily="2" charset="2"/>
              <a:buNone/>
              <a:tabLst>
                <a:tab pos="1830388" algn="l"/>
              </a:tabLst>
            </a:pPr>
            <a:r>
              <a:rPr lang="en-US"/>
              <a:t>		</a:t>
            </a:r>
            <a:r>
              <a:rPr lang="en-US" b="1"/>
              <a:t>select distinct </a:t>
            </a:r>
            <a:r>
              <a:rPr lang="en-US"/>
              <a:t> </a:t>
            </a:r>
            <a:r>
              <a:rPr lang="en-US" i="1"/>
              <a:t>T.branch-name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</a:t>
            </a:r>
            <a:r>
              <a:rPr lang="en-US" i="1"/>
              <a:t> branch </a:t>
            </a:r>
            <a:r>
              <a:rPr lang="en-US" b="1"/>
              <a:t>as</a:t>
            </a:r>
            <a:r>
              <a:rPr lang="en-US" i="1"/>
              <a:t> T, branch </a:t>
            </a:r>
            <a:r>
              <a:rPr lang="en-US" b="1"/>
              <a:t>as </a:t>
            </a:r>
            <a:r>
              <a:rPr lang="en-US" i="1"/>
              <a:t>S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 T.assets &gt; S.assets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	             </a:t>
            </a:r>
            <a:r>
              <a:rPr lang="en-US" i="1"/>
              <a:t>S.branch-city = </a:t>
            </a:r>
            <a:r>
              <a:rPr lang="en-US" i="1">
                <a:latin typeface="Century Gothic" pitchFamily="34" charset="0"/>
              </a:rPr>
              <a:t>‘</a:t>
            </a:r>
            <a:r>
              <a:rPr lang="en-US"/>
              <a:t>Brooklyn</a:t>
            </a:r>
            <a:r>
              <a:rPr lang="en-US">
                <a:latin typeface="Century Gothic" pitchFamily="34" charset="0"/>
              </a:rPr>
              <a:t>’</a:t>
            </a:r>
          </a:p>
          <a:p>
            <a:pPr defTabSz="915988">
              <a:tabLst>
                <a:tab pos="1830388" algn="l"/>
              </a:tabLst>
            </a:pPr>
            <a:r>
              <a:rPr lang="en-US"/>
              <a:t>Same query using &gt; </a:t>
            </a:r>
            <a:r>
              <a:rPr lang="en-US" b="1"/>
              <a:t>some</a:t>
            </a:r>
            <a:r>
              <a:rPr lang="en-US"/>
              <a:t> clause</a:t>
            </a:r>
          </a:p>
          <a:p>
            <a:pPr defTabSz="915988">
              <a:buFont typeface="Monotype Sorts" pitchFamily="2" charset="2"/>
              <a:buNone/>
              <a:tabLst>
                <a:tab pos="1830388" algn="l"/>
              </a:tabLst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 i="1"/>
              <a:t> branch-name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branch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assets &gt; </a:t>
            </a:r>
            <a:r>
              <a:rPr lang="en-US" b="1"/>
              <a:t>some</a:t>
            </a:r>
            <a:br>
              <a:rPr lang="en-US" b="1"/>
            </a:br>
            <a:r>
              <a:rPr lang="en-US" b="1"/>
              <a:t>	 	(select </a:t>
            </a:r>
            <a:r>
              <a:rPr lang="en-US" i="1"/>
              <a:t>assets</a:t>
            </a:r>
            <a:br>
              <a:rPr lang="en-US" i="1"/>
            </a:br>
            <a:r>
              <a:rPr lang="en-US" i="1"/>
              <a:t>	 	 </a:t>
            </a:r>
            <a:r>
              <a:rPr lang="en-US" b="1"/>
              <a:t>from </a:t>
            </a:r>
            <a:r>
              <a:rPr lang="en-US" i="1"/>
              <a:t>branch</a:t>
            </a:r>
            <a:br>
              <a:rPr lang="en-US" i="1"/>
            </a:br>
            <a:r>
              <a:rPr lang="en-US" i="1"/>
              <a:t>		              </a:t>
            </a:r>
            <a:r>
              <a:rPr lang="en-US" b="1"/>
              <a:t>where</a:t>
            </a:r>
            <a:r>
              <a:rPr lang="en-US" i="1"/>
              <a:t> branch-city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Brooklyn</a:t>
            </a:r>
            <a:r>
              <a:rPr lang="en-US">
                <a:latin typeface="Century Gothic" pitchFamily="34" charset="0"/>
              </a:rPr>
              <a:t>’</a:t>
            </a:r>
            <a:r>
              <a:rPr lang="en-US"/>
              <a:t>)</a:t>
            </a:r>
          </a:p>
          <a:p>
            <a:pPr defTabSz="915988">
              <a:buFont typeface="Monotype Sorts" pitchFamily="2" charset="2"/>
              <a:buNone/>
              <a:tabLst>
                <a:tab pos="1830388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 Some Clause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800850" cy="714375"/>
          </a:xfrm>
        </p:spPr>
        <p:txBody>
          <a:bodyPr/>
          <a:lstStyle/>
          <a:p>
            <a:r>
              <a:rPr lang="en-US"/>
              <a:t>F &lt;comp&gt; </a:t>
            </a:r>
            <a:r>
              <a:rPr lang="en-US" b="1"/>
              <a:t>some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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 s.t. (</a:t>
            </a:r>
            <a:r>
              <a:rPr lang="en-US">
                <a:sym typeface="Symbol" pitchFamily="18" charset="2"/>
              </a:rPr>
              <a:t>F &lt;comp&gt;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&lt;comp&gt; can be:  </a:t>
            </a:r>
            <a:endParaRPr lang="en-US"/>
          </a:p>
        </p:txBody>
      </p: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2133600" y="1981200"/>
            <a:ext cx="457200" cy="1066800"/>
            <a:chOff x="2448" y="1296"/>
            <a:chExt cx="288" cy="960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990600" y="2286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(5&lt; </a:t>
            </a:r>
            <a:r>
              <a:rPr lang="en-US" sz="1800" b="1">
                <a:latin typeface="Helvetica" pitchFamily="34" charset="0"/>
              </a:rPr>
              <a:t>some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667000" y="22860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true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13360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13360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13360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2667000" y="34448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false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13360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213360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213360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838200" y="50292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 </a:t>
            </a:r>
            <a:r>
              <a:rPr lang="en-US">
                <a:sym typeface="Symbol" pitchFamily="18" charset="2"/>
              </a:rPr>
              <a:t></a:t>
            </a:r>
            <a:r>
              <a:rPr lang="en-US" sz="1800">
                <a:latin typeface="Helvetica" pitchFamily="34" charset="0"/>
              </a:rPr>
              <a:t> </a:t>
            </a:r>
            <a:r>
              <a:rPr lang="en-US" sz="1800" b="1">
                <a:latin typeface="Helvetica" pitchFamily="34" charset="0"/>
              </a:rPr>
              <a:t>some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2667000" y="50292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true (since 0 </a:t>
            </a:r>
            <a:r>
              <a:rPr lang="en-US">
                <a:sym typeface="Symbol" pitchFamily="18" charset="2"/>
              </a:rPr>
              <a:t> </a:t>
            </a:r>
            <a:r>
              <a:rPr lang="en-US" sz="1800">
                <a:latin typeface="Helvetica" pitchFamily="34" charset="0"/>
                <a:sym typeface="Symbol" pitchFamily="18" charset="2"/>
              </a:rPr>
              <a:t>5)</a:t>
            </a:r>
            <a:endParaRPr lang="en-US">
              <a:sym typeface="Symbol" pitchFamily="18" charset="2"/>
            </a:endParaRP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352800" y="2514600"/>
            <a:ext cx="4876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(read:  5 &lt; some tuple in the relation)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990600" y="34480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(5&lt; </a:t>
            </a:r>
            <a:r>
              <a:rPr lang="en-US" sz="1800" b="1">
                <a:latin typeface="Helvetica" pitchFamily="34" charset="0"/>
              </a:rPr>
              <a:t>some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667000" y="41878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true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914400" y="4191000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 = </a:t>
            </a:r>
            <a:r>
              <a:rPr lang="en-US" sz="1800" b="1">
                <a:latin typeface="Helvetica" pitchFamily="34" charset="0"/>
              </a:rPr>
              <a:t>some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09600" y="54864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/>
              <a:t>(= </a:t>
            </a:r>
            <a:r>
              <a:rPr lang="en-US" b="1"/>
              <a:t>some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 </a:t>
            </a:r>
            <a:r>
              <a:rPr lang="en-US" b="1">
                <a:sym typeface="Symbol" pitchFamily="18" charset="2"/>
              </a:rPr>
              <a:t>in</a:t>
            </a:r>
          </a:p>
          <a:p>
            <a:r>
              <a:rPr lang="en-US">
                <a:sym typeface="Symbol" pitchFamily="18" charset="2"/>
              </a:rPr>
              <a:t>However, ( </a:t>
            </a:r>
            <a:r>
              <a:rPr lang="en-US" b="1">
                <a:sym typeface="Symbol" pitchFamily="18" charset="2"/>
              </a:rPr>
              <a:t>some</a:t>
            </a:r>
            <a:r>
              <a:rPr lang="en-US">
                <a:sym typeface="Symbol" pitchFamily="18" charset="2"/>
              </a:rPr>
              <a:t>)  </a:t>
            </a:r>
            <a:r>
              <a:rPr lang="en-US" b="1">
                <a:sym typeface="Symbol" pitchFamily="18" charset="2"/>
              </a:rPr>
              <a:t>not in</a:t>
            </a:r>
            <a:endParaRPr lang="en-US">
              <a:sym typeface="Symbol" pitchFamily="18" charset="2"/>
            </a:endParaRP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3167063" y="5984875"/>
            <a:ext cx="122237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Basic Structure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029450" cy="4114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1800"/>
              <a:t>SQL is based on set and relational operations with certain modifications and enhancements</a:t>
            </a:r>
          </a:p>
          <a:p>
            <a:pPr>
              <a:tabLst>
                <a:tab pos="2055813" algn="l"/>
              </a:tabLst>
            </a:pPr>
            <a:r>
              <a:rPr lang="en-US" sz="1800"/>
              <a:t>A typical SQL query has the form: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select 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A</a:t>
            </a:r>
            <a:r>
              <a:rPr lang="en-US" sz="1800" baseline="-25000"/>
              <a:t>2</a:t>
            </a:r>
            <a:r>
              <a:rPr lang="en-US" sz="1800"/>
              <a:t>, ..., </a:t>
            </a:r>
            <a:r>
              <a:rPr lang="en-US" sz="1800" i="1"/>
              <a:t>A</a:t>
            </a:r>
            <a:r>
              <a:rPr lang="en-US" sz="1800" i="1" baseline="-25000"/>
              <a:t>n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from</a:t>
            </a:r>
            <a:r>
              <a:rPr lang="en-US" sz="1800"/>
              <a:t> </a:t>
            </a:r>
            <a:r>
              <a:rPr lang="en-US" sz="1800" i="1"/>
              <a:t>r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2</a:t>
            </a:r>
            <a:r>
              <a:rPr lang="en-US" sz="1800"/>
              <a:t>, ..., </a:t>
            </a:r>
            <a:r>
              <a:rPr lang="en-US" sz="1800" i="1"/>
              <a:t>r</a:t>
            </a:r>
            <a:r>
              <a:rPr lang="en-US" sz="1800" i="1" baseline="-25000"/>
              <a:t>m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where </a:t>
            </a:r>
            <a:r>
              <a:rPr lang="en-US" sz="1800" i="1"/>
              <a:t>P</a:t>
            </a:r>
            <a:endParaRPr lang="en-US" sz="1800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/>
              <a:t>A</a:t>
            </a:r>
            <a:r>
              <a:rPr lang="en-US" sz="1600" i="1" baseline="-25000"/>
              <a:t>i</a:t>
            </a:r>
            <a:r>
              <a:rPr lang="en-US" sz="1600" i="1"/>
              <a:t>s </a:t>
            </a:r>
            <a:r>
              <a:rPr lang="en-US" sz="1600"/>
              <a:t>represent attributes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/>
              <a:t>r</a:t>
            </a:r>
            <a:r>
              <a:rPr lang="en-US" sz="1600" i="1" baseline="-25000"/>
              <a:t>i</a:t>
            </a:r>
            <a:r>
              <a:rPr lang="en-US" sz="1600" i="1"/>
              <a:t>s </a:t>
            </a:r>
            <a:r>
              <a:rPr lang="en-US" sz="1600"/>
              <a:t>represent relations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1600" i="1"/>
              <a:t>P</a:t>
            </a:r>
            <a:r>
              <a:rPr lang="en-US" sz="160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sz="1800"/>
              <a:t>This query is equivalent to the relational algebra expression.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1800"/>
              <a:t>		</a:t>
            </a:r>
            <a:r>
              <a:rPr lang="en-US" sz="1800">
                <a:latin typeface="Symbol" pitchFamily="18" charset="2"/>
              </a:rPr>
              <a:t></a:t>
            </a:r>
            <a:r>
              <a:rPr lang="en-US" i="1" baseline="-25000"/>
              <a:t>A</a:t>
            </a:r>
            <a:r>
              <a:rPr lang="en-US" baseline="-25000"/>
              <a:t>1</a:t>
            </a:r>
            <a:r>
              <a:rPr lang="en-US" i="1" baseline="-25000"/>
              <a:t>, A2, ..., An</a:t>
            </a:r>
            <a:r>
              <a:rPr lang="en-US" sz="1800"/>
              <a:t>(</a:t>
            </a:r>
            <a:r>
              <a:rPr lang="en-US" sz="2400">
                <a:latin typeface="Symbol" pitchFamily="18" charset="2"/>
              </a:rPr>
              <a:t></a:t>
            </a:r>
            <a:r>
              <a:rPr lang="en-US" sz="2400" i="1" baseline="-25000"/>
              <a:t>P </a:t>
            </a:r>
            <a:r>
              <a:rPr lang="en-US" sz="1800" i="1"/>
              <a:t>(r</a:t>
            </a:r>
            <a:r>
              <a:rPr lang="en-US" sz="1800" baseline="-25000"/>
              <a:t>1 </a:t>
            </a:r>
            <a:r>
              <a:rPr lang="en-US" sz="1800"/>
              <a:t>  x </a:t>
            </a:r>
            <a:r>
              <a:rPr lang="en-US" sz="1800" i="1"/>
              <a:t>r</a:t>
            </a:r>
            <a:r>
              <a:rPr lang="en-US" sz="1800" baseline="-25000"/>
              <a:t>2    </a:t>
            </a:r>
            <a:r>
              <a:rPr lang="en-US" sz="1800"/>
              <a:t>x  ...  x  </a:t>
            </a:r>
            <a:r>
              <a:rPr lang="en-US" sz="1800" i="1"/>
              <a:t>r</a:t>
            </a:r>
            <a:r>
              <a:rPr lang="en-US" sz="1800" i="1" baseline="-25000"/>
              <a:t>m</a:t>
            </a:r>
            <a:r>
              <a:rPr lang="en-US" sz="1800"/>
              <a:t>))</a:t>
            </a:r>
          </a:p>
          <a:p>
            <a:pPr>
              <a:tabLst>
                <a:tab pos="2055813" algn="l"/>
              </a:tabLst>
            </a:pPr>
            <a:r>
              <a:rPr lang="en-US" sz="180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all Clause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6800850" cy="381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F &lt;comp&gt; </a:t>
            </a:r>
            <a:r>
              <a:rPr lang="en-US" b="1"/>
              <a:t>all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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</a:t>
            </a:r>
            <a:r>
              <a:rPr lang="en-US">
                <a:sym typeface="Symbol" pitchFamily="18" charset="2"/>
              </a:rPr>
              <a:t> (F &lt;comp&gt; </a:t>
            </a:r>
            <a:r>
              <a:rPr lang="en-US" i="1">
                <a:sym typeface="Symbol" pitchFamily="18" charset="2"/>
              </a:rPr>
              <a:t>t)</a:t>
            </a:r>
            <a:endParaRPr lang="en-US"/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2647950" y="1981200"/>
            <a:ext cx="457200" cy="1066800"/>
            <a:chOff x="2448" y="1296"/>
            <a:chExt cx="288" cy="960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809750" y="2286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(5&lt; </a:t>
            </a:r>
            <a:r>
              <a:rPr lang="en-US" sz="1800" b="1">
                <a:latin typeface="Helvetica" pitchFamily="34" charset="0"/>
              </a:rPr>
              <a:t>all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181350" y="2286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false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264795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64795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264795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3181350" y="34448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true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264795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64795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64795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1733550" y="50292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 </a:t>
            </a:r>
            <a:r>
              <a:rPr lang="en-US">
                <a:sym typeface="Symbol" pitchFamily="18" charset="2"/>
              </a:rPr>
              <a:t></a:t>
            </a:r>
            <a:r>
              <a:rPr lang="en-US" sz="1800">
                <a:latin typeface="Helvetica" pitchFamily="34" charset="0"/>
              </a:rPr>
              <a:t> </a:t>
            </a:r>
            <a:r>
              <a:rPr lang="en-US" sz="1800" b="1">
                <a:latin typeface="Helvetica" pitchFamily="34" charset="0"/>
              </a:rPr>
              <a:t>all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3181350" y="50292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true (since 5 </a:t>
            </a:r>
            <a:r>
              <a:rPr lang="en-US">
                <a:sym typeface="Symbol" pitchFamily="18" charset="2"/>
              </a:rPr>
              <a:t> </a:t>
            </a:r>
            <a:r>
              <a:rPr lang="en-US" sz="1800">
                <a:latin typeface="Helvetica" pitchFamily="34" charset="0"/>
                <a:sym typeface="Symbol" pitchFamily="18" charset="2"/>
              </a:rPr>
              <a:t>4 and 5 </a:t>
            </a:r>
            <a:r>
              <a:rPr lang="en-US">
                <a:sym typeface="Symbol" pitchFamily="18" charset="2"/>
              </a:rPr>
              <a:t></a:t>
            </a:r>
            <a:r>
              <a:rPr lang="en-US" sz="1800">
                <a:latin typeface="Helvetica" pitchFamily="34" charset="0"/>
                <a:sym typeface="Symbol" pitchFamily="18" charset="2"/>
              </a:rPr>
              <a:t> 6)</a:t>
            </a:r>
            <a:endParaRPr lang="en-US">
              <a:sym typeface="Symbol" pitchFamily="18" charset="2"/>
            </a:endParaRP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809750" y="34480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(5&lt; </a:t>
            </a:r>
            <a:r>
              <a:rPr lang="en-US" sz="1800" b="1">
                <a:latin typeface="Helvetica" pitchFamily="34" charset="0"/>
              </a:rPr>
              <a:t>all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181350" y="41878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) = false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1733550" y="4191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(5 = </a:t>
            </a:r>
            <a:r>
              <a:rPr lang="en-US" sz="1800" b="1">
                <a:latin typeface="Helvetica" pitchFamily="34" charset="0"/>
              </a:rPr>
              <a:t>all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1123950" y="54864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/>
              <a:t>(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</a:t>
            </a:r>
            <a:r>
              <a:rPr lang="en-US" b="1"/>
              <a:t>all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 </a:t>
            </a:r>
            <a:r>
              <a:rPr lang="en-US" b="1">
                <a:sym typeface="Symbol" pitchFamily="18" charset="2"/>
              </a:rPr>
              <a:t>not in</a:t>
            </a:r>
          </a:p>
          <a:p>
            <a:r>
              <a:rPr lang="en-US">
                <a:sym typeface="Symbol" pitchFamily="18" charset="2"/>
              </a:rPr>
              <a:t>However, (= </a:t>
            </a:r>
            <a:r>
              <a:rPr lang="en-US" b="1">
                <a:sym typeface="Symbol" pitchFamily="18" charset="2"/>
              </a:rPr>
              <a:t>all</a:t>
            </a:r>
            <a:r>
              <a:rPr lang="en-US">
                <a:sym typeface="Symbol" pitchFamily="18" charset="2"/>
              </a:rPr>
              <a:t>)  </a:t>
            </a:r>
            <a:r>
              <a:rPr lang="en-US" b="1">
                <a:sym typeface="Symbol" pitchFamily="18" charset="2"/>
              </a:rPr>
              <a:t>in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3373438" y="5989638"/>
            <a:ext cx="109537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/>
              <a:t>Find the names of all branches that have greater assets than all branches located in Brooklyn.</a:t>
            </a:r>
          </a:p>
          <a:p>
            <a:pPr>
              <a:buFont typeface="Monotype Sorts" pitchFamily="2" charset="2"/>
              <a:buNone/>
              <a:tabLst>
                <a:tab pos="1370013" algn="l"/>
                <a:tab pos="1830388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branch-name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branch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assets &gt; </a:t>
            </a:r>
            <a:r>
              <a:rPr lang="en-US" b="1"/>
              <a:t>all</a:t>
            </a:r>
            <a:br>
              <a:rPr lang="en-US" b="1"/>
            </a:br>
            <a:r>
              <a:rPr lang="en-US" b="1"/>
              <a:t>		(select </a:t>
            </a:r>
            <a:r>
              <a:rPr lang="en-US" i="1"/>
              <a:t>assets</a:t>
            </a:r>
            <a:br>
              <a:rPr lang="en-US" i="1"/>
            </a:br>
            <a:r>
              <a:rPr lang="en-US" i="1"/>
              <a:t>		</a:t>
            </a:r>
            <a:r>
              <a:rPr lang="en-US" b="1"/>
              <a:t>from</a:t>
            </a:r>
            <a:r>
              <a:rPr lang="en-US" i="1"/>
              <a:t> branch</a:t>
            </a:r>
            <a:br>
              <a:rPr lang="en-US" i="1"/>
            </a:br>
            <a:r>
              <a:rPr lang="en-US" i="1"/>
              <a:t>		</a:t>
            </a:r>
            <a:r>
              <a:rPr lang="en-US" b="1"/>
              <a:t>where </a:t>
            </a:r>
            <a:r>
              <a:rPr lang="en-US" i="1"/>
              <a:t>branch-city = </a:t>
            </a:r>
            <a:r>
              <a:rPr lang="en-US"/>
              <a:t>‘Brooklyn’)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for Empty Relations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exists</a:t>
            </a:r>
            <a:r>
              <a:rPr lang="en-US"/>
              <a:t> construct returns the value </a:t>
            </a:r>
            <a:r>
              <a:rPr lang="en-US" b="1"/>
              <a:t>true</a:t>
            </a:r>
            <a:r>
              <a:rPr lang="en-US"/>
              <a:t> if the argument subquery is nonempty.</a:t>
            </a:r>
          </a:p>
          <a:p>
            <a:r>
              <a:rPr lang="en-US" b="1"/>
              <a:t>exists </a:t>
            </a:r>
            <a:r>
              <a:rPr lang="en-US" i="1"/>
              <a:t> r </a:t>
            </a:r>
            <a:r>
              <a:rPr lang="en-US">
                <a:sym typeface="Symbol" pitchFamily="18" charset="2"/>
              </a:rPr>
              <a:t> 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 </a:t>
            </a:r>
            <a:r>
              <a:rPr lang="en-US" i="1"/>
              <a:t>Ø</a:t>
            </a:r>
            <a:endParaRPr lang="en-US">
              <a:sym typeface="Symbol" pitchFamily="18" charset="2"/>
            </a:endParaRPr>
          </a:p>
          <a:p>
            <a:r>
              <a:rPr lang="en-US" b="1">
                <a:sym typeface="Symbol" pitchFamily="18" charset="2"/>
              </a:rPr>
              <a:t>not exists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 </a:t>
            </a:r>
            <a:r>
              <a:rPr lang="en-US" i="1">
                <a:sym typeface="Symbol" pitchFamily="18" charset="2"/>
              </a:rPr>
              <a:t>r </a:t>
            </a:r>
            <a:r>
              <a:rPr lang="en-US">
                <a:sym typeface="Symbol" pitchFamily="18" charset="2"/>
              </a:rPr>
              <a:t>= </a:t>
            </a:r>
            <a:r>
              <a:rPr lang="en-US" i="1"/>
              <a:t>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1800"/>
              <a:t>Find all customers who have an account at all branches located in Brooklyn.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sz="1800"/>
              <a:t>		</a:t>
            </a:r>
            <a:r>
              <a:rPr lang="en-US" sz="1800" b="1"/>
              <a:t>select distinct </a:t>
            </a:r>
            <a:r>
              <a:rPr lang="en-US" sz="1800" i="1"/>
              <a:t>S.customer-name</a:t>
            </a:r>
            <a:br>
              <a:rPr lang="en-US" sz="1800" i="1"/>
            </a:br>
            <a:r>
              <a:rPr lang="en-US" sz="1800" i="1"/>
              <a:t>	</a:t>
            </a:r>
            <a:r>
              <a:rPr lang="en-US" sz="1800" b="1"/>
              <a:t>from </a:t>
            </a:r>
            <a:r>
              <a:rPr lang="en-US" sz="1800" i="1"/>
              <a:t>depositor</a:t>
            </a:r>
            <a:r>
              <a:rPr lang="en-US" sz="1800" b="1"/>
              <a:t> as </a:t>
            </a:r>
            <a:r>
              <a:rPr lang="en-US" sz="1800" i="1"/>
              <a:t>S</a:t>
            </a:r>
            <a:br>
              <a:rPr lang="en-US" sz="1800" i="1"/>
            </a:br>
            <a:r>
              <a:rPr lang="en-US" sz="1800" i="1"/>
              <a:t>	</a:t>
            </a:r>
            <a:r>
              <a:rPr lang="en-US" sz="1800" b="1"/>
              <a:t>where not exists (</a:t>
            </a:r>
            <a:br>
              <a:rPr lang="en-US" sz="1800" b="1"/>
            </a:br>
            <a:r>
              <a:rPr lang="en-US" sz="1800" b="1"/>
              <a:t>		(select </a:t>
            </a:r>
            <a:r>
              <a:rPr lang="en-US" sz="1800" i="1"/>
              <a:t>branch-name</a:t>
            </a:r>
            <a:br>
              <a:rPr lang="en-US" sz="1800" i="1"/>
            </a:br>
            <a:r>
              <a:rPr lang="en-US" sz="1800" i="1"/>
              <a:t>		</a:t>
            </a:r>
            <a:r>
              <a:rPr lang="en-US" sz="1800" b="1"/>
              <a:t>from </a:t>
            </a:r>
            <a:r>
              <a:rPr lang="en-US" sz="1800" i="1"/>
              <a:t>branch</a:t>
            </a:r>
            <a:br>
              <a:rPr lang="en-US" sz="1800" i="1"/>
            </a:br>
            <a:r>
              <a:rPr lang="en-US" sz="1800" i="1"/>
              <a:t>		</a:t>
            </a:r>
            <a:r>
              <a:rPr lang="en-US" sz="1800" b="1"/>
              <a:t>where </a:t>
            </a:r>
            <a:r>
              <a:rPr lang="en-US" sz="1800" i="1"/>
              <a:t>branch-city = </a:t>
            </a:r>
            <a:r>
              <a:rPr lang="en-US" sz="1800"/>
              <a:t>‘Brooklyn’)</a:t>
            </a:r>
            <a:br>
              <a:rPr lang="en-US" sz="1800"/>
            </a:br>
            <a:r>
              <a:rPr lang="en-US" sz="1800"/>
              <a:t>           </a:t>
            </a:r>
            <a:r>
              <a:rPr lang="en-US" sz="1800" b="1"/>
              <a:t>except</a:t>
            </a:r>
            <a:br>
              <a:rPr lang="en-US" sz="1800" b="1"/>
            </a:br>
            <a:r>
              <a:rPr lang="en-US" sz="1800" b="1"/>
              <a:t>		(select </a:t>
            </a:r>
            <a:r>
              <a:rPr lang="en-US" sz="1800" i="1"/>
              <a:t>R.branch-name</a:t>
            </a:r>
            <a:br>
              <a:rPr lang="en-US" sz="1800" i="1"/>
            </a:br>
            <a:r>
              <a:rPr lang="en-US" sz="1800" i="1"/>
              <a:t>		</a:t>
            </a:r>
            <a:r>
              <a:rPr lang="en-US" sz="1800" b="1"/>
              <a:t>from</a:t>
            </a:r>
            <a:r>
              <a:rPr lang="en-US" sz="1800" i="1"/>
              <a:t> depositor </a:t>
            </a:r>
            <a:r>
              <a:rPr lang="en-US" sz="1800" b="1"/>
              <a:t>as </a:t>
            </a:r>
            <a:r>
              <a:rPr lang="en-US" sz="1800" i="1"/>
              <a:t>T, account </a:t>
            </a:r>
            <a:r>
              <a:rPr lang="en-US" sz="1800" b="1"/>
              <a:t>as </a:t>
            </a:r>
            <a:r>
              <a:rPr lang="en-US" sz="1800" i="1"/>
              <a:t>R</a:t>
            </a:r>
            <a:br>
              <a:rPr lang="en-US" sz="1800" i="1"/>
            </a:br>
            <a:r>
              <a:rPr lang="en-US" sz="1800" i="1"/>
              <a:t>		</a:t>
            </a:r>
            <a:r>
              <a:rPr lang="en-US" sz="1800" b="1"/>
              <a:t>where </a:t>
            </a:r>
            <a:r>
              <a:rPr lang="en-US" sz="1800" i="1"/>
              <a:t>T.account-number = R.account-number </a:t>
            </a:r>
            <a:r>
              <a:rPr lang="en-US" sz="1800" b="1"/>
              <a:t>and</a:t>
            </a:r>
            <a:br>
              <a:rPr lang="en-US" sz="1800" b="1"/>
            </a:br>
            <a:r>
              <a:rPr lang="en-US" sz="1800" b="1"/>
              <a:t>			</a:t>
            </a:r>
            <a:r>
              <a:rPr lang="en-US" sz="1800" i="1"/>
              <a:t>S.customer-name = T.customer-name))</a:t>
            </a:r>
            <a:endParaRPr lang="en-US" sz="180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1800">
                <a:hlinkClick r:id="rId2" action="ppaction://hlinksldjump"/>
              </a:rPr>
              <a:t>(Schema used in this example)</a:t>
            </a:r>
            <a:endParaRPr lang="en-US" sz="180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1800"/>
              <a:t>Note that </a:t>
            </a:r>
            <a:r>
              <a:rPr lang="en-US" sz="1800" i="1"/>
              <a:t>X – Y = Ø   </a:t>
            </a:r>
            <a:r>
              <a:rPr lang="en-US" sz="1800">
                <a:sym typeface="Symbol" pitchFamily="18" charset="2"/>
              </a:rPr>
              <a:t>   </a:t>
            </a:r>
            <a:r>
              <a:rPr lang="en-US" sz="1800" i="1">
                <a:sym typeface="Symbol" pitchFamily="18" charset="2"/>
              </a:rPr>
              <a:t>X</a:t>
            </a:r>
            <a:r>
              <a:rPr lang="en-US" sz="1800">
                <a:sym typeface="Symbol" pitchFamily="18" charset="2"/>
              </a:rPr>
              <a:t> </a:t>
            </a:r>
            <a:r>
              <a:rPr lang="en-US" sz="1800" i="1">
                <a:sym typeface="Symbol" pitchFamily="18" charset="2"/>
              </a:rPr>
              <a:t>Y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1800" i="1">
                <a:sym typeface="Symbol" pitchFamily="18" charset="2"/>
              </a:rPr>
              <a:t>Note: </a:t>
            </a:r>
            <a:r>
              <a:rPr lang="en-US" sz="1800">
                <a:sym typeface="Symbol" pitchFamily="18" charset="2"/>
              </a:rPr>
              <a:t>Cannot write this query using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=</a:t>
            </a:r>
            <a:r>
              <a:rPr lang="en-US" sz="1800" b="1">
                <a:sym typeface="Symbol" pitchFamily="18" charset="2"/>
              </a:rPr>
              <a:t> all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and its variants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for Absence of Duplicate Tuples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724025"/>
            <a:ext cx="774700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1547813" algn="l"/>
              </a:tabLst>
            </a:pPr>
            <a:r>
              <a:rPr lang="en-US"/>
              <a:t>The </a:t>
            </a:r>
            <a:r>
              <a:rPr lang="en-US" b="1"/>
              <a:t>unique</a:t>
            </a:r>
            <a:r>
              <a:rPr lang="en-US"/>
              <a:t> construct tests whether a subquery has any duplicate tuples in its result.</a:t>
            </a:r>
          </a:p>
          <a:p>
            <a:pPr>
              <a:lnSpc>
                <a:spcPct val="90000"/>
              </a:lnSpc>
              <a:tabLst>
                <a:tab pos="803275" algn="l"/>
                <a:tab pos="1547813" algn="l"/>
              </a:tabLst>
            </a:pPr>
            <a:r>
              <a:rPr lang="en-US"/>
              <a:t>Find all customers who have at most one account at the Perryridge branch.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        select </a:t>
            </a:r>
            <a:r>
              <a:rPr lang="en-US" i="1"/>
              <a:t>T.customer-name</a:t>
            </a:r>
          </a:p>
          <a:p>
            <a:pPr>
              <a:lnSpc>
                <a:spcPct val="50000"/>
              </a:lnSpc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        from </a:t>
            </a:r>
            <a:r>
              <a:rPr lang="en-US" i="1"/>
              <a:t>depositor </a:t>
            </a:r>
            <a:r>
              <a:rPr lang="en-US" b="1"/>
              <a:t>as </a:t>
            </a:r>
            <a:r>
              <a:rPr lang="en-US" i="1"/>
              <a:t>T</a:t>
            </a:r>
          </a:p>
          <a:p>
            <a:pPr>
              <a:lnSpc>
                <a:spcPct val="50000"/>
              </a:lnSpc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        where unique </a:t>
            </a:r>
            <a:r>
              <a:rPr lang="en-US"/>
              <a:t>(</a:t>
            </a:r>
            <a:endParaRPr lang="en-US" b="1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		   select </a:t>
            </a:r>
            <a:r>
              <a:rPr lang="en-US" i="1"/>
              <a:t>R.customer-name</a:t>
            </a:r>
            <a:br>
              <a:rPr lang="en-US" i="1"/>
            </a:br>
            <a:r>
              <a:rPr lang="en-US" i="1"/>
              <a:t>	   </a:t>
            </a:r>
            <a:r>
              <a:rPr lang="en-US" b="1"/>
              <a:t>from</a:t>
            </a:r>
            <a:r>
              <a:rPr lang="en-US" i="1"/>
              <a:t> account, depositor </a:t>
            </a:r>
            <a:r>
              <a:rPr lang="en-US" b="1"/>
              <a:t>as </a:t>
            </a:r>
            <a:r>
              <a:rPr lang="en-US" i="1"/>
              <a:t>R</a:t>
            </a:r>
            <a:br>
              <a:rPr lang="en-US" i="1"/>
            </a:br>
            <a:r>
              <a:rPr lang="en-US" i="1"/>
              <a:t>	   </a:t>
            </a:r>
            <a:r>
              <a:rPr lang="en-US" b="1"/>
              <a:t>where</a:t>
            </a:r>
            <a:r>
              <a:rPr lang="en-US" i="1"/>
              <a:t> T.customer-name = R.customer-name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		   </a:t>
            </a:r>
            <a:r>
              <a:rPr lang="en-US" i="1"/>
              <a:t>R.account-number = account.account-number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		   </a:t>
            </a:r>
            <a:r>
              <a:rPr lang="en-US" i="1"/>
              <a:t>account.branch-name = ‘</a:t>
            </a:r>
            <a:r>
              <a:rPr lang="en-US"/>
              <a:t>Perryridge’)</a:t>
            </a:r>
          </a:p>
          <a:p>
            <a:pPr>
              <a:lnSpc>
                <a:spcPct val="90000"/>
              </a:lnSpc>
              <a:tabLst>
                <a:tab pos="803275" algn="l"/>
                <a:tab pos="1547813" algn="l"/>
              </a:tabLst>
            </a:pPr>
            <a:r>
              <a:rPr lang="en-US">
                <a:hlinkClick r:id="rId2" action="ppaction://hlinksldjump"/>
              </a:rPr>
              <a:t>(Schema used in this example)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4538" algn="l"/>
                <a:tab pos="1489075" algn="l"/>
              </a:tabLst>
            </a:pPr>
            <a:r>
              <a:rPr lang="en-US"/>
              <a:t>Find all customers who have at least two accounts at the Perryridge branch.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endParaRPr lang="en-US"/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 b="1"/>
              <a:t>select distinct </a:t>
            </a:r>
            <a:r>
              <a:rPr lang="en-US" i="1"/>
              <a:t>T.customer-name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 b="1"/>
              <a:t>from </a:t>
            </a:r>
            <a:r>
              <a:rPr lang="en-US" i="1"/>
              <a:t>depositor T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 b="1"/>
              <a:t>where not unique </a:t>
            </a:r>
            <a:r>
              <a:rPr lang="en-US"/>
              <a:t>(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R.customer-name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 i="1"/>
              <a:t>		</a:t>
            </a:r>
            <a:r>
              <a:rPr lang="en-US" b="1"/>
              <a:t>from </a:t>
            </a:r>
            <a:r>
              <a:rPr lang="en-US" i="1"/>
              <a:t>account, depositor </a:t>
            </a:r>
            <a:r>
              <a:rPr lang="en-US" b="1"/>
              <a:t>as </a:t>
            </a:r>
            <a:r>
              <a:rPr lang="en-US" i="1"/>
              <a:t>R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 i="1"/>
              <a:t>		</a:t>
            </a:r>
            <a:r>
              <a:rPr lang="en-US" b="1"/>
              <a:t>where </a:t>
            </a:r>
            <a:r>
              <a:rPr lang="en-US" i="1"/>
              <a:t>T.customer-name = R.customer-name </a:t>
            </a:r>
            <a:r>
              <a:rPr lang="en-US" b="1"/>
              <a:t>and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/>
              <a:t>			</a:t>
            </a:r>
            <a:r>
              <a:rPr lang="en-US" i="1"/>
              <a:t>R.account-number = account.account-number </a:t>
            </a:r>
            <a:r>
              <a:rPr lang="en-US" b="1"/>
              <a:t>and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r>
              <a:rPr lang="en-US" b="1"/>
              <a:t>			</a:t>
            </a:r>
            <a:r>
              <a:rPr lang="en-US" i="1"/>
              <a:t>account.branch-name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Perryridge</a:t>
            </a:r>
            <a:r>
              <a:rPr lang="en-US">
                <a:latin typeface="Century Gothic" pitchFamily="34" charset="0"/>
              </a:rPr>
              <a:t>’</a:t>
            </a:r>
            <a:r>
              <a:rPr lang="en-US"/>
              <a:t>)</a:t>
            </a:r>
          </a:p>
          <a:p>
            <a:pPr>
              <a:tabLst>
                <a:tab pos="744538" algn="l"/>
                <a:tab pos="1489075" algn="l"/>
              </a:tabLst>
            </a:pPr>
            <a:r>
              <a:rPr lang="en-US">
                <a:hlinkClick r:id="rId2" action="ppaction://hlinksldjump"/>
              </a:rPr>
              <a:t>(Schema used in this example)</a:t>
            </a:r>
            <a:endParaRPr lang="en-US"/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744538" algn="l"/>
                <a:tab pos="1489075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89075" algn="l"/>
              </a:tabLst>
            </a:pPr>
            <a:r>
              <a:rPr lang="en-US"/>
              <a:t>Provide a mechanism to hide certain data from the view of certain users.  To create a view we use the command: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/>
              <a:t>		</a:t>
            </a:r>
            <a:r>
              <a:rPr lang="en-US" b="1"/>
              <a:t>create view </a:t>
            </a:r>
            <a:r>
              <a:rPr lang="en-US" i="1"/>
              <a:t>v</a:t>
            </a:r>
            <a:r>
              <a:rPr lang="en-US" b="1"/>
              <a:t> as</a:t>
            </a:r>
            <a:r>
              <a:rPr lang="en-US" i="1"/>
              <a:t> </a:t>
            </a:r>
            <a:r>
              <a:rPr lang="en-US"/>
              <a:t>&lt;query expression&gt;</a:t>
            </a: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/>
              <a:t>	where:</a:t>
            </a:r>
          </a:p>
          <a:p>
            <a:pPr lvl="1">
              <a:tabLst>
                <a:tab pos="1489075" algn="l"/>
              </a:tabLst>
            </a:pPr>
            <a:r>
              <a:rPr lang="en-US"/>
              <a:t>&lt;query expression&gt; is any legal expression</a:t>
            </a:r>
          </a:p>
          <a:p>
            <a:pPr lvl="1">
              <a:tabLst>
                <a:tab pos="1489075" algn="l"/>
              </a:tabLst>
            </a:pPr>
            <a:r>
              <a:rPr lang="en-US"/>
              <a:t>The view name is represented by </a:t>
            </a:r>
            <a:r>
              <a:rPr lang="en-US" i="1"/>
              <a:t>v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62900" cy="4876800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/>
              <a:t>A view consisting of branches and their customers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b="1"/>
              <a:t>create view </a:t>
            </a:r>
            <a:r>
              <a:rPr lang="en-US" i="1"/>
              <a:t>all-customer </a:t>
            </a:r>
            <a:r>
              <a:rPr lang="en-US" b="1"/>
              <a:t>as</a:t>
            </a:r>
            <a:br>
              <a:rPr lang="en-US" b="1"/>
            </a:br>
            <a:r>
              <a:rPr lang="en-US" b="1"/>
              <a:t> 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branch-name, customer-name</a:t>
            </a:r>
            <a:br>
              <a:rPr lang="en-US" i="1"/>
            </a:br>
            <a:r>
              <a:rPr lang="en-US" i="1"/>
              <a:t>   </a:t>
            </a:r>
            <a:r>
              <a:rPr lang="en-US" b="1"/>
              <a:t>from </a:t>
            </a:r>
            <a:r>
              <a:rPr lang="en-US" i="1"/>
              <a:t>depositor, account</a:t>
            </a:r>
            <a:br>
              <a:rPr lang="en-US" i="1"/>
            </a:br>
            <a:r>
              <a:rPr lang="en-US" i="1"/>
              <a:t>   </a:t>
            </a:r>
            <a:r>
              <a:rPr lang="en-US" b="1"/>
              <a:t>where </a:t>
            </a:r>
            <a:r>
              <a:rPr lang="en-US" i="1"/>
              <a:t>depositor.account-number = account.account-number)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tabLst>
                <a:tab pos="1370013" algn="l"/>
              </a:tabLst>
            </a:pPr>
            <a:r>
              <a:rPr lang="en-US" i="1"/>
              <a:t>    </a:t>
            </a:r>
            <a:r>
              <a:rPr lang="en-US" b="1"/>
              <a:t>union</a:t>
            </a:r>
            <a:br>
              <a:rPr lang="en-US" b="1"/>
            </a:br>
            <a:r>
              <a:rPr lang="en-US" b="1"/>
              <a:t>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branch-name, customer-name</a:t>
            </a:r>
            <a:br>
              <a:rPr lang="en-US" i="1"/>
            </a:br>
            <a:r>
              <a:rPr lang="en-US" i="1"/>
              <a:t>  </a:t>
            </a:r>
            <a:r>
              <a:rPr lang="en-US" b="1"/>
              <a:t>from </a:t>
            </a:r>
            <a:r>
              <a:rPr lang="en-US" i="1"/>
              <a:t>borrower, loan</a:t>
            </a:r>
            <a:br>
              <a:rPr lang="en-US" i="1"/>
            </a:br>
            <a:r>
              <a:rPr lang="en-US" i="1"/>
              <a:t>  </a:t>
            </a:r>
            <a:r>
              <a:rPr lang="en-US" b="1"/>
              <a:t>where </a:t>
            </a:r>
            <a:r>
              <a:rPr lang="en-US" i="1"/>
              <a:t>borrower.loan-number = loan.loan-number)</a:t>
            </a:r>
          </a:p>
          <a:p>
            <a:pPr>
              <a:tabLst>
                <a:tab pos="1370013" algn="l"/>
              </a:tabLst>
            </a:pPr>
            <a:r>
              <a:rPr lang="en-US"/>
              <a:t>Find all customers of the Perryridge branch</a:t>
            </a:r>
          </a:p>
          <a:p>
            <a:pPr>
              <a:buFont typeface="Monotype Sorts" pitchFamily="2" charset="2"/>
              <a:buNone/>
              <a:tabLst>
                <a:tab pos="1370013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customer-name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all-customer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branch-name = </a:t>
            </a:r>
            <a:r>
              <a:rPr lang="en-US"/>
              <a:t>‘Perryridge’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Derived Relations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Find the average account balance of those branches where the average account balance is greater than $1200.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branch-name, avg-balance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(select </a:t>
            </a:r>
            <a:r>
              <a:rPr lang="en-US" i="1"/>
              <a:t>branch-name, </a:t>
            </a:r>
            <a:r>
              <a:rPr lang="en-US" b="1"/>
              <a:t>avg </a:t>
            </a:r>
            <a:r>
              <a:rPr lang="en-US" i="1"/>
              <a:t>(balance)</a:t>
            </a:r>
            <a:br>
              <a:rPr lang="en-US" i="1"/>
            </a:br>
            <a:r>
              <a:rPr lang="en-US" i="1"/>
              <a:t>			  </a:t>
            </a:r>
            <a:r>
              <a:rPr lang="en-US" b="1"/>
              <a:t>from</a:t>
            </a:r>
            <a:r>
              <a:rPr lang="en-US" i="1"/>
              <a:t> account</a:t>
            </a:r>
            <a:br>
              <a:rPr lang="en-US" i="1"/>
            </a:br>
            <a:r>
              <a:rPr lang="en-US" i="1"/>
              <a:t>			  </a:t>
            </a:r>
            <a:r>
              <a:rPr lang="en-US" b="1"/>
              <a:t>group by</a:t>
            </a:r>
            <a:r>
              <a:rPr lang="en-US" i="1"/>
              <a:t> branch-name)</a:t>
            </a:r>
            <a:br>
              <a:rPr lang="en-US" i="1"/>
            </a:br>
            <a:r>
              <a:rPr lang="en-US" i="1"/>
              <a:t>		   </a:t>
            </a:r>
            <a:r>
              <a:rPr lang="en-US" b="1"/>
              <a:t>as </a:t>
            </a:r>
            <a:r>
              <a:rPr lang="en-US" i="1"/>
              <a:t>result (branch-name, avg-balance)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avg-balance &gt; </a:t>
            </a:r>
            <a:r>
              <a:rPr lang="en-US"/>
              <a:t>1200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/>
              <a:t>	Note that we do not need to use the </a:t>
            </a:r>
            <a:r>
              <a:rPr lang="en-US" b="1"/>
              <a:t>having </a:t>
            </a:r>
            <a:r>
              <a:rPr lang="en-US"/>
              <a:t>clause, since we compute the temporary (view) relation </a:t>
            </a:r>
            <a:r>
              <a:rPr lang="en-US" i="1"/>
              <a:t>result</a:t>
            </a:r>
            <a:r>
              <a:rPr lang="en-US"/>
              <a:t> in the </a:t>
            </a:r>
            <a:r>
              <a:rPr lang="en-US" b="1"/>
              <a:t>from </a:t>
            </a:r>
            <a:r>
              <a:rPr lang="en-US"/>
              <a:t>clause, and the attributes of </a:t>
            </a:r>
            <a:r>
              <a:rPr lang="en-US" i="1"/>
              <a:t>result</a:t>
            </a:r>
            <a:r>
              <a:rPr lang="en-US"/>
              <a:t> can be used directly in the </a:t>
            </a:r>
            <a:r>
              <a:rPr lang="en-US" b="1"/>
              <a:t>where </a:t>
            </a:r>
            <a:r>
              <a:rPr lang="en-US"/>
              <a:t>clause.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Clause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clause allows views to be defined locally to a query, rather than globally.  Analogous to procedures in a programming language.</a:t>
            </a:r>
          </a:p>
          <a:p>
            <a:r>
              <a:rPr lang="en-US"/>
              <a:t>Find all accounts with the maximum balance </a:t>
            </a:r>
            <a:br>
              <a:rPr lang="en-US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     with</a:t>
            </a:r>
            <a:r>
              <a:rPr lang="en-US"/>
              <a:t> </a:t>
            </a:r>
            <a:r>
              <a:rPr lang="en-US" i="1"/>
              <a:t>max-balance</a:t>
            </a:r>
            <a:r>
              <a:rPr lang="en-US"/>
              <a:t>(</a:t>
            </a:r>
            <a:r>
              <a:rPr lang="en-US" i="1"/>
              <a:t>value</a:t>
            </a:r>
            <a:r>
              <a:rPr lang="en-US"/>
              <a:t>) </a:t>
            </a:r>
            <a:r>
              <a:rPr lang="en-US" b="1"/>
              <a:t>as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select</a:t>
            </a:r>
            <a:r>
              <a:rPr lang="en-US"/>
              <a:t> max (</a:t>
            </a:r>
            <a:r>
              <a:rPr lang="en-US" i="1"/>
              <a:t>balance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/>
            </a:r>
            <a:br>
              <a:rPr lang="en-US"/>
            </a:br>
            <a:r>
              <a:rPr lang="en-US"/>
              <a:t>    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account-number</a:t>
            </a:r>
            <a:br>
              <a:rPr lang="en-US" i="1"/>
            </a:br>
            <a:r>
              <a:rPr lang="en-US" i="1"/>
              <a:t> 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account, max-balance</a:t>
            </a:r>
            <a:br>
              <a:rPr lang="en-US" i="1"/>
            </a:br>
            <a:r>
              <a:rPr lang="en-US" i="1"/>
              <a:t>    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account.balance = max-balance.value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select Clause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sz="1800"/>
              <a:t>The </a:t>
            </a:r>
            <a:r>
              <a:rPr lang="en-US" sz="1800" b="1"/>
              <a:t>select</a:t>
            </a:r>
            <a:r>
              <a:rPr lang="en-US" sz="1800"/>
              <a:t> clause corresponds to the projection operation of the relational algebra.  It is used to list the attributes desired in the result of a query.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sz="1800"/>
              <a:t>Find the names of all branches in the </a:t>
            </a:r>
            <a:r>
              <a:rPr lang="en-US" sz="1800" i="1"/>
              <a:t>loan</a:t>
            </a:r>
            <a:r>
              <a:rPr lang="en-US" sz="1800"/>
              <a:t> relation</a:t>
            </a:r>
            <a:br>
              <a:rPr lang="en-US" sz="1800"/>
            </a:br>
            <a:r>
              <a:rPr lang="en-US" sz="1800"/>
              <a:t>		</a:t>
            </a:r>
            <a:r>
              <a:rPr lang="en-US" sz="1800" b="1"/>
              <a:t>select </a:t>
            </a:r>
            <a:r>
              <a:rPr lang="en-US" sz="1800" i="1"/>
              <a:t>branch-name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		</a:t>
            </a:r>
            <a:r>
              <a:rPr lang="en-US" sz="1800" b="1"/>
              <a:t>from </a:t>
            </a:r>
            <a:r>
              <a:rPr lang="en-US" sz="1800" i="1"/>
              <a:t>loan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sz="1800"/>
              <a:t>In the “pure” relational algebra syntax, the query would be: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1800"/>
              <a:t>			</a:t>
            </a:r>
            <a:r>
              <a:rPr lang="en-US" sz="1800">
                <a:latin typeface="Symbol" pitchFamily="18" charset="2"/>
              </a:rPr>
              <a:t></a:t>
            </a:r>
            <a:r>
              <a:rPr lang="en-US" baseline="-25000"/>
              <a:t>branch-name</a:t>
            </a:r>
            <a:r>
              <a:rPr lang="en-US" sz="1800"/>
              <a:t>(</a:t>
            </a:r>
            <a:r>
              <a:rPr lang="en-US" sz="1800" i="1"/>
              <a:t>loan)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sz="1800"/>
              <a:t>An asterisk in the select clause denotes “all attributes”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sz="1800"/>
              <a:t>			</a:t>
            </a:r>
            <a:r>
              <a:rPr lang="en-US" sz="1800" b="1"/>
              <a:t>select </a:t>
            </a:r>
            <a:r>
              <a:rPr lang="en-US" sz="1800"/>
              <a:t>*</a:t>
            </a:r>
            <a:br>
              <a:rPr lang="en-US" sz="1800"/>
            </a:br>
            <a:r>
              <a:rPr lang="en-US" sz="1800"/>
              <a:t>		</a:t>
            </a:r>
            <a:r>
              <a:rPr lang="en-US" sz="1800" b="1"/>
              <a:t>from </a:t>
            </a:r>
            <a:r>
              <a:rPr lang="en-US" sz="1800" i="1"/>
              <a:t>loan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sz="1800">
                <a:solidFill>
                  <a:schemeClr val="tx2"/>
                </a:solidFill>
              </a:rPr>
              <a:t>NOTE</a:t>
            </a:r>
            <a:r>
              <a:rPr lang="en-US" sz="1800"/>
              <a:t>:  SQL does not permit the ‘-’ character in names, so you would use, for example, </a:t>
            </a:r>
            <a:r>
              <a:rPr lang="en-US" sz="1800" i="1"/>
              <a:t>branch_name</a:t>
            </a:r>
            <a:r>
              <a:rPr lang="en-US" sz="1800"/>
              <a:t> instead of </a:t>
            </a:r>
            <a:r>
              <a:rPr lang="en-US" sz="1800" i="1"/>
              <a:t>branch-name</a:t>
            </a:r>
            <a:r>
              <a:rPr lang="en-US" sz="1800"/>
              <a:t> in a real implementation.  We use ‘-’ since it looks nicer!</a:t>
            </a:r>
          </a:p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sz="1800">
                <a:solidFill>
                  <a:schemeClr val="tx2"/>
                </a:solidFill>
              </a:rPr>
              <a:t>NOTE</a:t>
            </a:r>
            <a:r>
              <a:rPr lang="en-US" sz="1800"/>
              <a:t>:  SQL names are case insensitive, meaning you can use upper case or lower case.  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sz="1600"/>
              <a:t>You may wish to use upper case in places where we use bold font.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Query using With Clause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all branches where the total account deposit is greater than the average of the total account deposits at all branches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with</a:t>
            </a:r>
            <a:r>
              <a:rPr lang="en-US"/>
              <a:t> </a:t>
            </a:r>
            <a:r>
              <a:rPr lang="en-US" i="1"/>
              <a:t>branch-total</a:t>
            </a:r>
            <a:r>
              <a:rPr lang="en-US"/>
              <a:t> (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value</a:t>
            </a:r>
            <a:r>
              <a:rPr lang="en-US"/>
              <a:t>) </a:t>
            </a:r>
            <a:r>
              <a:rPr lang="en-US" b="1"/>
              <a:t>as</a:t>
            </a:r>
            <a:r>
              <a:rPr lang="en-US"/>
              <a:t/>
            </a:r>
            <a:br>
              <a:rPr lang="en-US"/>
            </a:br>
            <a:r>
              <a:rPr lang="en-US"/>
              <a:t>  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b="1"/>
              <a:t>sum </a:t>
            </a:r>
            <a:r>
              <a:rPr lang="en-US"/>
              <a:t>(</a:t>
            </a:r>
            <a:r>
              <a:rPr lang="en-US" i="1"/>
              <a:t>balance</a:t>
            </a:r>
            <a:r>
              <a:rPr lang="en-US"/>
              <a:t>)</a:t>
            </a:r>
            <a:br>
              <a:rPr lang="en-US"/>
            </a:br>
            <a:r>
              <a:rPr lang="en-US"/>
              <a:t>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/>
            </a:r>
            <a:br>
              <a:rPr lang="en-US"/>
            </a:br>
            <a:r>
              <a:rPr lang="en-US"/>
              <a:t>   </a:t>
            </a:r>
            <a:r>
              <a:rPr lang="en-US" b="1"/>
              <a:t>group</a:t>
            </a:r>
            <a:r>
              <a:rPr lang="en-US"/>
              <a:t> </a:t>
            </a:r>
            <a:r>
              <a:rPr lang="en-US" b="1"/>
              <a:t>by</a:t>
            </a:r>
            <a:r>
              <a:rPr lang="en-US"/>
              <a:t>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name</a:t>
            </a:r>
            <a:r>
              <a:rPr lang="en-US"/>
              <a:t/>
            </a:r>
            <a:br>
              <a:rPr lang="en-US"/>
            </a:br>
            <a:r>
              <a:rPr lang="en-US" b="1"/>
              <a:t>with</a:t>
            </a:r>
            <a:r>
              <a:rPr lang="en-US"/>
              <a:t>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total</a:t>
            </a:r>
            <a:r>
              <a:rPr lang="en-US"/>
              <a:t>-</a:t>
            </a:r>
            <a:r>
              <a:rPr lang="en-US" i="1"/>
              <a:t>avg</a:t>
            </a:r>
            <a:r>
              <a:rPr lang="en-US"/>
              <a:t>(</a:t>
            </a:r>
            <a:r>
              <a:rPr lang="en-US" i="1"/>
              <a:t>value</a:t>
            </a:r>
            <a:r>
              <a:rPr lang="en-US"/>
              <a:t>) </a:t>
            </a:r>
            <a:r>
              <a:rPr lang="en-US" b="1"/>
              <a:t>as</a:t>
            </a:r>
            <a:r>
              <a:rPr lang="en-US"/>
              <a:t/>
            </a:r>
            <a:br>
              <a:rPr lang="en-US"/>
            </a:br>
            <a:r>
              <a:rPr lang="en-US"/>
              <a:t>  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b="1"/>
              <a:t>avg </a:t>
            </a:r>
            <a:r>
              <a:rPr lang="en-US"/>
              <a:t>(</a:t>
            </a:r>
            <a:r>
              <a:rPr lang="en-US" i="1"/>
              <a:t>value</a:t>
            </a:r>
            <a:r>
              <a:rPr lang="en-US"/>
              <a:t>)</a:t>
            </a:r>
            <a:br>
              <a:rPr lang="en-US"/>
            </a:br>
            <a:r>
              <a:rPr lang="en-US"/>
              <a:t>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total</a:t>
            </a:r>
            <a:r>
              <a:rPr lang="en-US"/>
              <a:t/>
            </a:r>
            <a:br>
              <a:rPr lang="en-US"/>
            </a:br>
            <a:r>
              <a:rPr lang="en-US" b="1"/>
              <a:t>select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name</a:t>
            </a:r>
            <a:r>
              <a:rPr lang="en-US"/>
              <a:t/>
            </a:r>
            <a:br>
              <a:rPr lang="en-US"/>
            </a:b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total</a:t>
            </a:r>
            <a:r>
              <a:rPr lang="en-US"/>
              <a:t>, </a:t>
            </a:r>
            <a:r>
              <a:rPr lang="en-US" i="1"/>
              <a:t>branch</a:t>
            </a:r>
            <a:r>
              <a:rPr lang="en-US"/>
              <a:t>-</a:t>
            </a:r>
            <a:r>
              <a:rPr lang="en-US" i="1"/>
              <a:t>total-avg</a:t>
            </a:r>
            <a:br>
              <a:rPr lang="en-US" i="1"/>
            </a:b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branch-total.value &gt;= branch-total-avg.value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609600"/>
          </a:xfrm>
        </p:spPr>
        <p:txBody>
          <a:bodyPr/>
          <a:lstStyle/>
          <a:p>
            <a:r>
              <a:rPr lang="en-US"/>
              <a:t>Modification of the Database – Deletion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47000" cy="5016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2588" algn="l"/>
                <a:tab pos="2633663" algn="l"/>
              </a:tabLst>
            </a:pPr>
            <a:r>
              <a:rPr lang="en-US"/>
              <a:t>Delete all account records at the Perryridge branch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	</a:t>
            </a:r>
            <a:r>
              <a:rPr lang="en-US" b="1"/>
              <a:t>delete from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</a:t>
            </a:r>
            <a:r>
              <a:rPr lang="en-US" i="1"/>
              <a:t> branch-name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Perryridge</a:t>
            </a:r>
            <a:r>
              <a:rPr lang="en-US">
                <a:latin typeface="Century Gothic" pitchFamily="34" charset="0"/>
              </a:rPr>
              <a:t>’</a:t>
            </a:r>
          </a:p>
          <a:p>
            <a:pPr>
              <a:lnSpc>
                <a:spcPct val="90000"/>
              </a:lnSpc>
              <a:tabLst>
                <a:tab pos="1652588" algn="l"/>
                <a:tab pos="2633663" algn="l"/>
              </a:tabLst>
            </a:pPr>
            <a:r>
              <a:rPr lang="en-US"/>
              <a:t>Delete all accounts at every branch located in Needham city.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</a:t>
            </a:r>
            <a:r>
              <a:rPr lang="en-US" b="1"/>
              <a:t>delete from </a:t>
            </a:r>
            <a:r>
              <a:rPr lang="en-US" i="1"/>
              <a:t>account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branch-name </a:t>
            </a:r>
            <a:r>
              <a:rPr lang="en-US" b="1"/>
              <a:t>in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branch-name</a:t>
            </a:r>
            <a:br>
              <a:rPr lang="en-US" i="1"/>
            </a:br>
            <a:r>
              <a:rPr lang="en-US" i="1"/>
              <a:t>		       </a:t>
            </a:r>
            <a:r>
              <a:rPr lang="en-US" b="1"/>
              <a:t>from </a:t>
            </a:r>
            <a:r>
              <a:rPr lang="en-US" i="1"/>
              <a:t>branch</a:t>
            </a:r>
            <a:br>
              <a:rPr lang="en-US" i="1"/>
            </a:br>
            <a:r>
              <a:rPr lang="en-US" i="1"/>
              <a:t>		       </a:t>
            </a:r>
            <a:r>
              <a:rPr lang="en-US" b="1"/>
              <a:t>where </a:t>
            </a:r>
            <a:r>
              <a:rPr lang="en-US" i="1"/>
              <a:t>branch-city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Needham</a:t>
            </a:r>
            <a:r>
              <a:rPr lang="en-US">
                <a:latin typeface="Century Gothic" pitchFamily="34" charset="0"/>
              </a:rPr>
              <a:t>’</a:t>
            </a:r>
            <a:r>
              <a:rPr lang="en-US"/>
              <a:t>)</a:t>
            </a:r>
            <a:br>
              <a:rPr lang="en-US"/>
            </a:br>
            <a:r>
              <a:rPr lang="en-US" b="1" i="1"/>
              <a:t>delete from </a:t>
            </a:r>
            <a:r>
              <a:rPr lang="en-US" i="1"/>
              <a:t>depositor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account-number </a:t>
            </a:r>
            <a:r>
              <a:rPr lang="en-US" b="1"/>
              <a:t>in </a:t>
            </a:r>
            <a:br>
              <a:rPr lang="en-US" b="1"/>
            </a:br>
            <a:r>
              <a:rPr lang="en-US" b="1"/>
              <a:t>                  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account-number</a:t>
            </a:r>
            <a:br>
              <a:rPr lang="en-US" i="1"/>
            </a:br>
            <a:r>
              <a:rPr lang="en-US" i="1"/>
              <a:t>	 </a:t>
            </a:r>
            <a:r>
              <a:rPr lang="en-US" b="1"/>
              <a:t>from </a:t>
            </a:r>
            <a:r>
              <a:rPr lang="en-US" i="1"/>
              <a:t>branch, account</a:t>
            </a:r>
            <a:br>
              <a:rPr lang="en-US" i="1"/>
            </a:br>
            <a:r>
              <a:rPr lang="en-US" i="1"/>
              <a:t>	 </a:t>
            </a:r>
            <a:r>
              <a:rPr lang="en-US" b="1"/>
              <a:t>where </a:t>
            </a:r>
            <a:r>
              <a:rPr lang="en-US" i="1"/>
              <a:t>branch-city = </a:t>
            </a:r>
            <a:r>
              <a:rPr lang="en-US">
                <a:latin typeface="Century Gothic" pitchFamily="34" charset="0"/>
              </a:rPr>
              <a:t>‘</a:t>
            </a:r>
            <a:r>
              <a:rPr lang="en-US"/>
              <a:t>Needham</a:t>
            </a:r>
            <a:r>
              <a:rPr lang="en-US">
                <a:latin typeface="Century Gothic" pitchFamily="34" charset="0"/>
              </a:rPr>
              <a:t>’</a:t>
            </a:r>
            <a:r>
              <a:rPr lang="en-US"/>
              <a:t/>
            </a:r>
            <a:br>
              <a:rPr lang="en-US"/>
            </a:br>
            <a:r>
              <a:rPr lang="en-US"/>
              <a:t>	   </a:t>
            </a:r>
            <a:r>
              <a:rPr lang="en-US" b="1"/>
              <a:t>and </a:t>
            </a:r>
            <a:r>
              <a:rPr lang="en-US" i="1"/>
              <a:t>branch.branch-name = account.branch-name)</a:t>
            </a:r>
          </a:p>
          <a:p>
            <a:pPr>
              <a:lnSpc>
                <a:spcPct val="90000"/>
              </a:lnSpc>
              <a:tabLst>
                <a:tab pos="1652588" algn="l"/>
                <a:tab pos="2633663" algn="l"/>
              </a:tabLst>
            </a:pPr>
            <a:r>
              <a:rPr lang="en-US">
                <a:hlinkClick r:id="rId2" action="ppaction://hlinksldjump"/>
              </a:rPr>
              <a:t>(Schema used in this example)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/>
              <a:t>Delete the record of all accounts with balances below the average at the bank.</a:t>
            </a:r>
          </a:p>
          <a:p>
            <a:pPr>
              <a:buFont typeface="Monotype Sorts" pitchFamily="2" charset="2"/>
              <a:buNone/>
              <a:tabLst>
                <a:tab pos="1370013" algn="l"/>
                <a:tab pos="3140075" algn="l"/>
              </a:tabLst>
            </a:pPr>
            <a:r>
              <a:rPr lang="en-US"/>
              <a:t>		</a:t>
            </a:r>
            <a:r>
              <a:rPr lang="en-US" b="1"/>
              <a:t>delete from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balance </a:t>
            </a:r>
            <a:r>
              <a:rPr lang="en-US"/>
              <a:t>&lt; (</a:t>
            </a:r>
            <a:r>
              <a:rPr lang="en-US" b="1"/>
              <a:t>select avg </a:t>
            </a:r>
            <a:r>
              <a:rPr lang="en-US" i="1"/>
              <a:t>(balance)</a:t>
            </a:r>
            <a:br>
              <a:rPr lang="en-US" i="1"/>
            </a:br>
            <a:r>
              <a:rPr lang="en-US" i="1"/>
              <a:t>		     </a:t>
            </a:r>
            <a:r>
              <a:rPr lang="en-US" b="1"/>
              <a:t>from </a:t>
            </a:r>
            <a:r>
              <a:rPr lang="en-US" i="1"/>
              <a:t>account)</a:t>
            </a:r>
            <a:endParaRPr lang="en-US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/>
              <a:t>Problem:  as we delete tuples from </a:t>
            </a:r>
            <a:r>
              <a:rPr lang="en-US" i="1"/>
              <a:t>deposit,</a:t>
            </a:r>
            <a:r>
              <a:rPr lang="en-US"/>
              <a:t> the average balance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/>
              <a:t>Solution used in SQL:</a:t>
            </a:r>
          </a:p>
          <a:p>
            <a:pPr lvl="1">
              <a:buFont typeface="Monotype Sorts" pitchFamily="2" charset="2"/>
              <a:buNone/>
              <a:tabLst>
                <a:tab pos="1370013" algn="l"/>
                <a:tab pos="3140075" algn="l"/>
              </a:tabLst>
            </a:pPr>
            <a:r>
              <a:rPr lang="en-US"/>
              <a:t>1.	First, compute </a:t>
            </a:r>
            <a:r>
              <a:rPr lang="en-US" b="1"/>
              <a:t>avg</a:t>
            </a:r>
            <a:r>
              <a:rPr lang="en-US"/>
              <a:t> balance and find all tuples to delete</a:t>
            </a:r>
          </a:p>
          <a:p>
            <a:pPr lvl="1">
              <a:buFont typeface="Monotype Sorts" pitchFamily="2" charset="2"/>
              <a:buNone/>
              <a:tabLst>
                <a:tab pos="1370013" algn="l"/>
                <a:tab pos="3140075" algn="l"/>
              </a:tabLst>
            </a:pPr>
            <a:r>
              <a:rPr lang="en-US"/>
              <a:t>2.	Next, delete all tuples found above (without recomputing </a:t>
            </a:r>
            <a:r>
              <a:rPr lang="en-US" b="1"/>
              <a:t>avg</a:t>
            </a:r>
            <a:r>
              <a:rPr lang="en-US"/>
              <a:t> or retesting the tuples)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77800"/>
            <a:ext cx="8077200" cy="457200"/>
          </a:xfrm>
        </p:spPr>
        <p:txBody>
          <a:bodyPr/>
          <a:lstStyle/>
          <a:p>
            <a:r>
              <a:rPr lang="en-US"/>
              <a:t>Modification of the Database – Insertion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/>
              <a:t>Add a new tuple to </a:t>
            </a:r>
            <a:r>
              <a:rPr lang="en-US" i="1"/>
              <a:t>account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		</a:t>
            </a:r>
            <a:r>
              <a:rPr lang="en-US" b="1"/>
              <a:t>insert into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		</a:t>
            </a:r>
            <a:r>
              <a:rPr lang="en-US" b="1"/>
              <a:t>values </a:t>
            </a:r>
            <a:r>
              <a:rPr lang="en-US"/>
              <a:t>(‘A-9732’, ‘Perryridge’,1200)</a:t>
            </a:r>
            <a:br>
              <a:rPr lang="en-US"/>
            </a:br>
            <a:r>
              <a:rPr lang="en-US"/>
              <a:t>or equivalently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insert into </a:t>
            </a:r>
            <a:r>
              <a:rPr lang="en-US" i="1"/>
              <a:t>account (branch-name, balance, account-number)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values </a:t>
            </a:r>
            <a:r>
              <a:rPr lang="en-US"/>
              <a:t>(‘Perryridge’, 1200, ‘A-9732’)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/>
              <a:t>Add a new tuple to </a:t>
            </a:r>
            <a:r>
              <a:rPr lang="en-US" i="1"/>
              <a:t>account </a:t>
            </a:r>
            <a:r>
              <a:rPr lang="en-US"/>
              <a:t>with </a:t>
            </a:r>
            <a:r>
              <a:rPr lang="en-US" i="1"/>
              <a:t>balance</a:t>
            </a:r>
            <a:r>
              <a:rPr lang="en-US"/>
              <a:t> set to null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/>
              <a:t>		</a:t>
            </a:r>
            <a:r>
              <a:rPr lang="en-US" b="1"/>
              <a:t>insert into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		</a:t>
            </a:r>
            <a:r>
              <a:rPr lang="en-US" b="1"/>
              <a:t>values </a:t>
            </a:r>
            <a:r>
              <a:rPr lang="en-US"/>
              <a:t>(‘A-777’,‘Perryridge’, </a:t>
            </a:r>
            <a:r>
              <a:rPr lang="en-US" i="1"/>
              <a:t>null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r>
              <a:rPr lang="en-US"/>
              <a:t>Modification of the Database – Insertion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13700" cy="5067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08050" algn="l"/>
              </a:tabLst>
            </a:pPr>
            <a:r>
              <a:rPr lang="en-US"/>
              <a:t>Provide as a gift for all loan customers of the Perryridge branch, a $200 savings account.  Let the loan number serve as the account number for the new savings account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908050" algn="l"/>
              </a:tabLst>
            </a:pPr>
            <a:r>
              <a:rPr lang="en-US"/>
              <a:t>	    </a:t>
            </a:r>
            <a:r>
              <a:rPr lang="en-US" b="1"/>
              <a:t>insert into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select </a:t>
            </a:r>
            <a:r>
              <a:rPr lang="en-US" i="1"/>
              <a:t>loan-number, branch-name,  </a:t>
            </a:r>
            <a:r>
              <a:rPr lang="en-US"/>
              <a:t>200</a:t>
            </a:r>
            <a:br>
              <a:rPr lang="en-US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branch-name = </a:t>
            </a:r>
            <a:r>
              <a:rPr lang="en-US"/>
              <a:t>‘Perryridge’</a:t>
            </a:r>
            <a:br>
              <a:rPr lang="en-US"/>
            </a:br>
            <a:r>
              <a:rPr lang="en-US"/>
              <a:t>    </a:t>
            </a:r>
            <a:r>
              <a:rPr lang="en-US" b="1"/>
              <a:t>insert into </a:t>
            </a:r>
            <a:r>
              <a:rPr lang="en-US" i="1"/>
              <a:t>depositor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select </a:t>
            </a:r>
            <a:r>
              <a:rPr lang="en-US" i="1"/>
              <a:t>customer-name, loan-number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loan, borrower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/>
              <a:t>branch-name = </a:t>
            </a:r>
            <a:r>
              <a:rPr lang="en-US" i="1"/>
              <a:t>‘</a:t>
            </a:r>
            <a:r>
              <a:rPr lang="en-US"/>
              <a:t>Perryridge’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          and</a:t>
            </a:r>
            <a:r>
              <a:rPr lang="en-US" i="1"/>
              <a:t> loan.account-number = borrower.account-number</a:t>
            </a:r>
          </a:p>
          <a:p>
            <a:pPr>
              <a:lnSpc>
                <a:spcPct val="90000"/>
              </a:lnSpc>
              <a:tabLst>
                <a:tab pos="908050" algn="l"/>
              </a:tabLst>
            </a:pPr>
            <a:r>
              <a:rPr lang="en-US"/>
              <a:t>The select from where statement is fully evaluated before any of its results are inserted into the relation (otherwise queries like</a:t>
            </a:r>
            <a:br>
              <a:rPr lang="en-US"/>
            </a:br>
            <a:r>
              <a:rPr lang="en-US"/>
              <a:t>      </a:t>
            </a:r>
            <a:r>
              <a:rPr lang="en-US" b="1"/>
              <a:t>insert into</a:t>
            </a:r>
            <a:r>
              <a:rPr lang="en-US"/>
              <a:t> </a:t>
            </a:r>
            <a:r>
              <a:rPr lang="en-US" i="1"/>
              <a:t>table</a:t>
            </a:r>
            <a:r>
              <a:rPr lang="en-US"/>
              <a:t>1 </a:t>
            </a:r>
            <a:r>
              <a:rPr lang="en-US" b="1"/>
              <a:t>select</a:t>
            </a:r>
            <a:r>
              <a:rPr lang="en-US"/>
              <a:t> *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table</a:t>
            </a:r>
            <a:r>
              <a:rPr lang="en-US"/>
              <a:t>1</a:t>
            </a:r>
            <a:br>
              <a:rPr lang="en-US"/>
            </a:br>
            <a:r>
              <a:rPr lang="en-US"/>
              <a:t>would cause problems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r>
              <a:rPr lang="en-US"/>
              <a:t>Modification of the Database – Updates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336800" algn="l"/>
              </a:tabLst>
            </a:pPr>
            <a:r>
              <a:rPr lang="en-US"/>
              <a:t>Increase all accounts with balances over $10,000 by 6%, all other accounts receive 5%.</a:t>
            </a:r>
          </a:p>
          <a:p>
            <a:pPr lvl="1">
              <a:tabLst>
                <a:tab pos="2336800" algn="l"/>
              </a:tabLst>
            </a:pPr>
            <a:r>
              <a:rPr lang="en-US"/>
              <a:t>Write two </a:t>
            </a:r>
            <a:r>
              <a:rPr lang="en-US" b="1"/>
              <a:t>update </a:t>
            </a:r>
            <a:r>
              <a:rPr lang="en-US"/>
              <a:t>statements: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/>
              <a:t>		</a:t>
            </a:r>
            <a:r>
              <a:rPr lang="en-US" b="1"/>
              <a:t>update</a:t>
            </a:r>
            <a:r>
              <a:rPr lang="en-US" i="1"/>
              <a:t> account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set </a:t>
            </a:r>
            <a:r>
              <a:rPr lang="en-US" i="1"/>
              <a:t>balance = balance </a:t>
            </a:r>
            <a:r>
              <a:rPr lang="en-US">
                <a:sym typeface="Symbol" pitchFamily="18" charset="2"/>
              </a:rPr>
              <a:t> 1.06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where </a:t>
            </a:r>
            <a:r>
              <a:rPr lang="en-US" i="1">
                <a:sym typeface="Symbol" pitchFamily="18" charset="2"/>
              </a:rPr>
              <a:t>balance </a:t>
            </a:r>
            <a:r>
              <a:rPr lang="en-US">
                <a:sym typeface="Symbol" pitchFamily="18" charset="2"/>
              </a:rPr>
              <a:t>&gt; 10000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endParaRPr lang="en-US">
              <a:sym typeface="Symbol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n-US" b="1">
                <a:sym typeface="Symbol" pitchFamily="18" charset="2"/>
              </a:rPr>
              <a:t>update </a:t>
            </a:r>
            <a:r>
              <a:rPr lang="en-US" i="1">
                <a:sym typeface="Symbol" pitchFamily="18" charset="2"/>
              </a:rPr>
              <a:t>account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set</a:t>
            </a:r>
            <a:r>
              <a:rPr lang="en-US" i="1">
                <a:sym typeface="Symbol" pitchFamily="18" charset="2"/>
              </a:rPr>
              <a:t> balance = balance </a:t>
            </a:r>
            <a:r>
              <a:rPr lang="en-US">
                <a:sym typeface="Symbol" pitchFamily="18" charset="2"/>
              </a:rPr>
              <a:t> 1.05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where </a:t>
            </a:r>
            <a:r>
              <a:rPr lang="en-US" i="1">
                <a:sym typeface="Symbol" pitchFamily="18" charset="2"/>
              </a:rPr>
              <a:t>balance </a:t>
            </a:r>
            <a:r>
              <a:rPr lang="en-US">
                <a:sym typeface="Symbol" pitchFamily="18" charset="2"/>
              </a:rPr>
              <a:t> 10000</a:t>
            </a:r>
          </a:p>
          <a:p>
            <a:pPr lvl="1">
              <a:tabLst>
                <a:tab pos="2336800" algn="l"/>
              </a:tabLst>
            </a:pPr>
            <a:r>
              <a:rPr lang="en-US">
                <a:sym typeface="Symbol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>
                <a:sym typeface="Symbol" pitchFamily="18" charset="2"/>
              </a:rPr>
              <a:t>Can be done better using the </a:t>
            </a:r>
            <a:r>
              <a:rPr lang="en-US" b="1">
                <a:sym typeface="Symbol" pitchFamily="18" charset="2"/>
              </a:rPr>
              <a:t>case </a:t>
            </a:r>
            <a:r>
              <a:rPr lang="en-US">
                <a:sym typeface="Symbol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38125"/>
            <a:ext cx="8077200" cy="609600"/>
          </a:xfrm>
        </p:spPr>
        <p:txBody>
          <a:bodyPr/>
          <a:lstStyle/>
          <a:p>
            <a:r>
              <a:rPr lang="en-US"/>
              <a:t>Case Statement for Conditional Updates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query as before: Increase all accounts with balances over $10,000 by 6%, all other accounts receive 5%.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</a:t>
            </a:r>
            <a:r>
              <a:rPr lang="en-US" b="1"/>
              <a:t>update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/>
            </a:r>
            <a:br>
              <a:rPr lang="en-US"/>
            </a:br>
            <a:r>
              <a:rPr lang="en-US"/>
              <a:t>     </a:t>
            </a:r>
            <a:r>
              <a:rPr lang="en-US" b="1"/>
              <a:t>set</a:t>
            </a:r>
            <a:r>
              <a:rPr lang="en-US"/>
              <a:t> </a:t>
            </a:r>
            <a:r>
              <a:rPr lang="en-US" i="1"/>
              <a:t>balance</a:t>
            </a:r>
            <a:r>
              <a:rPr lang="en-US"/>
              <a:t> =  </a:t>
            </a:r>
            <a:r>
              <a:rPr lang="en-US" b="1"/>
              <a:t>case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              </a:t>
            </a:r>
            <a:r>
              <a:rPr lang="en-US" b="1"/>
              <a:t>when</a:t>
            </a:r>
            <a:r>
              <a:rPr lang="en-US"/>
              <a:t> </a:t>
            </a:r>
            <a:r>
              <a:rPr lang="en-US" i="1"/>
              <a:t>balance</a:t>
            </a:r>
            <a:r>
              <a:rPr lang="en-US"/>
              <a:t> &lt;= 10000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en-US" i="1"/>
              <a:t>balance</a:t>
            </a:r>
            <a:r>
              <a:rPr lang="en-US"/>
              <a:t> *1.05</a:t>
            </a:r>
            <a:br>
              <a:rPr lang="en-US"/>
            </a:br>
            <a:r>
              <a:rPr lang="en-US"/>
              <a:t>                                 </a:t>
            </a:r>
            <a:r>
              <a:rPr lang="en-US" b="1"/>
              <a:t>else</a:t>
            </a:r>
            <a:r>
              <a:rPr lang="en-US"/>
              <a:t>   </a:t>
            </a:r>
            <a:r>
              <a:rPr lang="en-US" i="1"/>
              <a:t>balance</a:t>
            </a:r>
            <a:r>
              <a:rPr lang="en-US"/>
              <a:t> * 1.06</a:t>
            </a:r>
            <a:br>
              <a:rPr lang="en-US"/>
            </a:br>
            <a:r>
              <a:rPr lang="en-US"/>
              <a:t>                              </a:t>
            </a:r>
            <a:r>
              <a:rPr lang="en-US" b="1"/>
              <a:t>end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of a View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77900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sz="1800"/>
              <a:t>Create a view of all loan data in </a:t>
            </a:r>
            <a:r>
              <a:rPr lang="en-US" sz="1800" i="1"/>
              <a:t>loan</a:t>
            </a:r>
            <a:r>
              <a:rPr lang="en-US" sz="1800"/>
              <a:t> relation, hiding the </a:t>
            </a:r>
            <a:r>
              <a:rPr lang="en-US" sz="1800" i="1"/>
              <a:t>amount </a:t>
            </a:r>
            <a:r>
              <a:rPr lang="en-US" sz="1800"/>
              <a:t>attribute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sz="1800"/>
              <a:t>		</a:t>
            </a:r>
            <a:r>
              <a:rPr lang="en-US" sz="1800" b="1"/>
              <a:t>create view </a:t>
            </a:r>
            <a:r>
              <a:rPr lang="en-US" sz="1800" i="1"/>
              <a:t>branch-loan </a:t>
            </a:r>
            <a:r>
              <a:rPr lang="en-US" sz="1800" b="1"/>
              <a:t>as</a:t>
            </a:r>
            <a:br>
              <a:rPr lang="en-US" sz="1800" b="1"/>
            </a:br>
            <a:r>
              <a:rPr lang="en-US" sz="1800" b="1"/>
              <a:t>		select </a:t>
            </a:r>
            <a:r>
              <a:rPr lang="en-US" sz="1800" i="1"/>
              <a:t>branch-name, loan-number</a:t>
            </a:r>
            <a:br>
              <a:rPr lang="en-US" sz="1800" i="1"/>
            </a:br>
            <a:r>
              <a:rPr lang="en-US" sz="1800" i="1"/>
              <a:t>		</a:t>
            </a:r>
            <a:r>
              <a:rPr lang="en-US" sz="1800" b="1"/>
              <a:t>from </a:t>
            </a:r>
            <a:r>
              <a:rPr lang="en-US" sz="1800" i="1"/>
              <a:t>loan</a:t>
            </a:r>
          </a:p>
          <a:p>
            <a:pPr>
              <a:tabLst>
                <a:tab pos="1085850" algn="l"/>
              </a:tabLst>
            </a:pPr>
            <a:r>
              <a:rPr lang="en-US" sz="1800"/>
              <a:t>Add a new tuple to </a:t>
            </a:r>
            <a:r>
              <a:rPr lang="en-US" sz="1800" i="1"/>
              <a:t>branch-loan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sz="1800"/>
              <a:t>		</a:t>
            </a:r>
            <a:r>
              <a:rPr lang="en-US" sz="1800" b="1"/>
              <a:t>insert into </a:t>
            </a:r>
            <a:r>
              <a:rPr lang="en-US" sz="1800" i="1"/>
              <a:t>branch-loan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		</a:t>
            </a:r>
            <a:r>
              <a:rPr lang="en-US" sz="1800" b="1"/>
              <a:t>values </a:t>
            </a:r>
            <a:r>
              <a:rPr lang="en-US" sz="1800"/>
              <a:t>(‘Perryridge’, ‘L-307’)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sz="1800"/>
              <a:t>	This insertion must be represented by the insertion of the tuple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sz="1800"/>
              <a:t>			(‘L-307’, ‘Perryridge’, </a:t>
            </a:r>
            <a:r>
              <a:rPr lang="en-US" sz="1800" i="1"/>
              <a:t>null</a:t>
            </a:r>
            <a:r>
              <a:rPr lang="en-US" sz="1800"/>
              <a:t>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sz="1800"/>
              <a:t>	into the </a:t>
            </a:r>
            <a:r>
              <a:rPr lang="en-US" sz="1800" i="1"/>
              <a:t>loan</a:t>
            </a:r>
            <a:r>
              <a:rPr lang="en-US" sz="1800"/>
              <a:t> relation</a:t>
            </a:r>
          </a:p>
          <a:p>
            <a:pPr>
              <a:tabLst>
                <a:tab pos="1085850" algn="l"/>
              </a:tabLst>
            </a:pPr>
            <a:r>
              <a:rPr lang="en-US" sz="1800"/>
              <a:t>Updates on more complex views are difficult or impossible to translate, and hence are disallowed. </a:t>
            </a:r>
          </a:p>
          <a:p>
            <a:pPr>
              <a:tabLst>
                <a:tab pos="1085850" algn="l"/>
              </a:tabLst>
            </a:pPr>
            <a:r>
              <a:rPr lang="en-US" sz="1800"/>
              <a:t>Most SQL implementations allow updates only on simple views (without aggregates) defined on a single relation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51800" cy="5067300"/>
          </a:xfrm>
        </p:spPr>
        <p:txBody>
          <a:bodyPr/>
          <a:lstStyle/>
          <a:p>
            <a:r>
              <a:rPr lang="en-US" sz="1800"/>
              <a:t>A transaction is a sequence of queries and update statements executed as a single unit</a:t>
            </a:r>
          </a:p>
          <a:p>
            <a:pPr lvl="1"/>
            <a:r>
              <a:rPr lang="en-US" sz="1600"/>
              <a:t>Transactions are started implicitly and terminated by one of</a:t>
            </a:r>
          </a:p>
          <a:p>
            <a:pPr lvl="2"/>
            <a:r>
              <a:rPr lang="en-US" sz="1600" b="1"/>
              <a:t>commit work: </a:t>
            </a:r>
            <a:r>
              <a:rPr lang="en-US" sz="1600"/>
              <a:t>makes all updates of the transaction permanent in the database</a:t>
            </a:r>
            <a:endParaRPr lang="en-US" sz="1600" b="1"/>
          </a:p>
          <a:p>
            <a:pPr lvl="2"/>
            <a:r>
              <a:rPr lang="en-US" sz="1600" b="1"/>
              <a:t>rollback work: </a:t>
            </a:r>
            <a:r>
              <a:rPr lang="en-US" sz="1600"/>
              <a:t>undoes all updates performed by the transaction. </a:t>
            </a:r>
          </a:p>
          <a:p>
            <a:r>
              <a:rPr lang="en-US" sz="1800"/>
              <a:t>Motivating example</a:t>
            </a:r>
          </a:p>
          <a:p>
            <a:pPr lvl="1"/>
            <a:r>
              <a:rPr lang="en-US" sz="1600"/>
              <a:t>Transfer of money from one account to another involves two steps:</a:t>
            </a:r>
          </a:p>
          <a:p>
            <a:pPr lvl="2"/>
            <a:r>
              <a:rPr lang="en-US" sz="1600"/>
              <a:t>  deduct from one account and credit to another</a:t>
            </a:r>
          </a:p>
          <a:p>
            <a:pPr lvl="1"/>
            <a:r>
              <a:rPr lang="en-US" sz="1600"/>
              <a:t>If one steps succeeds and the other fails, database is in an inconsistent state</a:t>
            </a:r>
          </a:p>
          <a:p>
            <a:pPr lvl="1"/>
            <a:r>
              <a:rPr lang="en-US" sz="1600"/>
              <a:t>Therefore, either both steps should succeed or neither should</a:t>
            </a:r>
          </a:p>
          <a:p>
            <a:r>
              <a:rPr lang="en-US" sz="1800"/>
              <a:t>If any step of a transaction fails, all work done by the transaction can be undone by </a:t>
            </a:r>
            <a:r>
              <a:rPr lang="en-US" sz="1800" b="1"/>
              <a:t>rollback work.  </a:t>
            </a:r>
          </a:p>
          <a:p>
            <a:r>
              <a:rPr lang="en-US" sz="1800"/>
              <a:t>Rollback of incomplete transactions is done automatically, in case of system failures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(Cont.)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most database systems, each SQL statement that executes successfully is automatically committed.  </a:t>
            </a:r>
          </a:p>
          <a:p>
            <a:pPr lvl="1"/>
            <a:r>
              <a:rPr lang="en-US"/>
              <a:t>Each transaction would then consist of only a single statement</a:t>
            </a:r>
          </a:p>
          <a:p>
            <a:pPr lvl="1"/>
            <a:r>
              <a:rPr lang="en-US"/>
              <a:t>Automatic commit can usually be turned off, allowing multi-statement transactions,  but how to do so depends on the database system</a:t>
            </a:r>
          </a:p>
          <a:p>
            <a:pPr lvl="1"/>
            <a:r>
              <a:rPr lang="en-US"/>
              <a:t>Another option in SQL:1999:  enclose statements within</a:t>
            </a:r>
            <a:br>
              <a:rPr lang="en-US"/>
            </a:br>
            <a:r>
              <a:rPr lang="en-US"/>
              <a:t>     </a:t>
            </a:r>
            <a:r>
              <a:rPr lang="en-US" b="1"/>
              <a:t>begin atomic</a:t>
            </a:r>
            <a:br>
              <a:rPr lang="en-US" b="1"/>
            </a:br>
            <a:r>
              <a:rPr lang="en-US" b="1"/>
              <a:t>        … </a:t>
            </a:r>
            <a:br>
              <a:rPr lang="en-US" b="1"/>
            </a:br>
            <a:r>
              <a:rPr lang="en-US" b="1"/>
              <a:t>     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select Clause (Cont.)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/>
              <a:t>To force the elimination of duplicates, insert the keyword </a:t>
            </a:r>
            <a:r>
              <a:rPr lang="en-US" b="1"/>
              <a:t>distinct </a:t>
            </a:r>
            <a:r>
              <a:rPr lang="en-US"/>
              <a:t> after </a:t>
            </a:r>
            <a:r>
              <a:rPr lang="en-US" b="1"/>
              <a:t>select.</a:t>
            </a:r>
            <a:br>
              <a:rPr lang="en-US" b="1"/>
            </a:br>
            <a:r>
              <a:rPr lang="en-US"/>
              <a:t>Find the names of all branches in the </a:t>
            </a:r>
            <a:r>
              <a:rPr lang="en-US" i="1"/>
              <a:t>loan</a:t>
            </a:r>
            <a:r>
              <a:rPr lang="en-US"/>
              <a:t> relations, and remove duplicates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 distinct </a:t>
            </a:r>
            <a:r>
              <a:rPr lang="en-US" i="1"/>
              <a:t>branch-name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from </a:t>
            </a:r>
            <a:r>
              <a:rPr lang="en-US" i="1"/>
              <a:t>loan</a:t>
            </a:r>
          </a:p>
          <a:p>
            <a:pPr>
              <a:tabLst>
                <a:tab pos="2055813" algn="l"/>
              </a:tabLst>
            </a:pPr>
            <a:r>
              <a:rPr lang="en-US"/>
              <a:t>The keyword </a:t>
            </a:r>
            <a:r>
              <a:rPr lang="en-US" b="1"/>
              <a:t>all </a:t>
            </a:r>
            <a:r>
              <a:rPr lang="en-US"/>
              <a:t>specifies that duplicates not be removed.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 all</a:t>
            </a:r>
            <a:r>
              <a:rPr lang="en-US"/>
              <a:t> </a:t>
            </a:r>
            <a:r>
              <a:rPr lang="en-US" i="1"/>
              <a:t>branch-name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loan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Joined Relations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3556000"/>
          </a:xfrm>
        </p:spPr>
        <p:txBody>
          <a:bodyPr/>
          <a:lstStyle/>
          <a:p>
            <a:r>
              <a:rPr lang="en-US"/>
              <a:t>Join operations take two relations and return as a result another relation.</a:t>
            </a:r>
          </a:p>
          <a:p>
            <a:r>
              <a:rPr lang="en-US"/>
              <a:t>These additional operations are typically used as subquery expressions in the </a:t>
            </a:r>
            <a:r>
              <a:rPr lang="en-US" b="1"/>
              <a:t>from </a:t>
            </a:r>
            <a:r>
              <a:rPr lang="en-US"/>
              <a:t>clause</a:t>
            </a:r>
          </a:p>
          <a:p>
            <a:r>
              <a:rPr lang="en-US"/>
              <a:t>Join condition – defines which tuples in the two relations match, and what attributes are present in the result of the join.</a:t>
            </a:r>
          </a:p>
          <a:p>
            <a:r>
              <a:rPr lang="en-US"/>
              <a:t>Join type – defines how tuples in each relation that do not match any tuple in the other relation (based on the join condition) are treated.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3716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Helvetica" pitchFamily="34" charset="0"/>
              </a:rPr>
              <a:t>Join Types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371600" y="4800600"/>
            <a:ext cx="1752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latin typeface="Helvetica" pitchFamily="34" charset="0"/>
              </a:rPr>
              <a:t>inner join</a:t>
            </a:r>
          </a:p>
          <a:p>
            <a:r>
              <a:rPr lang="en-US" sz="1800" b="1">
                <a:latin typeface="Helvetica" pitchFamily="34" charset="0"/>
              </a:rPr>
              <a:t>left outer join</a:t>
            </a:r>
          </a:p>
          <a:p>
            <a:r>
              <a:rPr lang="en-US" sz="1800" b="1">
                <a:latin typeface="Helvetica" pitchFamily="34" charset="0"/>
              </a:rPr>
              <a:t>right outer join</a:t>
            </a:r>
          </a:p>
          <a:p>
            <a:r>
              <a:rPr lang="en-US" sz="1800" b="1">
                <a:latin typeface="Helvetica" pitchFamily="34" charset="0"/>
              </a:rPr>
              <a:t>full outer join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191000" y="4419600"/>
            <a:ext cx="2514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Helvetica" pitchFamily="34" charset="0"/>
              </a:rPr>
              <a:t>Join Conditions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191000" y="4800600"/>
            <a:ext cx="2514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latin typeface="Helvetica" pitchFamily="34" charset="0"/>
              </a:rPr>
              <a:t>natural</a:t>
            </a:r>
          </a:p>
          <a:p>
            <a:r>
              <a:rPr lang="en-US" sz="1800" b="1">
                <a:latin typeface="Helvetica" pitchFamily="34" charset="0"/>
              </a:rPr>
              <a:t>on </a:t>
            </a:r>
            <a:r>
              <a:rPr lang="en-US" sz="1800">
                <a:latin typeface="Helvetica" pitchFamily="34" charset="0"/>
              </a:rPr>
              <a:t>&lt;predicate&gt;</a:t>
            </a:r>
          </a:p>
          <a:p>
            <a:r>
              <a:rPr lang="en-US" sz="1800" b="1">
                <a:latin typeface="Helvetica" pitchFamily="34" charset="0"/>
              </a:rPr>
              <a:t>using </a:t>
            </a:r>
            <a:r>
              <a:rPr lang="en-US" sz="1800">
                <a:latin typeface="Helvetica" pitchFamily="34" charset="0"/>
              </a:rPr>
              <a:t>(</a:t>
            </a:r>
            <a:r>
              <a:rPr lang="en-US" sz="1800" i="1">
                <a:latin typeface="Helvetica" pitchFamily="34" charset="0"/>
              </a:rPr>
              <a:t>A</a:t>
            </a:r>
            <a:r>
              <a:rPr lang="en-US" sz="1800" baseline="-25000">
                <a:latin typeface="Helvetica" pitchFamily="34" charset="0"/>
              </a:rPr>
              <a:t>1</a:t>
            </a:r>
            <a:r>
              <a:rPr lang="en-US" sz="1800">
                <a:latin typeface="Helvetica" pitchFamily="34" charset="0"/>
              </a:rPr>
              <a:t>, </a:t>
            </a:r>
            <a:r>
              <a:rPr lang="en-US" sz="1800" i="1">
                <a:latin typeface="Helvetica" pitchFamily="34" charset="0"/>
              </a:rPr>
              <a:t>A</a:t>
            </a:r>
            <a:r>
              <a:rPr lang="en-US" sz="1800" baseline="-25000">
                <a:latin typeface="Helvetica" pitchFamily="34" charset="0"/>
              </a:rPr>
              <a:t>2</a:t>
            </a:r>
            <a:r>
              <a:rPr lang="en-US" sz="1800">
                <a:latin typeface="Helvetica" pitchFamily="34" charset="0"/>
              </a:rPr>
              <a:t>, ..., </a:t>
            </a:r>
            <a:r>
              <a:rPr lang="en-US" sz="1800" i="1">
                <a:latin typeface="Helvetica" pitchFamily="34" charset="0"/>
              </a:rPr>
              <a:t>A</a:t>
            </a:r>
            <a:r>
              <a:rPr lang="en-US" sz="1800" baseline="-25000">
                <a:latin typeface="Helvetica" pitchFamily="34" charset="0"/>
              </a:rPr>
              <a:t>n</a:t>
            </a:r>
            <a:r>
              <a:rPr lang="en-US" sz="1800">
                <a:latin typeface="Helvetica" pitchFamily="34" charset="0"/>
              </a:rPr>
              <a:t>)</a:t>
            </a:r>
          </a:p>
          <a:p>
            <a:endParaRPr lang="en-US" sz="18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5100"/>
            <a:ext cx="8280400" cy="457200"/>
          </a:xfrm>
        </p:spPr>
        <p:txBody>
          <a:bodyPr/>
          <a:lstStyle/>
          <a:p>
            <a:r>
              <a:rPr lang="en-US"/>
              <a:t>Joined Relations – Datasets for Examples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901700"/>
            <a:ext cx="6800850" cy="485775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524500" y="14351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amount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524500" y="1892300"/>
            <a:ext cx="14478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3000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4000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1700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876300" y="318770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>
                <a:latin typeface="Helvetica" pitchFamily="34" charset="0"/>
              </a:rPr>
              <a:t>Relation </a:t>
            </a:r>
            <a:r>
              <a:rPr kumimoji="1" lang="en-US" sz="2000" i="1">
                <a:latin typeface="Helvetica" pitchFamily="34" charset="0"/>
              </a:rPr>
              <a:t>borrower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943100" y="36449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customer-name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695700" y="36449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1943100" y="41021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Jones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Smith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Hayes</a:t>
            </a:r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3695700" y="41021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L-155</a:t>
            </a:r>
            <a:endParaRPr lang="en-US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3771900" y="14351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branch-name</a:t>
            </a: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3771900" y="18923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Downtown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Redwood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Perryridge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2019300" y="14351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</a:t>
            </a:r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2019300" y="18923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L-170 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L-260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850900" y="523240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>
                <a:latin typeface="Helvetica" pitchFamily="34" charset="0"/>
              </a:rPr>
              <a:t>Note: borrower information missing for L-260 and loan information missing for L-155</a:t>
            </a:r>
            <a:endParaRPr kumimoji="1" lang="en-US" sz="2000" i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Joined Relations – Examples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6800850" cy="714375"/>
          </a:xfrm>
        </p:spPr>
        <p:txBody>
          <a:bodyPr/>
          <a:lstStyle/>
          <a:p>
            <a:r>
              <a:rPr lang="en-US" i="1"/>
              <a:t>loan </a:t>
            </a:r>
            <a:r>
              <a:rPr lang="en-US" b="1"/>
              <a:t>inner join </a:t>
            </a:r>
            <a:r>
              <a:rPr lang="en-US" i="1"/>
              <a:t>borrower </a:t>
            </a:r>
            <a:r>
              <a:rPr lang="en-US" b="1"/>
              <a:t>on</a:t>
            </a:r>
            <a:br>
              <a:rPr lang="en-US" b="1"/>
            </a:br>
            <a:r>
              <a:rPr lang="en-US" i="1"/>
              <a:t>loan.loan-number = borrower.loan-number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0574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branch-name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810000" y="19812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amount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0574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Downtown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Redwood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810000" y="24384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3000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4000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2578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customer-name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70104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2578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Jones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Smith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70104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21336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branch-name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3886200" y="44196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amount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2133600" y="48768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Downtown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Redwood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Perryridge</a:t>
            </a:r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3886200" y="4876800"/>
            <a:ext cx="14478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3000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4000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1700</a:t>
            </a:r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53340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customer-name</a:t>
            </a:r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70866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5334000" y="48768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Jones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Smith</a:t>
            </a:r>
          </a:p>
          <a:p>
            <a:pPr>
              <a:lnSpc>
                <a:spcPct val="130000"/>
              </a:lnSpc>
            </a:pPr>
            <a:r>
              <a:rPr lang="en-US" sz="1800" i="1">
                <a:latin typeface="Helvetica" pitchFamily="34" charset="0"/>
              </a:rPr>
              <a:t>null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7086600" y="48768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  <a:p>
            <a:pPr algn="ctr">
              <a:lnSpc>
                <a:spcPct val="140000"/>
              </a:lnSpc>
            </a:pPr>
            <a:r>
              <a:rPr lang="en-US" sz="1800" i="1">
                <a:latin typeface="Helvetica" pitchFamily="34" charset="0"/>
              </a:rPr>
              <a:t>null</a:t>
            </a:r>
            <a:endParaRPr lang="en-US" i="1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914400" y="3429000"/>
            <a:ext cx="6800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loan </a:t>
            </a:r>
            <a:r>
              <a:rPr kumimoji="1" lang="en-US" sz="2000" b="1">
                <a:latin typeface="Helvetica" pitchFamily="34" charset="0"/>
              </a:rPr>
              <a:t>left inner join</a:t>
            </a:r>
            <a:r>
              <a:rPr kumimoji="1" lang="en-US" sz="2000" i="1">
                <a:latin typeface="Helvetica" pitchFamily="34" charset="0"/>
              </a:rPr>
              <a:t> borrower </a:t>
            </a:r>
            <a:r>
              <a:rPr kumimoji="1" lang="en-US" sz="2000" b="1">
                <a:latin typeface="Helvetica" pitchFamily="34" charset="0"/>
              </a:rPr>
              <a:t>on</a:t>
            </a:r>
            <a:r>
              <a:rPr kumimoji="1" lang="en-US" sz="2000" i="1">
                <a:latin typeface="Helvetica" pitchFamily="34" charset="0"/>
              </a:rPr>
              <a:t/>
            </a:r>
            <a:br>
              <a:rPr kumimoji="1" lang="en-US" sz="2000" i="1">
                <a:latin typeface="Helvetica" pitchFamily="34" charset="0"/>
              </a:rPr>
            </a:br>
            <a:r>
              <a:rPr kumimoji="1" lang="en-US" sz="2000" i="1">
                <a:latin typeface="Helvetica" pitchFamily="34" charset="0"/>
              </a:rPr>
              <a:t>loan.loan-number = borrower.loan-number</a:t>
            </a:r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3048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3048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3810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381000" y="48768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L-260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Joined Relations –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6800850" cy="485775"/>
          </a:xfrm>
        </p:spPr>
        <p:txBody>
          <a:bodyPr/>
          <a:lstStyle/>
          <a:p>
            <a:r>
              <a:rPr lang="en-US" i="1"/>
              <a:t>loan </a:t>
            </a:r>
            <a:r>
              <a:rPr lang="en-US" b="1"/>
              <a:t>natural inner join</a:t>
            </a:r>
            <a:r>
              <a:rPr lang="en-US"/>
              <a:t> </a:t>
            </a:r>
            <a:r>
              <a:rPr lang="en-US" i="1"/>
              <a:t>borrower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2004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branch-name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953000" y="19812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amount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004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Downtown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Redwood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953000" y="24384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3000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4000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4008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customer-name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4008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Jones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Smith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914400" y="350520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</a:rPr>
              <a:t>loan</a:t>
            </a:r>
            <a:r>
              <a:rPr kumimoji="1" lang="en-US" sz="2000" b="1">
                <a:latin typeface="Helvetica" pitchFamily="34" charset="0"/>
              </a:rPr>
              <a:t> natural right outer join </a:t>
            </a:r>
            <a:r>
              <a:rPr kumimoji="1" lang="en-US" sz="2000" i="1">
                <a:latin typeface="Helvetica" pitchFamily="34" charset="0"/>
              </a:rPr>
              <a:t>borrower</a:t>
            </a:r>
            <a:endParaRPr kumimoji="1" lang="en-US" sz="2000" b="1">
              <a:latin typeface="Helvetica" pitchFamily="34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3200400" y="41910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branch-name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4953000" y="41910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amount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3200400" y="46482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Downtown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Redwood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null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4953000" y="4648200"/>
            <a:ext cx="14478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3000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4000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null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6400800" y="41910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customer-name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6400800" y="46482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Jones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Smith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Hayes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1447800" y="19812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1447800" y="24384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1447800" y="41910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1447800" y="4648200"/>
            <a:ext cx="1752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L-155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Joined Relations – Examples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66800"/>
            <a:ext cx="6800850" cy="409575"/>
          </a:xfrm>
        </p:spPr>
        <p:txBody>
          <a:bodyPr/>
          <a:lstStyle/>
          <a:p>
            <a:r>
              <a:rPr lang="en-US" i="1"/>
              <a:t>loan </a:t>
            </a:r>
            <a:r>
              <a:rPr lang="en-US" b="1"/>
              <a:t>full outer join </a:t>
            </a:r>
            <a:r>
              <a:rPr lang="en-US" i="1"/>
              <a:t>borrower </a:t>
            </a:r>
            <a:r>
              <a:rPr lang="en-US" b="1"/>
              <a:t>using </a:t>
            </a:r>
            <a:r>
              <a:rPr lang="en-US" i="1"/>
              <a:t>(loan-number)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895600" y="16764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branch-name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648200" y="1676400"/>
            <a:ext cx="1447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amount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2895600" y="2133600"/>
            <a:ext cx="1752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Downtown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Redwood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Perryridge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null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648200" y="2133600"/>
            <a:ext cx="14478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3000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4000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1700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null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6096000" y="16764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customer-name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096000" y="2133600"/>
            <a:ext cx="1752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Jones</a:t>
            </a: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Smith</a:t>
            </a:r>
          </a:p>
          <a:p>
            <a:pPr>
              <a:lnSpc>
                <a:spcPct val="130000"/>
              </a:lnSpc>
            </a:pPr>
            <a:r>
              <a:rPr lang="en-US" sz="1800" i="1">
                <a:latin typeface="Helvetica" pitchFamily="34" charset="0"/>
              </a:rPr>
              <a:t>null</a:t>
            </a:r>
            <a:endParaRPr lang="en-US" sz="1800">
              <a:latin typeface="Helvetica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1800">
                <a:latin typeface="Helvetica" pitchFamily="34" charset="0"/>
              </a:rPr>
              <a:t>Hayes</a:t>
            </a:r>
            <a:endParaRPr lang="en-US" sz="1800" i="1">
              <a:latin typeface="Helvetica" pitchFamily="34" charset="0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762000" y="381000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</a:rPr>
              <a:t>Find all customers who have either an account or a loan (but not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</a:rPr>
              <a:t>both) at the bank.</a:t>
            </a:r>
            <a:br>
              <a:rPr kumimoji="1" lang="en-US" sz="2000">
                <a:latin typeface="Helvetica" pitchFamily="34" charset="0"/>
              </a:rPr>
            </a:br>
            <a:r>
              <a:rPr kumimoji="1" lang="en-US" sz="2000" b="1">
                <a:latin typeface="Helvetica" pitchFamily="34" charset="0"/>
              </a:rPr>
              <a:t>	select </a:t>
            </a:r>
            <a:r>
              <a:rPr kumimoji="1" lang="en-US" sz="2000" i="1">
                <a:latin typeface="Helvetica" pitchFamily="34" charset="0"/>
              </a:rPr>
              <a:t>customer-name</a:t>
            </a:r>
            <a:r>
              <a:rPr kumimoji="1" lang="en-US" sz="2000" b="1">
                <a:latin typeface="Helvetica" pitchFamily="34" charset="0"/>
              </a:rPr>
              <a:t/>
            </a:r>
            <a:br>
              <a:rPr kumimoji="1" lang="en-US" sz="2000" b="1">
                <a:latin typeface="Helvetica" pitchFamily="34" charset="0"/>
              </a:rPr>
            </a:br>
            <a:r>
              <a:rPr kumimoji="1" lang="en-US" sz="2000" b="1">
                <a:latin typeface="Helvetica" pitchFamily="34" charset="0"/>
              </a:rPr>
              <a:t>	from </a:t>
            </a:r>
            <a:r>
              <a:rPr kumimoji="1" lang="en-US" sz="2000">
                <a:latin typeface="Helvetica" pitchFamily="34" charset="0"/>
              </a:rPr>
              <a:t>(</a:t>
            </a:r>
            <a:r>
              <a:rPr kumimoji="1" lang="en-US" sz="2000" i="1">
                <a:latin typeface="Helvetica" pitchFamily="34" charset="0"/>
              </a:rPr>
              <a:t>depositor </a:t>
            </a:r>
            <a:r>
              <a:rPr kumimoji="1" lang="en-US" sz="2000" b="1">
                <a:latin typeface="Helvetica" pitchFamily="34" charset="0"/>
              </a:rPr>
              <a:t>natural full outer join </a:t>
            </a:r>
            <a:r>
              <a:rPr kumimoji="1" lang="en-US" sz="2000" i="1">
                <a:latin typeface="Helvetica" pitchFamily="34" charset="0"/>
              </a:rPr>
              <a:t>borrower</a:t>
            </a:r>
            <a:r>
              <a:rPr kumimoji="1" lang="en-US" sz="2000">
                <a:latin typeface="Helvetica" pitchFamily="34" charset="0"/>
              </a:rPr>
              <a:t>)</a:t>
            </a:r>
            <a:r>
              <a:rPr kumimoji="1" lang="en-US" sz="2000" b="1">
                <a:latin typeface="Helvetica" pitchFamily="34" charset="0"/>
              </a:rPr>
              <a:t/>
            </a:r>
            <a:br>
              <a:rPr kumimoji="1" lang="en-US" sz="2000" b="1">
                <a:latin typeface="Helvetica" pitchFamily="34" charset="0"/>
              </a:rPr>
            </a:br>
            <a:r>
              <a:rPr kumimoji="1" lang="en-US" sz="2000" b="1">
                <a:latin typeface="Helvetica" pitchFamily="34" charset="0"/>
              </a:rPr>
              <a:t>	where </a:t>
            </a:r>
            <a:r>
              <a:rPr kumimoji="1" lang="en-US" sz="2000" i="1">
                <a:latin typeface="Helvetica" pitchFamily="34" charset="0"/>
              </a:rPr>
              <a:t>account-number</a:t>
            </a:r>
            <a:r>
              <a:rPr kumimoji="1" lang="en-US" sz="2000" b="1">
                <a:latin typeface="Helvetica" pitchFamily="34" charset="0"/>
              </a:rPr>
              <a:t> is </a:t>
            </a:r>
            <a:r>
              <a:rPr kumimoji="1" lang="en-US" sz="2000" i="1">
                <a:latin typeface="Helvetica" pitchFamily="34" charset="0"/>
              </a:rPr>
              <a:t>null</a:t>
            </a:r>
            <a:r>
              <a:rPr kumimoji="1" lang="en-US" sz="2000" b="1">
                <a:latin typeface="Helvetica" pitchFamily="34" charset="0"/>
              </a:rPr>
              <a:t> or </a:t>
            </a:r>
            <a:r>
              <a:rPr kumimoji="1" lang="en-US" sz="2000" i="1">
                <a:latin typeface="Helvetica" pitchFamily="34" charset="0"/>
              </a:rPr>
              <a:t>loan-number</a:t>
            </a:r>
            <a:r>
              <a:rPr kumimoji="1" lang="en-US" sz="2000" b="1">
                <a:latin typeface="Helvetica" pitchFamily="34" charset="0"/>
              </a:rPr>
              <a:t> is </a:t>
            </a:r>
            <a:r>
              <a:rPr kumimoji="1" lang="en-US" sz="2000" i="1">
                <a:latin typeface="Helvetica" pitchFamily="34" charset="0"/>
              </a:rPr>
              <a:t>null</a:t>
            </a:r>
            <a:endParaRPr kumimoji="1" lang="en-US" sz="2000" b="1">
              <a:latin typeface="Helvetica" pitchFamily="34" charset="0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143000" y="16764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latin typeface="Helvetica" pitchFamily="34" charset="0"/>
              </a:rPr>
              <a:t>loan-number 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1143000" y="2133600"/>
            <a:ext cx="1752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L-170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L-230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L-260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Helvetica" pitchFamily="34" charset="0"/>
              </a:rPr>
              <a:t>L-155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Definition Language (DDL)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57425"/>
            <a:ext cx="6800850" cy="2619375"/>
          </a:xfrm>
        </p:spPr>
        <p:txBody>
          <a:bodyPr/>
          <a:lstStyle/>
          <a:p>
            <a:r>
              <a:rPr lang="en-US"/>
              <a:t>The schema for each relation.</a:t>
            </a:r>
          </a:p>
          <a:p>
            <a:r>
              <a:rPr lang="en-US"/>
              <a:t>The domain of values associated with each attribute.</a:t>
            </a:r>
          </a:p>
          <a:p>
            <a:r>
              <a:rPr lang="en-US"/>
              <a:t>Integrity constraints</a:t>
            </a:r>
          </a:p>
          <a:p>
            <a:r>
              <a:rPr lang="en-US"/>
              <a:t>The set of indices to be maintained for each relations.</a:t>
            </a:r>
          </a:p>
          <a:p>
            <a:r>
              <a:rPr lang="en-US"/>
              <a:t>Security and authorization information for each relation.</a:t>
            </a:r>
          </a:p>
          <a:p>
            <a:r>
              <a:rPr lang="en-US"/>
              <a:t>The physical storage structure of each relation on disk.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7239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Allows the specification of not only a set of relations but also information about each relation, including: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Types in SQL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/>
              <a:t>char(n).</a:t>
            </a:r>
            <a:r>
              <a:rPr lang="en-US" sz="1800"/>
              <a:t>  Fixed length character string, with user-specified length </a:t>
            </a:r>
            <a:r>
              <a:rPr lang="en-US" sz="1800" i="1"/>
              <a:t>n.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 b="1"/>
              <a:t>varchar(n). </a:t>
            </a:r>
            <a:r>
              <a:rPr lang="en-US" sz="1800"/>
              <a:t> Variable length character strings, with user-specified maximum length </a:t>
            </a:r>
            <a:r>
              <a:rPr lang="en-US" sz="1800" i="1"/>
              <a:t>n.</a:t>
            </a:r>
          </a:p>
          <a:p>
            <a:pPr>
              <a:lnSpc>
                <a:spcPct val="90000"/>
              </a:lnSpc>
            </a:pPr>
            <a:r>
              <a:rPr lang="en-US" sz="1800" b="1"/>
              <a:t>int.  </a:t>
            </a:r>
            <a:r>
              <a:rPr lang="en-US" sz="180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sz="1800" b="1"/>
              <a:t>smallint.</a:t>
            </a:r>
            <a:r>
              <a:rPr lang="en-US" sz="1800"/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sz="1800" b="1"/>
              <a:t>numeric(p,d).</a:t>
            </a:r>
            <a:r>
              <a:rPr lang="en-US" sz="1800"/>
              <a:t>  Fixed point number, with user-specified precision of </a:t>
            </a:r>
            <a:r>
              <a:rPr lang="en-US" sz="1800" i="1"/>
              <a:t>p</a:t>
            </a:r>
            <a:r>
              <a:rPr lang="en-US" sz="1800"/>
              <a:t> digits, with </a:t>
            </a:r>
            <a:r>
              <a:rPr lang="en-US" sz="1800" i="1"/>
              <a:t>n</a:t>
            </a:r>
            <a:r>
              <a:rPr lang="en-US" sz="1800"/>
              <a:t> digits to the right of decimal point. </a:t>
            </a:r>
          </a:p>
          <a:p>
            <a:pPr>
              <a:lnSpc>
                <a:spcPct val="90000"/>
              </a:lnSpc>
            </a:pPr>
            <a:r>
              <a:rPr lang="en-US" sz="1800" b="1"/>
              <a:t>real, double precision.</a:t>
            </a:r>
            <a:r>
              <a:rPr lang="en-US" sz="1800"/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sz="1800" b="1"/>
              <a:t>float(n).</a:t>
            </a:r>
            <a:r>
              <a:rPr lang="en-US" sz="1800"/>
              <a:t>  Floating point number, with user-specified precision of at least </a:t>
            </a:r>
            <a:r>
              <a:rPr lang="en-US" sz="1800" i="1"/>
              <a:t>n</a:t>
            </a:r>
            <a:r>
              <a:rPr lang="en-US" sz="1800"/>
              <a:t> digits.</a:t>
            </a:r>
          </a:p>
          <a:p>
            <a:pPr>
              <a:lnSpc>
                <a:spcPct val="90000"/>
              </a:lnSpc>
            </a:pPr>
            <a:r>
              <a:rPr lang="en-US" sz="1800"/>
              <a:t>Null values are allowed in all the domain types.  Declaring an attribute to be </a:t>
            </a:r>
            <a:r>
              <a:rPr lang="en-US" sz="1800" b="1"/>
              <a:t>not null</a:t>
            </a:r>
            <a:r>
              <a:rPr lang="en-US" sz="1800"/>
              <a:t> prohibits null values for that attribute.</a:t>
            </a:r>
          </a:p>
          <a:p>
            <a:pPr>
              <a:lnSpc>
                <a:spcPct val="90000"/>
              </a:lnSpc>
            </a:pPr>
            <a:r>
              <a:rPr lang="en-US" sz="1800" b="1"/>
              <a:t>create domain</a:t>
            </a:r>
            <a:r>
              <a:rPr lang="en-US" sz="1800"/>
              <a:t> construct in SQL-92 creates user-defined domain types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b="1"/>
              <a:t>		create domain </a:t>
            </a:r>
            <a:r>
              <a:rPr lang="en-US" sz="1600" i="1"/>
              <a:t>person-name </a:t>
            </a:r>
            <a:r>
              <a:rPr lang="en-US" sz="1600" b="1"/>
              <a:t>char</a:t>
            </a:r>
            <a:r>
              <a:rPr lang="en-US" sz="1600"/>
              <a:t>(20) </a:t>
            </a:r>
            <a:r>
              <a:rPr lang="en-US" sz="1600" b="1"/>
              <a:t>not null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Date/Time Types in SQL (Cont.)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250950" algn="l"/>
              </a:tabLst>
            </a:pPr>
            <a:r>
              <a:rPr lang="en-US" sz="1800" b="1"/>
              <a:t>date.</a:t>
            </a:r>
            <a:r>
              <a:rPr lang="en-US" sz="180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E.g.   </a:t>
            </a:r>
            <a:r>
              <a:rPr lang="en-US" sz="1600" b="1"/>
              <a:t>date</a:t>
            </a:r>
            <a:r>
              <a:rPr lang="en-US" sz="1600"/>
              <a:t> ‘2001-7-27’</a:t>
            </a:r>
          </a:p>
          <a:p>
            <a:pPr>
              <a:tabLst>
                <a:tab pos="1250950" algn="l"/>
              </a:tabLst>
            </a:pPr>
            <a:r>
              <a:rPr lang="en-US" sz="1800" b="1"/>
              <a:t>time. </a:t>
            </a:r>
            <a:r>
              <a:rPr lang="en-US" sz="180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E.g. </a:t>
            </a:r>
            <a:r>
              <a:rPr lang="en-US" sz="1600" b="1"/>
              <a:t> time</a:t>
            </a:r>
            <a:r>
              <a:rPr lang="en-US" sz="1600"/>
              <a:t> ’09:00:30’        </a:t>
            </a:r>
            <a:r>
              <a:rPr lang="en-US" sz="1600" b="1"/>
              <a:t> time</a:t>
            </a:r>
            <a:r>
              <a:rPr lang="en-US" sz="1600"/>
              <a:t> ’09:00:30.75’</a:t>
            </a:r>
          </a:p>
          <a:p>
            <a:pPr>
              <a:tabLst>
                <a:tab pos="1250950" algn="l"/>
              </a:tabLst>
            </a:pPr>
            <a:r>
              <a:rPr lang="en-US" sz="1800" b="1"/>
              <a:t>timestamp</a:t>
            </a:r>
            <a:r>
              <a:rPr lang="en-US" sz="1800"/>
              <a:t>: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E.g.  </a:t>
            </a:r>
            <a:r>
              <a:rPr lang="en-US" sz="1600" b="1"/>
              <a:t>timestamp</a:t>
            </a:r>
            <a:r>
              <a:rPr lang="en-US" sz="1600"/>
              <a:t>  ‘2001-7-27 09:00:30.75’</a:t>
            </a:r>
          </a:p>
          <a:p>
            <a:pPr>
              <a:tabLst>
                <a:tab pos="1250950" algn="l"/>
              </a:tabLst>
            </a:pPr>
            <a:r>
              <a:rPr lang="en-US" sz="1800" b="1"/>
              <a:t>Interval</a:t>
            </a:r>
            <a:r>
              <a:rPr lang="en-US" sz="1800"/>
              <a:t>:  period of time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E.g.   Interval  ‘1’ day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Interval values can be added to date/time/timestamp values</a:t>
            </a:r>
          </a:p>
          <a:p>
            <a:pPr>
              <a:tabLst>
                <a:tab pos="1250950" algn="l"/>
              </a:tabLst>
            </a:pPr>
            <a:r>
              <a:rPr lang="en-US" sz="1800"/>
              <a:t>Can extract values of individual fields from date/time/timestamp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E.g.   </a:t>
            </a:r>
            <a:r>
              <a:rPr lang="en-US" sz="1600" b="1"/>
              <a:t>extract</a:t>
            </a:r>
            <a:r>
              <a:rPr lang="en-US" sz="1600"/>
              <a:t> (</a:t>
            </a:r>
            <a:r>
              <a:rPr lang="en-US" sz="1600" b="1"/>
              <a:t>year from</a:t>
            </a:r>
            <a:r>
              <a:rPr lang="en-US" sz="1600"/>
              <a:t> r.starttime) </a:t>
            </a:r>
          </a:p>
          <a:p>
            <a:pPr>
              <a:tabLst>
                <a:tab pos="1250950" algn="l"/>
              </a:tabLst>
            </a:pPr>
            <a:r>
              <a:rPr lang="en-US" sz="1800"/>
              <a:t>Can cast string types to date/time/timestamp </a:t>
            </a:r>
          </a:p>
          <a:p>
            <a:pPr lvl="1">
              <a:tabLst>
                <a:tab pos="1250950" algn="l"/>
              </a:tabLst>
            </a:pPr>
            <a:r>
              <a:rPr lang="en-US" sz="1600"/>
              <a:t>E.g.   </a:t>
            </a:r>
            <a:r>
              <a:rPr lang="en-US" sz="1600" b="1"/>
              <a:t>cast</a:t>
            </a:r>
            <a:r>
              <a:rPr lang="en-US" sz="1600"/>
              <a:t>   &lt;string-valued-expression&gt; </a:t>
            </a:r>
            <a:r>
              <a:rPr lang="en-US" sz="1600" b="1"/>
              <a:t>as date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Table Construct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6800850" cy="4524375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An SQL relation is defined using the </a:t>
            </a:r>
            <a:r>
              <a:rPr lang="en-US" b="1"/>
              <a:t>create table </a:t>
            </a:r>
            <a:r>
              <a:rPr lang="en-US"/>
              <a:t>command: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		</a:t>
            </a:r>
            <a:r>
              <a:rPr lang="en-US" b="1"/>
              <a:t>create table </a:t>
            </a:r>
            <a:r>
              <a:rPr lang="en-US" i="1"/>
              <a:t>r 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i="1"/>
              <a:t> D</a:t>
            </a:r>
            <a:r>
              <a:rPr lang="en-US" i="1" baseline="-25000"/>
              <a:t>n</a:t>
            </a:r>
            <a:r>
              <a:rPr lang="en-US" i="1"/>
              <a:t>,</a:t>
            </a:r>
            <a:br>
              <a:rPr lang="en-US" i="1"/>
            </a:br>
            <a:r>
              <a:rPr lang="en-US" i="1"/>
              <a:t>			</a:t>
            </a:r>
            <a:r>
              <a:rPr lang="en-US"/>
              <a:t>(integrity-constraint</a:t>
            </a:r>
            <a:r>
              <a:rPr lang="en-US" baseline="-25000"/>
              <a:t>1</a:t>
            </a:r>
            <a:r>
              <a:rPr lang="en-US"/>
              <a:t>),</a:t>
            </a:r>
            <a:br>
              <a:rPr lang="en-US"/>
            </a:br>
            <a:r>
              <a:rPr lang="en-US"/>
              <a:t>			...,</a:t>
            </a:r>
            <a:br>
              <a:rPr lang="en-US"/>
            </a:br>
            <a:r>
              <a:rPr lang="en-US"/>
              <a:t>			(integrity-constraint</a:t>
            </a:r>
            <a:r>
              <a:rPr lang="en-US" baseline="-25000"/>
              <a:t>k</a:t>
            </a:r>
            <a:r>
              <a:rPr lang="en-US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i="1"/>
              <a:t>r</a:t>
            </a:r>
            <a:r>
              <a:rPr lang="en-US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each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is an attribute name in the schema of relation </a:t>
            </a:r>
            <a:r>
              <a:rPr lang="en-US" i="1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i="1"/>
              <a:t>D</a:t>
            </a:r>
            <a:r>
              <a:rPr lang="en-US" i="1" baseline="-25000"/>
              <a:t>i</a:t>
            </a:r>
            <a:r>
              <a:rPr lang="en-US"/>
              <a:t> is the data type of values in the domain of attribute </a:t>
            </a:r>
            <a:r>
              <a:rPr lang="en-US" i="1"/>
              <a:t>A</a:t>
            </a:r>
            <a:r>
              <a:rPr lang="en-US" i="1" baseline="-25000"/>
              <a:t>i</a:t>
            </a:r>
            <a:endParaRPr lang="en-US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Example: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		</a:t>
            </a:r>
            <a:r>
              <a:rPr lang="en-US" b="1"/>
              <a:t>create table </a:t>
            </a:r>
            <a:r>
              <a:rPr lang="en-US" i="1"/>
              <a:t>branch</a:t>
            </a:r>
            <a:r>
              <a:rPr lang="en-US"/>
              <a:t/>
            </a:r>
            <a:br>
              <a:rPr lang="en-US"/>
            </a:br>
            <a:r>
              <a:rPr lang="en-US"/>
              <a:t>		(</a:t>
            </a:r>
            <a:r>
              <a:rPr lang="en-US" i="1"/>
              <a:t>branch-name	</a:t>
            </a:r>
            <a:r>
              <a:rPr lang="en-US"/>
              <a:t>char(15) </a:t>
            </a:r>
            <a:r>
              <a:rPr lang="en-US" b="1"/>
              <a:t>not null,</a:t>
            </a:r>
            <a:br>
              <a:rPr lang="en-US" b="1"/>
            </a:br>
            <a:r>
              <a:rPr lang="en-US"/>
              <a:t>		</a:t>
            </a:r>
            <a:r>
              <a:rPr lang="en-US" i="1"/>
              <a:t>branch-city</a:t>
            </a:r>
            <a:r>
              <a:rPr lang="en-US"/>
              <a:t>	char(30),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assets		</a:t>
            </a:r>
            <a:r>
              <a:rPr lang="en-US"/>
              <a:t>integer)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 in Create Table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6800850" cy="1247775"/>
          </a:xfrm>
        </p:spPr>
        <p:txBody>
          <a:bodyPr/>
          <a:lstStyle/>
          <a:p>
            <a:r>
              <a:rPr lang="en-US" b="1"/>
              <a:t>not null</a:t>
            </a:r>
          </a:p>
          <a:p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...,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i="1"/>
              <a:t>)</a:t>
            </a:r>
          </a:p>
          <a:p>
            <a:r>
              <a:rPr lang="en-US" b="1"/>
              <a:t>check </a:t>
            </a:r>
            <a:r>
              <a:rPr lang="en-US" i="1"/>
              <a:t>(P),</a:t>
            </a:r>
            <a:r>
              <a:rPr lang="en-US"/>
              <a:t> where </a:t>
            </a:r>
            <a:r>
              <a:rPr lang="en-US" i="1"/>
              <a:t>P</a:t>
            </a:r>
            <a:r>
              <a:rPr lang="en-US"/>
              <a:t> is a predicate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85800" y="2438400"/>
            <a:ext cx="680085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>
                <a:latin typeface="Helvetica" pitchFamily="34" charset="0"/>
              </a:rPr>
              <a:t>Example:  Declare </a:t>
            </a:r>
            <a:r>
              <a:rPr lang="en-US" sz="2000" i="1">
                <a:latin typeface="Helvetica" pitchFamily="34" charset="0"/>
              </a:rPr>
              <a:t>branch-name</a:t>
            </a:r>
            <a:r>
              <a:rPr lang="en-US" sz="2000">
                <a:latin typeface="Helvetica" pitchFamily="34" charset="0"/>
              </a:rPr>
              <a:t> as the primary key for </a:t>
            </a:r>
            <a:r>
              <a:rPr lang="en-US" sz="2000" i="1">
                <a:latin typeface="Helvetica" pitchFamily="34" charset="0"/>
              </a:rPr>
              <a:t>branch</a:t>
            </a:r>
            <a:r>
              <a:rPr lang="en-US" sz="2000">
                <a:latin typeface="Helvetica" pitchFamily="34" charset="0"/>
              </a:rPr>
              <a:t> and ensure that the values of </a:t>
            </a:r>
            <a:r>
              <a:rPr lang="en-US" sz="2000" i="1">
                <a:latin typeface="Helvetica" pitchFamily="34" charset="0"/>
              </a:rPr>
              <a:t>assets </a:t>
            </a:r>
            <a:r>
              <a:rPr lang="en-US" sz="2000">
                <a:latin typeface="Helvetica" pitchFamily="34" charset="0"/>
              </a:rPr>
              <a:t>are non-negative.</a:t>
            </a:r>
            <a:endParaRPr lang="en-US" sz="2000" b="1">
              <a:latin typeface="Helvetica" pitchFamily="34" charset="0"/>
            </a:endParaRP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>
                <a:latin typeface="Helvetica" pitchFamily="34" charset="0"/>
              </a:rPr>
              <a:t>	</a:t>
            </a:r>
            <a:r>
              <a:rPr lang="en-US" sz="2000" b="1">
                <a:latin typeface="Helvetica" pitchFamily="34" charset="0"/>
              </a:rPr>
              <a:t>create table </a:t>
            </a:r>
            <a:r>
              <a:rPr lang="en-US" sz="2000" i="1">
                <a:latin typeface="Helvetica" pitchFamily="34" charset="0"/>
              </a:rPr>
              <a:t>branch</a:t>
            </a:r>
            <a:br>
              <a:rPr lang="en-US" sz="2000" i="1">
                <a:latin typeface="Helvetica" pitchFamily="34" charset="0"/>
              </a:rPr>
            </a:br>
            <a:r>
              <a:rPr lang="en-US" sz="2000" i="1">
                <a:latin typeface="Helvetica" pitchFamily="34" charset="0"/>
              </a:rPr>
              <a:t>		(branch-name	</a:t>
            </a:r>
            <a:r>
              <a:rPr lang="en-US" sz="2000">
                <a:latin typeface="Helvetica" pitchFamily="34" charset="0"/>
              </a:rPr>
              <a:t>char(15)</a:t>
            </a:r>
            <a:r>
              <a:rPr lang="en-US" sz="2000" b="1">
                <a:latin typeface="Helvetica" pitchFamily="34" charset="0"/>
              </a:rPr>
              <a:t>,</a:t>
            </a:r>
            <a:br>
              <a:rPr lang="en-US" sz="2000" b="1">
                <a:latin typeface="Helvetica" pitchFamily="34" charset="0"/>
              </a:rPr>
            </a:br>
            <a:r>
              <a:rPr lang="en-US" sz="2000" b="1">
                <a:latin typeface="Helvetica" pitchFamily="34" charset="0"/>
              </a:rPr>
              <a:t>		</a:t>
            </a:r>
            <a:r>
              <a:rPr lang="en-US" sz="2000" i="1">
                <a:latin typeface="Helvetica" pitchFamily="34" charset="0"/>
              </a:rPr>
              <a:t>branch-city	</a:t>
            </a:r>
            <a:r>
              <a:rPr lang="en-US" sz="2000">
                <a:latin typeface="Helvetica" pitchFamily="34" charset="0"/>
              </a:rPr>
              <a:t>char(30)</a:t>
            </a:r>
            <a:br>
              <a:rPr lang="en-US" sz="2000">
                <a:latin typeface="Helvetica" pitchFamily="34" charset="0"/>
              </a:rPr>
            </a:br>
            <a:r>
              <a:rPr lang="en-US" sz="2000">
                <a:latin typeface="Helvetica" pitchFamily="34" charset="0"/>
              </a:rPr>
              <a:t>		</a:t>
            </a:r>
            <a:r>
              <a:rPr lang="en-US" sz="2000" i="1">
                <a:latin typeface="Helvetica" pitchFamily="34" charset="0"/>
              </a:rPr>
              <a:t>assets	</a:t>
            </a:r>
            <a:r>
              <a:rPr lang="en-US" sz="2000">
                <a:latin typeface="Helvetica" pitchFamily="34" charset="0"/>
              </a:rPr>
              <a:t>integer,</a:t>
            </a:r>
            <a:br>
              <a:rPr lang="en-US" sz="2000">
                <a:latin typeface="Helvetica" pitchFamily="34" charset="0"/>
              </a:rPr>
            </a:br>
            <a:r>
              <a:rPr lang="en-US" sz="2000">
                <a:latin typeface="Helvetica" pitchFamily="34" charset="0"/>
              </a:rPr>
              <a:t>		</a:t>
            </a:r>
            <a:r>
              <a:rPr lang="en-US" sz="2000" b="1">
                <a:latin typeface="Helvetica" pitchFamily="34" charset="0"/>
              </a:rPr>
              <a:t>primary key </a:t>
            </a:r>
            <a:r>
              <a:rPr lang="en-US" sz="2000" i="1">
                <a:latin typeface="Helvetica" pitchFamily="34" charset="0"/>
              </a:rPr>
              <a:t>(branch-name),</a:t>
            </a:r>
            <a:br>
              <a:rPr lang="en-US" sz="2000" i="1">
                <a:latin typeface="Helvetica" pitchFamily="34" charset="0"/>
              </a:rPr>
            </a:br>
            <a:r>
              <a:rPr lang="en-US" sz="2000" i="1">
                <a:latin typeface="Helvetica" pitchFamily="34" charset="0"/>
              </a:rPr>
              <a:t>		</a:t>
            </a:r>
            <a:r>
              <a:rPr lang="en-US" sz="2000" b="1">
                <a:latin typeface="Helvetica" pitchFamily="34" charset="0"/>
              </a:rPr>
              <a:t>check</a:t>
            </a:r>
            <a:r>
              <a:rPr lang="en-US" sz="2000">
                <a:latin typeface="Helvetica" pitchFamily="34" charset="0"/>
              </a:rPr>
              <a:t> </a:t>
            </a:r>
            <a:r>
              <a:rPr lang="en-US" sz="2000" i="1">
                <a:latin typeface="Helvetica" pitchFamily="34" charset="0"/>
              </a:rPr>
              <a:t>(assets &gt;= </a:t>
            </a:r>
            <a:r>
              <a:rPr lang="en-US" sz="2000">
                <a:latin typeface="Helvetica" pitchFamily="34" charset="0"/>
              </a:rPr>
              <a:t>0))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62000" y="5486400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sz="2000" b="1">
                <a:latin typeface="Helvetica" pitchFamily="34" charset="0"/>
              </a:rPr>
              <a:t>primary key </a:t>
            </a:r>
            <a:r>
              <a:rPr kumimoji="1" lang="en-US" sz="2000">
                <a:latin typeface="Helvetica" pitchFamily="34" charset="0"/>
              </a:rPr>
              <a:t>declaration on an attribute automatically ensures</a:t>
            </a:r>
            <a:r>
              <a:rPr kumimoji="1" lang="en-US" sz="2000" b="1">
                <a:latin typeface="Helvetica" pitchFamily="34" charset="0"/>
              </a:rPr>
              <a:t> not null </a:t>
            </a:r>
            <a:r>
              <a:rPr kumimoji="1" lang="en-US" sz="2000">
                <a:latin typeface="Helvetica" pitchFamily="34" charset="0"/>
              </a:rPr>
              <a:t>in SQL-92 onwards, needs to be explicitly stated in SQL-89</a:t>
            </a:r>
            <a:endParaRPr kumimoji="1" lang="en-US" sz="20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select Clause (Cont.)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buSzPct val="140000"/>
              <a:tabLst>
                <a:tab pos="2055813" algn="l"/>
              </a:tabLst>
            </a:pPr>
            <a:r>
              <a:rPr lang="en-US"/>
              <a:t>The </a:t>
            </a:r>
            <a:r>
              <a:rPr lang="en-US" b="1"/>
              <a:t>select</a:t>
            </a:r>
            <a:r>
              <a:rPr lang="en-US"/>
              <a:t> clause can contain arithmetic expressions involving the operation, +, –, </a:t>
            </a:r>
            <a:r>
              <a:rPr lang="en-US">
                <a:latin typeface="Symbol" pitchFamily="18" charset="2"/>
              </a:rPr>
              <a:t></a:t>
            </a:r>
            <a:r>
              <a:rPr lang="en-US"/>
              <a:t>, and /, and operating on constants or attributes of tuples.</a:t>
            </a:r>
          </a:p>
          <a:p>
            <a:pPr>
              <a:buSzPct val="140000"/>
              <a:tabLst>
                <a:tab pos="2055813" algn="l"/>
              </a:tabLst>
            </a:pPr>
            <a:r>
              <a:rPr lang="en-US"/>
              <a:t>The query: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loan-number, branch-name, amount </a:t>
            </a:r>
            <a:r>
              <a:rPr lang="en-US">
                <a:latin typeface="Symbol" pitchFamily="18" charset="2"/>
              </a:rPr>
              <a:t></a:t>
            </a:r>
            <a:r>
              <a:rPr lang="en-US"/>
              <a:t> 100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from </a:t>
            </a:r>
            <a:r>
              <a:rPr lang="en-US" i="1"/>
              <a:t>loan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i="1"/>
              <a:t>	</a:t>
            </a:r>
            <a:r>
              <a:rPr lang="en-US"/>
              <a:t>would return a relation which is the same as the </a:t>
            </a:r>
            <a:r>
              <a:rPr lang="en-US" i="1"/>
              <a:t>loan </a:t>
            </a:r>
            <a:r>
              <a:rPr lang="en-US"/>
              <a:t>relations, except that the attribute </a:t>
            </a:r>
            <a:r>
              <a:rPr lang="en-US" i="1"/>
              <a:t>amount </a:t>
            </a:r>
            <a:r>
              <a:rPr lang="en-US"/>
              <a:t>is multiplied by 100.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 and Alter Table Constructs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385050" cy="5159375"/>
          </a:xfrm>
        </p:spPr>
        <p:txBody>
          <a:bodyPr/>
          <a:lstStyle/>
          <a:p>
            <a:pPr>
              <a:tabLst>
                <a:tab pos="2232025" algn="l"/>
              </a:tabLst>
            </a:pPr>
            <a:r>
              <a:rPr lang="en-US"/>
              <a:t>The </a:t>
            </a:r>
            <a:r>
              <a:rPr lang="en-US" b="1"/>
              <a:t>drop table </a:t>
            </a:r>
            <a:r>
              <a:rPr lang="en-US"/>
              <a:t>command deletes all information about the dropped relation from the database.</a:t>
            </a:r>
          </a:p>
          <a:p>
            <a:pPr>
              <a:tabLst>
                <a:tab pos="2232025" algn="l"/>
              </a:tabLst>
            </a:pPr>
            <a:r>
              <a:rPr lang="en-US"/>
              <a:t>The </a:t>
            </a:r>
            <a:r>
              <a:rPr lang="en-US" b="1"/>
              <a:t>after table</a:t>
            </a:r>
            <a:r>
              <a:rPr lang="en-US"/>
              <a:t> command is used to add attributes to an existing relation.  All tuples in the relation are assigned </a:t>
            </a:r>
            <a:r>
              <a:rPr lang="en-US" i="1"/>
              <a:t>null</a:t>
            </a:r>
            <a:r>
              <a:rPr lang="en-US"/>
              <a:t> as the value for the new attribute.  The form of the </a:t>
            </a:r>
            <a:r>
              <a:rPr lang="en-US" b="1"/>
              <a:t>alter table</a:t>
            </a:r>
            <a:r>
              <a:rPr lang="en-US"/>
              <a:t> command is</a:t>
            </a: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/>
              <a:t>		</a:t>
            </a:r>
            <a:r>
              <a:rPr lang="en-US" b="1"/>
              <a:t>alter table </a:t>
            </a:r>
            <a:r>
              <a:rPr lang="en-US" i="1"/>
              <a:t>r </a:t>
            </a:r>
            <a:r>
              <a:rPr lang="en-US" b="1"/>
              <a:t>add </a:t>
            </a:r>
            <a:r>
              <a:rPr lang="en-US" i="1"/>
              <a:t>A D</a:t>
            </a:r>
            <a:endParaRPr lang="en-US"/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/>
              <a:t>	where </a:t>
            </a:r>
            <a:r>
              <a:rPr lang="en-US" i="1"/>
              <a:t>A</a:t>
            </a:r>
            <a:r>
              <a:rPr lang="en-US"/>
              <a:t> is the name of the attribute to be added to relation </a:t>
            </a:r>
            <a:r>
              <a:rPr lang="en-US" i="1"/>
              <a:t>r 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is the domain of </a:t>
            </a:r>
            <a:r>
              <a:rPr lang="en-US" i="1"/>
              <a:t>A.</a:t>
            </a:r>
            <a:endParaRPr lang="en-US"/>
          </a:p>
          <a:p>
            <a:pPr>
              <a:tabLst>
                <a:tab pos="2232025" algn="l"/>
              </a:tabLst>
            </a:pPr>
            <a:r>
              <a:rPr lang="en-US"/>
              <a:t>The </a:t>
            </a:r>
            <a:r>
              <a:rPr lang="en-US" b="1"/>
              <a:t>alter table</a:t>
            </a:r>
            <a:r>
              <a:rPr lang="en-US"/>
              <a:t> command can also be used to drop attributes of a relation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b="1"/>
              <a:t>alter table </a:t>
            </a:r>
            <a:r>
              <a:rPr lang="en-US" i="1"/>
              <a:t>r</a:t>
            </a:r>
            <a:r>
              <a:rPr lang="en-US" b="1"/>
              <a:t> drop</a:t>
            </a:r>
            <a:r>
              <a:rPr lang="en-US" i="1"/>
              <a:t> A</a:t>
            </a:r>
            <a:r>
              <a:rPr lang="en-US"/>
              <a:t/>
            </a:r>
            <a:br>
              <a:rPr lang="en-US"/>
            </a:br>
            <a:r>
              <a:rPr lang="en-US"/>
              <a:t>where </a:t>
            </a:r>
            <a:r>
              <a:rPr lang="en-US" i="1"/>
              <a:t>A</a:t>
            </a:r>
            <a:r>
              <a:rPr lang="en-US"/>
              <a:t> is the name of an attribute of relation</a:t>
            </a:r>
            <a:r>
              <a:rPr lang="en-US" i="1"/>
              <a:t> r</a:t>
            </a:r>
          </a:p>
          <a:p>
            <a:pPr lvl="1">
              <a:tabLst>
                <a:tab pos="2232025" algn="l"/>
              </a:tabLst>
            </a:pPr>
            <a:r>
              <a:rPr lang="en-US"/>
              <a:t>Dropping of attributes not supported by many databases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SQL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744538" algn="l"/>
              </a:tabLst>
            </a:pPr>
            <a:r>
              <a:rPr lang="en-US"/>
              <a:t>The SQL standard defines embeddings of SQL in a variety of programming languages such as Pascal, PL/I, Fortran, C, and Cobol.</a:t>
            </a:r>
          </a:p>
          <a:p>
            <a:pPr>
              <a:tabLst>
                <a:tab pos="744538" algn="l"/>
              </a:tabLst>
            </a:pPr>
            <a:r>
              <a:rPr lang="en-US"/>
              <a:t>A language to which SQL queries are embedded is referred to as a </a:t>
            </a:r>
            <a:r>
              <a:rPr lang="en-US" i="1"/>
              <a:t>host </a:t>
            </a:r>
            <a:r>
              <a:rPr lang="en-US"/>
              <a:t>language, and the SQL structures permitted in the host language comprise </a:t>
            </a:r>
            <a:r>
              <a:rPr lang="en-US" i="1"/>
              <a:t>embedded </a:t>
            </a:r>
            <a:r>
              <a:rPr lang="en-US"/>
              <a:t>SQL.</a:t>
            </a:r>
          </a:p>
          <a:p>
            <a:pPr>
              <a:tabLst>
                <a:tab pos="744538" algn="l"/>
              </a:tabLst>
            </a:pPr>
            <a:r>
              <a:rPr lang="en-US"/>
              <a:t>The basic form of these languages follows that of the System R embedding of SQL into PL/I.</a:t>
            </a:r>
          </a:p>
          <a:p>
            <a:pPr>
              <a:tabLst>
                <a:tab pos="744538" algn="l"/>
              </a:tabLst>
            </a:pPr>
            <a:r>
              <a:rPr lang="en-US"/>
              <a:t>EXEC SQL statement is used to identify embedded SQL request to the preprocessor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/>
              <a:t>		EXEC SQL &lt;embedded SQL statement &gt; END-EXEC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/>
              <a:t>	Note: this varies by language.  E.g. the Java embedding uses</a:t>
            </a:r>
            <a:br>
              <a:rPr lang="en-US"/>
            </a:br>
            <a:r>
              <a:rPr lang="en-US"/>
              <a:t>	 # SQL { …. } ;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2546350"/>
            <a:ext cx="7970837" cy="3335338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/>
              <a:t>Specify the query in SQL and declare a </a:t>
            </a:r>
            <a:r>
              <a:rPr lang="en-US" i="1"/>
              <a:t>cursor</a:t>
            </a:r>
            <a:r>
              <a:rPr lang="en-US"/>
              <a:t> for it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r>
              <a:rPr lang="en-US"/>
              <a:t>EXEC SQL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r>
              <a:rPr lang="en-US"/>
              <a:t>	</a:t>
            </a:r>
            <a:r>
              <a:rPr lang="en-US" b="1"/>
              <a:t>declare </a:t>
            </a:r>
            <a:r>
              <a:rPr lang="en-US" i="1"/>
              <a:t>c</a:t>
            </a:r>
            <a:r>
              <a:rPr lang="en-US" b="1"/>
              <a:t> cursor for </a:t>
            </a:r>
            <a:br>
              <a:rPr lang="en-US" b="1"/>
            </a:br>
            <a:r>
              <a:rPr lang="en-US" b="1"/>
              <a:t>select </a:t>
            </a:r>
            <a:r>
              <a:rPr lang="en-US" i="1"/>
              <a:t>customer-name, customer-city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depositor, customer, account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depositor.customer-name = customer.customer-name        </a:t>
            </a:r>
            <a:br>
              <a:rPr lang="en-US" i="1"/>
            </a:br>
            <a:r>
              <a:rPr lang="en-US" i="1"/>
              <a:t>         </a:t>
            </a:r>
            <a:r>
              <a:rPr lang="en-US" b="1"/>
              <a:t>and</a:t>
            </a:r>
            <a:r>
              <a:rPr lang="en-US" i="1"/>
              <a:t> depositor account-number = account.account-number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and </a:t>
            </a:r>
            <a:r>
              <a:rPr lang="en-US" i="1"/>
              <a:t>account.balance &gt; :amount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r>
              <a:rPr lang="en-US"/>
              <a:t>END-EXEC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72390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Helvetica" pitchFamily="34" charset="0"/>
              </a:rPr>
              <a:t>From within a host language, find the names and cities of customers with more than the variable </a:t>
            </a:r>
            <a:r>
              <a:rPr lang="en-US" sz="2000" i="1">
                <a:latin typeface="Helvetica" pitchFamily="34" charset="0"/>
              </a:rPr>
              <a:t>amount</a:t>
            </a:r>
            <a:r>
              <a:rPr lang="en-US" sz="2000">
                <a:latin typeface="Helvetica" pitchFamily="34" charset="0"/>
              </a:rPr>
              <a:t> dollars in some account.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SQL (Cont.)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40075" algn="ctr"/>
              </a:tabLst>
            </a:pPr>
            <a:r>
              <a:rPr lang="en-US"/>
              <a:t>The </a:t>
            </a:r>
            <a:r>
              <a:rPr lang="en-US" b="1"/>
              <a:t>open</a:t>
            </a:r>
            <a:r>
              <a:rPr lang="en-US"/>
              <a:t> statement causes the query to be evaluated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		EXEC SQL </a:t>
            </a:r>
            <a:r>
              <a:rPr lang="en-US" b="1"/>
              <a:t>open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 b="1" i="1"/>
              <a:t> </a:t>
            </a:r>
            <a:r>
              <a:rPr lang="en-US"/>
              <a:t>END-EXEC</a:t>
            </a:r>
          </a:p>
          <a:p>
            <a:pPr>
              <a:tabLst>
                <a:tab pos="3140075" algn="ctr"/>
              </a:tabLst>
            </a:pPr>
            <a:r>
              <a:rPr lang="en-US"/>
              <a:t>The </a:t>
            </a:r>
            <a:r>
              <a:rPr lang="en-US" b="1"/>
              <a:t>fetch </a:t>
            </a:r>
            <a:r>
              <a:rPr lang="en-US"/>
              <a:t>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		EXEC SQL</a:t>
            </a:r>
            <a:r>
              <a:rPr lang="en-US" b="1"/>
              <a:t> fetch </a:t>
            </a:r>
            <a:r>
              <a:rPr lang="en-US" i="1"/>
              <a:t>c </a:t>
            </a:r>
            <a:r>
              <a:rPr lang="en-US" b="1"/>
              <a:t>into </a:t>
            </a:r>
            <a:r>
              <a:rPr lang="en-US"/>
              <a:t>:</a:t>
            </a:r>
            <a:r>
              <a:rPr lang="en-US" i="1"/>
              <a:t>cn, :cc</a:t>
            </a:r>
            <a:r>
              <a:rPr lang="en-US"/>
              <a:t> END-EXEC</a:t>
            </a:r>
            <a:br>
              <a:rPr lang="en-US"/>
            </a:br>
            <a:r>
              <a:rPr lang="en-US"/>
              <a:t>Repeated calls to </a:t>
            </a:r>
            <a:r>
              <a:rPr lang="en-US" b="1"/>
              <a:t>fetch</a:t>
            </a:r>
            <a:r>
              <a:rPr lang="en-US"/>
              <a:t> get successive tuples in the query result</a:t>
            </a:r>
          </a:p>
          <a:p>
            <a:pPr>
              <a:tabLst>
                <a:tab pos="3140075" algn="ctr"/>
              </a:tabLst>
            </a:pPr>
            <a:r>
              <a:rPr lang="en-US"/>
              <a:t>A variable called SQLSTATE in the SQL communication area (SQLCA) gets set to ‘02000’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/>
              <a:t>The </a:t>
            </a:r>
            <a:r>
              <a:rPr lang="en-US" b="1"/>
              <a:t>close </a:t>
            </a:r>
            <a:r>
              <a:rPr lang="en-US"/>
              <a:t>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		EXEC SQL </a:t>
            </a:r>
            <a:r>
              <a:rPr lang="en-US" b="1"/>
              <a:t>close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END-EXEC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Note: above details vary with language.  E.g. the Java embedding defines Java iterators to step through result tuples.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 Through Cursors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723900" y="12668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0075" algn="ctr"/>
              </a:tabLst>
            </a:pPr>
            <a:r>
              <a:rPr kumimoji="1" lang="en-US" sz="2000">
                <a:latin typeface="Helvetica" pitchFamily="34" charset="0"/>
              </a:rPr>
              <a:t>Can update tuples fetched by cursor by declaring that the cursor is 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3140075" algn="ctr"/>
              </a:tabLst>
            </a:pPr>
            <a:r>
              <a:rPr kumimoji="1" lang="en-US" sz="2000" b="1">
                <a:latin typeface="Helvetica" pitchFamily="34" charset="0"/>
              </a:rPr>
              <a:t>         declare </a:t>
            </a:r>
            <a:r>
              <a:rPr kumimoji="1" lang="en-US" sz="2000" i="1">
                <a:latin typeface="Helvetica" pitchFamily="34" charset="0"/>
              </a:rPr>
              <a:t>c </a:t>
            </a:r>
            <a:r>
              <a:rPr kumimoji="1" lang="en-US" sz="2000" b="1">
                <a:latin typeface="Helvetica" pitchFamily="34" charset="0"/>
              </a:rPr>
              <a:t>cursor for</a:t>
            </a:r>
            <a:br>
              <a:rPr kumimoji="1" lang="en-US" sz="2000" b="1">
                <a:latin typeface="Helvetica" pitchFamily="34" charset="0"/>
              </a:rPr>
            </a:br>
            <a:r>
              <a:rPr kumimoji="1" lang="en-US" sz="2000" b="1">
                <a:latin typeface="Helvetica" pitchFamily="34" charset="0"/>
              </a:rPr>
              <a:t>    select </a:t>
            </a:r>
            <a:r>
              <a:rPr kumimoji="1" lang="en-US" sz="2000">
                <a:latin typeface="Helvetica" pitchFamily="34" charset="0"/>
              </a:rPr>
              <a:t>*</a:t>
            </a:r>
            <a:br>
              <a:rPr kumimoji="1" lang="en-US" sz="2000">
                <a:latin typeface="Helvetica" pitchFamily="34" charset="0"/>
              </a:rPr>
            </a:br>
            <a:r>
              <a:rPr kumimoji="1" lang="en-US" sz="2000">
                <a:latin typeface="Helvetica" pitchFamily="34" charset="0"/>
              </a:rPr>
              <a:t>    </a:t>
            </a:r>
            <a:r>
              <a:rPr kumimoji="1" lang="en-US" sz="2000" b="1">
                <a:latin typeface="Helvetica" pitchFamily="34" charset="0"/>
              </a:rPr>
              <a:t>from </a:t>
            </a:r>
            <a:r>
              <a:rPr kumimoji="1" lang="en-US" sz="2000" i="1">
                <a:latin typeface="Helvetica" pitchFamily="34" charset="0"/>
              </a:rPr>
              <a:t>account</a:t>
            </a:r>
            <a:br>
              <a:rPr kumimoji="1" lang="en-US" sz="2000" i="1">
                <a:latin typeface="Helvetica" pitchFamily="34" charset="0"/>
              </a:rPr>
            </a:br>
            <a:r>
              <a:rPr kumimoji="1" lang="en-US" sz="2000" i="1">
                <a:latin typeface="Helvetica" pitchFamily="34" charset="0"/>
              </a:rPr>
              <a:t>    </a:t>
            </a:r>
            <a:r>
              <a:rPr kumimoji="1" lang="en-US" sz="2000" b="1">
                <a:latin typeface="Helvetica" pitchFamily="34" charset="0"/>
              </a:rPr>
              <a:t>where</a:t>
            </a:r>
            <a:r>
              <a:rPr kumimoji="1" lang="en-US" sz="2000">
                <a:latin typeface="Helvetica" pitchFamily="34" charset="0"/>
              </a:rPr>
              <a:t> </a:t>
            </a:r>
            <a:r>
              <a:rPr kumimoji="1" lang="en-US" sz="2000" i="1">
                <a:latin typeface="Helvetica" pitchFamily="34" charset="0"/>
              </a:rPr>
              <a:t>branch-name</a:t>
            </a:r>
            <a:r>
              <a:rPr kumimoji="1" lang="en-US" sz="2000">
                <a:latin typeface="Helvetica" pitchFamily="34" charset="0"/>
              </a:rPr>
              <a:t> = ‘Perryridge’</a:t>
            </a:r>
            <a:br>
              <a:rPr kumimoji="1" lang="en-US" sz="2000">
                <a:latin typeface="Helvetica" pitchFamily="34" charset="0"/>
              </a:rPr>
            </a:br>
            <a:r>
              <a:rPr kumimoji="1" lang="en-US" sz="2000">
                <a:latin typeface="Helvetica" pitchFamily="34" charset="0"/>
              </a:rPr>
              <a:t>    </a:t>
            </a:r>
            <a:r>
              <a:rPr kumimoji="1" lang="en-US" sz="2000" b="1">
                <a:latin typeface="Helvetica" pitchFamily="34" charset="0"/>
              </a:rPr>
              <a:t>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0075" algn="ctr"/>
              </a:tabLst>
            </a:pPr>
            <a:r>
              <a:rPr kumimoji="1" lang="en-US" sz="2000">
                <a:latin typeface="Helvetica" pitchFamily="34" charset="0"/>
              </a:rPr>
              <a:t>To update tuple at the current location of cursor</a:t>
            </a:r>
            <a:endParaRPr kumimoji="1" lang="en-US" sz="2000" b="1"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3140075" algn="ctr"/>
              </a:tabLst>
            </a:pPr>
            <a:r>
              <a:rPr kumimoji="1" lang="en-US" sz="2000" b="1">
                <a:latin typeface="Helvetica" pitchFamily="34" charset="0"/>
              </a:rPr>
              <a:t>         update </a:t>
            </a:r>
            <a:r>
              <a:rPr kumimoji="1" lang="en-US" sz="2000" i="1">
                <a:latin typeface="Helvetica" pitchFamily="34" charset="0"/>
              </a:rPr>
              <a:t>account</a:t>
            </a:r>
            <a:br>
              <a:rPr kumimoji="1" lang="en-US" sz="2000" i="1">
                <a:latin typeface="Helvetica" pitchFamily="34" charset="0"/>
              </a:rPr>
            </a:br>
            <a:r>
              <a:rPr kumimoji="1" lang="en-US" sz="2000" i="1">
                <a:latin typeface="Helvetica" pitchFamily="34" charset="0"/>
              </a:rPr>
              <a:t>    </a:t>
            </a:r>
            <a:r>
              <a:rPr kumimoji="1" lang="en-US" sz="2000" b="1">
                <a:latin typeface="Helvetica" pitchFamily="34" charset="0"/>
              </a:rPr>
              <a:t>set</a:t>
            </a:r>
            <a:r>
              <a:rPr kumimoji="1" lang="en-US" sz="2000">
                <a:latin typeface="Helvetica" pitchFamily="34" charset="0"/>
              </a:rPr>
              <a:t> </a:t>
            </a:r>
            <a:r>
              <a:rPr kumimoji="1" lang="en-US" sz="2000" i="1">
                <a:latin typeface="Helvetica" pitchFamily="34" charset="0"/>
              </a:rPr>
              <a:t>balance = balance</a:t>
            </a:r>
            <a:r>
              <a:rPr kumimoji="1" lang="en-US" sz="2000">
                <a:latin typeface="Helvetica" pitchFamily="34" charset="0"/>
              </a:rPr>
              <a:t> + 100</a:t>
            </a:r>
            <a:br>
              <a:rPr kumimoji="1" lang="en-US" sz="2000">
                <a:latin typeface="Helvetica" pitchFamily="34" charset="0"/>
              </a:rPr>
            </a:br>
            <a:r>
              <a:rPr kumimoji="1" lang="en-US" sz="2000">
                <a:latin typeface="Helvetica" pitchFamily="34" charset="0"/>
              </a:rPr>
              <a:t>    </a:t>
            </a:r>
            <a:r>
              <a:rPr kumimoji="1" lang="en-US" sz="2000" b="1">
                <a:latin typeface="Helvetica" pitchFamily="34" charset="0"/>
              </a:rPr>
              <a:t>where current of </a:t>
            </a:r>
            <a:r>
              <a:rPr kumimoji="1" lang="en-US" sz="2000" i="1">
                <a:latin typeface="Helvetica" pitchFamily="34" charset="0"/>
              </a:rPr>
              <a:t>c</a:t>
            </a:r>
          </a:p>
          <a:p>
            <a:pPr marL="342900" indent="-3429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3140075" algn="ctr"/>
              </a:tabLst>
            </a:pPr>
            <a:endParaRPr kumimoji="1" lang="en-US" sz="2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SQL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829550" cy="4114800"/>
          </a:xfrm>
        </p:spPr>
        <p:txBody>
          <a:bodyPr/>
          <a:lstStyle/>
          <a:p>
            <a:pPr>
              <a:tabLst>
                <a:tab pos="1428750" algn="l"/>
              </a:tabLst>
            </a:pPr>
            <a:r>
              <a:rPr lang="en-US"/>
              <a:t>Allows programs to construct and submit SQL queries at run time.</a:t>
            </a:r>
          </a:p>
          <a:p>
            <a:pPr>
              <a:tabLst>
                <a:tab pos="1428750" algn="l"/>
              </a:tabLst>
            </a:pPr>
            <a:r>
              <a:rPr lang="en-US"/>
              <a:t>Example of the use of dynamic SQL from within a C program.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char * </a:t>
            </a:r>
            <a:r>
              <a:rPr lang="en-US" i="1"/>
              <a:t> sqlprog = “</a:t>
            </a:r>
            <a:r>
              <a:rPr lang="en-US" b="1"/>
              <a:t>update </a:t>
            </a:r>
            <a:r>
              <a:rPr lang="en-US" i="1"/>
              <a:t>account </a:t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b="1"/>
              <a:t>set</a:t>
            </a:r>
            <a:r>
              <a:rPr lang="en-US" i="1"/>
              <a:t> balance = balance * </a:t>
            </a:r>
            <a:r>
              <a:rPr lang="en-US"/>
              <a:t>1.05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	              </a:t>
            </a:r>
            <a:r>
              <a:rPr lang="en-US" b="1"/>
              <a:t>where </a:t>
            </a:r>
            <a:r>
              <a:rPr lang="en-US" i="1"/>
              <a:t>account-number = ?”</a:t>
            </a:r>
            <a:br>
              <a:rPr lang="en-US" i="1"/>
            </a:br>
            <a:r>
              <a:rPr lang="en-US"/>
              <a:t>EXEC SQL </a:t>
            </a:r>
            <a:r>
              <a:rPr lang="en-US" b="1"/>
              <a:t>prepare</a:t>
            </a:r>
            <a:r>
              <a:rPr lang="en-US" i="1"/>
              <a:t> dynprog</a:t>
            </a:r>
            <a:r>
              <a:rPr lang="en-US" b="1"/>
              <a:t>  from </a:t>
            </a:r>
            <a:r>
              <a:rPr lang="en-US" i="1"/>
              <a:t>:sqlprog;</a:t>
            </a:r>
            <a:br>
              <a:rPr lang="en-US" i="1"/>
            </a:br>
            <a:r>
              <a:rPr lang="en-US" b="1"/>
              <a:t>char</a:t>
            </a:r>
            <a:r>
              <a:rPr lang="en-US" i="1"/>
              <a:t> account </a:t>
            </a:r>
            <a:r>
              <a:rPr lang="en-US"/>
              <a:t>[10] = “A-101”;</a:t>
            </a:r>
            <a:br>
              <a:rPr lang="en-US"/>
            </a:br>
            <a:r>
              <a:rPr lang="en-US"/>
              <a:t>EXEC SQL </a:t>
            </a:r>
            <a:r>
              <a:rPr lang="en-US" b="1"/>
              <a:t>execute </a:t>
            </a:r>
            <a:r>
              <a:rPr lang="en-US" i="1"/>
              <a:t>dynprog</a:t>
            </a:r>
            <a:r>
              <a:rPr lang="en-US" b="1"/>
              <a:t> using </a:t>
            </a:r>
            <a:r>
              <a:rPr lang="en-US" i="1"/>
              <a:t>:account;</a:t>
            </a:r>
          </a:p>
          <a:p>
            <a:pPr>
              <a:tabLst>
                <a:tab pos="1428750" algn="l"/>
              </a:tabLst>
            </a:pPr>
            <a:r>
              <a:rPr lang="en-US"/>
              <a:t>The dynamic SQL program contains a ?, which is a place holder for a value that is provided when the SQL program is executed.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Open DataBase Connectivity(ODBC) standard </a:t>
            </a:r>
          </a:p>
          <a:p>
            <a:pPr lvl="1"/>
            <a:r>
              <a:rPr lang="en-US"/>
              <a:t>standard for application program to communicate with a database server.</a:t>
            </a:r>
          </a:p>
          <a:p>
            <a:pPr lvl="1"/>
            <a:r>
              <a:rPr lang="en-US"/>
              <a:t>application program interface (API) to </a:t>
            </a:r>
          </a:p>
          <a:p>
            <a:pPr lvl="2"/>
            <a:r>
              <a:rPr lang="en-US"/>
              <a:t>open a connection with a database, </a:t>
            </a:r>
          </a:p>
          <a:p>
            <a:pPr lvl="2"/>
            <a:r>
              <a:rPr lang="en-US"/>
              <a:t>send queries and updates, </a:t>
            </a:r>
          </a:p>
          <a:p>
            <a:pPr lvl="2"/>
            <a:r>
              <a:rPr lang="en-US"/>
              <a:t>get back results.</a:t>
            </a:r>
          </a:p>
          <a:p>
            <a:r>
              <a:rPr lang="en-US"/>
              <a:t>Applications such as GUI, spreadsheets, etc. can use ODBC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 (Cont.)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019175"/>
            <a:ext cx="7848600" cy="4876800"/>
          </a:xfrm>
        </p:spPr>
        <p:txBody>
          <a:bodyPr/>
          <a:lstStyle/>
          <a:p>
            <a:r>
              <a:rPr lang="en-US" sz="1800"/>
              <a:t>Each database system supporting ODBC provides a "driver" library that must be linked with the client program.</a:t>
            </a:r>
          </a:p>
          <a:p>
            <a:r>
              <a:rPr lang="en-US" sz="1800"/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 sz="1800"/>
              <a:t>ODBC program first allocates an SQL environment, then a database connection handle.</a:t>
            </a:r>
          </a:p>
          <a:p>
            <a:r>
              <a:rPr lang="en-US" sz="1800"/>
              <a:t>Opens database connection using SQLConnect().  Parameters for SQLConnect:</a:t>
            </a:r>
          </a:p>
          <a:p>
            <a:pPr lvl="1"/>
            <a:r>
              <a:rPr lang="en-US" sz="1600"/>
              <a:t>connection handle,</a:t>
            </a:r>
          </a:p>
          <a:p>
            <a:pPr lvl="1"/>
            <a:r>
              <a:rPr lang="en-US" sz="1600"/>
              <a:t>the server to which to connect</a:t>
            </a:r>
          </a:p>
          <a:p>
            <a:pPr lvl="1"/>
            <a:r>
              <a:rPr lang="en-US" sz="1600"/>
              <a:t>the user identifier, </a:t>
            </a:r>
          </a:p>
          <a:p>
            <a:pPr lvl="1"/>
            <a:r>
              <a:rPr lang="en-US" sz="1600"/>
              <a:t>password </a:t>
            </a:r>
          </a:p>
          <a:p>
            <a:r>
              <a:rPr lang="en-US" sz="1800"/>
              <a:t>Must also specify types of arguments:</a:t>
            </a:r>
          </a:p>
          <a:p>
            <a:pPr lvl="1"/>
            <a:r>
              <a:rPr lang="en-US" sz="1600"/>
              <a:t>SQL_NTS denotes previous argument is a null-terminated string.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r>
              <a:rPr lang="en-US"/>
              <a:t>ODBC Code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847725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int ODBCexample()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HENV    env;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SQLAllocEnv(&amp;env);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SQLAllocConnect(env,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SQLConnect(conn, "aura.bell-labs.com", SQL_NTS, "avi", SQL_NTS, "avipasswd", SQL_NTS);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SQLDisconnect(conn);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SQLFreeConnect(conn);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SQLFreeEnv(env);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/>
              <a:t>     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Code (Cont.)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Program sends SQL commands to the database by using SQLExecDirect</a:t>
            </a:r>
          </a:p>
          <a:p>
            <a:pPr>
              <a:lnSpc>
                <a:spcPct val="90000"/>
              </a:lnSpc>
            </a:pPr>
            <a:r>
              <a:rPr lang="en-US" sz="1800"/>
              <a:t>Result tuples are fetched using SQLFetch()</a:t>
            </a:r>
          </a:p>
          <a:p>
            <a:pPr>
              <a:lnSpc>
                <a:spcPct val="90000"/>
              </a:lnSpc>
            </a:pPr>
            <a:r>
              <a:rPr lang="en-US" sz="1800"/>
              <a:t>SQLBindCol() binds C language variables to attributes of the query result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When a tuple is fetched, its attribute values are automatically stored in corresponding C variables.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Arguments to SQLBindCol()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ODBC stmt variable, attribute position in query result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The type conversion from SQL to C.  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The address of the variable. 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For variable-length types like character arrays, 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The maximum length of the variable 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Location to store actual length when a tuple is fetched.</a:t>
            </a:r>
          </a:p>
          <a:p>
            <a:pPr lvl="4">
              <a:lnSpc>
                <a:spcPct val="90000"/>
              </a:lnSpc>
            </a:pPr>
            <a:r>
              <a:rPr lang="en-US" sz="1600"/>
              <a:t>Note: A negative value 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sz="1800"/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where Clause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/>
              <a:t>The </a:t>
            </a:r>
            <a:r>
              <a:rPr lang="en-US" b="1"/>
              <a:t>where </a:t>
            </a:r>
            <a:r>
              <a:rPr lang="en-US"/>
              <a:t>clause corresponds to the selection predicate of the relational algebra.  If consists of a predicate involving attributes of the relations that appear in the </a:t>
            </a:r>
            <a:r>
              <a:rPr lang="en-US" b="1"/>
              <a:t>from</a:t>
            </a:r>
            <a:r>
              <a:rPr lang="en-US"/>
              <a:t> clause.</a:t>
            </a:r>
          </a:p>
          <a:p>
            <a:pPr>
              <a:tabLst>
                <a:tab pos="1311275" algn="l"/>
              </a:tabLst>
            </a:pPr>
            <a:r>
              <a:rPr lang="en-US"/>
              <a:t>The find all loan number for loans made a the Perryridge branch with loan amounts greater than $1200.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select </a:t>
            </a:r>
            <a:r>
              <a:rPr lang="en-US" i="1"/>
              <a:t>loan-number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branch-name = ‘</a:t>
            </a:r>
            <a:r>
              <a:rPr lang="en-US"/>
              <a:t>Perryridge</a:t>
            </a:r>
            <a:r>
              <a:rPr lang="en-US" i="1"/>
              <a:t>’ </a:t>
            </a:r>
            <a:r>
              <a:rPr lang="en-US" b="1"/>
              <a:t>and </a:t>
            </a:r>
            <a:r>
              <a:rPr lang="en-US" i="1"/>
              <a:t>amount </a:t>
            </a:r>
            <a:r>
              <a:rPr lang="en-US"/>
              <a:t>&gt; 1200</a:t>
            </a:r>
          </a:p>
          <a:p>
            <a:pPr>
              <a:tabLst>
                <a:tab pos="1311275" algn="l"/>
              </a:tabLst>
            </a:pPr>
            <a:r>
              <a:rPr lang="en-US"/>
              <a:t>Comparison results can be combined using the logical connectives </a:t>
            </a:r>
            <a:r>
              <a:rPr lang="en-US" b="1"/>
              <a:t>and, or, </a:t>
            </a:r>
            <a:r>
              <a:rPr lang="en-US"/>
              <a:t>and </a:t>
            </a:r>
            <a:r>
              <a:rPr lang="en-US" b="1"/>
              <a:t>not.</a:t>
            </a:r>
            <a:r>
              <a:rPr lang="en-US"/>
              <a:t> </a:t>
            </a:r>
          </a:p>
          <a:p>
            <a:pPr>
              <a:tabLst>
                <a:tab pos="1311275" algn="l"/>
              </a:tabLst>
            </a:pPr>
            <a:r>
              <a:rPr lang="en-US"/>
              <a:t>Comparisons can be applied to results of arithmetic expressions.</a:t>
            </a: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Code (Cont.)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11225"/>
            <a:ext cx="8356600" cy="5591175"/>
          </a:xfrm>
        </p:spPr>
        <p:txBody>
          <a:bodyPr/>
          <a:lstStyle/>
          <a:p>
            <a:r>
              <a:rPr lang="en-US"/>
              <a:t>Main body of program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char branchname[80];</a:t>
            </a:r>
            <a:br>
              <a:rPr lang="en-US"/>
            </a:br>
            <a:r>
              <a:rPr lang="en-US"/>
              <a:t>float  balance;</a:t>
            </a:r>
            <a:br>
              <a:rPr lang="en-US"/>
            </a:br>
            <a:r>
              <a:rPr lang="en-US"/>
              <a:t>int  lenOut1, lenOut2;</a:t>
            </a:r>
            <a:br>
              <a:rPr lang="en-US"/>
            </a:br>
            <a:r>
              <a:rPr lang="en-US"/>
              <a:t>HSTMT   stmt;  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SQLAllocStmt(conn, &amp;stmt);</a:t>
            </a:r>
            <a:br>
              <a:rPr lang="en-US"/>
            </a:br>
            <a:r>
              <a:rPr lang="en-US"/>
              <a:t>char * sqlquery = "select branch_name, sum (balance) </a:t>
            </a:r>
            <a:br>
              <a:rPr lang="en-US"/>
            </a:br>
            <a:r>
              <a:rPr lang="en-US"/>
              <a:t>                             from account</a:t>
            </a:r>
            <a:br>
              <a:rPr lang="en-US"/>
            </a:br>
            <a:r>
              <a:rPr lang="en-US"/>
              <a:t>                             group by branch_name";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error = SQLExecDirect(stmt, sqlquery, SQL_NTS);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if (error == SQL_SUCCESS) {</a:t>
            </a:r>
            <a:br>
              <a:rPr lang="en-US"/>
            </a:br>
            <a:r>
              <a:rPr lang="en-US"/>
              <a:t>      SQLBindCol(stmt, 1, SQL_C_CHAR,   branchname , 80, &amp;lenOut1);</a:t>
            </a:r>
            <a:br>
              <a:rPr lang="en-US"/>
            </a:br>
            <a:r>
              <a:rPr lang="en-US"/>
              <a:t>      SQLBindCol(stmt, 2, SQL_C_FLOAT, &amp;balance,         0 , &amp;lenOut2);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           while (SQLFetch(stmt) &gt;= SQL_SUCCESS) {</a:t>
            </a:r>
            <a:br>
              <a:rPr lang="en-US"/>
            </a:br>
            <a:r>
              <a:rPr lang="en-US"/>
              <a:t>           printf (" %s  %g\n", branchname, balance);</a:t>
            </a:r>
            <a:br>
              <a:rPr lang="en-US"/>
            </a:br>
            <a:r>
              <a:rPr lang="en-US"/>
              <a:t>  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SQLFreeStmt(stmt, SQL_DROP);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r>
              <a:rPr lang="en-US"/>
              <a:t>More ODBC Features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23925"/>
            <a:ext cx="8515350" cy="5695950"/>
          </a:xfrm>
        </p:spPr>
        <p:txBody>
          <a:bodyPr/>
          <a:lstStyle/>
          <a:p>
            <a:r>
              <a:rPr lang="en-US"/>
              <a:t>Prepared Statement</a:t>
            </a:r>
          </a:p>
          <a:p>
            <a:pPr lvl="1"/>
            <a:r>
              <a:rPr lang="en-US"/>
              <a:t>SQL statement prepared: compiled at the database</a:t>
            </a:r>
          </a:p>
          <a:p>
            <a:pPr lvl="1"/>
            <a:r>
              <a:rPr lang="en-US"/>
              <a:t>Can have placeholders:  E.g.  insert into account values(?,?,?)</a:t>
            </a:r>
          </a:p>
          <a:p>
            <a:pPr lvl="1"/>
            <a:r>
              <a:rPr lang="en-US"/>
              <a:t>Repeatedly executed with actual values for the placeholders</a:t>
            </a:r>
          </a:p>
          <a:p>
            <a:r>
              <a:rPr lang="en-US"/>
              <a:t>Metadata features</a:t>
            </a:r>
          </a:p>
          <a:p>
            <a:pPr lvl="1"/>
            <a:r>
              <a:rPr lang="en-US"/>
              <a:t>finding all the relations in the database and</a:t>
            </a:r>
          </a:p>
          <a:p>
            <a:pPr lvl="1"/>
            <a:r>
              <a:rPr lang="en-US"/>
              <a:t>finding the names and types of columns of a query result or a relation in the database.</a:t>
            </a:r>
          </a:p>
          <a:p>
            <a:r>
              <a:rPr lang="en-US"/>
              <a:t>By default, each SQL statement is treated as a separate transaction      that is committed automatically.</a:t>
            </a:r>
          </a:p>
          <a:p>
            <a:pPr lvl="1"/>
            <a:r>
              <a:rPr lang="en-US"/>
              <a:t>Can turn off automatic commit on a connection</a:t>
            </a:r>
          </a:p>
          <a:p>
            <a:pPr lvl="2"/>
            <a:r>
              <a:rPr lang="en-US"/>
              <a:t>SQLSetConnectOption(conn, SQL_AUTOCOMMIT, 0)} </a:t>
            </a:r>
          </a:p>
          <a:p>
            <a:pPr lvl="1"/>
            <a:r>
              <a:rPr lang="en-US"/>
              <a:t>transactions must then be committed or rolled back explicitly by </a:t>
            </a:r>
          </a:p>
          <a:p>
            <a:pPr lvl="2"/>
            <a:r>
              <a:rPr lang="en-US"/>
              <a:t>SQLTransact(conn, SQL_COMMIT) or</a:t>
            </a:r>
          </a:p>
          <a:p>
            <a:pPr lvl="2"/>
            <a:r>
              <a:rPr lang="en-US"/>
              <a:t>SQLTransact(conn, SQL_ROLLBACK)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Conformance Levels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Conformance levels specify subsets of the functionality defined by the standard.</a:t>
            </a:r>
          </a:p>
          <a:p>
            <a:pPr lvl="1"/>
            <a:r>
              <a:rPr lang="en-US"/>
              <a:t>Core</a:t>
            </a:r>
          </a:p>
          <a:p>
            <a:pPr lvl="1"/>
            <a:r>
              <a:rPr lang="en-US"/>
              <a:t>Level 1 requires support for metadata querying</a:t>
            </a:r>
          </a:p>
          <a:p>
            <a:pPr lvl="1"/>
            <a:r>
              <a:rPr lang="en-US"/>
              <a:t>Level 2 requires ability to send and retrieve arrays of parameter values and more detailed catalog information.</a:t>
            </a:r>
          </a:p>
          <a:p>
            <a:r>
              <a:rPr lang="en-US"/>
              <a:t>SQL Call Level Interface (CLI) standard similar to ODBC interface, but with some minor differences.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JDBC is a Java API for communicating with database systems supporting SQL</a:t>
            </a:r>
          </a:p>
          <a:p>
            <a:r>
              <a:rPr lang="en-US"/>
              <a:t>JDBC supports a variety of features for querying and updating data, and for retrieving query results</a:t>
            </a:r>
          </a:p>
          <a:p>
            <a:r>
              <a:rPr lang="en-US"/>
              <a:t>JDBC also supports metadata retrieval, such as querying about relations present in the database and the names and types of relation attributes</a:t>
            </a:r>
          </a:p>
          <a:p>
            <a:r>
              <a:rPr lang="en-US"/>
              <a:t>Model for communicating with the database:</a:t>
            </a:r>
          </a:p>
          <a:p>
            <a:pPr lvl="1"/>
            <a:r>
              <a:rPr lang="en-US"/>
              <a:t>Open a connection</a:t>
            </a:r>
          </a:p>
          <a:p>
            <a:pPr lvl="1"/>
            <a:r>
              <a:rPr lang="en-US"/>
              <a:t>Create a “statement” object</a:t>
            </a:r>
          </a:p>
          <a:p>
            <a:pPr lvl="1"/>
            <a:r>
              <a:rPr lang="en-US"/>
              <a:t>Execute queries using the Statement object to send queries and fetch results</a:t>
            </a:r>
          </a:p>
          <a:p>
            <a:pPr lvl="1"/>
            <a:r>
              <a:rPr lang="en-US"/>
              <a:t>Exception mechanism to handle errors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Code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923925"/>
            <a:ext cx="8534400" cy="5238750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public static void JDBCexample(String dbid, String userid, String passwd)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try {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Class.forName ("oracle.jdbc.driver.OracleDriver");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Connection conn = DriverManager.getConnection(   "jdbc:oracle:thin:@aura.bell-labs.com:2000:bankdb", userid, passwd);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Statement stmt = conn.createStatement();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    … Do Actual Work ….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stmt.close();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conn.close();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}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catch (SQLException sqle) { 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   System.out.println("SQLException : " + sqle);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}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Code (Cont.)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76325"/>
            <a:ext cx="8129588" cy="5341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Update to database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try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stmt.executeUpdate(  "insert into account values</a:t>
            </a:r>
            <a:br>
              <a:rPr lang="en-US"/>
            </a:br>
            <a:r>
              <a:rPr lang="en-US"/>
              <a:t>                                        ('A-9732', 'Perryridge', 1200)");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} catch (SQLException sqle)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System.out.println("Could not insert tuple. " + sqle);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}</a:t>
            </a:r>
          </a:p>
          <a:p>
            <a:pPr>
              <a:lnSpc>
                <a:spcPct val="90000"/>
              </a:lnSpc>
            </a:pPr>
            <a:r>
              <a:rPr lang="en-US"/>
              <a:t>Execute query and fetch and print results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ResultSet rset = stmt.executeQuery( "select branch_name, avg(balance)  </a:t>
            </a:r>
            <a:br>
              <a:rPr lang="en-US"/>
            </a:br>
            <a:r>
              <a:rPr lang="en-US"/>
              <a:t>                                                        from account </a:t>
            </a:r>
            <a:br>
              <a:rPr lang="en-US"/>
            </a:br>
            <a:r>
              <a:rPr lang="en-US"/>
              <a:t>                                                        group by branch_name");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while (rset.next()) {		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System.out.println(</a:t>
            </a:r>
            <a:br>
              <a:rPr lang="en-US"/>
            </a:br>
            <a:r>
              <a:rPr lang="en-US"/>
              <a:t>           rset.getString("branch_name") + "  " + rset.getFloat(2));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}		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Code Details      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result fields:</a:t>
            </a:r>
          </a:p>
          <a:p>
            <a:pPr lvl="1"/>
            <a:r>
              <a:rPr lang="en-US"/>
              <a:t>rs.getString(“branchname”) and rs.getString(1) equivalent if branchname is the first argument of select result.</a:t>
            </a:r>
          </a:p>
          <a:p>
            <a:r>
              <a:rPr lang="en-US"/>
              <a:t>Dealing with Null values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int a = rs.getInt(“a”);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if (rs.wasNull()) Systems.out.println(“Got null value”);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848600" cy="4819650"/>
          </a:xfrm>
        </p:spPr>
        <p:txBody>
          <a:bodyPr/>
          <a:lstStyle/>
          <a:p>
            <a:r>
              <a:rPr lang="en-US" sz="1800"/>
              <a:t>Prepared statement allows queries to be compiled and executed multiple times with different arguments</a:t>
            </a:r>
          </a:p>
          <a:p>
            <a:pPr lvl="1">
              <a:buFont typeface="Monotype Sorts" pitchFamily="2" charset="2"/>
              <a:buNone/>
            </a:pPr>
            <a:r>
              <a:rPr lang="en-US" sz="1600"/>
              <a:t>	PreparedStatement pStmt = conn.prepareStatement( </a:t>
            </a:r>
          </a:p>
          <a:p>
            <a:pPr lvl="1">
              <a:buFont typeface="Monotype Sorts" pitchFamily="2" charset="2"/>
              <a:buNone/>
            </a:pPr>
            <a:r>
              <a:rPr lang="en-US" sz="1600"/>
              <a:t>		                                                “insert into account values(?,?,?)”);  pStmt.setString(1, "A-9732"); </a:t>
            </a:r>
          </a:p>
          <a:p>
            <a:pPr lvl="1">
              <a:buFont typeface="Monotype Sorts" pitchFamily="2" charset="2"/>
              <a:buNone/>
            </a:pPr>
            <a:r>
              <a:rPr lang="en-US" sz="1600"/>
              <a:t>    pStmt.setString(2, "Perryridge"); </a:t>
            </a:r>
          </a:p>
          <a:p>
            <a:pPr lvl="1">
              <a:buFont typeface="Monotype Sorts" pitchFamily="2" charset="2"/>
              <a:buNone/>
            </a:pPr>
            <a:r>
              <a:rPr lang="en-US" sz="1600"/>
              <a:t>    pStmt.setInt(3, 1200); </a:t>
            </a:r>
          </a:p>
          <a:p>
            <a:pPr lvl="1">
              <a:buFont typeface="Monotype Sorts" pitchFamily="2" charset="2"/>
              <a:buNone/>
            </a:pPr>
            <a:r>
              <a:rPr lang="en-US" sz="1600"/>
              <a:t>    pStmt.executeUpdate(); </a:t>
            </a:r>
          </a:p>
          <a:p>
            <a:pPr lvl="1">
              <a:buFont typeface="Monotype Sorts" pitchFamily="2" charset="2"/>
              <a:buNone/>
            </a:pPr>
            <a:endParaRPr lang="en-US" sz="1600"/>
          </a:p>
          <a:p>
            <a:pPr lvl="1">
              <a:buFont typeface="Monotype Sorts" pitchFamily="2" charset="2"/>
              <a:buNone/>
            </a:pPr>
            <a:r>
              <a:rPr lang="en-US" sz="1600"/>
              <a:t>    pStmt.setString(1, "A-9733"); </a:t>
            </a:r>
          </a:p>
          <a:p>
            <a:pPr lvl="1">
              <a:buFont typeface="Monotype Sorts" pitchFamily="2" charset="2"/>
              <a:buNone/>
            </a:pPr>
            <a:r>
              <a:rPr lang="en-US" sz="1600"/>
              <a:t>    pStmt.executeUpdate(); </a:t>
            </a:r>
          </a:p>
          <a:p>
            <a:r>
              <a:rPr lang="en-US" sz="1800"/>
              <a:t>NOTE: If value to be stored in database contains a single quote or other special character, prepared statements work fine, but creating a string and executing it directly would result in a syntax error!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SQL Features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6800850" cy="4724400"/>
          </a:xfrm>
        </p:spPr>
        <p:txBody>
          <a:bodyPr/>
          <a:lstStyle/>
          <a:p>
            <a:r>
              <a:rPr lang="en-US"/>
              <a:t>SQL sessions</a:t>
            </a:r>
          </a:p>
          <a:p>
            <a:pPr lvl="1"/>
            <a:r>
              <a:rPr lang="en-US"/>
              <a:t>client </a:t>
            </a:r>
            <a:r>
              <a:rPr lang="en-US" i="1"/>
              <a:t>connects</a:t>
            </a:r>
            <a:r>
              <a:rPr lang="en-US"/>
              <a:t> to an SQL server, establishing a session </a:t>
            </a:r>
          </a:p>
          <a:p>
            <a:pPr lvl="1"/>
            <a:r>
              <a:rPr lang="en-US"/>
              <a:t>executes a series of statements</a:t>
            </a:r>
          </a:p>
          <a:p>
            <a:pPr lvl="1"/>
            <a:r>
              <a:rPr lang="en-US" i="1"/>
              <a:t>disconnects </a:t>
            </a:r>
            <a:r>
              <a:rPr lang="en-US"/>
              <a:t>the session</a:t>
            </a:r>
          </a:p>
          <a:p>
            <a:pPr lvl="1"/>
            <a:r>
              <a:rPr lang="en-US"/>
              <a:t>can </a:t>
            </a:r>
            <a:r>
              <a:rPr lang="en-US" i="1"/>
              <a:t>commit </a:t>
            </a:r>
            <a:r>
              <a:rPr lang="en-US"/>
              <a:t>or </a:t>
            </a:r>
            <a:r>
              <a:rPr lang="en-US" i="1"/>
              <a:t>rollback</a:t>
            </a:r>
            <a:r>
              <a:rPr lang="en-US"/>
              <a:t> the work carried out in the session</a:t>
            </a:r>
          </a:p>
          <a:p>
            <a:r>
              <a:rPr lang="en-US"/>
              <a:t>An SQL environment contains several components, including a user identifier, and a </a:t>
            </a:r>
            <a:r>
              <a:rPr lang="en-US" i="1"/>
              <a:t>schema, </a:t>
            </a:r>
            <a:r>
              <a:rPr lang="en-US"/>
              <a:t>which identifies which of several schemas a session is using.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0025"/>
            <a:ext cx="8077200" cy="609600"/>
          </a:xfrm>
        </p:spPr>
        <p:txBody>
          <a:bodyPr/>
          <a:lstStyle/>
          <a:p>
            <a:r>
              <a:rPr lang="en-US"/>
              <a:t>Schemas, Catalogs, and Environments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Three-level hierarchy for naming relations.  </a:t>
            </a:r>
          </a:p>
          <a:p>
            <a:pPr lvl="1"/>
            <a:r>
              <a:rPr lang="en-US"/>
              <a:t>Database contains multiple </a:t>
            </a:r>
            <a:r>
              <a:rPr lang="en-US" b="1"/>
              <a:t>catalogs</a:t>
            </a:r>
            <a:endParaRPr lang="en-US"/>
          </a:p>
          <a:p>
            <a:pPr lvl="1"/>
            <a:r>
              <a:rPr lang="en-US"/>
              <a:t>each catalog can contain multiple </a:t>
            </a:r>
            <a:r>
              <a:rPr lang="en-US" b="1"/>
              <a:t>schemas</a:t>
            </a:r>
            <a:endParaRPr lang="en-US"/>
          </a:p>
          <a:p>
            <a:pPr lvl="1"/>
            <a:r>
              <a:rPr lang="en-US"/>
              <a:t>SQL objects such as relations and views are contained within a schema</a:t>
            </a:r>
          </a:p>
          <a:p>
            <a:r>
              <a:rPr lang="en-US"/>
              <a:t>e.g.  catalog5.bank-schema.account</a:t>
            </a:r>
          </a:p>
          <a:p>
            <a:r>
              <a:rPr lang="en-US"/>
              <a:t>Each user has a default catalog and schema, and the combination is unique to the user.</a:t>
            </a:r>
          </a:p>
          <a:p>
            <a:r>
              <a:rPr lang="en-US"/>
              <a:t>Default catalog and schema are set up for a connection</a:t>
            </a:r>
          </a:p>
          <a:p>
            <a:r>
              <a:rPr lang="en-US"/>
              <a:t>Catalog and schema can be omitted, defaults are assumed</a:t>
            </a:r>
          </a:p>
          <a:p>
            <a:r>
              <a:rPr lang="en-US"/>
              <a:t>Multiple versions of an application (e.g. production and test) can run under separate schemas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where Clause (Cont.)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SQL Includes a </a:t>
            </a:r>
            <a:r>
              <a:rPr lang="en-US" b="1"/>
              <a:t>between</a:t>
            </a:r>
            <a:r>
              <a:rPr lang="en-US"/>
              <a:t> comparison operator in order to simplify </a:t>
            </a:r>
            <a:r>
              <a:rPr lang="en-US" b="1"/>
              <a:t>where </a:t>
            </a:r>
            <a:r>
              <a:rPr lang="en-US"/>
              <a:t>clauses that specify that a value be less than or equal to some value and greater than or equal to some other value.</a:t>
            </a:r>
          </a:p>
          <a:p>
            <a:r>
              <a:rPr lang="en-US"/>
              <a:t>Find the loan number of those loans with loan amounts between $90,000 and $100,000 (that is, </a:t>
            </a:r>
            <a:r>
              <a:rPr lang="en-US">
                <a:latin typeface="Symbol" pitchFamily="18" charset="2"/>
              </a:rPr>
              <a:t></a:t>
            </a:r>
            <a:r>
              <a:rPr lang="en-US"/>
              <a:t>$90,000 and </a:t>
            </a:r>
            <a:r>
              <a:rPr lang="en-US">
                <a:latin typeface="Symbol" pitchFamily="18" charset="2"/>
              </a:rPr>
              <a:t></a:t>
            </a:r>
            <a:r>
              <a:rPr lang="en-US"/>
              <a:t>$100,000)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</a:t>
            </a:r>
            <a:r>
              <a:rPr lang="en-US" i="1"/>
              <a:t> loan-number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loan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b="1"/>
              <a:t>where </a:t>
            </a:r>
            <a:r>
              <a:rPr lang="en-US" i="1"/>
              <a:t>amount</a:t>
            </a:r>
            <a:r>
              <a:rPr lang="en-US"/>
              <a:t> </a:t>
            </a:r>
            <a:r>
              <a:rPr lang="en-US" b="1"/>
              <a:t>between </a:t>
            </a:r>
            <a:r>
              <a:rPr lang="en-US"/>
              <a:t>90000 </a:t>
            </a:r>
            <a:r>
              <a:rPr lang="en-US" b="1"/>
              <a:t>and </a:t>
            </a:r>
            <a:r>
              <a:rPr lang="en-US"/>
              <a:t>100000</a:t>
            </a: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95250"/>
            <a:ext cx="8077200" cy="1057275"/>
          </a:xfrm>
        </p:spPr>
        <p:txBody>
          <a:bodyPr/>
          <a:lstStyle/>
          <a:p>
            <a:r>
              <a:rPr lang="en-US"/>
              <a:t>Procedural Extensions and Stored Procedures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43025"/>
            <a:ext cx="7921625" cy="4346575"/>
          </a:xfrm>
        </p:spPr>
        <p:txBody>
          <a:bodyPr/>
          <a:lstStyle/>
          <a:p>
            <a:r>
              <a:rPr lang="en-US"/>
              <a:t>SQL provides a </a:t>
            </a:r>
            <a:r>
              <a:rPr lang="en-US" b="1"/>
              <a:t>module</a:t>
            </a:r>
            <a:r>
              <a:rPr lang="en-US"/>
              <a:t> language </a:t>
            </a:r>
          </a:p>
          <a:p>
            <a:pPr lvl="1"/>
            <a:r>
              <a:rPr lang="en-US"/>
              <a:t>permits definition of procedures in SQL, with if-then-else statements, for and while loops, etc.</a:t>
            </a:r>
          </a:p>
          <a:p>
            <a:pPr lvl="1"/>
            <a:r>
              <a:rPr lang="en-US"/>
              <a:t>more in Chapter 9</a:t>
            </a:r>
          </a:p>
          <a:p>
            <a:r>
              <a:rPr lang="en-US"/>
              <a:t>Stored Procedures</a:t>
            </a:r>
          </a:p>
          <a:p>
            <a:pPr lvl="1"/>
            <a:r>
              <a:rPr lang="en-US"/>
              <a:t>Can store procedures in the database </a:t>
            </a:r>
          </a:p>
          <a:p>
            <a:pPr lvl="1"/>
            <a:r>
              <a:rPr lang="en-US"/>
              <a:t>then execute them using the </a:t>
            </a:r>
            <a:r>
              <a:rPr lang="en-US" b="1"/>
              <a:t>call</a:t>
            </a:r>
            <a:r>
              <a:rPr lang="en-US"/>
              <a:t> statement</a:t>
            </a:r>
          </a:p>
          <a:p>
            <a:pPr lvl="1"/>
            <a:r>
              <a:rPr lang="en-US"/>
              <a:t>permit external applications to operate on the database without knowing about internal details</a:t>
            </a:r>
          </a:p>
          <a:p>
            <a:r>
              <a:rPr lang="en-US"/>
              <a:t>These features are covered in Chapter 9 (Object Relational Databases)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Extra Material on JDBC and Application Architectures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JDBC</a:t>
            </a:r>
          </a:p>
        </p:txBody>
      </p:sp>
      <p:graphicFrame>
        <p:nvGraphicFramePr>
          <p:cNvPr id="160768" name="Rectangle 0"/>
          <p:cNvGraphicFramePr>
            <a:graphicFrameLocks/>
          </p:cNvGraphicFramePr>
          <p:nvPr>
            <p:ph type="body" idx="1"/>
          </p:nvPr>
        </p:nvGraphicFramePr>
        <p:xfrm>
          <a:off x="571500" y="1114425"/>
          <a:ext cx="7848600" cy="4876800"/>
        </p:xfrm>
        <a:graphic>
          <a:graphicData uri="http://schemas.openxmlformats.org/drawingml/2006/compatibility">
            <com:legacyDrawing xmlns:com="http://schemas.openxmlformats.org/drawingml/2006/compatibility" spid="_x0000_s160768"/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and Function Calls in JDBC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476375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JDBC provides a class CallableStatement which allows SQL stored procedures/functions to be invoked.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CallableStatement cs1 = conn.prepareCall( “{call proc (?,?)}” ) 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CallableStatement cs2 = conn.prepareCall( “{? = call func (?,?)}” 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Set MetaData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The class ResultSetMetaData provides information about all the columns of the ResultSet.</a:t>
            </a:r>
          </a:p>
          <a:p>
            <a:r>
              <a:rPr lang="en-US"/>
              <a:t>Instance of this class is obtained by getMetaData( ) function of ResultSet.</a:t>
            </a:r>
          </a:p>
          <a:p>
            <a:r>
              <a:rPr lang="en-US"/>
              <a:t>Provides Functions for getting number of columns, column name, type, precision, scale, table from which the column is derived etc.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ResultSetMetaData rsmd = rs.getMetaData ( 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for ( int i = 1; i &lt;= rsmd.getColumnCount( ); i++ ) {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 String name = rsmd.getColumnName(i);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      String typeName = rsmd.getColumnTypeName(i);</a:t>
            </a:r>
            <a:br>
              <a:rPr lang="en-US"/>
            </a:br>
            <a:r>
              <a:rPr lang="en-US"/>
              <a:t>        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Meta Data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114425"/>
            <a:ext cx="8286750" cy="5314950"/>
          </a:xfrm>
        </p:spPr>
        <p:txBody>
          <a:bodyPr/>
          <a:lstStyle/>
          <a:p>
            <a:r>
              <a:rPr lang="en-US" sz="1800"/>
              <a:t>The class DatabaseMetaData provides information about database relations</a:t>
            </a:r>
          </a:p>
          <a:p>
            <a:r>
              <a:rPr lang="en-US" sz="1800"/>
              <a:t>Has functions for getting all tables, all columns of the table, primary keys etc.</a:t>
            </a:r>
          </a:p>
          <a:p>
            <a:r>
              <a:rPr lang="en-US" sz="1800"/>
              <a:t>E.g. to print column names and types of a relation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DatabaseMetaData dbmd = conn.getMetaData( );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	ResultSet rs = dbmd.getColumns( null, “BANK-DB”, “account”, “%” );</a:t>
            </a:r>
            <a:br>
              <a:rPr lang="en-US" sz="1800"/>
            </a:br>
            <a:r>
              <a:rPr lang="en-US" sz="1800"/>
              <a:t>              //Arguments: catalog, schema-pattern, table-pattern, column-pattern</a:t>
            </a:r>
            <a:br>
              <a:rPr lang="en-US" sz="1800"/>
            </a:br>
            <a:r>
              <a:rPr lang="en-US" sz="1800"/>
              <a:t>              // Returns:   1 row for each column, with several attributes such as </a:t>
            </a:r>
            <a:br>
              <a:rPr lang="en-US" sz="1800"/>
            </a:br>
            <a:r>
              <a:rPr lang="en-US" sz="1800"/>
              <a:t>              //                  COLUMN_NAME, TYPE_NAME, etc.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         while ( rs.next( ) )  { </a:t>
            </a:r>
            <a:br>
              <a:rPr lang="en-US" sz="1800"/>
            </a:br>
            <a:r>
              <a:rPr lang="en-US" sz="1800"/>
              <a:t>	        System.out.println( rs.getString(“COLUMN_NAME”) ,            </a:t>
            </a:r>
            <a:br>
              <a:rPr lang="en-US" sz="1800"/>
            </a:br>
            <a:r>
              <a:rPr lang="en-US" sz="1800"/>
              <a:t>                                                             rs.getString(“TYPE_NAME”);</a:t>
            </a:r>
            <a:br>
              <a:rPr lang="en-US" sz="1800"/>
            </a:br>
            <a:r>
              <a:rPr lang="en-US" sz="1800"/>
              <a:t>         }</a:t>
            </a:r>
          </a:p>
          <a:p>
            <a:r>
              <a:rPr lang="en-US" sz="1800"/>
              <a:t>There are also functions for getting information such as</a:t>
            </a:r>
          </a:p>
          <a:p>
            <a:pPr lvl="1"/>
            <a:r>
              <a:rPr lang="en-US" sz="1600"/>
              <a:t>Foreign key references in the schema</a:t>
            </a:r>
          </a:p>
          <a:p>
            <a:pPr lvl="1"/>
            <a:r>
              <a:rPr lang="en-US" sz="1600"/>
              <a:t>Database limits like maximum row size, maximum no. of connections, etc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Architectures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Applications can be built using one of two architectures</a:t>
            </a:r>
          </a:p>
          <a:p>
            <a:pPr lvl="1"/>
            <a:r>
              <a:rPr lang="en-US"/>
              <a:t>Two tier model</a:t>
            </a:r>
          </a:p>
          <a:p>
            <a:pPr lvl="2"/>
            <a:r>
              <a:rPr lang="en-US"/>
              <a:t>Application program running at user site directly uses JDBC/ODBC to communicate with the database</a:t>
            </a:r>
          </a:p>
          <a:p>
            <a:pPr lvl="1"/>
            <a:r>
              <a:rPr lang="en-US"/>
              <a:t>Three tier model</a:t>
            </a:r>
          </a:p>
          <a:p>
            <a:pPr lvl="2"/>
            <a:r>
              <a:rPr lang="en-US"/>
              <a:t>Users/programs running at user sites communicate with an application server.  The application server in turn communicates with the database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Two-tier Model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E.g.  Java code runs at client site and uses JDBC to communicate with the  backend server</a:t>
            </a:r>
          </a:p>
          <a:p>
            <a:r>
              <a:rPr lang="en-US"/>
              <a:t>Benefits:</a:t>
            </a:r>
          </a:p>
          <a:p>
            <a:pPr lvl="1"/>
            <a:r>
              <a:rPr lang="en-US"/>
              <a:t>flexible, need not be restricted to predefined queries</a:t>
            </a:r>
          </a:p>
          <a:p>
            <a:r>
              <a:rPr lang="en-US"/>
              <a:t>Problems:</a:t>
            </a:r>
          </a:p>
          <a:p>
            <a:pPr lvl="1"/>
            <a:r>
              <a:rPr lang="en-US"/>
              <a:t>Security: passwords available at client site, all database operation possible</a:t>
            </a:r>
          </a:p>
          <a:p>
            <a:pPr lvl="1"/>
            <a:r>
              <a:rPr lang="en-US"/>
              <a:t>More code shipped to client</a:t>
            </a:r>
          </a:p>
          <a:p>
            <a:pPr lvl="1"/>
            <a:r>
              <a:rPr lang="en-US"/>
              <a:t>Not appropriate across organizations, or in large ones like universities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Tier Model</a:t>
            </a:r>
          </a:p>
        </p:txBody>
      </p:sp>
      <p:grpSp>
        <p:nvGrpSpPr>
          <p:cNvPr id="153645" name="Group 45"/>
          <p:cNvGrpSpPr>
            <a:grpSpLocks/>
          </p:cNvGrpSpPr>
          <p:nvPr/>
        </p:nvGrpSpPr>
        <p:grpSpPr bwMode="auto">
          <a:xfrm>
            <a:off x="1330325" y="990600"/>
            <a:ext cx="6842125" cy="5295900"/>
            <a:chOff x="838" y="624"/>
            <a:chExt cx="4310" cy="3336"/>
          </a:xfrm>
        </p:grpSpPr>
        <p:grpSp>
          <p:nvGrpSpPr>
            <p:cNvPr id="153611" name="Group 11"/>
            <p:cNvGrpSpPr>
              <a:grpSpLocks/>
            </p:cNvGrpSpPr>
            <p:nvPr/>
          </p:nvGrpSpPr>
          <p:grpSpPr bwMode="auto">
            <a:xfrm>
              <a:off x="2484" y="624"/>
              <a:ext cx="1056" cy="336"/>
              <a:chOff x="2520" y="684"/>
              <a:chExt cx="1056" cy="336"/>
            </a:xfrm>
          </p:grpSpPr>
          <p:sp>
            <p:nvSpPr>
              <p:cNvPr id="153604" name="AutoShape 4"/>
              <p:cNvSpPr>
                <a:spLocks noChangeArrowheads="1"/>
              </p:cNvSpPr>
              <p:nvPr/>
            </p:nvSpPr>
            <p:spPr bwMode="auto">
              <a:xfrm>
                <a:off x="2520" y="684"/>
                <a:ext cx="1056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05" name="Text Box 5"/>
              <p:cNvSpPr txBox="1">
                <a:spLocks noChangeArrowheads="1"/>
              </p:cNvSpPr>
              <p:nvPr/>
            </p:nvSpPr>
            <p:spPr bwMode="auto">
              <a:xfrm>
                <a:off x="2570" y="729"/>
                <a:ext cx="9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CGI Program</a:t>
                </a:r>
              </a:p>
            </p:txBody>
          </p:sp>
        </p:grpSp>
        <p:grpSp>
          <p:nvGrpSpPr>
            <p:cNvPr id="153610" name="Group 10"/>
            <p:cNvGrpSpPr>
              <a:grpSpLocks/>
            </p:cNvGrpSpPr>
            <p:nvPr/>
          </p:nvGrpSpPr>
          <p:grpSpPr bwMode="auto">
            <a:xfrm>
              <a:off x="4080" y="1272"/>
              <a:ext cx="1068" cy="540"/>
              <a:chOff x="4116" y="1332"/>
              <a:chExt cx="1068" cy="540"/>
            </a:xfrm>
          </p:grpSpPr>
          <p:sp>
            <p:nvSpPr>
              <p:cNvPr id="153608" name="Rectangle 8"/>
              <p:cNvSpPr>
                <a:spLocks noChangeArrowheads="1"/>
              </p:cNvSpPr>
              <p:nvPr/>
            </p:nvSpPr>
            <p:spPr bwMode="auto">
              <a:xfrm>
                <a:off x="4116" y="1332"/>
                <a:ext cx="1068" cy="5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09" name="Text Box 9"/>
              <p:cNvSpPr txBox="1">
                <a:spLocks noChangeArrowheads="1"/>
              </p:cNvSpPr>
              <p:nvPr/>
            </p:nvSpPr>
            <p:spPr bwMode="auto">
              <a:xfrm>
                <a:off x="4310" y="1365"/>
                <a:ext cx="702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Database</a:t>
                </a:r>
              </a:p>
              <a:p>
                <a:pPr algn="ctr"/>
                <a:r>
                  <a:rPr lang="en-US" sz="2000"/>
                  <a:t>Server</a:t>
                </a:r>
              </a:p>
            </p:txBody>
          </p:sp>
        </p:grp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838" y="1308"/>
              <a:ext cx="1366" cy="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878" y="1370"/>
              <a:ext cx="13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Application/HTTP</a:t>
              </a:r>
            </a:p>
            <a:p>
              <a:pPr algn="ctr"/>
              <a:r>
                <a:rPr lang="en-US" sz="2000"/>
                <a:t>Server</a:t>
              </a:r>
            </a:p>
          </p:txBody>
        </p:sp>
        <p:sp>
          <p:nvSpPr>
            <p:cNvPr id="153616" name="AutoShape 16"/>
            <p:cNvSpPr>
              <a:spLocks noChangeArrowheads="1"/>
            </p:cNvSpPr>
            <p:nvPr/>
          </p:nvSpPr>
          <p:spPr bwMode="auto">
            <a:xfrm>
              <a:off x="2208" y="1308"/>
              <a:ext cx="1056" cy="5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7" name="Text Box 17"/>
            <p:cNvSpPr txBox="1">
              <a:spLocks noChangeArrowheads="1"/>
            </p:cNvSpPr>
            <p:nvPr/>
          </p:nvSpPr>
          <p:spPr bwMode="auto">
            <a:xfrm>
              <a:off x="2402" y="1437"/>
              <a:ext cx="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Servlets</a:t>
              </a: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3276" y="1548"/>
              <a:ext cx="8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3446" y="1344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JDBC</a:t>
              </a:r>
            </a:p>
          </p:txBody>
        </p:sp>
        <p:sp>
          <p:nvSpPr>
            <p:cNvPr id="153621" name="Freeform 21"/>
            <p:cNvSpPr>
              <a:spLocks/>
            </p:cNvSpPr>
            <p:nvPr/>
          </p:nvSpPr>
          <p:spPr bwMode="auto">
            <a:xfrm>
              <a:off x="926" y="2302"/>
              <a:ext cx="2610" cy="946"/>
            </a:xfrm>
            <a:custGeom>
              <a:avLst/>
              <a:gdLst/>
              <a:ahLst/>
              <a:cxnLst>
                <a:cxn ang="0">
                  <a:pos x="82" y="674"/>
                </a:cxn>
                <a:cxn ang="0">
                  <a:pos x="178" y="518"/>
                </a:cxn>
                <a:cxn ang="0">
                  <a:pos x="298" y="350"/>
                </a:cxn>
                <a:cxn ang="0">
                  <a:pos x="526" y="134"/>
                </a:cxn>
                <a:cxn ang="0">
                  <a:pos x="862" y="50"/>
                </a:cxn>
                <a:cxn ang="0">
                  <a:pos x="1330" y="2"/>
                </a:cxn>
                <a:cxn ang="0">
                  <a:pos x="2086" y="62"/>
                </a:cxn>
                <a:cxn ang="0">
                  <a:pos x="2482" y="302"/>
                </a:cxn>
                <a:cxn ang="0">
                  <a:pos x="2554" y="626"/>
                </a:cxn>
                <a:cxn ang="0">
                  <a:pos x="2146" y="926"/>
                </a:cxn>
                <a:cxn ang="0">
                  <a:pos x="1450" y="746"/>
                </a:cxn>
                <a:cxn ang="0">
                  <a:pos x="994" y="734"/>
                </a:cxn>
                <a:cxn ang="0">
                  <a:pos x="670" y="806"/>
                </a:cxn>
                <a:cxn ang="0">
                  <a:pos x="82" y="674"/>
                </a:cxn>
              </a:cxnLst>
              <a:rect l="0" t="0" r="r" b="b"/>
              <a:pathLst>
                <a:path w="2610" h="946">
                  <a:moveTo>
                    <a:pt x="82" y="674"/>
                  </a:moveTo>
                  <a:cubicBezTo>
                    <a:pt x="0" y="626"/>
                    <a:pt x="142" y="572"/>
                    <a:pt x="178" y="518"/>
                  </a:cubicBezTo>
                  <a:cubicBezTo>
                    <a:pt x="214" y="464"/>
                    <a:pt x="240" y="414"/>
                    <a:pt x="298" y="350"/>
                  </a:cubicBezTo>
                  <a:cubicBezTo>
                    <a:pt x="356" y="286"/>
                    <a:pt x="432" y="184"/>
                    <a:pt x="526" y="134"/>
                  </a:cubicBezTo>
                  <a:cubicBezTo>
                    <a:pt x="620" y="84"/>
                    <a:pt x="728" y="72"/>
                    <a:pt x="862" y="50"/>
                  </a:cubicBezTo>
                  <a:cubicBezTo>
                    <a:pt x="996" y="28"/>
                    <a:pt x="1126" y="0"/>
                    <a:pt x="1330" y="2"/>
                  </a:cubicBezTo>
                  <a:cubicBezTo>
                    <a:pt x="1534" y="4"/>
                    <a:pt x="1894" y="12"/>
                    <a:pt x="2086" y="62"/>
                  </a:cubicBezTo>
                  <a:cubicBezTo>
                    <a:pt x="2278" y="112"/>
                    <a:pt x="2404" y="208"/>
                    <a:pt x="2482" y="302"/>
                  </a:cubicBezTo>
                  <a:cubicBezTo>
                    <a:pt x="2560" y="396"/>
                    <a:pt x="2610" y="522"/>
                    <a:pt x="2554" y="626"/>
                  </a:cubicBezTo>
                  <a:cubicBezTo>
                    <a:pt x="2498" y="730"/>
                    <a:pt x="2330" y="906"/>
                    <a:pt x="2146" y="926"/>
                  </a:cubicBezTo>
                  <a:cubicBezTo>
                    <a:pt x="1962" y="946"/>
                    <a:pt x="1642" y="778"/>
                    <a:pt x="1450" y="746"/>
                  </a:cubicBezTo>
                  <a:cubicBezTo>
                    <a:pt x="1258" y="714"/>
                    <a:pt x="1124" y="724"/>
                    <a:pt x="994" y="734"/>
                  </a:cubicBezTo>
                  <a:cubicBezTo>
                    <a:pt x="864" y="744"/>
                    <a:pt x="822" y="818"/>
                    <a:pt x="670" y="806"/>
                  </a:cubicBezTo>
                  <a:cubicBezTo>
                    <a:pt x="518" y="794"/>
                    <a:pt x="164" y="722"/>
                    <a:pt x="82" y="6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2018" y="2649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Network</a:t>
              </a:r>
            </a:p>
          </p:txBody>
        </p:sp>
        <p:grpSp>
          <p:nvGrpSpPr>
            <p:cNvPr id="153626" name="Group 26"/>
            <p:cNvGrpSpPr>
              <a:grpSpLocks/>
            </p:cNvGrpSpPr>
            <p:nvPr/>
          </p:nvGrpSpPr>
          <p:grpSpPr bwMode="auto">
            <a:xfrm>
              <a:off x="984" y="3516"/>
              <a:ext cx="708" cy="444"/>
              <a:chOff x="1380" y="3576"/>
              <a:chExt cx="708" cy="444"/>
            </a:xfrm>
          </p:grpSpPr>
          <p:sp>
            <p:nvSpPr>
              <p:cNvPr id="153627" name="Rectangle 27"/>
              <p:cNvSpPr>
                <a:spLocks noChangeArrowheads="1"/>
              </p:cNvSpPr>
              <p:nvPr/>
            </p:nvSpPr>
            <p:spPr bwMode="auto">
              <a:xfrm>
                <a:off x="1380" y="3576"/>
                <a:ext cx="708" cy="4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28" name="Text Box 28"/>
              <p:cNvSpPr txBox="1">
                <a:spLocks noChangeArrowheads="1"/>
              </p:cNvSpPr>
              <p:nvPr/>
            </p:nvSpPr>
            <p:spPr bwMode="auto">
              <a:xfrm>
                <a:off x="1478" y="3669"/>
                <a:ext cx="5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Client</a:t>
                </a:r>
              </a:p>
            </p:txBody>
          </p:sp>
        </p:grpSp>
        <p:grpSp>
          <p:nvGrpSpPr>
            <p:cNvPr id="153629" name="Group 29"/>
            <p:cNvGrpSpPr>
              <a:grpSpLocks/>
            </p:cNvGrpSpPr>
            <p:nvPr/>
          </p:nvGrpSpPr>
          <p:grpSpPr bwMode="auto">
            <a:xfrm>
              <a:off x="2148" y="3516"/>
              <a:ext cx="708" cy="444"/>
              <a:chOff x="1380" y="3576"/>
              <a:chExt cx="708" cy="444"/>
            </a:xfrm>
          </p:grpSpPr>
          <p:sp>
            <p:nvSpPr>
              <p:cNvPr id="153630" name="Rectangle 30"/>
              <p:cNvSpPr>
                <a:spLocks noChangeArrowheads="1"/>
              </p:cNvSpPr>
              <p:nvPr/>
            </p:nvSpPr>
            <p:spPr bwMode="auto">
              <a:xfrm>
                <a:off x="1380" y="3576"/>
                <a:ext cx="708" cy="4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31" name="Text Box 31"/>
              <p:cNvSpPr txBox="1">
                <a:spLocks noChangeArrowheads="1"/>
              </p:cNvSpPr>
              <p:nvPr/>
            </p:nvSpPr>
            <p:spPr bwMode="auto">
              <a:xfrm>
                <a:off x="1478" y="3669"/>
                <a:ext cx="5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Client</a:t>
                </a:r>
              </a:p>
            </p:txBody>
          </p:sp>
        </p:grpSp>
        <p:grpSp>
          <p:nvGrpSpPr>
            <p:cNvPr id="153632" name="Group 32"/>
            <p:cNvGrpSpPr>
              <a:grpSpLocks/>
            </p:cNvGrpSpPr>
            <p:nvPr/>
          </p:nvGrpSpPr>
          <p:grpSpPr bwMode="auto">
            <a:xfrm>
              <a:off x="3276" y="3516"/>
              <a:ext cx="708" cy="444"/>
              <a:chOff x="1380" y="3576"/>
              <a:chExt cx="708" cy="444"/>
            </a:xfrm>
          </p:grpSpPr>
          <p:sp>
            <p:nvSpPr>
              <p:cNvPr id="153633" name="Rectangle 33"/>
              <p:cNvSpPr>
                <a:spLocks noChangeArrowheads="1"/>
              </p:cNvSpPr>
              <p:nvPr/>
            </p:nvSpPr>
            <p:spPr bwMode="auto">
              <a:xfrm>
                <a:off x="1380" y="3576"/>
                <a:ext cx="708" cy="4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34" name="Text Box 34"/>
              <p:cNvSpPr txBox="1">
                <a:spLocks noChangeArrowheads="1"/>
              </p:cNvSpPr>
              <p:nvPr/>
            </p:nvSpPr>
            <p:spPr bwMode="auto">
              <a:xfrm>
                <a:off x="1478" y="3669"/>
                <a:ext cx="5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Client</a:t>
                </a:r>
              </a:p>
            </p:txBody>
          </p:sp>
        </p:grpSp>
        <p:sp>
          <p:nvSpPr>
            <p:cNvPr id="153635" name="Freeform 35"/>
            <p:cNvSpPr>
              <a:spLocks/>
            </p:cNvSpPr>
            <p:nvPr/>
          </p:nvSpPr>
          <p:spPr bwMode="auto">
            <a:xfrm>
              <a:off x="1380" y="3024"/>
              <a:ext cx="720" cy="468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300" y="312"/>
                </a:cxn>
                <a:cxn ang="0">
                  <a:pos x="0" y="420"/>
                </a:cxn>
              </a:cxnLst>
              <a:rect l="0" t="0" r="r" b="b"/>
              <a:pathLst>
                <a:path w="600" h="420">
                  <a:moveTo>
                    <a:pt x="600" y="0"/>
                  </a:moveTo>
                  <a:cubicBezTo>
                    <a:pt x="500" y="121"/>
                    <a:pt x="400" y="242"/>
                    <a:pt x="300" y="312"/>
                  </a:cubicBezTo>
                  <a:cubicBezTo>
                    <a:pt x="200" y="382"/>
                    <a:pt x="100" y="401"/>
                    <a:pt x="0" y="4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2412" y="3060"/>
              <a:ext cx="2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37" name="Line 37"/>
            <p:cNvSpPr>
              <a:spLocks noChangeShapeType="1"/>
            </p:cNvSpPr>
            <p:nvPr/>
          </p:nvSpPr>
          <p:spPr bwMode="auto">
            <a:xfrm>
              <a:off x="3348" y="3120"/>
              <a:ext cx="252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38" name="Line 38"/>
            <p:cNvSpPr>
              <a:spLocks noChangeShapeType="1"/>
            </p:cNvSpPr>
            <p:nvPr/>
          </p:nvSpPr>
          <p:spPr bwMode="auto">
            <a:xfrm>
              <a:off x="1548" y="1896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39" name="Freeform 39"/>
            <p:cNvSpPr>
              <a:spLocks/>
            </p:cNvSpPr>
            <p:nvPr/>
          </p:nvSpPr>
          <p:spPr bwMode="auto">
            <a:xfrm>
              <a:off x="1584" y="780"/>
              <a:ext cx="888" cy="516"/>
            </a:xfrm>
            <a:custGeom>
              <a:avLst/>
              <a:gdLst/>
              <a:ahLst/>
              <a:cxnLst>
                <a:cxn ang="0">
                  <a:pos x="744" y="0"/>
                </a:cxn>
                <a:cxn ang="0">
                  <a:pos x="384" y="72"/>
                </a:cxn>
                <a:cxn ang="0">
                  <a:pos x="180" y="264"/>
                </a:cxn>
                <a:cxn ang="0">
                  <a:pos x="0" y="492"/>
                </a:cxn>
              </a:cxnLst>
              <a:rect l="0" t="0" r="r" b="b"/>
              <a:pathLst>
                <a:path w="744" h="492">
                  <a:moveTo>
                    <a:pt x="744" y="0"/>
                  </a:moveTo>
                  <a:cubicBezTo>
                    <a:pt x="611" y="14"/>
                    <a:pt x="478" y="28"/>
                    <a:pt x="384" y="72"/>
                  </a:cubicBezTo>
                  <a:cubicBezTo>
                    <a:pt x="290" y="116"/>
                    <a:pt x="244" y="194"/>
                    <a:pt x="180" y="264"/>
                  </a:cubicBezTo>
                  <a:cubicBezTo>
                    <a:pt x="116" y="334"/>
                    <a:pt x="32" y="452"/>
                    <a:pt x="0" y="4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42" name="Freeform 42"/>
            <p:cNvSpPr>
              <a:spLocks/>
            </p:cNvSpPr>
            <p:nvPr/>
          </p:nvSpPr>
          <p:spPr bwMode="auto">
            <a:xfrm>
              <a:off x="3552" y="776"/>
              <a:ext cx="1008" cy="46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88" y="16"/>
                </a:cxn>
                <a:cxn ang="0">
                  <a:pos x="636" y="112"/>
                </a:cxn>
                <a:cxn ang="0">
                  <a:pos x="960" y="448"/>
                </a:cxn>
              </a:cxnLst>
              <a:rect l="0" t="0" r="r" b="b"/>
              <a:pathLst>
                <a:path w="960" h="448">
                  <a:moveTo>
                    <a:pt x="0" y="16"/>
                  </a:moveTo>
                  <a:cubicBezTo>
                    <a:pt x="91" y="8"/>
                    <a:pt x="182" y="0"/>
                    <a:pt x="288" y="16"/>
                  </a:cubicBezTo>
                  <a:cubicBezTo>
                    <a:pt x="394" y="32"/>
                    <a:pt x="524" y="40"/>
                    <a:pt x="636" y="112"/>
                  </a:cubicBezTo>
                  <a:cubicBezTo>
                    <a:pt x="748" y="184"/>
                    <a:pt x="854" y="316"/>
                    <a:pt x="960" y="4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44" name="Text Box 44"/>
            <p:cNvSpPr txBox="1">
              <a:spLocks noChangeArrowheads="1"/>
            </p:cNvSpPr>
            <p:nvPr/>
          </p:nvSpPr>
          <p:spPr bwMode="auto">
            <a:xfrm>
              <a:off x="1670" y="2004"/>
              <a:ext cx="2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HTTP/Application Specific Protocol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Three-tier Model (Cont.)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E.g. Web client + Java Servlet using JDBC to talk with database server</a:t>
            </a:r>
          </a:p>
          <a:p>
            <a:r>
              <a:rPr lang="en-US"/>
              <a:t>Client sends request over http or application-specific protocol</a:t>
            </a:r>
          </a:p>
          <a:p>
            <a:r>
              <a:rPr lang="en-US"/>
              <a:t>Application or Web server receives request</a:t>
            </a:r>
          </a:p>
          <a:p>
            <a:r>
              <a:rPr lang="en-US"/>
              <a:t>Request handled by CGI program or servlets</a:t>
            </a:r>
          </a:p>
          <a:p>
            <a:r>
              <a:rPr lang="en-US"/>
              <a:t>Security handled by application at server</a:t>
            </a:r>
          </a:p>
          <a:p>
            <a:pPr lvl="1"/>
            <a:r>
              <a:rPr lang="en-US"/>
              <a:t>Better security</a:t>
            </a:r>
          </a:p>
          <a:p>
            <a:pPr lvl="1"/>
            <a:r>
              <a:rPr lang="en-US"/>
              <a:t>Fine granularity security</a:t>
            </a:r>
          </a:p>
          <a:p>
            <a:r>
              <a:rPr lang="en-US"/>
              <a:t>Simple client, but only packaged transactions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from Clause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/>
              <a:t>The </a:t>
            </a:r>
            <a:r>
              <a:rPr lang="en-US" b="1"/>
              <a:t>from </a:t>
            </a:r>
            <a:r>
              <a:rPr lang="en-US"/>
              <a:t>clause corresponds to the Cartesian product operation of the relational algebra.  It lists the relations to be scanned in the evaluation of the expression.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/>
              <a:t>Find the Cartesian product </a:t>
            </a:r>
            <a:r>
              <a:rPr lang="en-US" i="1"/>
              <a:t>borrower x loan</a:t>
            </a:r>
            <a:r>
              <a:rPr lang="en-US"/>
              <a:t>						</a:t>
            </a:r>
            <a:r>
              <a:rPr lang="en-US" b="1"/>
              <a:t>select </a:t>
            </a:r>
            <a:r>
              <a:rPr lang="en-US">
                <a:latin typeface="Symbol" pitchFamily="18" charset="2"/>
              </a:rPr>
              <a:t>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borrower, loan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/>
              <a:t>Find the name, loan number and loan amount of all customers having a loan at the Perryridge branch.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select </a:t>
            </a:r>
            <a:r>
              <a:rPr lang="en-US" i="1"/>
              <a:t>customer-name, borrower.loan-number, amount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borrower, loan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 </a:t>
            </a:r>
            <a:r>
              <a:rPr lang="en-US" b="1" i="1"/>
              <a:t> </a:t>
            </a:r>
            <a:r>
              <a:rPr lang="en-US" i="1"/>
              <a:t>borrower.loan-number = loan.loan-number  </a:t>
            </a:r>
            <a:r>
              <a:rPr lang="en-US" b="1"/>
              <a:t>and</a:t>
            </a:r>
            <a:br>
              <a:rPr lang="en-US" b="1"/>
            </a:br>
            <a:r>
              <a:rPr lang="en-US" b="1"/>
              <a:t>                  </a:t>
            </a:r>
            <a:r>
              <a:rPr lang="en-US" i="1"/>
              <a:t>branch-name = </a:t>
            </a:r>
            <a:r>
              <a:rPr lang="en-US"/>
              <a:t>‘Perryridge’</a:t>
            </a: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loan </a:t>
            </a:r>
            <a:r>
              <a:rPr lang="en-US"/>
              <a:t>and </a:t>
            </a:r>
            <a:r>
              <a:rPr lang="en-US" i="1"/>
              <a:t>borrower</a:t>
            </a:r>
            <a:r>
              <a:rPr lang="en-US"/>
              <a:t> Relations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 l="932" t="37811" r="932" b="37811"/>
          <a:stretch>
            <a:fillRect/>
          </a:stretch>
        </p:blipFill>
        <p:spPr bwMode="auto">
          <a:xfrm>
            <a:off x="523875" y="2447925"/>
            <a:ext cx="7874000" cy="1466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847725"/>
            <a:ext cx="8077200" cy="609600"/>
          </a:xfrm>
        </p:spPr>
        <p:txBody>
          <a:bodyPr/>
          <a:lstStyle/>
          <a:p>
            <a:r>
              <a:rPr lang="en-US"/>
              <a:t>The Result of </a:t>
            </a:r>
            <a:r>
              <a:rPr lang="en-US" i="1"/>
              <a:t>loan</a:t>
            </a:r>
            <a:r>
              <a:rPr lang="en-US"/>
              <a:t> inner join </a:t>
            </a:r>
            <a:r>
              <a:rPr lang="en-US" i="1"/>
              <a:t>borrower </a:t>
            </a:r>
            <a:r>
              <a:rPr lang="en-US"/>
              <a:t>on </a:t>
            </a:r>
            <a:r>
              <a:rPr lang="en-US" i="1"/>
              <a:t>loan.loan-number = borrower.loan-number</a:t>
            </a:r>
            <a:endParaRPr lang="en-US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/>
          <a:srcRect l="1625" t="40170" r="1477" b="40959"/>
          <a:stretch>
            <a:fillRect/>
          </a:stretch>
        </p:blipFill>
        <p:spPr bwMode="auto">
          <a:xfrm flipV="1">
            <a:off x="441325" y="2644775"/>
            <a:ext cx="8334375" cy="12176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15925"/>
            <a:ext cx="8077200" cy="609600"/>
          </a:xfrm>
        </p:spPr>
        <p:txBody>
          <a:bodyPr/>
          <a:lstStyle/>
          <a:p>
            <a:r>
              <a:rPr lang="en-US"/>
              <a:t>The Result of </a:t>
            </a:r>
            <a:r>
              <a:rPr lang="en-US" i="1"/>
              <a:t>loan </a:t>
            </a:r>
            <a:r>
              <a:rPr lang="en-US"/>
              <a:t>left outer join </a:t>
            </a:r>
            <a:r>
              <a:rPr lang="en-US" i="1"/>
              <a:t>borrower </a:t>
            </a:r>
            <a:r>
              <a:rPr lang="en-US"/>
              <a:t>on</a:t>
            </a:r>
            <a:r>
              <a:rPr kumimoji="0" lang="en-US" b="0" i="1">
                <a:effectLst/>
              </a:rPr>
              <a:t> </a:t>
            </a:r>
            <a:r>
              <a:rPr kumimoji="0" lang="en-US" i="1"/>
              <a:t>loan-number</a:t>
            </a:r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/>
          <a:srcRect l="1146" t="38618" r="1146" b="38182"/>
          <a:stretch>
            <a:fillRect/>
          </a:stretch>
        </p:blipFill>
        <p:spPr bwMode="auto">
          <a:xfrm>
            <a:off x="542925" y="2197100"/>
            <a:ext cx="8147050" cy="1450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517525"/>
            <a:ext cx="8077200" cy="609600"/>
          </a:xfrm>
        </p:spPr>
        <p:txBody>
          <a:bodyPr/>
          <a:lstStyle/>
          <a:p>
            <a:r>
              <a:rPr lang="en-US"/>
              <a:t>The Result of </a:t>
            </a:r>
            <a:r>
              <a:rPr lang="en-US" i="1"/>
              <a:t>loan</a:t>
            </a:r>
            <a:r>
              <a:rPr lang="en-US"/>
              <a:t> natural inner join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/>
          <a:srcRect l="1144" t="37691" r="1471" b="37909"/>
          <a:stretch>
            <a:fillRect/>
          </a:stretch>
        </p:blipFill>
        <p:spPr bwMode="auto">
          <a:xfrm>
            <a:off x="704850" y="2138363"/>
            <a:ext cx="7880350" cy="14811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Types and Join Conditions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rcRect l="1279" t="31628" r="1279" b="30682"/>
          <a:stretch>
            <a:fillRect/>
          </a:stretch>
        </p:blipFill>
        <p:spPr bwMode="auto">
          <a:xfrm>
            <a:off x="685800" y="1905000"/>
            <a:ext cx="7978775" cy="2314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77825"/>
            <a:ext cx="8077200" cy="609600"/>
          </a:xfrm>
        </p:spPr>
        <p:txBody>
          <a:bodyPr/>
          <a:lstStyle/>
          <a:p>
            <a:r>
              <a:rPr lang="en-US"/>
              <a:t>The Result of </a:t>
            </a:r>
            <a:r>
              <a:rPr lang="en-US" i="1"/>
              <a:t>loan </a:t>
            </a:r>
            <a:r>
              <a:rPr lang="en-US"/>
              <a:t>natural right outer join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/>
          <a:srcRect l="1176" t="34978" r="1346" b="34753"/>
          <a:stretch>
            <a:fillRect/>
          </a:stretch>
        </p:blipFill>
        <p:spPr bwMode="auto">
          <a:xfrm>
            <a:off x="714375" y="2066925"/>
            <a:ext cx="7607300" cy="1771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28625"/>
            <a:ext cx="8077200" cy="609600"/>
          </a:xfrm>
        </p:spPr>
        <p:txBody>
          <a:bodyPr/>
          <a:lstStyle/>
          <a:p>
            <a:r>
              <a:rPr lang="en-US"/>
              <a:t>The Result of </a:t>
            </a:r>
            <a:r>
              <a:rPr lang="en-US" i="1"/>
              <a:t>loan </a:t>
            </a:r>
            <a:r>
              <a:rPr lang="en-US"/>
              <a:t>full outer join </a:t>
            </a:r>
            <a:r>
              <a:rPr lang="en-US" i="1"/>
              <a:t>borrower </a:t>
            </a:r>
            <a:r>
              <a:rPr lang="en-US"/>
              <a:t> using(</a:t>
            </a:r>
            <a:r>
              <a:rPr lang="en-US" i="1"/>
              <a:t>loan-number)</a:t>
            </a:r>
            <a:endParaRPr lang="en-US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/>
          <a:srcRect l="1666" t="32381" r="952" b="32063"/>
          <a:stretch>
            <a:fillRect/>
          </a:stretch>
        </p:blipFill>
        <p:spPr bwMode="auto">
          <a:xfrm>
            <a:off x="1397000" y="2222500"/>
            <a:ext cx="6770688" cy="1854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8077200" cy="609600"/>
          </a:xfrm>
        </p:spPr>
        <p:txBody>
          <a:bodyPr/>
          <a:lstStyle/>
          <a:p>
            <a:r>
              <a:rPr lang="en-US" sz="2400"/>
              <a:t>SQL Data Definition for Part of the Bank Database</a:t>
            </a: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rcRect l="21460" t="2065" r="21239" b="885"/>
          <a:stretch>
            <a:fillRect/>
          </a:stretch>
        </p:blipFill>
        <p:spPr bwMode="auto">
          <a:xfrm>
            <a:off x="2514600" y="774700"/>
            <a:ext cx="4394200" cy="5581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1470081580</TotalTime>
  <Words>3972</Words>
  <Application>Microsoft PowerPoint</Application>
  <PresentationFormat>On-screen Show (4:3)</PresentationFormat>
  <Paragraphs>784</Paragraphs>
  <Slides>98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Times New Roman</vt:lpstr>
      <vt:lpstr>Helvetica</vt:lpstr>
      <vt:lpstr>Monotype Sorts</vt:lpstr>
      <vt:lpstr>Symbol</vt:lpstr>
      <vt:lpstr>Century Gothic</vt:lpstr>
      <vt:lpstr>Arial Unicode MS</vt:lpstr>
      <vt:lpstr>db-book</vt:lpstr>
      <vt:lpstr>Microsoft Clip Gallery</vt:lpstr>
      <vt:lpstr>Chapter 4:  SQL</vt:lpstr>
      <vt:lpstr>Schema Used in Examples</vt:lpstr>
      <vt:lpstr>Basic Structure </vt:lpstr>
      <vt:lpstr>The select Clause</vt:lpstr>
      <vt:lpstr>The select Clause (Cont.)</vt:lpstr>
      <vt:lpstr>The select Clause (Cont.)</vt:lpstr>
      <vt:lpstr>The where Clause</vt:lpstr>
      <vt:lpstr>The where Clause (Cont.)</vt:lpstr>
      <vt:lpstr>The from Clause</vt:lpstr>
      <vt:lpstr>The Rename Operation</vt:lpstr>
      <vt:lpstr>Tuple Variables</vt:lpstr>
      <vt:lpstr>String Operations</vt:lpstr>
      <vt:lpstr>Ordering the Display of Tuples</vt:lpstr>
      <vt:lpstr>Duplicates</vt:lpstr>
      <vt:lpstr>Duplicates (Cont.)</vt:lpstr>
      <vt:lpstr>Set Operations</vt:lpstr>
      <vt:lpstr>Set Operations</vt:lpstr>
      <vt:lpstr>Aggregate Functions</vt:lpstr>
      <vt:lpstr>Aggregate Functions (Cont.)</vt:lpstr>
      <vt:lpstr>Aggregate Functions – Group By</vt:lpstr>
      <vt:lpstr>Aggregate Functions – Having Clause</vt:lpstr>
      <vt:lpstr>Null Values</vt:lpstr>
      <vt:lpstr>Null Values and Three Valued Logic</vt:lpstr>
      <vt:lpstr>Null Values and Aggregates</vt:lpstr>
      <vt:lpstr>Nested Subqueries</vt:lpstr>
      <vt:lpstr>Example Query</vt:lpstr>
      <vt:lpstr>Example Query</vt:lpstr>
      <vt:lpstr>Set Comparison</vt:lpstr>
      <vt:lpstr>Definition of  Some Clause</vt:lpstr>
      <vt:lpstr>Definition of all Clause</vt:lpstr>
      <vt:lpstr>Example Query</vt:lpstr>
      <vt:lpstr>Test for Empty Relations</vt:lpstr>
      <vt:lpstr>Example Query</vt:lpstr>
      <vt:lpstr>Test for Absence of Duplicate Tuples</vt:lpstr>
      <vt:lpstr>Example Query</vt:lpstr>
      <vt:lpstr>Views</vt:lpstr>
      <vt:lpstr>Example Queries</vt:lpstr>
      <vt:lpstr>Derived Relations</vt:lpstr>
      <vt:lpstr>With Clause</vt:lpstr>
      <vt:lpstr>Complex Query using With Clause</vt:lpstr>
      <vt:lpstr>Modification of the Database – Deletion</vt:lpstr>
      <vt:lpstr>Example Query</vt:lpstr>
      <vt:lpstr>Modification of the Database – Insertion</vt:lpstr>
      <vt:lpstr>Modification of the Database – Insertion</vt:lpstr>
      <vt:lpstr>Modification of the Database – Updates</vt:lpstr>
      <vt:lpstr>Case Statement for Conditional Updates</vt:lpstr>
      <vt:lpstr>Update of a View</vt:lpstr>
      <vt:lpstr>Transactions</vt:lpstr>
      <vt:lpstr>Transactions (Cont.)</vt:lpstr>
      <vt:lpstr>Joined Relations</vt:lpstr>
      <vt:lpstr>Joined Relations – Datasets for Examples</vt:lpstr>
      <vt:lpstr>Joined Relations – Examples </vt:lpstr>
      <vt:lpstr>Joined Relations – Examples</vt:lpstr>
      <vt:lpstr>Joined Relations – Examples</vt:lpstr>
      <vt:lpstr>Data Definition Language (DDL)</vt:lpstr>
      <vt:lpstr>Domain Types in SQL</vt:lpstr>
      <vt:lpstr>Date/Time Types in SQL (Cont.)</vt:lpstr>
      <vt:lpstr>Create Table Construct</vt:lpstr>
      <vt:lpstr>Integrity Constraints in Create Table</vt:lpstr>
      <vt:lpstr>Drop and Alter Table Constructs</vt:lpstr>
      <vt:lpstr>Embedded SQL</vt:lpstr>
      <vt:lpstr>Example Query</vt:lpstr>
      <vt:lpstr>Embedded SQL (Cont.)</vt:lpstr>
      <vt:lpstr>Updates Through Cursors</vt:lpstr>
      <vt:lpstr>Dynamic SQL</vt:lpstr>
      <vt:lpstr>ODBC</vt:lpstr>
      <vt:lpstr>ODBC  (Cont.)</vt:lpstr>
      <vt:lpstr>ODBC Code</vt:lpstr>
      <vt:lpstr>ODBC Code (Cont.)</vt:lpstr>
      <vt:lpstr>ODBC Code (Cont.)</vt:lpstr>
      <vt:lpstr>More ODBC Features</vt:lpstr>
      <vt:lpstr>ODBC Conformance Levels</vt:lpstr>
      <vt:lpstr>JDBC</vt:lpstr>
      <vt:lpstr>JDBC Code</vt:lpstr>
      <vt:lpstr>JDBC Code (Cont.)</vt:lpstr>
      <vt:lpstr>JDBC Code Details       </vt:lpstr>
      <vt:lpstr>Prepared Statement</vt:lpstr>
      <vt:lpstr>Other SQL Features</vt:lpstr>
      <vt:lpstr>Schemas, Catalogs, and Environments</vt:lpstr>
      <vt:lpstr>Procedural Extensions and Stored Procedures</vt:lpstr>
      <vt:lpstr>Extra Material on JDBC and Application Architectures</vt:lpstr>
      <vt:lpstr>Transactions in JDBC</vt:lpstr>
      <vt:lpstr>Procedure and Function Calls in JDBC</vt:lpstr>
      <vt:lpstr>Result Set MetaData</vt:lpstr>
      <vt:lpstr>Database Meta Data</vt:lpstr>
      <vt:lpstr>Application Architectures</vt:lpstr>
      <vt:lpstr>Two-tier Model</vt:lpstr>
      <vt:lpstr>Three Tier Model</vt:lpstr>
      <vt:lpstr>Three-tier Model (Cont.)</vt:lpstr>
      <vt:lpstr>End of Chapter</vt:lpstr>
      <vt:lpstr>The loan and borrower Relations</vt:lpstr>
      <vt:lpstr>The Result of loan inner join borrower on loan.loan-number = borrower.loan-number</vt:lpstr>
      <vt:lpstr>The Result of loan left outer join borrower on loan-number</vt:lpstr>
      <vt:lpstr>The Result of loan natural inner join borrower</vt:lpstr>
      <vt:lpstr>Join Types and Join Conditions</vt:lpstr>
      <vt:lpstr>The Result of loan natural right outer join borrower</vt:lpstr>
      <vt:lpstr>The Result of loan full outer join borrower  using(loan-number)</vt:lpstr>
      <vt:lpstr>SQL Data Definition for Part of the Bank 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IICT (SWE)</cp:lastModifiedBy>
  <cp:revision>142</cp:revision>
  <cp:lastPrinted>1999-12-01T19:45:26Z</cp:lastPrinted>
  <dcterms:created xsi:type="dcterms:W3CDTF">1999-12-01T16:48:44Z</dcterms:created>
  <dcterms:modified xsi:type="dcterms:W3CDTF">2019-02-24T05:32:23Z</dcterms:modified>
</cp:coreProperties>
</file>