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302" r:id="rId16"/>
    <p:sldId id="303" r:id="rId17"/>
    <p:sldId id="270" r:id="rId18"/>
    <p:sldId id="271" r:id="rId19"/>
    <p:sldId id="272" r:id="rId20"/>
    <p:sldId id="273" r:id="rId21"/>
    <p:sldId id="304" r:id="rId22"/>
    <p:sldId id="318" r:id="rId23"/>
    <p:sldId id="308" r:id="rId24"/>
    <p:sldId id="277" r:id="rId25"/>
    <p:sldId id="278" r:id="rId26"/>
    <p:sldId id="279" r:id="rId27"/>
    <p:sldId id="281" r:id="rId28"/>
    <p:sldId id="283" r:id="rId29"/>
    <p:sldId id="286" r:id="rId30"/>
    <p:sldId id="309" r:id="rId31"/>
    <p:sldId id="310" r:id="rId32"/>
    <p:sldId id="305" r:id="rId33"/>
    <p:sldId id="311" r:id="rId34"/>
    <p:sldId id="306" r:id="rId35"/>
    <p:sldId id="312" r:id="rId36"/>
    <p:sldId id="307" r:id="rId37"/>
    <p:sldId id="291" r:id="rId38"/>
    <p:sldId id="292" r:id="rId39"/>
    <p:sldId id="293" r:id="rId40"/>
    <p:sldId id="294" r:id="rId41"/>
    <p:sldId id="313" r:id="rId42"/>
    <p:sldId id="314" r:id="rId43"/>
    <p:sldId id="315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16" r:id="rId52"/>
    <p:sldId id="317" r:id="rId53"/>
  </p:sldIdLst>
  <p:sldSz cx="9144000" cy="6858000" type="screen4x3"/>
  <p:notesSz cx="6997700" cy="9283700"/>
  <p:custShowLst>
    <p:custShow name="Custom Show 1" id="0">
      <p:sldLst>
        <p:sld r:id="rId4"/>
        <p:sld r:id="rId25"/>
        <p:sld r:id="rId7"/>
        <p:sld r:id="rId10"/>
        <p:sld r:id="rId30"/>
        <p:sld r:id="rId11"/>
        <p:sld r:id="rId43"/>
        <p:sld r:id="rId27"/>
        <p:sld r:id="rId27"/>
        <p:sld r:id="rId32"/>
        <p:sld r:id="rId42"/>
        <p:sld r:id="rId15"/>
        <p:sld r:id="rId46"/>
        <p:sld r:id="rId47"/>
        <p:sld r:id="rId34"/>
        <p:sld r:id="rId36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99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86" autoAdjust="0"/>
    <p:restoredTop sz="76344" autoAdjust="0"/>
  </p:normalViewPr>
  <p:slideViewPr>
    <p:cSldViewPr snapToGrid="0">
      <p:cViewPr varScale="1">
        <p:scale>
          <a:sx n="55" d="100"/>
          <a:sy n="55" d="100"/>
        </p:scale>
        <p:origin x="-1800" y="-84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1D0D34DA-A6DD-4041-8366-F73CEEAB5F2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72951745-78B5-4738-804B-058B72FE67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070B96-2F1F-409C-9EBB-FE1BDF38CFBC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DABE8-D3B2-4FD0-9707-EB4AC8BA9BE6}" type="slidenum">
              <a:rPr lang="en-US"/>
              <a:pPr/>
              <a:t>10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7AB797-D682-45CB-8011-5083FC82E98B}" type="slidenum">
              <a:rPr lang="en-US"/>
              <a:pPr/>
              <a:t>11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66450-6CD4-4AB0-AB52-F3F27D8D48F1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9587F-2C4B-4CA1-BDCD-761113E334AA}" type="slidenum">
              <a:rPr lang="en-US"/>
              <a:pPr/>
              <a:t>13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99962C-A58B-41EF-98BF-81C222EEDE4D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E9763-7FD4-4227-8494-39E5B8605271}" type="slidenum">
              <a:rPr lang="en-US"/>
              <a:pPr/>
              <a:t>17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18B370-6A93-4A38-9C48-B40900F05A24}" type="slidenum">
              <a:rPr lang="en-US"/>
              <a:pPr/>
              <a:t>18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7896D1-CDD0-41A7-A7BF-278902E53330}" type="slidenum">
              <a:rPr lang="en-US"/>
              <a:pPr/>
              <a:t>19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2AD6D-9EB2-465D-9193-EF68FE86CAA6}" type="slidenum">
              <a:rPr lang="en-US"/>
              <a:pPr/>
              <a:t>20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C5FE09-338A-4C0B-BE6E-A99E3944D8AA}" type="slidenum">
              <a:rPr lang="en-US"/>
              <a:pPr/>
              <a:t>24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908EF-66F6-4C7E-B588-EE0B35D7C907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58" tIns="45221" rIns="92058" bIns="45221" anchor="b"/>
          <a:lstStyle/>
          <a:p>
            <a:pPr algn="r" defTabSz="930275"/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 lIns="92058" tIns="45221" rIns="92058" bIns="45221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866AB-3269-402E-BB41-C252FB9C6D55}" type="slidenum">
              <a:rPr lang="en-US"/>
              <a:pPr/>
              <a:t>25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E580FB-64F7-4691-9718-D76E92A3E5D2}" type="slidenum">
              <a:rPr lang="en-US"/>
              <a:pPr/>
              <a:t>26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92D297-C6DB-48B0-ABF6-AAB306622C2F}" type="slidenum">
              <a:rPr lang="en-US"/>
              <a:pPr/>
              <a:t>27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B43B3A-0F47-43CA-9A1F-A58A94EA5681}" type="slidenum">
              <a:rPr lang="en-US"/>
              <a:pPr/>
              <a:t>28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5BFFC-4C12-4AC4-8879-081ED107F89D}" type="slidenum">
              <a:rPr lang="en-US"/>
              <a:pPr/>
              <a:t>29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37D739-FB27-40F3-9AE8-F82858335CE8}" type="slidenum">
              <a:rPr lang="en-US"/>
              <a:pPr/>
              <a:t>32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64B58E-4C04-4068-8F69-0325882D431D}" type="slidenum">
              <a:rPr lang="en-US"/>
              <a:pPr/>
              <a:t>34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ACC6A2-849E-4567-B49B-58E258DB39FB}" type="slidenum">
              <a:rPr lang="en-US"/>
              <a:pPr/>
              <a:t>36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82EDAB-9D99-4FA1-BCBE-96E94FB35A06}" type="slidenum">
              <a:rPr lang="en-US"/>
              <a:pPr/>
              <a:t>37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202FA-6FF7-4715-85C9-01E33BFE3EF6}" type="slidenum">
              <a:rPr lang="en-US"/>
              <a:pPr/>
              <a:t>38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35F81E-D871-417B-BBEB-B6C8914E9B6E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0CD4E-C6BC-4404-B9A5-93952DC3505F}" type="slidenum">
              <a:rPr lang="en-US"/>
              <a:pPr/>
              <a:t>39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C819DD-5DEB-468D-9ACC-8466558C16B4}" type="slidenum">
              <a:rPr lang="en-US"/>
              <a:pPr/>
              <a:t>40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+mn-cs"/>
              </a:rPr>
              <a:t>Use the CREATE ROLE statement to create a </a:t>
            </a:r>
            <a:r>
              <a:rPr lang="en-US" sz="1200" b="1" i="0" kern="1200" dirty="0" smtClean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+mn-cs"/>
              </a:rPr>
              <a:t>role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+mn-cs"/>
              </a:rPr>
              <a:t>, which is a set of privileges that can be granted to users or to other roles. You can use roles to administer database privileges. You can add privileges to a role and then grant the role to a user. The user can then enable the role and exercise the privileges granted by the role.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+mn-cs"/>
              </a:rPr>
              <a:t>A role contains all privileges granted to the role and all privileges of other roles granted to it. A new role is initially empty. You add privileges to a role with the GRANT statement.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51745-78B5-4738-804B-058B72FE67D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CEBB4-DEA8-450E-B06F-B18F60F0AEFC}" type="slidenum">
              <a:rPr lang="en-US"/>
              <a:pPr/>
              <a:t>44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DC915F-FFCE-409B-A6B8-96521EAD4345}" type="slidenum">
              <a:rPr lang="en-US"/>
              <a:pPr/>
              <a:t>45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08921B-9E0F-4B47-90DA-126F0807B92E}" type="slidenum">
              <a:rPr lang="en-US"/>
              <a:pPr/>
              <a:t>46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54C8BC-F536-40A3-8983-E7EEC63FB301}" type="slidenum">
              <a:rPr lang="en-US"/>
              <a:pPr/>
              <a:t>47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B22DC-8CC2-4C78-BA1B-DD6B209F8F7C}" type="slidenum">
              <a:rPr lang="en-US"/>
              <a:pPr/>
              <a:t>48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EF4E31-8989-4875-A093-1DA0AC22D1D1}" type="slidenum">
              <a:rPr lang="en-US"/>
              <a:pPr/>
              <a:t>49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1F092-D1DE-4DA7-AE11-D04E5FE2889E}" type="slidenum">
              <a:rPr lang="en-US"/>
              <a:pPr/>
              <a:t>50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EBBEA-D5CC-4F89-8649-8C3D40938117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020C63-244D-40F3-9DD9-FE423F7575D3}" type="slidenum">
              <a:rPr lang="en-US"/>
              <a:pPr/>
              <a:t>51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2992E-3C99-4468-A552-DA36A566D817}" type="slidenum">
              <a:rPr lang="en-US"/>
              <a:pPr/>
              <a:t>52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BEDA7-B0C2-4937-9B3C-FD45294B4CB8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783699-16B6-4E0B-9F94-44F985D21148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EBA6A6-2294-4209-9E19-54BDF625EE74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ADED14-CF2D-40B1-80C7-09BD3578CBC3}" type="slidenum">
              <a:rPr lang="en-US"/>
              <a:pPr/>
              <a:t>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E4A30-C494-4924-86B6-FF7F1984DB57}" type="slidenum">
              <a:rPr lang="en-US"/>
              <a:pPr/>
              <a:t>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12642" name="Clip" r:id="rId3" imgW="0" imgH="0" progId="">
              <p:embed/>
            </p:oleObj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CC3300"/>
                </a:solidFill>
              </a:rPr>
              <a:t>Database System Concepts, 6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</a:t>
            </a:r>
            <a:r>
              <a:rPr 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4D897264-D905-4F29-9558-E371A37C30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E6284-DFAC-4E0A-A278-6C782D4923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125F82-7C5C-4BC2-9C34-CCEE7219DC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6F804-5808-4CC7-8FF5-2E7476A9C6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DF8316-CF26-45F8-A450-413F3561F5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732C2-82E0-4510-B4A0-2F96D79B83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797D8-59F2-4433-AE2F-FDF7C9A55A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7DCC1-326A-43F0-93A7-D79E0A697E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C893D-42C9-4859-ADEE-21273765F1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4E9EFD-E731-427F-9C2F-4CC7D3B242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F457C1-0CEC-4F87-A26A-B715EE6CFE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fld id="{0C92857D-A2D4-442B-8A18-1D7314B68D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4.</a:t>
            </a:r>
            <a:fld id="{790E3EAB-86BD-4900-AC45-6D8B51C2A5A2}" type="slidenum">
              <a:rPr 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4280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28039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  <a:ea typeface="+mn-ea"/>
              </a:rPr>
              <a:t>Database System Concepts - 6</a:t>
            </a:r>
            <a:r>
              <a:rPr lang="en-US" sz="1000" b="1" baseline="30000">
                <a:solidFill>
                  <a:schemeClr val="tx2"/>
                </a:solidFill>
                <a:ea typeface="+mn-ea"/>
              </a:rPr>
              <a:t>th</a:t>
            </a:r>
            <a:r>
              <a:rPr lang="en-US" sz="1000" b="1">
                <a:solidFill>
                  <a:schemeClr val="tx2"/>
                </a:solidFill>
                <a:ea typeface="+mn-ea"/>
              </a:rPr>
              <a:t> Edition</a:t>
            </a:r>
          </a:p>
        </p:txBody>
      </p:sp>
      <p:sp>
        <p:nvSpPr>
          <p:cNvPr id="42804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76" r:id="rId7"/>
    <p:sldLayoutId id="2147483675" r:id="rId8"/>
    <p:sldLayoutId id="2147483674" r:id="rId9"/>
    <p:sldLayoutId id="2147483673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Chapter 4: Intermediate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66675"/>
            <a:ext cx="8077200" cy="6096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98550"/>
            <a:ext cx="6619875" cy="688975"/>
          </a:xfrm>
        </p:spPr>
        <p:txBody>
          <a:bodyPr/>
          <a:lstStyle/>
          <a:p>
            <a:r>
              <a:rPr lang="en-US" sz="2000" i="1" smtClean="0"/>
              <a:t>course </a:t>
            </a:r>
            <a:r>
              <a:rPr lang="en-US" sz="2000" b="1" smtClean="0"/>
              <a:t>inner join </a:t>
            </a:r>
            <a:r>
              <a:rPr lang="en-US" sz="2000" i="1" smtClean="0"/>
              <a:t>prereq </a:t>
            </a:r>
            <a:r>
              <a:rPr lang="en-US" sz="2000" b="1" smtClean="0"/>
              <a:t>on</a:t>
            </a:r>
            <a:br>
              <a:rPr lang="en-US" sz="2000" b="1" smtClean="0"/>
            </a:br>
            <a:r>
              <a:rPr lang="en-US" sz="2000" i="1" smtClean="0"/>
              <a:t>course.course_id = prereq.course_id</a:t>
            </a:r>
            <a:endParaRPr lang="en-US" i="1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757238" y="3300413"/>
            <a:ext cx="791051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2000"/>
              <a:t>What is the difference between the above, and a natural join? 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2000" i="1"/>
              <a:t>course </a:t>
            </a:r>
            <a:r>
              <a:rPr kumimoji="1" lang="en-US" sz="2000" b="1"/>
              <a:t>left outer join</a:t>
            </a:r>
            <a:r>
              <a:rPr kumimoji="1" lang="en-US" sz="2000" i="1"/>
              <a:t> prereq </a:t>
            </a:r>
            <a:r>
              <a:rPr kumimoji="1" lang="en-US" sz="2000" b="1"/>
              <a:t>on</a:t>
            </a:r>
            <a:r>
              <a:rPr kumimoji="1" lang="en-US" sz="2000" i="1"/>
              <a:t/>
            </a:r>
            <a:br>
              <a:rPr kumimoji="1" lang="en-US" sz="2000" i="1"/>
            </a:br>
            <a:r>
              <a:rPr kumimoji="1" lang="en-US" sz="2000" i="1"/>
              <a:t>course.course_id = prereq.course_id</a:t>
            </a:r>
            <a:endParaRPr kumimoji="1" lang="en-US" sz="1800" i="1"/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endParaRPr kumimoji="1" lang="en-US" sz="1800" i="1"/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8113" y="2065338"/>
            <a:ext cx="64643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14463" y="4610100"/>
            <a:ext cx="6589712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5"/>
          <a:srcRect l="52229" t="4582" r="6110" b="71706"/>
          <a:stretch>
            <a:fillRect/>
          </a:stretch>
        </p:blipFill>
        <p:spPr bwMode="auto">
          <a:xfrm>
            <a:off x="5864225" y="2127250"/>
            <a:ext cx="98583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0" name="Picture 7"/>
          <p:cNvPicPr>
            <a:picLocks noChangeAspect="1" noChangeArrowheads="1"/>
          </p:cNvPicPr>
          <p:nvPr/>
        </p:nvPicPr>
        <p:blipFill>
          <a:blip r:embed="rId5"/>
          <a:srcRect l="52229" t="4582" r="6110" b="71706"/>
          <a:stretch>
            <a:fillRect/>
          </a:stretch>
        </p:blipFill>
        <p:spPr bwMode="auto">
          <a:xfrm>
            <a:off x="5984875" y="4662488"/>
            <a:ext cx="985838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42950" y="1047750"/>
            <a:ext cx="6800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2000" i="1"/>
              <a:t>course</a:t>
            </a:r>
            <a:r>
              <a:rPr kumimoji="1" lang="en-US" sz="2000" b="1"/>
              <a:t> natural right outer join </a:t>
            </a:r>
            <a:r>
              <a:rPr kumimoji="1" lang="en-US" sz="2000" i="1"/>
              <a:t>prereq</a:t>
            </a:r>
            <a:endParaRPr kumimoji="1" lang="en-US" sz="1800" b="1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7675" y="1776413"/>
            <a:ext cx="6257925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904875" y="44640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sz="1800" b="1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90575" y="3363913"/>
            <a:ext cx="668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1800" i="1"/>
              <a:t>   </a:t>
            </a:r>
            <a:r>
              <a:rPr kumimoji="1" lang="en-US" sz="2000" i="1"/>
              <a:t>course</a:t>
            </a:r>
            <a:r>
              <a:rPr kumimoji="1" lang="en-US" b="1"/>
              <a:t> </a:t>
            </a:r>
            <a:r>
              <a:rPr kumimoji="1" lang="en-US" sz="2000" b="1"/>
              <a:t>full</a:t>
            </a:r>
            <a:r>
              <a:rPr kumimoji="1" lang="en-US" sz="1800" b="1"/>
              <a:t> </a:t>
            </a:r>
            <a:r>
              <a:rPr kumimoji="1" lang="en-US" sz="2000" b="1"/>
              <a:t>outer join </a:t>
            </a:r>
            <a:r>
              <a:rPr kumimoji="1" lang="en-US" sz="2000" i="1"/>
              <a:t>prereq </a:t>
            </a:r>
            <a:r>
              <a:rPr kumimoji="1" lang="en-US" sz="2000" b="1"/>
              <a:t>using</a:t>
            </a:r>
            <a:r>
              <a:rPr kumimoji="1" lang="en-US" sz="1800" b="1"/>
              <a:t> </a:t>
            </a:r>
            <a:r>
              <a:rPr kumimoji="1" lang="en-US" sz="2000"/>
              <a:t>(</a:t>
            </a:r>
            <a:r>
              <a:rPr kumimoji="1" lang="en-US" sz="2000" i="1"/>
              <a:t>course_id</a:t>
            </a:r>
            <a:r>
              <a:rPr kumimoji="1" lang="en-US" sz="2000"/>
              <a:t>)</a:t>
            </a:r>
            <a:endParaRPr kumimoji="1" lang="en-US" sz="1800"/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7350" y="4059238"/>
            <a:ext cx="5859463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8" name="Picture 7"/>
          <p:cNvPicPr>
            <a:picLocks noChangeAspect="1" noChangeArrowheads="1"/>
          </p:cNvPicPr>
          <p:nvPr/>
        </p:nvPicPr>
        <p:blipFill>
          <a:blip r:embed="rId5"/>
          <a:srcRect l="52229" t="4582" r="6110" b="71706"/>
          <a:stretch>
            <a:fillRect/>
          </a:stretch>
        </p:blipFill>
        <p:spPr bwMode="auto">
          <a:xfrm>
            <a:off x="6867525" y="1870075"/>
            <a:ext cx="98583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9" name="Picture 7"/>
          <p:cNvPicPr>
            <a:picLocks noChangeAspect="1" noChangeArrowheads="1"/>
          </p:cNvPicPr>
          <p:nvPr/>
        </p:nvPicPr>
        <p:blipFill>
          <a:blip r:embed="rId5"/>
          <a:srcRect l="52229" t="4582" r="6110" b="71706"/>
          <a:stretch>
            <a:fillRect/>
          </a:stretch>
        </p:blipFill>
        <p:spPr bwMode="auto">
          <a:xfrm>
            <a:off x="6437313" y="4129088"/>
            <a:ext cx="985837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477125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sz="2000" smtClean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sz="2000" smtClean="0"/>
              <a:t>Consider a person who needs to know an instructors name and department, but not the salary.  This person should see a relation described, in SQL, by </a:t>
            </a:r>
            <a:br>
              <a:rPr lang="en-US" sz="2000" smtClean="0"/>
            </a:br>
            <a:r>
              <a:rPr lang="en-US" sz="2000" smtClean="0"/>
              <a:t>		</a:t>
            </a:r>
            <a:r>
              <a:rPr kumimoji="0" lang="en-US" sz="2000" b="1" smtClean="0"/>
              <a:t/>
            </a:r>
            <a:br>
              <a:rPr kumimoji="0" lang="en-US" sz="2000" b="1" smtClean="0"/>
            </a:br>
            <a:r>
              <a:rPr kumimoji="0" lang="en-US" sz="2000" b="1" smtClean="0"/>
              <a:t>             select </a:t>
            </a:r>
            <a:r>
              <a:rPr kumimoji="0" lang="en-US" sz="2000" i="1" smtClean="0"/>
              <a:t>ID</a:t>
            </a:r>
            <a:r>
              <a:rPr kumimoji="0" lang="en-US" sz="2000" smtClean="0"/>
              <a:t>, </a:t>
            </a:r>
            <a:r>
              <a:rPr kumimoji="0" lang="en-US" sz="2000" i="1" smtClean="0"/>
              <a:t>name</a:t>
            </a:r>
            <a:r>
              <a:rPr kumimoji="0" lang="en-US" sz="2000" smtClean="0"/>
              <a:t>, </a:t>
            </a:r>
            <a:r>
              <a:rPr kumimoji="0" lang="en-US" sz="2000" i="1" smtClean="0"/>
              <a:t>dept_name</a:t>
            </a:r>
            <a:br>
              <a:rPr kumimoji="0" lang="en-US" sz="2000" i="1" smtClean="0"/>
            </a:br>
            <a:r>
              <a:rPr kumimoji="0" lang="en-US" sz="2000" i="1" smtClean="0"/>
              <a:t>             </a:t>
            </a:r>
            <a:r>
              <a:rPr kumimoji="0" lang="en-US" sz="2000" b="1" smtClean="0"/>
              <a:t>from </a:t>
            </a:r>
            <a:r>
              <a:rPr kumimoji="0" lang="en-US" sz="2000" i="1" smtClean="0"/>
              <a:t>instructor</a:t>
            </a:r>
            <a:endParaRPr kumimoji="0" lang="en-US" sz="2000" smtClean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endParaRPr lang="en-US" sz="2000" smtClean="0">
              <a:sym typeface="Symbol" pitchFamily="18" charset="2"/>
            </a:endParaRPr>
          </a:p>
          <a:p>
            <a:pPr>
              <a:tabLst>
                <a:tab pos="3205163" algn="ctr"/>
              </a:tabLst>
            </a:pPr>
            <a:r>
              <a:rPr lang="en-US" sz="2000" smtClean="0"/>
              <a:t>A </a:t>
            </a:r>
            <a:r>
              <a:rPr lang="en-US" sz="2000" b="1" smtClean="0">
                <a:solidFill>
                  <a:srgbClr val="000099"/>
                </a:solidFill>
              </a:rPr>
              <a:t>view</a:t>
            </a:r>
            <a:r>
              <a:rPr lang="en-US" sz="2000" smtClean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sz="2000" smtClean="0"/>
              <a:t>Any relation that is not of the conceptual model but is made visible to a user as a “virtual relation” is called a </a:t>
            </a:r>
            <a:r>
              <a:rPr lang="en-US" sz="2000" b="1" smtClean="0">
                <a:solidFill>
                  <a:srgbClr val="000099"/>
                </a:solidFill>
              </a:rPr>
              <a:t>view</a:t>
            </a:r>
            <a:r>
              <a:rPr lang="en-US" sz="20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762875" cy="4873625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sz="2000" smtClean="0"/>
              <a:t>A view is defined using the </a:t>
            </a:r>
            <a:r>
              <a:rPr lang="en-US" sz="2000" b="1" smtClean="0"/>
              <a:t>create view </a:t>
            </a:r>
            <a:r>
              <a:rPr lang="en-US" sz="2000" smtClean="0"/>
              <a:t>statement which has the form</a:t>
            </a:r>
            <a:endParaRPr lang="en-US" smtClean="0"/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smtClean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smtClean="0"/>
              <a:t>		</a:t>
            </a:r>
            <a:r>
              <a:rPr lang="en-US" sz="2000" b="1" smtClean="0"/>
              <a:t>create view </a:t>
            </a:r>
            <a:r>
              <a:rPr lang="en-US" sz="2000" i="1" smtClean="0"/>
              <a:t>v </a:t>
            </a:r>
            <a:r>
              <a:rPr lang="en-US" sz="2000" b="1" smtClean="0"/>
              <a:t>as </a:t>
            </a:r>
            <a:r>
              <a:rPr lang="en-US" sz="2000" i="1" smtClean="0"/>
              <a:t>&lt; </a:t>
            </a:r>
            <a:r>
              <a:rPr lang="en-US" sz="2000" smtClean="0"/>
              <a:t>query expression &gt;</a:t>
            </a:r>
            <a:endParaRPr lang="en-US" smtClean="0"/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smtClean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smtClean="0"/>
              <a:t>	</a:t>
            </a:r>
            <a:r>
              <a:rPr lang="en-US" sz="2000" smtClean="0"/>
              <a:t>where &lt;query expression&gt; is any legal SQL expression.  The view name is represented by </a:t>
            </a:r>
            <a:r>
              <a:rPr lang="en-US" sz="2000" i="1" smtClean="0"/>
              <a:t>v.</a:t>
            </a:r>
            <a:endParaRPr lang="en-US" smtClean="0"/>
          </a:p>
          <a:p>
            <a:pPr>
              <a:tabLst>
                <a:tab pos="3432175" algn="ctr"/>
              </a:tabLst>
            </a:pPr>
            <a:r>
              <a:rPr lang="en-US" sz="2000" smtClean="0"/>
              <a:t>Once a view is defined, the view name can be used to refer to the virtual relation that the view generates.</a:t>
            </a:r>
            <a:endParaRPr lang="en-US" smtClean="0"/>
          </a:p>
          <a:p>
            <a:pPr>
              <a:tabLst>
                <a:tab pos="3432175" algn="ctr"/>
              </a:tabLst>
            </a:pPr>
            <a:r>
              <a:rPr lang="en-US" sz="2000" smtClean="0"/>
              <a:t>View definition is not the same as creating a new relation by evaluating the query expression</a:t>
            </a:r>
            <a:r>
              <a:rPr lang="en-US" smtClean="0"/>
              <a:t>  </a:t>
            </a:r>
          </a:p>
          <a:p>
            <a:pPr lvl="1">
              <a:tabLst>
                <a:tab pos="3432175" algn="ctr"/>
              </a:tabLst>
            </a:pPr>
            <a:r>
              <a:rPr lang="en-US" sz="2000" smtClean="0"/>
              <a:t>Rather, a view definition causes the saving of an expression; the expression is substituted into queries using the view.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Views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06488"/>
            <a:ext cx="8250238" cy="491331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sz="2000" smtClean="0"/>
              <a:t>A view of instructors without their salary</a:t>
            </a:r>
            <a:br>
              <a:rPr lang="en-US" sz="2000" smtClean="0"/>
            </a:br>
            <a:r>
              <a:rPr lang="en-US" sz="2400" smtClean="0"/>
              <a:t> </a:t>
            </a:r>
            <a:r>
              <a:rPr kumimoji="0" lang="en-US" sz="2000" b="1" smtClean="0"/>
              <a:t>create view </a:t>
            </a:r>
            <a:r>
              <a:rPr kumimoji="0" lang="en-US" sz="2000" i="1" smtClean="0"/>
              <a:t>faculty </a:t>
            </a:r>
            <a:r>
              <a:rPr kumimoji="0" lang="en-US" sz="2000" b="1" smtClean="0"/>
              <a:t>as</a:t>
            </a:r>
            <a:r>
              <a:rPr lang="en-US" sz="2000" b="1" smtClean="0"/>
              <a:t> </a:t>
            </a:r>
            <a:br>
              <a:rPr lang="en-US" sz="2000" b="1" smtClean="0"/>
            </a:br>
            <a:r>
              <a:rPr lang="en-US" sz="2000" b="1" smtClean="0"/>
              <a:t>    </a:t>
            </a:r>
            <a:r>
              <a:rPr kumimoji="0" lang="en-US" sz="2000" b="1" smtClean="0"/>
              <a:t>select </a:t>
            </a:r>
            <a:r>
              <a:rPr kumimoji="0" lang="en-US" sz="2000" i="1" smtClean="0"/>
              <a:t>ID</a:t>
            </a:r>
            <a:r>
              <a:rPr kumimoji="0" lang="en-US" sz="2000" smtClean="0"/>
              <a:t>, </a:t>
            </a:r>
            <a:r>
              <a:rPr kumimoji="0" lang="en-US" sz="2000" i="1" smtClean="0"/>
              <a:t>name</a:t>
            </a:r>
            <a:r>
              <a:rPr kumimoji="0" lang="en-US" sz="2000" smtClean="0"/>
              <a:t>, </a:t>
            </a:r>
            <a:r>
              <a:rPr kumimoji="0" lang="en-US" sz="2000" i="1" smtClean="0"/>
              <a:t>dept_name</a:t>
            </a:r>
            <a:br>
              <a:rPr kumimoji="0" lang="en-US" sz="2000" i="1" smtClean="0"/>
            </a:br>
            <a:r>
              <a:rPr kumimoji="0" lang="en-US" sz="2000" i="1" smtClean="0"/>
              <a:t>    </a:t>
            </a:r>
            <a:r>
              <a:rPr kumimoji="0" lang="en-US" sz="2000" b="1" smtClean="0"/>
              <a:t>from </a:t>
            </a:r>
            <a:r>
              <a:rPr kumimoji="0" lang="en-US" sz="2000" i="1" smtClean="0"/>
              <a:t>instructor</a:t>
            </a:r>
            <a:endParaRPr kumimoji="0" lang="en-US" sz="2000" smtClean="0"/>
          </a:p>
          <a:p>
            <a:pPr>
              <a:tabLst>
                <a:tab pos="1370013" algn="l"/>
              </a:tabLst>
            </a:pPr>
            <a:r>
              <a:rPr lang="en-US" sz="2000" smtClean="0"/>
              <a:t>Find all instructors in the Biology department</a:t>
            </a:r>
            <a:br>
              <a:rPr lang="en-US" sz="2000" smtClean="0"/>
            </a:br>
            <a:r>
              <a:rPr lang="en-US" sz="2000" smtClean="0"/>
              <a:t> </a:t>
            </a:r>
            <a:r>
              <a:rPr lang="en-US" sz="2000" b="1" smtClean="0"/>
              <a:t>select </a:t>
            </a:r>
            <a:r>
              <a:rPr lang="en-US" sz="2000" i="1" smtClean="0"/>
              <a:t>name</a:t>
            </a:r>
            <a:br>
              <a:rPr lang="en-US" sz="2000" i="1" smtClean="0"/>
            </a:br>
            <a:r>
              <a:rPr lang="en-US" sz="2000" i="1" smtClean="0"/>
              <a:t> </a:t>
            </a:r>
            <a:r>
              <a:rPr lang="en-US" sz="2000" b="1" smtClean="0"/>
              <a:t>from </a:t>
            </a:r>
            <a:r>
              <a:rPr lang="en-US" sz="2000" i="1" smtClean="0"/>
              <a:t>faculty</a:t>
            </a:r>
            <a:br>
              <a:rPr lang="en-US" sz="2000" i="1" smtClean="0"/>
            </a:br>
            <a:r>
              <a:rPr lang="en-US" sz="2000" i="1" smtClean="0"/>
              <a:t> </a:t>
            </a:r>
            <a:r>
              <a:rPr lang="en-US" sz="2000" b="1" smtClean="0"/>
              <a:t>where </a:t>
            </a:r>
            <a:r>
              <a:rPr lang="en-US" sz="2000" i="1" smtClean="0"/>
              <a:t>dept_name = </a:t>
            </a:r>
            <a:r>
              <a:rPr lang="en-US" sz="2000" smtClean="0"/>
              <a:t>‘Biology’</a:t>
            </a:r>
          </a:p>
          <a:p>
            <a:pPr>
              <a:tabLst>
                <a:tab pos="1370013" algn="l"/>
              </a:tabLst>
            </a:pPr>
            <a:r>
              <a:rPr lang="en-US" sz="2000" smtClean="0"/>
              <a:t>Create a view of department salary totals</a:t>
            </a:r>
            <a:br>
              <a:rPr lang="en-US" sz="2000" smtClean="0"/>
            </a:br>
            <a:r>
              <a:rPr lang="en-US" sz="2000" smtClean="0"/>
              <a:t>  </a:t>
            </a:r>
            <a:r>
              <a:rPr lang="en-US" sz="2000" b="1" smtClean="0"/>
              <a:t>create view </a:t>
            </a:r>
            <a:r>
              <a:rPr lang="en-US" sz="2000" i="1" smtClean="0"/>
              <a:t>departments_total_salary</a:t>
            </a:r>
            <a:r>
              <a:rPr lang="en-US" sz="2000" smtClean="0"/>
              <a:t>(</a:t>
            </a:r>
            <a:r>
              <a:rPr lang="en-US" sz="2000" i="1" smtClean="0"/>
              <a:t>dept_name</a:t>
            </a:r>
            <a:r>
              <a:rPr lang="en-US" sz="2000" smtClean="0"/>
              <a:t>, </a:t>
            </a:r>
            <a:r>
              <a:rPr lang="en-US" sz="2000" i="1" smtClean="0"/>
              <a:t>total_salary</a:t>
            </a:r>
            <a:r>
              <a:rPr lang="en-US" sz="2000" smtClean="0"/>
              <a:t>) </a:t>
            </a:r>
            <a:r>
              <a:rPr lang="en-US" sz="2000" b="1" smtClean="0"/>
              <a:t>as</a:t>
            </a:r>
            <a:br>
              <a:rPr lang="en-US" sz="2000" b="1" smtClean="0"/>
            </a:br>
            <a:r>
              <a:rPr lang="en-US" sz="2000" b="1" smtClean="0"/>
              <a:t>       select </a:t>
            </a:r>
            <a:r>
              <a:rPr lang="en-US" sz="2000" i="1" smtClean="0"/>
              <a:t>dept_name</a:t>
            </a:r>
            <a:r>
              <a:rPr lang="en-US" sz="2000" smtClean="0"/>
              <a:t>, </a:t>
            </a:r>
            <a:r>
              <a:rPr lang="en-US" sz="2000" b="1" smtClean="0"/>
              <a:t>sum </a:t>
            </a:r>
            <a:r>
              <a:rPr lang="en-US" sz="2000" smtClean="0"/>
              <a:t>(</a:t>
            </a:r>
            <a:r>
              <a:rPr lang="en-US" sz="2000" i="1" smtClean="0"/>
              <a:t>salary</a:t>
            </a:r>
            <a:r>
              <a:rPr lang="en-US" sz="2000" smtClean="0"/>
              <a:t>)</a:t>
            </a:r>
            <a:br>
              <a:rPr lang="en-US" sz="2000" smtClean="0"/>
            </a:br>
            <a:r>
              <a:rPr lang="en-US" sz="2000" smtClean="0"/>
              <a:t>       </a:t>
            </a: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br>
              <a:rPr lang="en-US" sz="2000" i="1" smtClean="0"/>
            </a:br>
            <a:r>
              <a:rPr lang="en-US" sz="2000" i="1" smtClean="0"/>
              <a:t>      </a:t>
            </a:r>
            <a:r>
              <a:rPr lang="en-US" sz="2000" b="1" smtClean="0"/>
              <a:t>group by </a:t>
            </a:r>
            <a:r>
              <a:rPr lang="en-US" sz="2000" i="1" smtClean="0"/>
              <a:t>dept_name</a:t>
            </a:r>
            <a:r>
              <a:rPr lang="en-US" sz="2000" smtClean="0"/>
              <a:t>;</a:t>
            </a:r>
            <a:endParaRPr lang="en-US" sz="2400" smtClean="0"/>
          </a:p>
          <a:p>
            <a:pPr>
              <a:tabLst>
                <a:tab pos="1370013" algn="l"/>
              </a:tabLst>
            </a:pPr>
            <a:endParaRPr lang="en-US" sz="2400" smtClean="0"/>
          </a:p>
          <a:p>
            <a:pPr>
              <a:tabLst>
                <a:tab pos="1370013" algn="l"/>
              </a:tabLst>
            </a:pPr>
            <a:endParaRPr lang="en-US" sz="2000" smtClean="0"/>
          </a:p>
          <a:p>
            <a:pPr>
              <a:tabLst>
                <a:tab pos="1370013" algn="l"/>
              </a:tabLst>
            </a:pPr>
            <a:endParaRPr lang="en-US" sz="2000" smtClean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 Defined Using Other Views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smtClean="0"/>
              <a:t>create view </a:t>
            </a:r>
            <a:r>
              <a:rPr lang="en-US" sz="2000" i="1" smtClean="0">
                <a:solidFill>
                  <a:srgbClr val="000099"/>
                </a:solidFill>
              </a:rPr>
              <a:t>physics_fall_2009</a:t>
            </a:r>
            <a:r>
              <a:rPr lang="en-US" sz="2000" i="1" smtClean="0"/>
              <a:t> </a:t>
            </a:r>
            <a:r>
              <a:rPr lang="en-US" sz="2000" b="1" smtClean="0"/>
              <a:t>as</a:t>
            </a:r>
            <a:br>
              <a:rPr lang="en-US" sz="2000" b="1" smtClean="0"/>
            </a:br>
            <a:r>
              <a:rPr lang="en-US" sz="2000" b="1" smtClean="0"/>
              <a:t>   select </a:t>
            </a:r>
            <a:r>
              <a:rPr lang="en-US" sz="2000" i="1" smtClean="0"/>
              <a:t>course</a:t>
            </a:r>
            <a:r>
              <a:rPr lang="en-US" sz="2000" smtClean="0"/>
              <a:t>.</a:t>
            </a:r>
            <a:r>
              <a:rPr lang="en-US" sz="2000" i="1" smtClean="0"/>
              <a:t>course_id</a:t>
            </a:r>
            <a:r>
              <a:rPr lang="en-US" sz="2000" smtClean="0"/>
              <a:t>, </a:t>
            </a:r>
            <a:r>
              <a:rPr lang="en-US" sz="2000" i="1" smtClean="0"/>
              <a:t>sec_id</a:t>
            </a:r>
            <a:r>
              <a:rPr lang="en-US" sz="2000" smtClean="0"/>
              <a:t>, </a:t>
            </a:r>
            <a:r>
              <a:rPr lang="en-US" sz="2000" i="1" smtClean="0"/>
              <a:t>building</a:t>
            </a:r>
            <a:r>
              <a:rPr lang="en-US" sz="2000" smtClean="0"/>
              <a:t>, </a:t>
            </a:r>
            <a:r>
              <a:rPr lang="en-US" sz="2000" i="1" smtClean="0"/>
              <a:t>room_number</a:t>
            </a:r>
            <a:br>
              <a:rPr lang="en-US" sz="2000" i="1" smtClean="0"/>
            </a:br>
            <a:r>
              <a:rPr lang="en-US" sz="2000" i="1" smtClean="0"/>
              <a:t>   </a:t>
            </a:r>
            <a:r>
              <a:rPr lang="en-US" sz="2000" b="1" smtClean="0"/>
              <a:t>from </a:t>
            </a:r>
            <a:r>
              <a:rPr lang="en-US" sz="2000" i="1" smtClean="0"/>
              <a:t>course</a:t>
            </a:r>
            <a:r>
              <a:rPr lang="en-US" sz="2000" smtClean="0"/>
              <a:t>, </a:t>
            </a:r>
            <a:r>
              <a:rPr lang="en-US" sz="2000" i="1" smtClean="0"/>
              <a:t>section</a:t>
            </a:r>
            <a:br>
              <a:rPr lang="en-US" sz="2000" i="1" smtClean="0"/>
            </a:br>
            <a:r>
              <a:rPr lang="en-US" sz="2000" i="1" smtClean="0"/>
              <a:t>   </a:t>
            </a:r>
            <a:r>
              <a:rPr lang="en-US" sz="2000" b="1" smtClean="0"/>
              <a:t>where </a:t>
            </a:r>
            <a:r>
              <a:rPr lang="en-US" sz="2000" i="1" smtClean="0"/>
              <a:t>course</a:t>
            </a:r>
            <a:r>
              <a:rPr lang="en-US" sz="2000" smtClean="0"/>
              <a:t>.</a:t>
            </a:r>
            <a:r>
              <a:rPr lang="en-US" sz="2000" i="1" smtClean="0"/>
              <a:t>course_id </a:t>
            </a:r>
            <a:r>
              <a:rPr lang="en-US" sz="2000" smtClean="0"/>
              <a:t>= </a:t>
            </a:r>
            <a:r>
              <a:rPr lang="en-US" sz="2000" i="1" smtClean="0"/>
              <a:t>section</a:t>
            </a:r>
            <a:r>
              <a:rPr lang="en-US" sz="2000" smtClean="0"/>
              <a:t>.</a:t>
            </a:r>
            <a:r>
              <a:rPr lang="en-US" sz="2000" i="1" smtClean="0"/>
              <a:t>course_id</a:t>
            </a:r>
            <a:br>
              <a:rPr lang="en-US" sz="2000" i="1" smtClean="0"/>
            </a:br>
            <a:r>
              <a:rPr lang="en-US" sz="2000" i="1" smtClean="0"/>
              <a:t>              </a:t>
            </a:r>
            <a:r>
              <a:rPr lang="en-US" sz="2000" b="1" smtClean="0"/>
              <a:t>and </a:t>
            </a:r>
            <a:r>
              <a:rPr lang="en-US" sz="2000" i="1" smtClean="0"/>
              <a:t>course</a:t>
            </a:r>
            <a:r>
              <a:rPr lang="en-US" sz="2000" smtClean="0"/>
              <a:t>.</a:t>
            </a:r>
            <a:r>
              <a:rPr lang="en-US" sz="2000" i="1" smtClean="0"/>
              <a:t>dept_name </a:t>
            </a:r>
            <a:r>
              <a:rPr lang="en-US" sz="2000" smtClean="0"/>
              <a:t>= ’Physics’</a:t>
            </a:r>
            <a:br>
              <a:rPr lang="en-US" sz="2000" smtClean="0"/>
            </a:br>
            <a:r>
              <a:rPr lang="en-US" sz="2000" smtClean="0"/>
              <a:t>              </a:t>
            </a:r>
            <a:r>
              <a:rPr lang="en-US" sz="2000" b="1" smtClean="0"/>
              <a:t>and </a:t>
            </a:r>
            <a:r>
              <a:rPr lang="en-US" sz="2000" i="1" smtClean="0"/>
              <a:t>section</a:t>
            </a:r>
            <a:r>
              <a:rPr lang="en-US" sz="2000" smtClean="0"/>
              <a:t>.</a:t>
            </a:r>
            <a:r>
              <a:rPr lang="en-US" sz="2000" i="1" smtClean="0"/>
              <a:t>semester </a:t>
            </a:r>
            <a:r>
              <a:rPr lang="en-US" sz="2000" smtClean="0"/>
              <a:t>= ’Fall’</a:t>
            </a:r>
            <a:br>
              <a:rPr lang="en-US" sz="2000" smtClean="0"/>
            </a:br>
            <a:r>
              <a:rPr lang="en-US" sz="2000" smtClean="0"/>
              <a:t>              </a:t>
            </a:r>
            <a:r>
              <a:rPr lang="en-US" sz="2000" b="1" smtClean="0"/>
              <a:t>and </a:t>
            </a:r>
            <a:r>
              <a:rPr lang="en-US" sz="2000" i="1" smtClean="0"/>
              <a:t>section</a:t>
            </a:r>
            <a:r>
              <a:rPr lang="en-US" sz="2000" smtClean="0"/>
              <a:t>.</a:t>
            </a:r>
            <a:r>
              <a:rPr lang="en-US" sz="2000" i="1" smtClean="0"/>
              <a:t>year </a:t>
            </a:r>
            <a:r>
              <a:rPr lang="en-US" sz="2000" smtClean="0"/>
              <a:t>= ’2009’;</a:t>
            </a:r>
            <a:endParaRPr lang="en-US" smtClean="0"/>
          </a:p>
          <a:p>
            <a:r>
              <a:rPr lang="en-US" sz="2000" b="1" smtClean="0"/>
              <a:t>create view </a:t>
            </a:r>
            <a:r>
              <a:rPr lang="en-US" sz="2000" i="1" smtClean="0"/>
              <a:t>physics_fall_2009_watson </a:t>
            </a:r>
            <a:r>
              <a:rPr lang="en-US" sz="2000" b="1" smtClean="0"/>
              <a:t>as</a:t>
            </a:r>
            <a:br>
              <a:rPr lang="en-US" sz="2000" b="1" smtClean="0"/>
            </a:br>
            <a:r>
              <a:rPr lang="en-US" sz="2000" b="1" smtClean="0"/>
              <a:t>    select </a:t>
            </a:r>
            <a:r>
              <a:rPr lang="en-US" sz="2000" i="1" smtClean="0"/>
              <a:t>course_id</a:t>
            </a:r>
            <a:r>
              <a:rPr lang="en-US" sz="2000" smtClean="0"/>
              <a:t>, </a:t>
            </a:r>
            <a:r>
              <a:rPr lang="en-US" sz="2000" i="1" smtClean="0"/>
              <a:t>room_number</a:t>
            </a:r>
            <a:br>
              <a:rPr lang="en-US" sz="2000" i="1" smtClean="0"/>
            </a:br>
            <a:r>
              <a:rPr lang="en-US" sz="2000" i="1" smtClean="0"/>
              <a:t>    </a:t>
            </a:r>
            <a:r>
              <a:rPr lang="en-US" sz="2000" b="1" smtClean="0"/>
              <a:t>from </a:t>
            </a:r>
            <a:r>
              <a:rPr lang="en-US" sz="2000" i="1" smtClean="0">
                <a:solidFill>
                  <a:srgbClr val="000099"/>
                </a:solidFill>
              </a:rPr>
              <a:t>physics_fall_2009</a:t>
            </a:r>
            <a:r>
              <a:rPr lang="en-US" sz="2000" i="1" smtClean="0"/>
              <a:t/>
            </a:r>
            <a:br>
              <a:rPr lang="en-US" sz="2000" i="1" smtClean="0"/>
            </a:br>
            <a:r>
              <a:rPr lang="en-US" sz="2000" i="1" smtClean="0"/>
              <a:t>    </a:t>
            </a:r>
            <a:r>
              <a:rPr lang="en-US" sz="2000" b="1" smtClean="0"/>
              <a:t>where </a:t>
            </a:r>
            <a:r>
              <a:rPr lang="en-US" sz="2000" i="1" smtClean="0"/>
              <a:t>building</a:t>
            </a:r>
            <a:r>
              <a:rPr lang="en-US" sz="2000" smtClean="0"/>
              <a:t>= ’Watson’;</a:t>
            </a: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Expansion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Expand use of a view in a query/another view</a:t>
            </a:r>
          </a:p>
          <a:p>
            <a:endParaRPr lang="en-US" smtClean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1704975"/>
            <a:ext cx="7192962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create view </a:t>
            </a:r>
            <a:r>
              <a:rPr lang="en-US" sz="2000" i="1"/>
              <a:t>physics_fall_2009_watson </a:t>
            </a:r>
            <a:r>
              <a:rPr lang="en-US" sz="2000" b="1"/>
              <a:t>as</a:t>
            </a:r>
          </a:p>
          <a:p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course_id</a:t>
            </a:r>
            <a:r>
              <a:rPr lang="en-US" sz="2000"/>
              <a:t>, </a:t>
            </a:r>
            <a:r>
              <a:rPr lang="en-US" sz="2000" i="1"/>
              <a:t>room_number</a:t>
            </a:r>
          </a:p>
          <a:p>
            <a:r>
              <a:rPr lang="en-US" sz="2000" b="1"/>
              <a:t>from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course</a:t>
            </a:r>
            <a:r>
              <a:rPr lang="en-US" sz="2000"/>
              <a:t>.</a:t>
            </a:r>
            <a:r>
              <a:rPr lang="en-US" sz="2000" i="1"/>
              <a:t>course_id</a:t>
            </a:r>
            <a:r>
              <a:rPr lang="en-US" sz="2000"/>
              <a:t>, </a:t>
            </a:r>
            <a:r>
              <a:rPr lang="en-US" sz="2000" i="1"/>
              <a:t>building</a:t>
            </a:r>
            <a:r>
              <a:rPr lang="en-US" sz="2000"/>
              <a:t>, </a:t>
            </a:r>
            <a:r>
              <a:rPr lang="en-US" sz="2000" i="1"/>
              <a:t>room_number</a:t>
            </a:r>
          </a:p>
          <a:p>
            <a:r>
              <a:rPr lang="en-US" sz="2000" b="1"/>
              <a:t>          from </a:t>
            </a:r>
            <a:r>
              <a:rPr lang="en-US" sz="2000" i="1"/>
              <a:t>course</a:t>
            </a:r>
            <a:r>
              <a:rPr lang="en-US" sz="2000"/>
              <a:t>, </a:t>
            </a:r>
            <a:r>
              <a:rPr lang="en-US" sz="2000" i="1"/>
              <a:t>section</a:t>
            </a:r>
          </a:p>
          <a:p>
            <a:r>
              <a:rPr lang="en-US" sz="2000" b="1"/>
              <a:t>          where </a:t>
            </a:r>
            <a:r>
              <a:rPr lang="en-US" sz="2000" i="1"/>
              <a:t>course</a:t>
            </a:r>
            <a:r>
              <a:rPr lang="en-US" sz="2000"/>
              <a:t>.</a:t>
            </a:r>
            <a:r>
              <a:rPr lang="en-US" sz="2000" i="1"/>
              <a:t>course_id </a:t>
            </a:r>
            <a:r>
              <a:rPr lang="en-US" sz="2000"/>
              <a:t>= </a:t>
            </a:r>
            <a:r>
              <a:rPr lang="en-US" sz="2000" i="1"/>
              <a:t>section</a:t>
            </a:r>
            <a:r>
              <a:rPr lang="en-US" sz="2000"/>
              <a:t>.</a:t>
            </a:r>
            <a:r>
              <a:rPr lang="en-US" sz="2000" i="1"/>
              <a:t>course_id</a:t>
            </a:r>
          </a:p>
          <a:p>
            <a:r>
              <a:rPr lang="en-US" sz="2000" b="1"/>
              <a:t>               and </a:t>
            </a:r>
            <a:r>
              <a:rPr lang="en-US" sz="2000" i="1"/>
              <a:t>course</a:t>
            </a:r>
            <a:r>
              <a:rPr lang="en-US" sz="2000"/>
              <a:t>.</a:t>
            </a:r>
            <a:r>
              <a:rPr lang="en-US" sz="2000" i="1"/>
              <a:t>dept_name </a:t>
            </a:r>
            <a:r>
              <a:rPr lang="en-US" sz="2000"/>
              <a:t>= ’Physics’</a:t>
            </a:r>
          </a:p>
          <a:p>
            <a:r>
              <a:rPr lang="en-US" sz="2000" b="1"/>
              <a:t>               and </a:t>
            </a:r>
            <a:r>
              <a:rPr lang="en-US" sz="2000" i="1"/>
              <a:t>section</a:t>
            </a:r>
            <a:r>
              <a:rPr lang="en-US" sz="2000"/>
              <a:t>.</a:t>
            </a:r>
            <a:r>
              <a:rPr lang="en-US" sz="2000" i="1"/>
              <a:t>semester </a:t>
            </a:r>
            <a:r>
              <a:rPr lang="en-US" sz="2000"/>
              <a:t>= ’Fall’</a:t>
            </a:r>
          </a:p>
          <a:p>
            <a:r>
              <a:rPr lang="en-US" sz="2000" b="1"/>
              <a:t>               and </a:t>
            </a:r>
            <a:r>
              <a:rPr lang="en-US" sz="2000" i="1"/>
              <a:t>section</a:t>
            </a:r>
            <a:r>
              <a:rPr lang="en-US" sz="2000"/>
              <a:t>.</a:t>
            </a:r>
            <a:r>
              <a:rPr lang="en-US" sz="2000" i="1"/>
              <a:t>year </a:t>
            </a:r>
            <a:r>
              <a:rPr lang="en-US" sz="2000"/>
              <a:t>= ’2009’)</a:t>
            </a:r>
          </a:p>
          <a:p>
            <a:r>
              <a:rPr lang="en-US" sz="2000" b="1"/>
              <a:t>where </a:t>
            </a:r>
            <a:r>
              <a:rPr lang="en-US" sz="2000" i="1"/>
              <a:t>building</a:t>
            </a:r>
            <a:r>
              <a:rPr lang="en-US" sz="2000"/>
              <a:t>= ’Watson’;</a:t>
            </a:r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 Defined Using Other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13650" cy="4845050"/>
          </a:xfrm>
        </p:spPr>
        <p:txBody>
          <a:bodyPr/>
          <a:lstStyle/>
          <a:p>
            <a:r>
              <a:rPr lang="en-US" sz="2000" smtClean="0"/>
              <a:t>One view may be used in the expression defining another view </a:t>
            </a:r>
          </a:p>
          <a:p>
            <a:r>
              <a:rPr lang="en-US" sz="2000" smtClean="0"/>
              <a:t>A view relation </a:t>
            </a:r>
            <a:r>
              <a:rPr lang="en-US" sz="2000" i="1" smtClean="0"/>
              <a:t>v</a:t>
            </a:r>
            <a:r>
              <a:rPr lang="en-US" sz="2100" baseline="-25000" smtClean="0"/>
              <a:t>1</a:t>
            </a:r>
            <a:r>
              <a:rPr lang="en-US" sz="2000" smtClean="0"/>
              <a:t> is said to </a:t>
            </a:r>
            <a:r>
              <a:rPr lang="en-US" sz="2000" i="1" smtClean="0">
                <a:solidFill>
                  <a:srgbClr val="000099"/>
                </a:solidFill>
              </a:rPr>
              <a:t>depend directly</a:t>
            </a:r>
            <a:r>
              <a:rPr lang="en-US" sz="2000" i="1" smtClean="0"/>
              <a:t> </a:t>
            </a:r>
            <a:r>
              <a:rPr lang="en-US" sz="2000" smtClean="0"/>
              <a:t>on a view relation </a:t>
            </a:r>
            <a:r>
              <a:rPr lang="en-US" sz="2000" i="1" smtClean="0"/>
              <a:t>v</a:t>
            </a:r>
            <a:r>
              <a:rPr lang="en-US" sz="2100" i="1" baseline="-25000" smtClean="0"/>
              <a:t>2</a:t>
            </a:r>
            <a:r>
              <a:rPr lang="en-US" sz="2000" i="1" smtClean="0"/>
              <a:t> </a:t>
            </a:r>
            <a:r>
              <a:rPr lang="en-US" sz="2000" smtClean="0"/>
              <a:t> if </a:t>
            </a:r>
            <a:r>
              <a:rPr lang="en-US" sz="2000" i="1" smtClean="0"/>
              <a:t>v</a:t>
            </a:r>
            <a:r>
              <a:rPr lang="en-US" sz="2100" baseline="-25000" smtClean="0"/>
              <a:t>2</a:t>
            </a:r>
            <a:r>
              <a:rPr lang="en-US" sz="2000" smtClean="0"/>
              <a:t> is used in the expression defining </a:t>
            </a:r>
            <a:r>
              <a:rPr lang="en-US" sz="2000" i="1" smtClean="0"/>
              <a:t>v</a:t>
            </a:r>
            <a:r>
              <a:rPr lang="en-US" sz="2100" baseline="-25000" smtClean="0"/>
              <a:t>1</a:t>
            </a:r>
            <a:endParaRPr lang="en-US" sz="2100" smtClean="0"/>
          </a:p>
          <a:p>
            <a:r>
              <a:rPr lang="en-US" sz="2000" smtClean="0"/>
              <a:t>A view relation </a:t>
            </a:r>
            <a:r>
              <a:rPr lang="en-US" sz="2000" i="1" smtClean="0"/>
              <a:t>v</a:t>
            </a:r>
            <a:r>
              <a:rPr lang="en-US" sz="2100" baseline="-25000" smtClean="0"/>
              <a:t>1</a:t>
            </a:r>
            <a:r>
              <a:rPr lang="en-US" sz="2000" smtClean="0"/>
              <a:t> is said to </a:t>
            </a:r>
            <a:r>
              <a:rPr lang="en-US" sz="2000" i="1" smtClean="0">
                <a:solidFill>
                  <a:srgbClr val="000099"/>
                </a:solidFill>
              </a:rPr>
              <a:t>depend on</a:t>
            </a:r>
            <a:r>
              <a:rPr lang="en-US" sz="2000" smtClean="0"/>
              <a:t> view relation </a:t>
            </a:r>
            <a:r>
              <a:rPr lang="en-US" sz="2000" i="1" smtClean="0"/>
              <a:t>v</a:t>
            </a:r>
            <a:r>
              <a:rPr lang="en-US" sz="2100" i="1" baseline="-25000" smtClean="0"/>
              <a:t>2</a:t>
            </a:r>
            <a:r>
              <a:rPr lang="en-US" sz="2000" i="1" smtClean="0"/>
              <a:t> </a:t>
            </a:r>
            <a:r>
              <a:rPr lang="en-US" sz="2000" smtClean="0"/>
              <a:t>if either </a:t>
            </a:r>
            <a:r>
              <a:rPr lang="en-US" sz="2000" i="1" smtClean="0"/>
              <a:t>v</a:t>
            </a:r>
            <a:r>
              <a:rPr lang="en-US" sz="2000" baseline="-25000" smtClean="0"/>
              <a:t>1 </a:t>
            </a:r>
            <a:r>
              <a:rPr lang="en-US" sz="2000" smtClean="0"/>
              <a:t>depends directly to </a:t>
            </a:r>
            <a:r>
              <a:rPr lang="en-US" sz="2000" i="1" smtClean="0"/>
              <a:t>v</a:t>
            </a:r>
            <a:r>
              <a:rPr lang="en-US" sz="2100" baseline="-25000" smtClean="0"/>
              <a:t>2 </a:t>
            </a:r>
            <a:r>
              <a:rPr lang="en-US" sz="2100" smtClean="0"/>
              <a:t> or there is a path of dependencies from </a:t>
            </a:r>
            <a:r>
              <a:rPr lang="en-US" sz="2100" i="1" smtClean="0"/>
              <a:t>v</a:t>
            </a:r>
            <a:r>
              <a:rPr lang="en-US" sz="2100" baseline="-25000" smtClean="0"/>
              <a:t>1</a:t>
            </a:r>
            <a:r>
              <a:rPr lang="en-US" sz="2100" smtClean="0"/>
              <a:t> to </a:t>
            </a:r>
            <a:r>
              <a:rPr lang="en-US" sz="2100" i="1" smtClean="0"/>
              <a:t>v</a:t>
            </a:r>
            <a:r>
              <a:rPr lang="en-US" sz="2100" baseline="-25000" smtClean="0"/>
              <a:t>2</a:t>
            </a:r>
            <a:r>
              <a:rPr lang="en-US" sz="2100" smtClean="0"/>
              <a:t> </a:t>
            </a:r>
          </a:p>
          <a:p>
            <a:r>
              <a:rPr lang="en-US" sz="2000" smtClean="0"/>
              <a:t>A view relation </a:t>
            </a:r>
            <a:r>
              <a:rPr lang="en-US" sz="2000" i="1" smtClean="0"/>
              <a:t>v</a:t>
            </a:r>
            <a:r>
              <a:rPr lang="en-US" sz="2000" smtClean="0"/>
              <a:t> is said to be </a:t>
            </a:r>
            <a:r>
              <a:rPr lang="en-US" sz="2000" i="1" smtClean="0">
                <a:solidFill>
                  <a:srgbClr val="000099"/>
                </a:solidFill>
              </a:rPr>
              <a:t>recursive</a:t>
            </a:r>
            <a:r>
              <a:rPr lang="en-US" sz="2000" i="1" smtClean="0"/>
              <a:t> </a:t>
            </a:r>
            <a:r>
              <a:rPr lang="en-US" sz="2000" smtClean="0"/>
              <a:t> if it depends on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Expansion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559675" cy="4903787"/>
          </a:xfrm>
        </p:spPr>
        <p:txBody>
          <a:bodyPr/>
          <a:lstStyle/>
          <a:p>
            <a:pPr>
              <a:tabLst>
                <a:tab pos="681038" algn="l"/>
              </a:tabLst>
            </a:pPr>
            <a:r>
              <a:rPr lang="en-US" sz="2000" smtClean="0"/>
              <a:t>A way to define the meaning of views defined in terms of other views.</a:t>
            </a:r>
            <a:endParaRPr lang="en-US" smtClean="0"/>
          </a:p>
          <a:p>
            <a:pPr>
              <a:tabLst>
                <a:tab pos="681038" algn="l"/>
              </a:tabLst>
            </a:pPr>
            <a:r>
              <a:rPr lang="en-US" sz="2000" smtClean="0"/>
              <a:t>Let view </a:t>
            </a:r>
            <a:r>
              <a:rPr lang="en-US" sz="2000" i="1" smtClean="0"/>
              <a:t>v</a:t>
            </a:r>
            <a:r>
              <a:rPr lang="en-US" sz="2100" baseline="-25000" smtClean="0"/>
              <a:t>1</a:t>
            </a:r>
            <a:r>
              <a:rPr lang="en-US" sz="2000" smtClean="0"/>
              <a:t> be defined by an expression </a:t>
            </a:r>
            <a:r>
              <a:rPr lang="en-US" sz="2000" i="1" smtClean="0"/>
              <a:t>e</a:t>
            </a:r>
            <a:r>
              <a:rPr lang="en-US" sz="2100" baseline="-25000" smtClean="0"/>
              <a:t>1</a:t>
            </a:r>
            <a:r>
              <a:rPr lang="en-US" sz="2000" smtClean="0"/>
              <a:t> that may itself contain uses of view relations.</a:t>
            </a:r>
            <a:endParaRPr lang="en-US" smtClean="0"/>
          </a:p>
          <a:p>
            <a:pPr>
              <a:tabLst>
                <a:tab pos="681038" algn="l"/>
              </a:tabLst>
            </a:pPr>
            <a:r>
              <a:rPr lang="en-US" sz="2000" smtClean="0"/>
              <a:t>View expansion of an expression repeats the following replacement step:</a:t>
            </a:r>
            <a:endParaRPr lang="en-US" smtClean="0"/>
          </a:p>
          <a:p>
            <a:pPr>
              <a:buFont typeface="Monotype Sorts" charset="2"/>
              <a:buNone/>
              <a:tabLst>
                <a:tab pos="681038" algn="l"/>
              </a:tabLst>
            </a:pPr>
            <a:r>
              <a:rPr lang="en-US" smtClean="0"/>
              <a:t>		</a:t>
            </a:r>
            <a:r>
              <a:rPr lang="en-US" sz="2000" b="1" smtClean="0"/>
              <a:t>repeat</a:t>
            </a:r>
            <a:br>
              <a:rPr lang="en-US" sz="2000" b="1" smtClean="0"/>
            </a:br>
            <a:r>
              <a:rPr lang="en-US" sz="2000" b="1" smtClean="0"/>
              <a:t>		</a:t>
            </a:r>
            <a:r>
              <a:rPr lang="en-US" sz="2000" smtClean="0"/>
              <a:t>Find any view relation </a:t>
            </a:r>
            <a:r>
              <a:rPr lang="en-US" sz="2000" i="1" smtClean="0"/>
              <a:t>v</a:t>
            </a:r>
            <a:r>
              <a:rPr lang="en-US" sz="2100" i="1" baseline="-25000" smtClean="0"/>
              <a:t>i</a:t>
            </a:r>
            <a:r>
              <a:rPr lang="en-US" sz="2000" smtClean="0"/>
              <a:t> in </a:t>
            </a:r>
            <a:r>
              <a:rPr lang="en-US" sz="2000" i="1" smtClean="0"/>
              <a:t>e</a:t>
            </a:r>
            <a:r>
              <a:rPr lang="en-US" sz="2100" baseline="-25000" smtClean="0"/>
              <a:t>1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		Replace the view relation </a:t>
            </a:r>
            <a:r>
              <a:rPr lang="en-US" sz="2000" i="1" smtClean="0"/>
              <a:t>v</a:t>
            </a:r>
            <a:r>
              <a:rPr lang="en-US" sz="2100" i="1" baseline="-25000" smtClean="0"/>
              <a:t>i</a:t>
            </a:r>
            <a:r>
              <a:rPr lang="en-US" sz="2000" smtClean="0"/>
              <a:t> by the expression defining </a:t>
            </a:r>
            <a:r>
              <a:rPr lang="en-US" sz="2000" i="1" smtClean="0"/>
              <a:t>v</a:t>
            </a:r>
            <a:r>
              <a:rPr lang="en-US" sz="2000" i="1" baseline="-25000" smtClean="0"/>
              <a:t>i</a:t>
            </a:r>
            <a:r>
              <a:rPr lang="en-US" sz="2100" smtClean="0"/>
              <a:t> 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	</a:t>
            </a:r>
            <a:r>
              <a:rPr lang="en-US" sz="2000" b="1" smtClean="0"/>
              <a:t>until</a:t>
            </a:r>
            <a:r>
              <a:rPr lang="en-US" sz="2000" smtClean="0"/>
              <a:t> no more view relations are present in </a:t>
            </a:r>
            <a:r>
              <a:rPr lang="en-US" sz="2000" i="1" smtClean="0"/>
              <a:t>e</a:t>
            </a:r>
            <a:r>
              <a:rPr lang="en-US" sz="2100" baseline="-25000" smtClean="0"/>
              <a:t>1</a:t>
            </a:r>
            <a:endParaRPr lang="en-US" sz="1900" smtClean="0"/>
          </a:p>
          <a:p>
            <a:pPr>
              <a:tabLst>
                <a:tab pos="681038" algn="l"/>
              </a:tabLst>
            </a:pPr>
            <a:r>
              <a:rPr lang="en-US" sz="2000" smtClean="0"/>
              <a:t>As long as the view definitions are not recursive, this loop will terminate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Update of a View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51750" cy="5054600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sz="2000" smtClean="0"/>
              <a:t>Add a new tuple to </a:t>
            </a:r>
            <a:r>
              <a:rPr lang="en-US" sz="2000" i="1" smtClean="0"/>
              <a:t>faculty </a:t>
            </a:r>
            <a:r>
              <a:rPr lang="en-US" sz="2000" smtClean="0"/>
              <a:t>view which we defined earlier</a:t>
            </a:r>
            <a:endParaRPr lang="en-US" sz="2000" b="1" smtClean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sz="2000" smtClean="0"/>
              <a:t>		</a:t>
            </a:r>
            <a:r>
              <a:rPr lang="en-US" sz="2000" b="1" smtClean="0"/>
              <a:t>insert into </a:t>
            </a:r>
            <a:r>
              <a:rPr lang="en-US" sz="2000" i="1" smtClean="0"/>
              <a:t>faculty </a:t>
            </a:r>
            <a:r>
              <a:rPr lang="en-US" sz="2000" b="1" smtClean="0"/>
              <a:t>values </a:t>
            </a:r>
            <a:r>
              <a:rPr lang="en-US" sz="2000" smtClean="0"/>
              <a:t>(’30765’, ’Green’, ’Music’);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sz="2000" smtClean="0"/>
              <a:t>	This insertion must be represented by the insertion of the tuple</a:t>
            </a:r>
            <a:endParaRPr lang="en-US" sz="2000" b="1" smtClean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sz="2000" smtClean="0"/>
              <a:t>			(’30765’, ’Green’, ’Music’,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sz="2000" smtClean="0"/>
              <a:t>	into the </a:t>
            </a:r>
            <a:r>
              <a:rPr lang="en-US" sz="2000" i="1" smtClean="0"/>
              <a:t>instructor</a:t>
            </a:r>
            <a:r>
              <a:rPr lang="en-US" sz="2000" smtClean="0"/>
              <a:t>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>
                <a:ea typeface="+mj-ea"/>
              </a:rPr>
              <a:t>Chapter 4:  Intermediate SQL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104900"/>
            <a:ext cx="7413625" cy="4732338"/>
          </a:xfrm>
          <a:noFill/>
        </p:spPr>
        <p:txBody>
          <a:bodyPr lIns="90488" tIns="44450" rIns="90488" bIns="44450"/>
          <a:lstStyle/>
          <a:p>
            <a:r>
              <a:rPr lang="en-US" sz="2000" smtClean="0"/>
              <a:t>Join  Expressions</a:t>
            </a:r>
            <a:endParaRPr lang="en-US" smtClean="0"/>
          </a:p>
          <a:p>
            <a:r>
              <a:rPr lang="en-US" sz="2000" smtClean="0"/>
              <a:t>Views</a:t>
            </a:r>
            <a:endParaRPr lang="en-US" smtClean="0"/>
          </a:p>
          <a:p>
            <a:r>
              <a:rPr lang="en-US" sz="2000" smtClean="0"/>
              <a:t>Transactions</a:t>
            </a:r>
            <a:endParaRPr lang="en-US" smtClean="0"/>
          </a:p>
          <a:p>
            <a:r>
              <a:rPr lang="en-US" sz="2000" smtClean="0"/>
              <a:t>Integrity Constraints</a:t>
            </a:r>
            <a:endParaRPr lang="en-US" smtClean="0"/>
          </a:p>
          <a:p>
            <a:r>
              <a:rPr lang="en-US" sz="2000" smtClean="0"/>
              <a:t>SQL Data Types and Schemas</a:t>
            </a:r>
            <a:endParaRPr lang="en-US" smtClean="0"/>
          </a:p>
          <a:p>
            <a:r>
              <a:rPr lang="en-US" sz="2000" smtClean="0"/>
              <a:t>Authorization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Some Updates cannot be Translated Uniquely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969963"/>
            <a:ext cx="7845425" cy="5270500"/>
          </a:xfrm>
        </p:spPr>
        <p:txBody>
          <a:bodyPr/>
          <a:lstStyle/>
          <a:p>
            <a:r>
              <a:rPr lang="en-US" smtClean="0"/>
              <a:t> </a:t>
            </a:r>
            <a:r>
              <a:rPr lang="en-US" sz="2000" b="1" smtClean="0"/>
              <a:t>create view </a:t>
            </a:r>
            <a:r>
              <a:rPr lang="en-US" sz="2000" i="1" smtClean="0"/>
              <a:t>instructor_info </a:t>
            </a:r>
            <a:r>
              <a:rPr lang="en-US" sz="2000" b="1" smtClean="0"/>
              <a:t>as</a:t>
            </a:r>
            <a:br>
              <a:rPr lang="en-US" sz="2000" b="1" smtClean="0"/>
            </a:br>
            <a:r>
              <a:rPr lang="en-US" sz="2000" b="1" smtClean="0"/>
              <a:t>      select </a:t>
            </a:r>
            <a:r>
              <a:rPr lang="en-US" sz="2000" i="1" smtClean="0"/>
              <a:t>ID</a:t>
            </a:r>
            <a:r>
              <a:rPr lang="en-US" sz="2000" smtClean="0"/>
              <a:t>, </a:t>
            </a:r>
            <a:r>
              <a:rPr lang="en-US" sz="2000" i="1" smtClean="0"/>
              <a:t>name</a:t>
            </a:r>
            <a:r>
              <a:rPr lang="en-US" sz="2000" smtClean="0"/>
              <a:t>, </a:t>
            </a:r>
            <a:r>
              <a:rPr lang="en-US" sz="2000" i="1" smtClean="0"/>
              <a:t>building</a:t>
            </a:r>
            <a:br>
              <a:rPr lang="en-US" sz="2000" i="1" smtClean="0"/>
            </a:br>
            <a:r>
              <a:rPr lang="en-US" sz="2000" i="1" smtClean="0"/>
              <a:t>       </a:t>
            </a: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r>
              <a:rPr lang="en-US" sz="2000" smtClean="0"/>
              <a:t>, </a:t>
            </a:r>
            <a:r>
              <a:rPr lang="en-US" sz="2000" i="1" smtClean="0"/>
              <a:t>department</a:t>
            </a:r>
            <a:br>
              <a:rPr lang="en-US" sz="2000" i="1" smtClean="0"/>
            </a:br>
            <a:r>
              <a:rPr lang="en-US" sz="2000" i="1" smtClean="0"/>
              <a:t>       </a:t>
            </a:r>
            <a:r>
              <a:rPr lang="en-US" sz="2000" b="1" smtClean="0"/>
              <a:t>where </a:t>
            </a:r>
            <a:r>
              <a:rPr lang="en-US" sz="2000" i="1" smtClean="0"/>
              <a:t>instructor</a:t>
            </a:r>
            <a:r>
              <a:rPr lang="en-US" sz="2000" smtClean="0"/>
              <a:t>.</a:t>
            </a:r>
            <a:r>
              <a:rPr lang="en-US" sz="2000" i="1" smtClean="0"/>
              <a:t>dept_name</a:t>
            </a:r>
            <a:r>
              <a:rPr lang="en-US" sz="2000" smtClean="0"/>
              <a:t>= </a:t>
            </a:r>
            <a:r>
              <a:rPr lang="en-US" sz="2000" i="1" smtClean="0"/>
              <a:t>department</a:t>
            </a:r>
            <a:r>
              <a:rPr lang="en-US" sz="2000" smtClean="0"/>
              <a:t>.</a:t>
            </a:r>
            <a:r>
              <a:rPr lang="en-US" sz="2000" i="1" smtClean="0"/>
              <a:t>dept_name</a:t>
            </a:r>
            <a:r>
              <a:rPr lang="en-US" sz="2000" smtClean="0"/>
              <a:t>;</a:t>
            </a:r>
            <a:endParaRPr lang="en-US" smtClean="0"/>
          </a:p>
          <a:p>
            <a:r>
              <a:rPr lang="en-US" sz="2000" b="1" smtClean="0">
                <a:sym typeface="Symbol" pitchFamily="18" charset="2"/>
              </a:rPr>
              <a:t>insert into</a:t>
            </a:r>
            <a:r>
              <a:rPr lang="en-US" b="1" smtClean="0">
                <a:sym typeface="Symbol" pitchFamily="18" charset="2"/>
              </a:rPr>
              <a:t> </a:t>
            </a:r>
            <a:r>
              <a:rPr lang="en-US" sz="2000" i="1" smtClean="0">
                <a:sym typeface="Symbol" pitchFamily="18" charset="2"/>
              </a:rPr>
              <a:t>instructor_info </a:t>
            </a:r>
            <a:r>
              <a:rPr lang="en-US" sz="2000" b="1" smtClean="0">
                <a:sym typeface="Symbol" pitchFamily="18" charset="2"/>
              </a:rPr>
              <a:t>values </a:t>
            </a:r>
            <a:r>
              <a:rPr lang="en-US" sz="2000" smtClean="0">
                <a:sym typeface="Symbol" pitchFamily="18" charset="2"/>
              </a:rPr>
              <a:t>(’69987’, ’White’, ’Taylor’);</a:t>
            </a:r>
            <a:endParaRPr lang="en-US" smtClean="0">
              <a:sym typeface="Symbol" pitchFamily="18" charset="2"/>
            </a:endParaRPr>
          </a:p>
          <a:p>
            <a:pPr lvl="2"/>
            <a:r>
              <a:rPr lang="en-US" sz="2000" smtClean="0"/>
              <a:t>which department, if multiple departments in Taylor?</a:t>
            </a:r>
            <a:endParaRPr lang="en-US" smtClean="0"/>
          </a:p>
          <a:p>
            <a:pPr lvl="2"/>
            <a:r>
              <a:rPr lang="en-US" sz="2000" smtClean="0"/>
              <a:t>what if no department is in Taylor?</a:t>
            </a:r>
            <a:endParaRPr lang="en-US" b="1" smtClean="0"/>
          </a:p>
          <a:p>
            <a:r>
              <a:rPr lang="en-US" sz="2000" smtClean="0"/>
              <a:t>Most SQL implementations allow updates only on simple views</a:t>
            </a:r>
            <a:r>
              <a:rPr lang="en-US" smtClean="0"/>
              <a:t> </a:t>
            </a:r>
          </a:p>
          <a:p>
            <a:pPr lvl="1"/>
            <a:r>
              <a:rPr lang="en-US" sz="2000" smtClean="0"/>
              <a:t>The </a:t>
            </a:r>
            <a:r>
              <a:rPr lang="en-US" sz="2000" b="1" smtClean="0"/>
              <a:t>from </a:t>
            </a:r>
            <a:r>
              <a:rPr lang="en-US" sz="2000" smtClean="0"/>
              <a:t>clause has only one database relation.</a:t>
            </a:r>
            <a:endParaRPr lang="en-US" smtClean="0"/>
          </a:p>
          <a:p>
            <a:pPr lvl="1"/>
            <a:r>
              <a:rPr lang="en-US" sz="2000" smtClean="0"/>
              <a:t>The </a:t>
            </a:r>
            <a:r>
              <a:rPr lang="en-US" sz="2000" b="1" smtClean="0"/>
              <a:t>select </a:t>
            </a:r>
            <a:r>
              <a:rPr lang="en-US" sz="2000" smtClean="0"/>
              <a:t>clause contains only attribute names of the relation, and does not have any expressions, aggregates, or </a:t>
            </a:r>
            <a:r>
              <a:rPr lang="en-US" sz="2000" b="1" smtClean="0"/>
              <a:t>distinct </a:t>
            </a:r>
            <a:r>
              <a:rPr lang="en-US" sz="2000" smtClean="0"/>
              <a:t>specification.</a:t>
            </a:r>
            <a:endParaRPr lang="en-US" smtClean="0"/>
          </a:p>
          <a:p>
            <a:pPr lvl="1"/>
            <a:r>
              <a:rPr lang="en-US" sz="2000" smtClean="0"/>
              <a:t>Any attribute not listed in the </a:t>
            </a:r>
            <a:r>
              <a:rPr lang="en-US" sz="2000" b="1" smtClean="0"/>
              <a:t>select </a:t>
            </a:r>
            <a:r>
              <a:rPr lang="en-US" sz="2000" smtClean="0"/>
              <a:t>clause can be set to null</a:t>
            </a:r>
            <a:endParaRPr lang="en-US" smtClean="0"/>
          </a:p>
          <a:p>
            <a:pPr lvl="1"/>
            <a:r>
              <a:rPr lang="en-US" sz="2000" smtClean="0"/>
              <a:t>The query does not have a </a:t>
            </a:r>
            <a:r>
              <a:rPr lang="en-US" sz="2000" b="1" smtClean="0"/>
              <a:t>group </a:t>
            </a:r>
            <a:r>
              <a:rPr lang="en-US" sz="2000" smtClean="0"/>
              <a:t>by or </a:t>
            </a:r>
            <a:r>
              <a:rPr lang="en-US" sz="2000" b="1" smtClean="0"/>
              <a:t>having </a:t>
            </a:r>
            <a:r>
              <a:rPr lang="en-US" sz="2000" smtClean="0"/>
              <a:t>clause</a:t>
            </a:r>
            <a:r>
              <a:rPr lang="en-US" smtClean="0"/>
              <a:t>.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And Some Not at All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smtClean="0"/>
              <a:t>create view </a:t>
            </a:r>
            <a:r>
              <a:rPr lang="en-US" sz="2000" i="1" smtClean="0"/>
              <a:t>history_instructors </a:t>
            </a:r>
            <a:r>
              <a:rPr lang="en-US" sz="2000" b="1" smtClean="0"/>
              <a:t>as</a:t>
            </a:r>
            <a:br>
              <a:rPr lang="en-US" sz="2000" b="1" smtClean="0"/>
            </a:br>
            <a:r>
              <a:rPr lang="en-US" sz="2000" b="1" smtClean="0"/>
              <a:t>   select </a:t>
            </a:r>
            <a:r>
              <a:rPr lang="en-US" sz="2000" smtClean="0"/>
              <a:t>*</a:t>
            </a:r>
            <a:br>
              <a:rPr lang="en-US" sz="2000" smtClean="0"/>
            </a:br>
            <a:r>
              <a:rPr lang="en-US" sz="2000" smtClean="0"/>
              <a:t>   </a:t>
            </a: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br>
              <a:rPr lang="en-US" sz="2000" i="1" smtClean="0"/>
            </a:br>
            <a:r>
              <a:rPr lang="en-US" sz="2000" i="1" smtClean="0"/>
              <a:t>   </a:t>
            </a:r>
            <a:r>
              <a:rPr lang="en-US" sz="2000" b="1" smtClean="0"/>
              <a:t>where </a:t>
            </a:r>
            <a:r>
              <a:rPr lang="en-US" sz="2000" i="1" smtClean="0"/>
              <a:t>dept_name</a:t>
            </a:r>
            <a:r>
              <a:rPr lang="en-US" sz="2000" smtClean="0"/>
              <a:t>= ’History’;</a:t>
            </a:r>
            <a:endParaRPr lang="en-US" smtClean="0"/>
          </a:p>
          <a:p>
            <a:r>
              <a:rPr lang="en-US" sz="2000" smtClean="0"/>
              <a:t>What happens if we insert</a:t>
            </a:r>
            <a:r>
              <a:rPr lang="en-US" smtClean="0"/>
              <a:t> </a:t>
            </a:r>
            <a:r>
              <a:rPr lang="en-US" sz="2000" smtClean="0"/>
              <a:t>(’25566’, ’Brown’, ’Biology’, 100000) into </a:t>
            </a:r>
            <a:r>
              <a:rPr lang="en-US" sz="2000" i="1" smtClean="0"/>
              <a:t>history_instructors?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effectLst/>
              </a:rPr>
              <a:t>Materialized Views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Materializing a view</a:t>
            </a:r>
            <a:r>
              <a:rPr lang="en-US" smtClean="0"/>
              <a:t>: create a physical table containing all the tuples in the result of the query defining the view</a:t>
            </a:r>
          </a:p>
          <a:p>
            <a:r>
              <a:rPr lang="en-US" smtClean="0"/>
              <a:t>If relations used in the query are updated, the materialized view result becomes out of date</a:t>
            </a:r>
          </a:p>
          <a:p>
            <a:pPr lvl="1"/>
            <a:r>
              <a:rPr lang="en-US" smtClean="0"/>
              <a:t>Need to </a:t>
            </a:r>
            <a:r>
              <a:rPr lang="en-US" b="1" smtClean="0">
                <a:solidFill>
                  <a:srgbClr val="000099"/>
                </a:solidFill>
              </a:rPr>
              <a:t>maintain</a:t>
            </a:r>
            <a:r>
              <a:rPr lang="en-US" smtClean="0"/>
              <a:t> the view, by updating the view whenever the underlying relations are updated.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Transactions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897812" cy="5276850"/>
          </a:xfrm>
        </p:spPr>
        <p:txBody>
          <a:bodyPr/>
          <a:lstStyle/>
          <a:p>
            <a:r>
              <a:rPr lang="en-US" smtClean="0"/>
              <a:t>Unit of work</a:t>
            </a:r>
          </a:p>
          <a:p>
            <a:r>
              <a:rPr lang="en-US" smtClean="0"/>
              <a:t>Atomic transaction</a:t>
            </a:r>
          </a:p>
          <a:p>
            <a:pPr lvl="1"/>
            <a:r>
              <a:rPr lang="en-US" smtClean="0"/>
              <a:t>either fully executed or rolled back as if it never occurred</a:t>
            </a:r>
          </a:p>
          <a:p>
            <a:r>
              <a:rPr lang="en-US" smtClean="0"/>
              <a:t>Isolation from concurrent transactions</a:t>
            </a:r>
          </a:p>
          <a:p>
            <a:r>
              <a:rPr lang="en-US" smtClean="0"/>
              <a:t>Transactions begin implicitly</a:t>
            </a:r>
          </a:p>
          <a:p>
            <a:pPr lvl="1"/>
            <a:r>
              <a:rPr lang="en-US" smtClean="0"/>
              <a:t>Ended by </a:t>
            </a:r>
            <a:r>
              <a:rPr lang="en-US" b="1" smtClean="0"/>
              <a:t>commit</a:t>
            </a:r>
            <a:r>
              <a:rPr lang="en-US" smtClean="0"/>
              <a:t> </a:t>
            </a:r>
            <a:r>
              <a:rPr lang="en-US" b="1" smtClean="0"/>
              <a:t>work</a:t>
            </a:r>
            <a:r>
              <a:rPr lang="en-US" smtClean="0"/>
              <a:t> or </a:t>
            </a:r>
            <a:r>
              <a:rPr lang="en-US" b="1" smtClean="0"/>
              <a:t>rollback</a:t>
            </a:r>
            <a:r>
              <a:rPr lang="en-US" smtClean="0"/>
              <a:t> </a:t>
            </a:r>
            <a:r>
              <a:rPr lang="en-US" b="1" smtClean="0"/>
              <a:t>work</a:t>
            </a:r>
          </a:p>
          <a:p>
            <a:r>
              <a:rPr lang="en-US" smtClean="0"/>
              <a:t>But default on most databases: each SQL statement commits automatically</a:t>
            </a:r>
          </a:p>
          <a:p>
            <a:pPr lvl="1"/>
            <a:r>
              <a:rPr lang="en-US" smtClean="0"/>
              <a:t>Can turn off auto commit for a session (e.g. using API)</a:t>
            </a:r>
          </a:p>
          <a:p>
            <a:pPr lvl="1"/>
            <a:r>
              <a:rPr lang="en-US" smtClean="0"/>
              <a:t>In SQL:1999, can use:  </a:t>
            </a:r>
            <a:r>
              <a:rPr lang="en-US" b="1" smtClean="0"/>
              <a:t>begin</a:t>
            </a:r>
            <a:r>
              <a:rPr lang="en-US" smtClean="0"/>
              <a:t> </a:t>
            </a:r>
            <a:r>
              <a:rPr lang="en-US" b="1" smtClean="0"/>
              <a:t>atomic</a:t>
            </a:r>
            <a:r>
              <a:rPr lang="en-US" smtClean="0"/>
              <a:t>  ….  </a:t>
            </a:r>
            <a:r>
              <a:rPr lang="en-US" b="1" smtClean="0"/>
              <a:t>end</a:t>
            </a:r>
          </a:p>
          <a:p>
            <a:pPr lvl="2"/>
            <a:r>
              <a:rPr lang="en-US" smtClean="0"/>
              <a:t>Not supported on most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Integrity Constraints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6630988" cy="5092700"/>
          </a:xfrm>
        </p:spPr>
        <p:txBody>
          <a:bodyPr/>
          <a:lstStyle/>
          <a:p>
            <a:r>
              <a:rPr lang="en-US" smtClean="0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smtClean="0"/>
              <a:t>A checking account must have a balance greater than $10,000.00</a:t>
            </a:r>
          </a:p>
          <a:p>
            <a:pPr lvl="1"/>
            <a:r>
              <a:rPr lang="en-US" smtClean="0"/>
              <a:t>A salary of a bank employee must be at least $4.00 an hour</a:t>
            </a:r>
          </a:p>
          <a:p>
            <a:pPr lvl="1"/>
            <a:r>
              <a:rPr lang="en-US" smtClean="0"/>
              <a:t>A customer must have a (non-null) phone number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Integrity Constraints on a Single Relation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77925"/>
            <a:ext cx="7573963" cy="2640013"/>
          </a:xfrm>
        </p:spPr>
        <p:txBody>
          <a:bodyPr/>
          <a:lstStyle/>
          <a:p>
            <a:r>
              <a:rPr lang="en-US" sz="2000" b="1" smtClean="0"/>
              <a:t>not null</a:t>
            </a:r>
            <a:endParaRPr lang="en-US" b="1" smtClean="0"/>
          </a:p>
          <a:p>
            <a:r>
              <a:rPr lang="en-US" sz="2000" b="1" smtClean="0"/>
              <a:t>primary key</a:t>
            </a:r>
            <a:endParaRPr lang="en-US" b="1" smtClean="0"/>
          </a:p>
          <a:p>
            <a:r>
              <a:rPr lang="en-US" sz="2000" b="1" smtClean="0"/>
              <a:t>unique</a:t>
            </a:r>
            <a:endParaRPr lang="en-US" smtClean="0"/>
          </a:p>
          <a:p>
            <a:r>
              <a:rPr lang="en-US" sz="2000" b="1" smtClean="0"/>
              <a:t>check </a:t>
            </a:r>
            <a:r>
              <a:rPr lang="en-US" sz="2000" smtClean="0"/>
              <a:t>(P), where P is a predicate</a:t>
            </a:r>
            <a:endParaRPr lang="en-US" smtClean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Not Null and Unique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948613" cy="3787775"/>
          </a:xfrm>
        </p:spPr>
        <p:txBody>
          <a:bodyPr/>
          <a:lstStyle/>
          <a:p>
            <a:r>
              <a:rPr kumimoji="0" lang="en-US" sz="2000" b="1" smtClean="0"/>
              <a:t>not null</a:t>
            </a:r>
            <a:endParaRPr kumimoji="0" lang="en-US" b="1" smtClean="0"/>
          </a:p>
          <a:p>
            <a:pPr lvl="1"/>
            <a:r>
              <a:rPr kumimoji="0" lang="en-US" sz="2000" smtClean="0"/>
              <a:t>Declare </a:t>
            </a:r>
            <a:r>
              <a:rPr kumimoji="0" lang="en-US" sz="2000" i="1" smtClean="0"/>
              <a:t>name</a:t>
            </a:r>
            <a:r>
              <a:rPr kumimoji="0" lang="en-US" sz="2000" smtClean="0"/>
              <a:t> and </a:t>
            </a:r>
            <a:r>
              <a:rPr kumimoji="0" lang="en-US" sz="2000" i="1" smtClean="0"/>
              <a:t>budget</a:t>
            </a:r>
            <a:r>
              <a:rPr kumimoji="0" lang="en-US" sz="2000" smtClean="0"/>
              <a:t> to be </a:t>
            </a:r>
            <a:r>
              <a:rPr lang="en-US" sz="2000" b="1" smtClean="0"/>
              <a:t>not null</a:t>
            </a:r>
            <a:endParaRPr lang="en-US" b="1" smtClean="0"/>
          </a:p>
          <a:p>
            <a:pPr>
              <a:buFont typeface="Monotype Sorts" charset="2"/>
              <a:buNone/>
            </a:pPr>
            <a:r>
              <a:rPr kumimoji="0" lang="en-US" i="1" smtClean="0"/>
              <a:t>	          </a:t>
            </a:r>
            <a:r>
              <a:rPr kumimoji="0" lang="en-US" sz="2000" i="1" smtClean="0"/>
              <a:t>name </a:t>
            </a:r>
            <a:r>
              <a:rPr kumimoji="0" lang="en-US" sz="2000" b="1" smtClean="0"/>
              <a:t>varchar</a:t>
            </a:r>
            <a:r>
              <a:rPr kumimoji="0" lang="en-US" sz="2000" smtClean="0"/>
              <a:t>(20) </a:t>
            </a:r>
            <a:r>
              <a:rPr kumimoji="0" lang="en-US" sz="2000" b="1" smtClean="0"/>
              <a:t>not null</a:t>
            </a:r>
            <a:br>
              <a:rPr kumimoji="0" lang="en-US" sz="2000" b="1" smtClean="0"/>
            </a:br>
            <a:r>
              <a:rPr kumimoji="0" lang="en-US" sz="2000" b="1" smtClean="0"/>
              <a:t>          </a:t>
            </a:r>
            <a:r>
              <a:rPr kumimoji="0" lang="en-US" sz="2000" i="1" smtClean="0"/>
              <a:t>budget </a:t>
            </a:r>
            <a:r>
              <a:rPr kumimoji="0" lang="en-US" sz="2000" b="1" smtClean="0"/>
              <a:t>numeric</a:t>
            </a:r>
            <a:r>
              <a:rPr kumimoji="0" lang="en-US" sz="2000" smtClean="0"/>
              <a:t>(12,2) </a:t>
            </a:r>
            <a:r>
              <a:rPr kumimoji="0" lang="en-US" sz="2000" b="1" smtClean="0"/>
              <a:t>not null</a:t>
            </a:r>
            <a:endParaRPr kumimoji="0" lang="en-US" b="1" smtClean="0"/>
          </a:p>
          <a:p>
            <a:r>
              <a:rPr lang="en-US" sz="2000" b="1" smtClean="0"/>
              <a:t>unique</a:t>
            </a:r>
            <a:r>
              <a:rPr kumimoji="0" lang="en-US" sz="2000" smtClean="0"/>
              <a:t> ( </a:t>
            </a:r>
            <a:r>
              <a:rPr kumimoji="0" lang="en-US" sz="2000" i="1" smtClean="0"/>
              <a:t>A</a:t>
            </a:r>
            <a:r>
              <a:rPr kumimoji="0" lang="en-US" sz="2800" baseline="-25000" smtClean="0"/>
              <a:t>1</a:t>
            </a:r>
            <a:r>
              <a:rPr kumimoji="0" lang="en-US" sz="2000" smtClean="0"/>
              <a:t>, </a:t>
            </a:r>
            <a:r>
              <a:rPr kumimoji="0" lang="en-US" sz="2000" i="1" smtClean="0"/>
              <a:t>A</a:t>
            </a:r>
            <a:r>
              <a:rPr kumimoji="0" lang="en-US" sz="2400" baseline="-25000" smtClean="0"/>
              <a:t>2</a:t>
            </a:r>
            <a:r>
              <a:rPr kumimoji="0" lang="en-US" sz="2000" smtClean="0"/>
              <a:t>, …, </a:t>
            </a:r>
            <a:r>
              <a:rPr kumimoji="0" lang="en-US" sz="2000" i="1" smtClean="0"/>
              <a:t>A</a:t>
            </a:r>
            <a:r>
              <a:rPr kumimoji="0" lang="en-US" sz="2400" baseline="-25000" smtClean="0"/>
              <a:t>m</a:t>
            </a:r>
            <a:r>
              <a:rPr kumimoji="0" lang="en-US" sz="2000" smtClean="0"/>
              <a:t>)</a:t>
            </a:r>
            <a:endParaRPr kumimoji="0" lang="en-US" smtClean="0"/>
          </a:p>
          <a:p>
            <a:pPr lvl="1"/>
            <a:r>
              <a:rPr kumimoji="0" lang="en-US" sz="2000" smtClean="0"/>
              <a:t>The unique specification states that the attributes </a:t>
            </a:r>
            <a:r>
              <a:rPr kumimoji="0" lang="en-US" sz="2000" i="1" smtClean="0"/>
              <a:t>A</a:t>
            </a:r>
            <a:r>
              <a:rPr kumimoji="0" lang="en-US" sz="2000" smtClean="0"/>
              <a:t>1, </a:t>
            </a:r>
            <a:r>
              <a:rPr kumimoji="0" lang="en-US" sz="2000" i="1" smtClean="0"/>
              <a:t>A</a:t>
            </a:r>
            <a:r>
              <a:rPr kumimoji="0" lang="en-US" sz="2000" smtClean="0"/>
              <a:t>2, … </a:t>
            </a:r>
            <a:r>
              <a:rPr kumimoji="0" lang="en-US" sz="2000" i="1" smtClean="0"/>
              <a:t>A</a:t>
            </a:r>
            <a:r>
              <a:rPr kumimoji="0" lang="en-US" sz="2000" smtClean="0"/>
              <a:t>m</a:t>
            </a:r>
            <a:br>
              <a:rPr kumimoji="0" lang="en-US" sz="2000" smtClean="0"/>
            </a:br>
            <a:r>
              <a:rPr kumimoji="0" lang="en-US" sz="2000" smtClean="0"/>
              <a:t>form a candidate key.</a:t>
            </a:r>
            <a:endParaRPr kumimoji="0" lang="en-US" smtClean="0"/>
          </a:p>
          <a:p>
            <a:pPr lvl="1"/>
            <a:r>
              <a:rPr kumimoji="0" lang="en-US" sz="2000" smtClean="0"/>
              <a:t>Candidate keys are permitted to be null (in contrast to primary keys).</a:t>
            </a:r>
            <a:endParaRPr kumimoji="0" lang="en-US" smtClean="0"/>
          </a:p>
          <a:p>
            <a:endParaRPr kumimoji="0" lang="en-US" smtClean="0"/>
          </a:p>
          <a:p>
            <a:endParaRPr lang="en-US" b="1" smtClean="0"/>
          </a:p>
          <a:p>
            <a:pPr>
              <a:buFont typeface="Monotype Sorts" charset="2"/>
              <a:buNone/>
            </a:pPr>
            <a:endParaRPr lang="en-US" smtClean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The check clause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098550"/>
            <a:ext cx="6384925" cy="803275"/>
          </a:xfrm>
        </p:spPr>
        <p:txBody>
          <a:bodyPr/>
          <a:lstStyle/>
          <a:p>
            <a:r>
              <a:rPr lang="en-US" sz="2000" b="1" smtClean="0"/>
              <a:t>check </a:t>
            </a:r>
            <a:r>
              <a:rPr lang="en-US" sz="2000" smtClean="0"/>
              <a:t>(P)</a:t>
            </a: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      </a:t>
            </a:r>
            <a:r>
              <a:rPr lang="en-US" sz="2000" smtClean="0"/>
              <a:t>where P is a predicate</a:t>
            </a:r>
            <a:endParaRPr lang="en-US" smtClean="0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171575" y="2152650"/>
            <a:ext cx="7056438" cy="433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/>
              <a:t>Example:  ensure that semester is one of fall, winter, spring or summer: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endParaRPr lang="en-US" sz="2000" b="1"/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 b="1"/>
              <a:t>create table </a:t>
            </a:r>
            <a:r>
              <a:rPr lang="en-US" sz="2000" i="1"/>
              <a:t>section </a:t>
            </a:r>
            <a:r>
              <a:rPr lang="en-US" sz="2000"/>
              <a:t>(</a:t>
            </a:r>
            <a:endParaRPr lang="en-US" sz="2000" i="1"/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/>
              <a:t>    </a:t>
            </a:r>
            <a:r>
              <a:rPr lang="en-US" sz="2000" i="1"/>
              <a:t>course_id </a:t>
            </a:r>
            <a:r>
              <a:rPr lang="en-US" sz="2000" b="1"/>
              <a:t>varchar </a:t>
            </a:r>
            <a:r>
              <a:rPr lang="en-US" sz="2000"/>
              <a:t>(8),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 i="1"/>
              <a:t>    sec_id </a:t>
            </a:r>
            <a:r>
              <a:rPr lang="en-US" sz="2000" b="1"/>
              <a:t>varchar </a:t>
            </a:r>
            <a:r>
              <a:rPr lang="en-US" sz="2000"/>
              <a:t>(8),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 i="1"/>
              <a:t>    semester </a:t>
            </a:r>
            <a:r>
              <a:rPr lang="en-US" sz="2000" b="1"/>
              <a:t>varchar </a:t>
            </a:r>
            <a:r>
              <a:rPr lang="en-US" sz="2000"/>
              <a:t>(6),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 i="1"/>
              <a:t>    year </a:t>
            </a:r>
            <a:r>
              <a:rPr lang="en-US" sz="2000" b="1"/>
              <a:t>numeric </a:t>
            </a:r>
            <a:r>
              <a:rPr lang="en-US" sz="2000"/>
              <a:t>(4,0),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 i="1"/>
              <a:t>    building </a:t>
            </a:r>
            <a:r>
              <a:rPr lang="en-US" sz="2000" b="1"/>
              <a:t>varchar </a:t>
            </a:r>
            <a:r>
              <a:rPr lang="en-US" sz="2000"/>
              <a:t>(15),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 i="1"/>
              <a:t>    room_number </a:t>
            </a:r>
            <a:r>
              <a:rPr lang="en-US" sz="2000" b="1"/>
              <a:t>varchar </a:t>
            </a:r>
            <a:r>
              <a:rPr lang="en-US" sz="2000"/>
              <a:t>(7),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 i="1"/>
              <a:t>    time slot id </a:t>
            </a:r>
            <a:r>
              <a:rPr lang="en-US" sz="2000" b="1"/>
              <a:t>varchar </a:t>
            </a:r>
            <a:r>
              <a:rPr lang="en-US" sz="2000"/>
              <a:t>(4), 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 b="1"/>
              <a:t>    primary key </a:t>
            </a:r>
            <a:r>
              <a:rPr lang="en-US" sz="2000"/>
              <a:t>(</a:t>
            </a:r>
            <a:r>
              <a:rPr lang="en-US" sz="2000" i="1"/>
              <a:t>course_id</a:t>
            </a:r>
            <a:r>
              <a:rPr lang="en-US" sz="2000"/>
              <a:t>, </a:t>
            </a:r>
            <a:r>
              <a:rPr lang="en-US" sz="2000" i="1"/>
              <a:t>sec_id</a:t>
            </a:r>
            <a:r>
              <a:rPr lang="en-US" sz="2000"/>
              <a:t>, </a:t>
            </a:r>
            <a:r>
              <a:rPr lang="en-US" sz="2000" i="1"/>
              <a:t>semester</a:t>
            </a:r>
            <a:r>
              <a:rPr lang="en-US" sz="2000"/>
              <a:t>, </a:t>
            </a:r>
            <a:r>
              <a:rPr lang="en-US" sz="2000" i="1"/>
              <a:t>year</a:t>
            </a:r>
            <a:r>
              <a:rPr lang="en-US" sz="2000"/>
              <a:t>),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 b="1"/>
              <a:t>    </a:t>
            </a:r>
            <a:r>
              <a:rPr lang="en-US" sz="2000" b="1">
                <a:solidFill>
                  <a:srgbClr val="000099"/>
                </a:solidFill>
              </a:rPr>
              <a:t>check</a:t>
            </a:r>
            <a:r>
              <a:rPr lang="en-US" sz="2000" b="1"/>
              <a:t> </a:t>
            </a:r>
            <a:r>
              <a:rPr lang="en-US" sz="2000"/>
              <a:t>(</a:t>
            </a:r>
            <a:r>
              <a:rPr lang="en-US" sz="2000" i="1"/>
              <a:t>semester </a:t>
            </a:r>
            <a:r>
              <a:rPr lang="en-US" sz="2000" b="1"/>
              <a:t>in </a:t>
            </a:r>
            <a:r>
              <a:rPr lang="en-US" sz="2000"/>
              <a:t>(’Fall’, ’Winter’, ’Spring’, ’Summer’))</a:t>
            </a:r>
            <a:br>
              <a:rPr lang="en-US" sz="2000"/>
            </a:br>
            <a:r>
              <a:rPr lang="en-US" sz="2000"/>
              <a:t>);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Referential Integrity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521575" cy="4943475"/>
          </a:xfrm>
        </p:spPr>
        <p:txBody>
          <a:bodyPr/>
          <a:lstStyle/>
          <a:p>
            <a:r>
              <a:rPr lang="en-US" sz="2000" smtClean="0"/>
              <a:t>Ensures that a value that appears in one relation for a given set of attributes also appears for a certain set of attributes in another relation.</a:t>
            </a:r>
            <a:endParaRPr lang="en-US" smtClean="0"/>
          </a:p>
          <a:p>
            <a:pPr lvl="1"/>
            <a:r>
              <a:rPr lang="en-US" sz="2000" smtClean="0"/>
              <a:t>Example:  If “Biology” is a department name appearing in one of the tuples in the </a:t>
            </a:r>
            <a:r>
              <a:rPr lang="en-US" sz="2000" i="1" smtClean="0"/>
              <a:t>instructor</a:t>
            </a:r>
            <a:r>
              <a:rPr lang="en-US" sz="2000" smtClean="0"/>
              <a:t> relation, then there exists a tuple in the </a:t>
            </a:r>
            <a:r>
              <a:rPr lang="en-US" sz="2000" i="1" smtClean="0"/>
              <a:t>department</a:t>
            </a:r>
            <a:r>
              <a:rPr lang="en-US" sz="2000" smtClean="0"/>
              <a:t> relation for “Biology”.</a:t>
            </a:r>
            <a:endParaRPr lang="en-US" smtClean="0"/>
          </a:p>
          <a:p>
            <a:r>
              <a:rPr lang="en-US" sz="2000" smtClean="0"/>
              <a:t>Let A be a set of attributes.  Let R and S be two relations that contain attributes A and where A is the primary key of S. A is said to be a  </a:t>
            </a:r>
            <a:r>
              <a:rPr lang="en-US" sz="2000" b="1" smtClean="0">
                <a:solidFill>
                  <a:srgbClr val="000099"/>
                </a:solidFill>
              </a:rPr>
              <a:t>foreign key</a:t>
            </a:r>
            <a:r>
              <a:rPr lang="en-US" sz="2000" smtClean="0"/>
              <a:t> of R if for any values of A appearing in R these values also appear in S.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Cascading Actions in Referential Integrity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554913" cy="4686300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sz="2000" b="1" smtClean="0"/>
              <a:t>create table </a:t>
            </a:r>
            <a:r>
              <a:rPr lang="en-US" sz="2000" i="1" smtClean="0"/>
              <a:t>course (</a:t>
            </a:r>
            <a:br>
              <a:rPr lang="en-US" sz="2000" i="1" smtClean="0"/>
            </a:br>
            <a:r>
              <a:rPr lang="en-US" sz="2000" i="1" smtClean="0"/>
              <a:t>    course_id </a:t>
            </a:r>
            <a:r>
              <a:rPr lang="en-US" sz="2000" smtClean="0"/>
              <a:t>  </a:t>
            </a:r>
            <a:r>
              <a:rPr lang="en-US" sz="2000" b="1" smtClean="0"/>
              <a:t>char</a:t>
            </a:r>
            <a:r>
              <a:rPr lang="en-US" sz="2000" smtClean="0"/>
              <a:t>(5) </a:t>
            </a:r>
            <a:r>
              <a:rPr lang="en-US" sz="2000" b="1" smtClean="0"/>
              <a:t>primary key</a:t>
            </a:r>
            <a:r>
              <a:rPr lang="en-US" sz="2000" smtClean="0"/>
              <a:t>,</a:t>
            </a:r>
            <a:br>
              <a:rPr lang="en-US" sz="2000" smtClean="0"/>
            </a:br>
            <a:r>
              <a:rPr lang="en-US" sz="2000" smtClean="0"/>
              <a:t>    </a:t>
            </a:r>
            <a:r>
              <a:rPr lang="en-US" sz="2000" i="1" smtClean="0"/>
              <a:t>title             </a:t>
            </a:r>
            <a:r>
              <a:rPr lang="en-US" sz="2000" b="1" smtClean="0"/>
              <a:t>varchar</a:t>
            </a:r>
            <a:r>
              <a:rPr lang="en-US" sz="2000" smtClean="0"/>
              <a:t>(20),</a:t>
            </a:r>
            <a:br>
              <a:rPr lang="en-US" sz="2000" smtClean="0"/>
            </a:br>
            <a:r>
              <a:rPr lang="en-US" sz="2000" smtClean="0"/>
              <a:t> </a:t>
            </a:r>
            <a:r>
              <a:rPr lang="en-US" sz="2000" i="1" smtClean="0"/>
              <a:t>   dept_name </a:t>
            </a:r>
            <a:r>
              <a:rPr lang="en-US" sz="2000" b="1" smtClean="0"/>
              <a:t>varchar</a:t>
            </a:r>
            <a:r>
              <a:rPr lang="en-US" sz="2000" smtClean="0"/>
              <a:t>(20) </a:t>
            </a:r>
            <a:r>
              <a:rPr lang="en-US" sz="2000" b="1" smtClean="0"/>
              <a:t>references </a:t>
            </a:r>
            <a:r>
              <a:rPr lang="en-US" sz="2000" i="1" smtClean="0"/>
              <a:t>department</a:t>
            </a:r>
            <a:br>
              <a:rPr lang="en-US" sz="2000" i="1" smtClean="0"/>
            </a:br>
            <a:r>
              <a:rPr lang="en-US" sz="2000" i="1" smtClean="0"/>
              <a:t>)</a:t>
            </a:r>
            <a:endParaRPr lang="en-US" sz="2000" smtClean="0"/>
          </a:p>
          <a:p>
            <a:pPr>
              <a:tabLst>
                <a:tab pos="2173288" algn="l"/>
              </a:tabLst>
            </a:pPr>
            <a:r>
              <a:rPr lang="en-US" sz="2000" b="1" smtClean="0"/>
              <a:t>create table </a:t>
            </a:r>
            <a:r>
              <a:rPr lang="en-US" sz="2000" i="1" smtClean="0"/>
              <a:t>course </a:t>
            </a:r>
            <a:r>
              <a:rPr lang="en-US" sz="2000" smtClean="0"/>
              <a:t>(</a:t>
            </a:r>
            <a:br>
              <a:rPr lang="en-US" sz="2000" smtClean="0"/>
            </a:br>
            <a:r>
              <a:rPr lang="en-US" sz="2000" smtClean="0"/>
              <a:t>    …</a:t>
            </a:r>
            <a:br>
              <a:rPr lang="en-US" sz="2000" smtClean="0"/>
            </a:br>
            <a:r>
              <a:rPr lang="en-US" sz="2000" smtClean="0"/>
              <a:t>    </a:t>
            </a:r>
            <a:r>
              <a:rPr lang="en-US" sz="2000" i="1" smtClean="0"/>
              <a:t>dept_name </a:t>
            </a:r>
            <a:r>
              <a:rPr lang="en-US" sz="2000" b="1" smtClean="0"/>
              <a:t>varchar</a:t>
            </a:r>
            <a:r>
              <a:rPr lang="en-US" sz="2000" smtClean="0"/>
              <a:t>(20),</a:t>
            </a:r>
            <a:br>
              <a:rPr lang="en-US" sz="2000" smtClean="0"/>
            </a:br>
            <a:r>
              <a:rPr lang="en-US" sz="2000" smtClean="0"/>
              <a:t>    </a:t>
            </a:r>
            <a:r>
              <a:rPr lang="en-US" sz="2000" b="1" smtClean="0"/>
              <a:t>foreign key </a:t>
            </a:r>
            <a:r>
              <a:rPr lang="en-US" sz="2000" smtClean="0"/>
              <a:t>(</a:t>
            </a:r>
            <a:r>
              <a:rPr lang="en-US" sz="2000" i="1" smtClean="0"/>
              <a:t>dept_name</a:t>
            </a:r>
            <a:r>
              <a:rPr lang="en-US" sz="2000" smtClean="0"/>
              <a:t>) </a:t>
            </a:r>
            <a:r>
              <a:rPr lang="en-US" sz="2000" b="1" smtClean="0"/>
              <a:t>references </a:t>
            </a:r>
            <a:r>
              <a:rPr lang="en-US" sz="2000" i="1" smtClean="0"/>
              <a:t>department</a:t>
            </a:r>
            <a:br>
              <a:rPr lang="en-US" sz="2000" i="1" smtClean="0"/>
            </a:br>
            <a:r>
              <a:rPr lang="en-US" sz="2000" i="1" smtClean="0"/>
              <a:t>                </a:t>
            </a:r>
            <a:r>
              <a:rPr lang="en-US" sz="2000" b="1" smtClean="0"/>
              <a:t>on delete cascade</a:t>
            </a:r>
            <a:br>
              <a:rPr lang="en-US" sz="2000" b="1" smtClean="0"/>
            </a:br>
            <a:r>
              <a:rPr lang="en-US" sz="2000" b="1" smtClean="0"/>
              <a:t>                on update cascade</a:t>
            </a:r>
            <a:r>
              <a:rPr lang="en-US" sz="2000" smtClean="0"/>
              <a:t>,</a:t>
            </a:r>
            <a:br>
              <a:rPr lang="en-US" sz="2000" smtClean="0"/>
            </a:br>
            <a:r>
              <a:rPr lang="en-US" sz="2000" smtClean="0"/>
              <a:t>    . . . </a:t>
            </a:r>
            <a:br>
              <a:rPr lang="en-US" sz="2000" smtClean="0"/>
            </a:br>
            <a:r>
              <a:rPr lang="en-US" sz="2000" smtClean="0"/>
              <a:t>)</a:t>
            </a:r>
          </a:p>
          <a:p>
            <a:pPr>
              <a:tabLst>
                <a:tab pos="2173288" algn="l"/>
              </a:tabLst>
            </a:pPr>
            <a:r>
              <a:rPr lang="en-US" sz="2000" smtClean="0"/>
              <a:t>alternative actions to cascade:  </a:t>
            </a:r>
            <a:r>
              <a:rPr lang="en-US" sz="2000" b="1" smtClean="0"/>
              <a:t>set null</a:t>
            </a:r>
            <a:r>
              <a:rPr lang="en-US" sz="2000" smtClean="0"/>
              <a:t>, </a:t>
            </a:r>
            <a:r>
              <a:rPr lang="en-US" sz="2000" b="1" smtClean="0"/>
              <a:t>set default</a:t>
            </a:r>
            <a:endParaRPr lang="en-US" sz="2000" smtClean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sz="2000" i="1" smtClean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Joined Relations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77925"/>
            <a:ext cx="7153275" cy="3575050"/>
          </a:xfrm>
        </p:spPr>
        <p:txBody>
          <a:bodyPr/>
          <a:lstStyle/>
          <a:p>
            <a:r>
              <a:rPr lang="en-US" sz="2000" b="1" smtClean="0">
                <a:solidFill>
                  <a:srgbClr val="000099"/>
                </a:solidFill>
              </a:rPr>
              <a:t>Join operations</a:t>
            </a:r>
            <a:r>
              <a:rPr lang="en-US" sz="2000" smtClean="0"/>
              <a:t> take two relations and return as a result another relation.</a:t>
            </a:r>
            <a:endParaRPr lang="en-US" smtClean="0"/>
          </a:p>
          <a:p>
            <a:r>
              <a:rPr lang="en-US" sz="2000" smtClean="0"/>
              <a:t>A join operation is a Cartesian product which requires that tuples in the two relations match (under some condition).  It also specifies the attributes that are present in the result of the join</a:t>
            </a:r>
            <a:r>
              <a:rPr lang="en-US" smtClean="0"/>
              <a:t> </a:t>
            </a:r>
          </a:p>
          <a:p>
            <a:r>
              <a:rPr lang="en-US" sz="2000" smtClean="0"/>
              <a:t>The join operations are typically used as subquery expressions in the </a:t>
            </a:r>
            <a:r>
              <a:rPr lang="en-US" sz="2000" b="1" smtClean="0"/>
              <a:t>from </a:t>
            </a:r>
            <a:r>
              <a:rPr lang="en-US" sz="2000" smtClean="0"/>
              <a:t>clause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3460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Integrity Constraint Violation During Transactions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35912" cy="4903787"/>
          </a:xfrm>
        </p:spPr>
        <p:txBody>
          <a:bodyPr/>
          <a:lstStyle/>
          <a:p>
            <a:r>
              <a:rPr lang="en-US" sz="2000" smtClean="0"/>
              <a:t>E.g.</a:t>
            </a:r>
            <a:endParaRPr lang="en-US" smtClean="0"/>
          </a:p>
          <a:p>
            <a:pPr lvl="1">
              <a:buFont typeface="Monotype Sorts" charset="2"/>
              <a:buNone/>
            </a:pPr>
            <a:r>
              <a:rPr lang="en-US" sz="2000" b="1" smtClean="0"/>
              <a:t>create table </a:t>
            </a:r>
            <a:r>
              <a:rPr lang="en-US" sz="2000" i="1" smtClean="0"/>
              <a:t>person </a:t>
            </a:r>
            <a:r>
              <a:rPr lang="en-US" sz="2000" smtClean="0"/>
              <a:t>(</a:t>
            </a:r>
            <a:br>
              <a:rPr lang="en-US" sz="2000" smtClean="0"/>
            </a:br>
            <a:r>
              <a:rPr lang="en-US" sz="2000" i="1" smtClean="0"/>
              <a:t>ID</a:t>
            </a:r>
            <a:r>
              <a:rPr lang="en-US" sz="2000" smtClean="0"/>
              <a:t>  </a:t>
            </a:r>
            <a:r>
              <a:rPr lang="en-US" sz="2000" b="1" smtClean="0"/>
              <a:t>char</a:t>
            </a:r>
            <a:r>
              <a:rPr lang="en-US" sz="2000" smtClean="0"/>
              <a:t>(10),</a:t>
            </a:r>
            <a:br>
              <a:rPr lang="en-US" sz="2000" smtClean="0"/>
            </a:br>
            <a:r>
              <a:rPr lang="en-US" sz="2000" i="1" smtClean="0"/>
              <a:t>name </a:t>
            </a:r>
            <a:r>
              <a:rPr lang="en-US" sz="2000" b="1" smtClean="0"/>
              <a:t>char</a:t>
            </a:r>
            <a:r>
              <a:rPr lang="en-US" sz="2000" smtClean="0"/>
              <a:t>(40),</a:t>
            </a:r>
            <a:br>
              <a:rPr lang="en-US" sz="2000" smtClean="0"/>
            </a:br>
            <a:r>
              <a:rPr lang="en-US" sz="2000" i="1" smtClean="0"/>
              <a:t>mother</a:t>
            </a:r>
            <a:r>
              <a:rPr lang="en-US" sz="2000" smtClean="0"/>
              <a:t> </a:t>
            </a:r>
            <a:r>
              <a:rPr lang="en-US" sz="2000" b="1" smtClean="0"/>
              <a:t>char</a:t>
            </a:r>
            <a:r>
              <a:rPr lang="en-US" sz="2000" smtClean="0"/>
              <a:t>(10),</a:t>
            </a:r>
            <a:br>
              <a:rPr lang="en-US" sz="2000" smtClean="0"/>
            </a:br>
            <a:r>
              <a:rPr lang="en-US" sz="2000" i="1" smtClean="0"/>
              <a:t>father </a:t>
            </a:r>
            <a:r>
              <a:rPr lang="en-US" sz="2000" b="1" smtClean="0"/>
              <a:t> char</a:t>
            </a:r>
            <a:r>
              <a:rPr lang="en-US" sz="2000" smtClean="0"/>
              <a:t>(10),</a:t>
            </a:r>
            <a:br>
              <a:rPr lang="en-US" sz="2000" smtClean="0"/>
            </a:br>
            <a:r>
              <a:rPr lang="en-US" sz="2000" b="1" smtClean="0"/>
              <a:t>primary key</a:t>
            </a:r>
            <a:r>
              <a:rPr lang="en-US" sz="2000" i="1" smtClean="0"/>
              <a:t> ID,</a:t>
            </a:r>
            <a:br>
              <a:rPr lang="en-US" sz="2000" i="1" smtClean="0"/>
            </a:br>
            <a:r>
              <a:rPr lang="en-US" sz="2000" b="1" smtClean="0"/>
              <a:t>foreign key </a:t>
            </a:r>
            <a:r>
              <a:rPr lang="en-US" sz="2000" i="1" smtClean="0"/>
              <a:t>father</a:t>
            </a:r>
            <a:r>
              <a:rPr lang="en-US" sz="2000" b="1" smtClean="0"/>
              <a:t> references </a:t>
            </a:r>
            <a:r>
              <a:rPr lang="en-US" sz="2000" i="1" smtClean="0"/>
              <a:t>person,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b="1" smtClean="0"/>
              <a:t>foreign key </a:t>
            </a:r>
            <a:r>
              <a:rPr lang="en-US" sz="2000" i="1" smtClean="0"/>
              <a:t>mother</a:t>
            </a:r>
            <a:r>
              <a:rPr lang="en-US" sz="2000" smtClean="0"/>
              <a:t> </a:t>
            </a:r>
            <a:r>
              <a:rPr lang="en-US" sz="2000" b="1" smtClean="0"/>
              <a:t>references </a:t>
            </a:r>
            <a:r>
              <a:rPr lang="en-US" sz="2000" i="1" smtClean="0"/>
              <a:t> person</a:t>
            </a:r>
            <a:r>
              <a:rPr lang="en-US" sz="2000" smtClean="0"/>
              <a:t>)</a:t>
            </a:r>
            <a:endParaRPr lang="en-US" smtClean="0"/>
          </a:p>
          <a:p>
            <a:r>
              <a:rPr lang="en-US" sz="2000" smtClean="0"/>
              <a:t>How to insert a tuple without causing constraint violation ?</a:t>
            </a:r>
            <a:endParaRPr lang="en-US" smtClean="0"/>
          </a:p>
          <a:p>
            <a:pPr lvl="1"/>
            <a:r>
              <a:rPr lang="en-US" sz="2000" smtClean="0"/>
              <a:t>insert father and mother of a person before inserting person</a:t>
            </a:r>
          </a:p>
          <a:p>
            <a:pPr lvl="1"/>
            <a:r>
              <a:rPr lang="en-US" sz="2000" smtClean="0"/>
              <a:t>OR, set father and mother to null initially, update after inserting all persons (not possible</a:t>
            </a:r>
            <a:r>
              <a:rPr lang="en-US" smtClean="0"/>
              <a:t> </a:t>
            </a:r>
            <a:r>
              <a:rPr lang="en-US" sz="2000" smtClean="0"/>
              <a:t>if</a:t>
            </a:r>
            <a:r>
              <a:rPr lang="en-US" smtClean="0"/>
              <a:t> </a:t>
            </a:r>
            <a:r>
              <a:rPr lang="en-US" sz="2000" smtClean="0"/>
              <a:t>father and mother attributes declared</a:t>
            </a:r>
            <a:r>
              <a:rPr lang="en-US" smtClean="0"/>
              <a:t> </a:t>
            </a:r>
            <a:r>
              <a:rPr lang="en-US" sz="2000" smtClean="0"/>
              <a:t>to be </a:t>
            </a:r>
            <a:r>
              <a:rPr lang="en-US" sz="2000" b="1" smtClean="0"/>
              <a:t>not null</a:t>
            </a:r>
            <a:r>
              <a:rPr lang="en-US" sz="2000" smtClean="0"/>
              <a:t>) </a:t>
            </a:r>
          </a:p>
          <a:p>
            <a:pPr lvl="1"/>
            <a:r>
              <a:rPr lang="en-US" sz="2000" smtClean="0"/>
              <a:t>OR defer constraint</a:t>
            </a:r>
            <a:r>
              <a:rPr lang="en-US" b="1" smtClean="0"/>
              <a:t> </a:t>
            </a:r>
            <a:r>
              <a:rPr lang="en-US" sz="2000" smtClean="0"/>
              <a:t>checking (next slide)</a:t>
            </a:r>
            <a:endParaRPr lang="en-US" smtClean="0"/>
          </a:p>
          <a:p>
            <a:endParaRPr lang="en-US" sz="2000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Complex Check Clauses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smtClean="0"/>
              <a:t>check </a:t>
            </a:r>
            <a:r>
              <a:rPr lang="en-US" sz="2000" smtClean="0"/>
              <a:t>(</a:t>
            </a:r>
            <a:r>
              <a:rPr lang="en-US" sz="2000" i="1" smtClean="0"/>
              <a:t>time_slot_id </a:t>
            </a:r>
            <a:r>
              <a:rPr lang="en-US" sz="2000" b="1" smtClean="0"/>
              <a:t>in </a:t>
            </a:r>
            <a:r>
              <a:rPr lang="en-US" sz="2000" smtClean="0"/>
              <a:t>(</a:t>
            </a:r>
            <a:r>
              <a:rPr lang="en-US" sz="2000" b="1" smtClean="0"/>
              <a:t>select </a:t>
            </a:r>
            <a:r>
              <a:rPr lang="en-US" sz="2000" i="1" smtClean="0"/>
              <a:t>time_slot_id </a:t>
            </a:r>
            <a:r>
              <a:rPr lang="en-US" sz="2000" b="1" smtClean="0"/>
              <a:t>from </a:t>
            </a:r>
            <a:r>
              <a:rPr lang="en-US" sz="2000" i="1" smtClean="0"/>
              <a:t>time_slot</a:t>
            </a:r>
            <a:r>
              <a:rPr lang="en-US" sz="2000" smtClean="0"/>
              <a:t>))</a:t>
            </a:r>
            <a:endParaRPr lang="en-US" smtClean="0"/>
          </a:p>
          <a:p>
            <a:pPr lvl="1"/>
            <a:r>
              <a:rPr lang="en-US" sz="2000" smtClean="0"/>
              <a:t>why not use a foreign key here?</a:t>
            </a:r>
            <a:endParaRPr lang="en-US" smtClean="0"/>
          </a:p>
          <a:p>
            <a:r>
              <a:rPr lang="en-US" sz="2000" smtClean="0"/>
              <a:t>Every section has at least one instructor teaching the section.</a:t>
            </a:r>
            <a:endParaRPr lang="en-US" smtClean="0"/>
          </a:p>
          <a:p>
            <a:pPr lvl="1"/>
            <a:r>
              <a:rPr lang="en-US" sz="2000" smtClean="0"/>
              <a:t>how to write this?</a:t>
            </a:r>
            <a:endParaRPr lang="en-US" smtClean="0"/>
          </a:p>
          <a:p>
            <a:r>
              <a:rPr lang="en-US" sz="2000" smtClean="0">
                <a:solidFill>
                  <a:schemeClr val="tx2"/>
                </a:solidFill>
              </a:rPr>
              <a:t>Unfortunately:  subquery in check clause not supported by pretty much any database</a:t>
            </a:r>
            <a:endParaRPr lang="en-US" smtClean="0">
              <a:solidFill>
                <a:schemeClr val="tx2"/>
              </a:solidFill>
            </a:endParaRPr>
          </a:p>
          <a:p>
            <a:pPr lvl="1"/>
            <a:r>
              <a:rPr lang="en-US" sz="2000" smtClean="0"/>
              <a:t>Alternative: triggers (later)</a:t>
            </a:r>
            <a:endParaRPr lang="en-US" smtClean="0"/>
          </a:p>
          <a:p>
            <a:r>
              <a:rPr lang="en-US" sz="2000" b="1" smtClean="0"/>
              <a:t>create assertion </a:t>
            </a:r>
            <a:r>
              <a:rPr lang="en-US" sz="2000" smtClean="0"/>
              <a:t>&lt;assertion-name&gt; </a:t>
            </a:r>
            <a:r>
              <a:rPr lang="en-US" sz="2000" b="1" smtClean="0"/>
              <a:t>check </a:t>
            </a:r>
            <a:r>
              <a:rPr lang="en-US" sz="2000" smtClean="0"/>
              <a:t>&lt;predicate&gt;;</a:t>
            </a:r>
            <a:endParaRPr lang="en-US" smtClean="0"/>
          </a:p>
          <a:p>
            <a:pPr lvl="1"/>
            <a:r>
              <a:rPr lang="en-US" sz="2000" smtClean="0">
                <a:solidFill>
                  <a:schemeClr val="tx2"/>
                </a:solidFill>
              </a:rPr>
              <a:t>Also not supported by anyone</a:t>
            </a:r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Built-in Data Types in SQL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890588"/>
            <a:ext cx="7848600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sz="2000" b="1" smtClean="0">
                <a:solidFill>
                  <a:srgbClr val="000099"/>
                </a:solidFill>
              </a:rPr>
              <a:t>date</a:t>
            </a:r>
            <a:r>
              <a:rPr lang="en-US" sz="2000" b="1" smtClean="0">
                <a:solidFill>
                  <a:schemeClr val="tx2"/>
                </a:solidFill>
              </a:rPr>
              <a:t>:</a:t>
            </a:r>
            <a:r>
              <a:rPr lang="en-US" sz="2000" smtClean="0"/>
              <a:t>  Dates, containing a (4 digit) year, month and date</a:t>
            </a:r>
            <a:endParaRPr lang="en-US" smtClean="0"/>
          </a:p>
          <a:p>
            <a:pPr lvl="1">
              <a:tabLst>
                <a:tab pos="1250950" algn="l"/>
              </a:tabLst>
            </a:pPr>
            <a:r>
              <a:rPr lang="en-US" sz="2000" smtClean="0"/>
              <a:t>Example:  </a:t>
            </a:r>
            <a:r>
              <a:rPr lang="en-US" sz="2000" b="1" smtClean="0"/>
              <a:t>date</a:t>
            </a:r>
            <a:r>
              <a:rPr lang="en-US" sz="2000" smtClean="0"/>
              <a:t> ‘2005-7-27’</a:t>
            </a:r>
            <a:endParaRPr lang="en-US" smtClean="0"/>
          </a:p>
          <a:p>
            <a:pPr>
              <a:tabLst>
                <a:tab pos="1250950" algn="l"/>
              </a:tabLst>
            </a:pPr>
            <a:r>
              <a:rPr lang="en-US" sz="2000" b="1" smtClean="0">
                <a:solidFill>
                  <a:srgbClr val="000099"/>
                </a:solidFill>
              </a:rPr>
              <a:t>time</a:t>
            </a:r>
            <a:r>
              <a:rPr lang="en-US" sz="2000" b="1" smtClean="0">
                <a:solidFill>
                  <a:schemeClr val="tx2"/>
                </a:solidFill>
              </a:rPr>
              <a:t>:</a:t>
            </a:r>
            <a:r>
              <a:rPr lang="en-US" sz="2000" b="1" smtClean="0"/>
              <a:t> </a:t>
            </a:r>
            <a:r>
              <a:rPr lang="en-US" sz="2000" smtClean="0"/>
              <a:t> Time of day, in hours, minutes and seconds.</a:t>
            </a:r>
            <a:endParaRPr lang="en-US" smtClean="0"/>
          </a:p>
          <a:p>
            <a:pPr lvl="1">
              <a:tabLst>
                <a:tab pos="1250950" algn="l"/>
              </a:tabLst>
            </a:pPr>
            <a:r>
              <a:rPr lang="en-US" sz="2000" smtClean="0"/>
              <a:t>Example: </a:t>
            </a:r>
            <a:r>
              <a:rPr lang="en-US" sz="2000" b="1" smtClean="0"/>
              <a:t> time</a:t>
            </a:r>
            <a:r>
              <a:rPr lang="en-US" sz="2000" smtClean="0"/>
              <a:t> ‘09:00:30’        </a:t>
            </a:r>
            <a:r>
              <a:rPr lang="en-US" sz="2000" b="1" smtClean="0"/>
              <a:t> time</a:t>
            </a:r>
            <a:r>
              <a:rPr lang="en-US" sz="2000" smtClean="0"/>
              <a:t> ‘09:00:30.75’</a:t>
            </a:r>
            <a:endParaRPr lang="en-US" smtClean="0"/>
          </a:p>
          <a:p>
            <a:pPr>
              <a:tabLst>
                <a:tab pos="1250950" algn="l"/>
              </a:tabLst>
            </a:pPr>
            <a:r>
              <a:rPr lang="en-US" sz="2000" b="1" smtClean="0">
                <a:solidFill>
                  <a:srgbClr val="000099"/>
                </a:solidFill>
              </a:rPr>
              <a:t>timestamp</a:t>
            </a:r>
            <a:r>
              <a:rPr lang="en-US" sz="2000" smtClean="0"/>
              <a:t>: date plus time of day</a:t>
            </a:r>
            <a:endParaRPr lang="en-US" smtClean="0"/>
          </a:p>
          <a:p>
            <a:pPr lvl="1">
              <a:tabLst>
                <a:tab pos="1250950" algn="l"/>
              </a:tabLst>
            </a:pPr>
            <a:r>
              <a:rPr lang="en-US" sz="2000" smtClean="0"/>
              <a:t>Example:  </a:t>
            </a:r>
            <a:r>
              <a:rPr lang="en-US" sz="2000" b="1" smtClean="0"/>
              <a:t>timestamp</a:t>
            </a:r>
            <a:r>
              <a:rPr lang="en-US" sz="2000" smtClean="0"/>
              <a:t>  ‘2005-7-27 09:00:30.75’</a:t>
            </a:r>
            <a:endParaRPr lang="en-US" smtClean="0"/>
          </a:p>
          <a:p>
            <a:pPr>
              <a:tabLst>
                <a:tab pos="1250950" algn="l"/>
              </a:tabLst>
            </a:pPr>
            <a:r>
              <a:rPr lang="en-US" sz="2000" b="1" smtClean="0">
                <a:solidFill>
                  <a:srgbClr val="000099"/>
                </a:solidFill>
              </a:rPr>
              <a:t>interval</a:t>
            </a:r>
            <a:r>
              <a:rPr lang="en-US" sz="2000" b="1" smtClean="0">
                <a:solidFill>
                  <a:schemeClr val="tx2"/>
                </a:solidFill>
              </a:rPr>
              <a:t>:</a:t>
            </a:r>
            <a:r>
              <a:rPr lang="en-US" sz="2000" smtClean="0"/>
              <a:t>  period of time</a:t>
            </a:r>
            <a:endParaRPr lang="en-US" smtClean="0"/>
          </a:p>
          <a:p>
            <a:pPr lvl="1">
              <a:tabLst>
                <a:tab pos="1250950" algn="l"/>
              </a:tabLst>
            </a:pPr>
            <a:r>
              <a:rPr lang="en-US" sz="2000" smtClean="0"/>
              <a:t>Example:   interval  ‘1’ day</a:t>
            </a:r>
            <a:endParaRPr lang="en-US" smtClean="0"/>
          </a:p>
          <a:p>
            <a:pPr lvl="1">
              <a:tabLst>
                <a:tab pos="1250950" algn="l"/>
              </a:tabLst>
            </a:pPr>
            <a:r>
              <a:rPr lang="en-US" sz="2000" smtClean="0"/>
              <a:t>Subtracting a date/time/timestamp value from another gives an interval value</a:t>
            </a:r>
            <a:endParaRPr lang="en-US" smtClean="0"/>
          </a:p>
          <a:p>
            <a:pPr lvl="1">
              <a:tabLst>
                <a:tab pos="1250950" algn="l"/>
              </a:tabLst>
            </a:pPr>
            <a:r>
              <a:rPr lang="en-US" sz="2000" smtClean="0"/>
              <a:t>Interval values can be added to date/time/timestamp values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smtClean="0"/>
              <a:t>create table </a:t>
            </a:r>
            <a:r>
              <a:rPr lang="en-US" sz="2000" i="1" smtClean="0"/>
              <a:t>student	</a:t>
            </a:r>
            <a:br>
              <a:rPr lang="en-US" sz="2000" i="1" smtClean="0"/>
            </a:br>
            <a:r>
              <a:rPr lang="en-US" sz="2000" smtClean="0"/>
              <a:t>(</a:t>
            </a:r>
            <a:r>
              <a:rPr lang="en-US" sz="2000" i="1" smtClean="0"/>
              <a:t>ID </a:t>
            </a:r>
            <a:r>
              <a:rPr lang="en-US" sz="2000" b="1" smtClean="0"/>
              <a:t>varchar </a:t>
            </a:r>
            <a:r>
              <a:rPr lang="en-US" sz="2000" smtClean="0"/>
              <a:t>(5),</a:t>
            </a:r>
            <a:br>
              <a:rPr lang="en-US" sz="2000" smtClean="0"/>
            </a:br>
            <a:r>
              <a:rPr lang="en-US" sz="2000" i="1" smtClean="0"/>
              <a:t>name </a:t>
            </a:r>
            <a:r>
              <a:rPr lang="en-US" sz="2000" b="1" smtClean="0"/>
              <a:t>varchar </a:t>
            </a:r>
            <a:r>
              <a:rPr lang="en-US" sz="2000" smtClean="0"/>
              <a:t>(20) </a:t>
            </a:r>
            <a:r>
              <a:rPr lang="en-US" sz="2000" b="1" smtClean="0"/>
              <a:t>not null</a:t>
            </a:r>
            <a:r>
              <a:rPr lang="en-US" sz="2000" smtClean="0"/>
              <a:t>,</a:t>
            </a:r>
            <a:br>
              <a:rPr lang="en-US" sz="2000" smtClean="0"/>
            </a:br>
            <a:r>
              <a:rPr lang="en-US" sz="2000" i="1" smtClean="0"/>
              <a:t>dept_name </a:t>
            </a:r>
            <a:r>
              <a:rPr lang="en-US" sz="2000" b="1" smtClean="0"/>
              <a:t>varchar </a:t>
            </a:r>
            <a:r>
              <a:rPr lang="en-US" sz="2000" smtClean="0"/>
              <a:t>(20),</a:t>
            </a:r>
            <a:br>
              <a:rPr lang="en-US" sz="2000" smtClean="0"/>
            </a:br>
            <a:r>
              <a:rPr lang="en-US" sz="2000" i="1" smtClean="0"/>
              <a:t>tot_cred </a:t>
            </a:r>
            <a:r>
              <a:rPr lang="en-US" sz="2000" b="1" smtClean="0"/>
              <a:t>numeric </a:t>
            </a:r>
            <a:r>
              <a:rPr lang="en-US" sz="2000" smtClean="0"/>
              <a:t>(3,0) </a:t>
            </a:r>
            <a:r>
              <a:rPr lang="en-US" sz="2000" b="1" smtClean="0"/>
              <a:t>default </a:t>
            </a:r>
            <a:r>
              <a:rPr lang="en-US" sz="2000" smtClean="0"/>
              <a:t>0,</a:t>
            </a:r>
            <a:br>
              <a:rPr lang="en-US" sz="2000" smtClean="0"/>
            </a:br>
            <a:r>
              <a:rPr lang="en-US" sz="2000" b="1" smtClean="0"/>
              <a:t>primary key </a:t>
            </a:r>
            <a:r>
              <a:rPr lang="en-US" sz="2000" smtClean="0"/>
              <a:t>(</a:t>
            </a:r>
            <a:r>
              <a:rPr lang="en-US" sz="2000" i="1" smtClean="0"/>
              <a:t>ID</a:t>
            </a:r>
            <a:r>
              <a:rPr lang="en-US" sz="2000" smtClean="0"/>
              <a:t>))</a:t>
            </a:r>
            <a:endParaRPr lang="en-US" smtClean="0"/>
          </a:p>
          <a:p>
            <a:r>
              <a:rPr lang="en-US" sz="2000" b="1" smtClean="0"/>
              <a:t>create index </a:t>
            </a:r>
            <a:r>
              <a:rPr lang="en-US" sz="2000" i="1" smtClean="0"/>
              <a:t>studentID_index </a:t>
            </a:r>
            <a:r>
              <a:rPr lang="en-US" sz="2000" b="1" smtClean="0"/>
              <a:t>on </a:t>
            </a:r>
            <a:r>
              <a:rPr lang="en-US" sz="2000" i="1" smtClean="0"/>
              <a:t>student</a:t>
            </a:r>
            <a:r>
              <a:rPr lang="en-US" sz="2000" smtClean="0"/>
              <a:t>(</a:t>
            </a:r>
            <a:r>
              <a:rPr lang="en-US" sz="2000" i="1" smtClean="0"/>
              <a:t>ID</a:t>
            </a:r>
            <a:r>
              <a:rPr lang="en-US" sz="2000" smtClean="0"/>
              <a:t>)</a:t>
            </a:r>
            <a:endParaRPr lang="en-US" smtClean="0"/>
          </a:p>
          <a:p>
            <a:r>
              <a:rPr lang="en-US" sz="2000" smtClean="0"/>
              <a:t>Indices are data structures used to speed up access to records with specified values for index attributes</a:t>
            </a:r>
            <a:endParaRPr lang="en-US" smtClean="0"/>
          </a:p>
          <a:p>
            <a:pPr lvl="1"/>
            <a:r>
              <a:rPr lang="en-US" sz="2000" smtClean="0"/>
              <a:t>e.g. </a:t>
            </a:r>
            <a:r>
              <a:rPr lang="en-US" sz="2000" b="1" smtClean="0"/>
              <a:t>select * </a:t>
            </a:r>
            <a:br>
              <a:rPr lang="en-US" sz="2000" b="1" smtClean="0"/>
            </a:br>
            <a:r>
              <a:rPr lang="en-US" sz="2000" b="1" smtClean="0"/>
              <a:t>       from </a:t>
            </a:r>
            <a:r>
              <a:rPr lang="en-US" sz="2000" smtClean="0"/>
              <a:t> </a:t>
            </a:r>
            <a:r>
              <a:rPr lang="en-US" sz="2000" i="1" smtClean="0"/>
              <a:t>student</a:t>
            </a:r>
            <a:br>
              <a:rPr lang="en-US" sz="2000" i="1" smtClean="0"/>
            </a:br>
            <a:r>
              <a:rPr lang="en-US" sz="2000" i="1" smtClean="0"/>
              <a:t>       </a:t>
            </a:r>
            <a:r>
              <a:rPr lang="en-US" sz="2000" b="1" smtClean="0"/>
              <a:t>where </a:t>
            </a:r>
            <a:r>
              <a:rPr lang="en-US" sz="2000" i="1" smtClean="0"/>
              <a:t> ID = </a:t>
            </a:r>
            <a:r>
              <a:rPr lang="en-US" sz="2000" smtClean="0"/>
              <a:t>‘12345’</a:t>
            </a:r>
            <a:endParaRPr lang="en-US" smtClean="0"/>
          </a:p>
          <a:p>
            <a:pPr lvl="1">
              <a:buFont typeface="Monotype Sorts" charset="2"/>
              <a:buNone/>
            </a:pPr>
            <a:r>
              <a:rPr lang="en-US" sz="2000" smtClean="0"/>
              <a:t>can be executed by using the index to find the required record, without looking at all records of </a:t>
            </a:r>
            <a:r>
              <a:rPr lang="en-US" sz="2000" i="1" smtClean="0"/>
              <a:t>student</a:t>
            </a:r>
          </a:p>
          <a:p>
            <a:pPr lvl="1">
              <a:buFont typeface="Monotype Sorts" charset="2"/>
              <a:buNone/>
            </a:pPr>
            <a:r>
              <a:rPr lang="en-US" sz="2000" i="1" smtClean="0"/>
              <a:t>More on indices in Chapter 11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User-Defined Types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00950" cy="5083175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sz="2000" b="1" smtClean="0">
                <a:solidFill>
                  <a:srgbClr val="000099"/>
                </a:solidFill>
              </a:rPr>
              <a:t>create type</a:t>
            </a:r>
            <a:r>
              <a:rPr lang="en-US" sz="2000" b="1" smtClean="0">
                <a:solidFill>
                  <a:schemeClr val="tx2"/>
                </a:solidFill>
              </a:rPr>
              <a:t> </a:t>
            </a:r>
            <a:r>
              <a:rPr lang="en-US" sz="2000" smtClean="0"/>
              <a:t>construct in SQL creates user-defined type</a:t>
            </a:r>
          </a:p>
          <a:p>
            <a:pPr>
              <a:buFont typeface="Monotype Sorts" charset="2"/>
              <a:buNone/>
              <a:tabLst>
                <a:tab pos="1146175" algn="l"/>
                <a:tab pos="1890713" algn="l"/>
              </a:tabLst>
            </a:pPr>
            <a:endParaRPr lang="en-US" sz="2000" smtClean="0"/>
          </a:p>
          <a:p>
            <a:pPr lvl="1"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sz="2000" b="1" smtClean="0"/>
              <a:t>		create type </a:t>
            </a:r>
            <a:r>
              <a:rPr lang="en-US" sz="2000" i="1" smtClean="0"/>
              <a:t>Dollars</a:t>
            </a:r>
            <a:r>
              <a:rPr lang="en-US" sz="2000" b="1" smtClean="0"/>
              <a:t> as numeric (12,2) final </a:t>
            </a:r>
            <a:br>
              <a:rPr lang="en-US" sz="2000" b="1" smtClean="0"/>
            </a:br>
            <a:endParaRPr lang="en-US" sz="2000" smtClean="0"/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sz="2000" b="1" smtClean="0"/>
              <a:t>create table </a:t>
            </a:r>
            <a:r>
              <a:rPr lang="en-US" sz="2000" i="1" smtClean="0"/>
              <a:t>department</a:t>
            </a:r>
            <a:br>
              <a:rPr lang="en-US" sz="2000" i="1" smtClean="0"/>
            </a:br>
            <a:r>
              <a:rPr lang="en-US" sz="2000" smtClean="0"/>
              <a:t>(</a:t>
            </a:r>
            <a:r>
              <a:rPr lang="en-US" sz="2000" i="1" smtClean="0"/>
              <a:t>dept_name </a:t>
            </a:r>
            <a:r>
              <a:rPr lang="en-US" sz="2000" b="1" smtClean="0"/>
              <a:t>varchar </a:t>
            </a:r>
            <a:r>
              <a:rPr lang="en-US" sz="2000" smtClean="0"/>
              <a:t>(20),</a:t>
            </a:r>
            <a:br>
              <a:rPr lang="en-US" sz="2000" smtClean="0"/>
            </a:br>
            <a:r>
              <a:rPr lang="en-US" sz="2000" i="1" smtClean="0"/>
              <a:t>building </a:t>
            </a:r>
            <a:r>
              <a:rPr lang="en-US" sz="2000" b="1" smtClean="0"/>
              <a:t>varchar </a:t>
            </a:r>
            <a:r>
              <a:rPr lang="en-US" sz="2000" smtClean="0"/>
              <a:t>(15),</a:t>
            </a:r>
            <a:br>
              <a:rPr lang="en-US" sz="2000" smtClean="0"/>
            </a:br>
            <a:r>
              <a:rPr lang="en-US" sz="2000" i="1" smtClean="0"/>
              <a:t>budget Dollars</a:t>
            </a:r>
            <a:r>
              <a:rPr lang="en-US" sz="200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Domains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smtClean="0">
                <a:solidFill>
                  <a:srgbClr val="000099"/>
                </a:solidFill>
              </a:rPr>
              <a:t>create domain</a:t>
            </a:r>
            <a:r>
              <a:rPr lang="en-US" sz="2000" smtClean="0"/>
              <a:t> construct in SQL-92 creates user-defined domain types</a:t>
            </a:r>
          </a:p>
          <a:p>
            <a:pPr>
              <a:buFont typeface="Monotype Sorts" charset="2"/>
              <a:buNone/>
            </a:pPr>
            <a:endParaRPr lang="en-US" sz="2000" smtClean="0"/>
          </a:p>
          <a:p>
            <a:pPr lvl="1">
              <a:buFont typeface="Monotype Sorts" charset="2"/>
              <a:buNone/>
            </a:pPr>
            <a:r>
              <a:rPr lang="en-US" sz="2000" b="1" smtClean="0"/>
              <a:t>		create domain </a:t>
            </a:r>
            <a:r>
              <a:rPr lang="en-US" sz="2000" i="1" smtClean="0"/>
              <a:t>person_name </a:t>
            </a:r>
            <a:r>
              <a:rPr lang="en-US" sz="2000" b="1" smtClean="0"/>
              <a:t>char</a:t>
            </a:r>
            <a:r>
              <a:rPr lang="en-US" sz="2000" smtClean="0"/>
              <a:t>(20) </a:t>
            </a:r>
            <a:r>
              <a:rPr lang="en-US" sz="2000" b="1" smtClean="0"/>
              <a:t>not null</a:t>
            </a:r>
          </a:p>
          <a:p>
            <a:pPr lvl="1">
              <a:buFont typeface="Monotype Sorts" charset="2"/>
              <a:buNone/>
            </a:pPr>
            <a:endParaRPr lang="en-US" sz="2000" smtClean="0"/>
          </a:p>
          <a:p>
            <a:r>
              <a:rPr lang="en-US" sz="2000" smtClean="0"/>
              <a:t>Types and domains are similar.  Domains can have constraints, such as </a:t>
            </a:r>
            <a:r>
              <a:rPr lang="en-US" sz="2000" b="1" smtClean="0"/>
              <a:t>not null</a:t>
            </a:r>
            <a:r>
              <a:rPr lang="en-US" sz="2000" smtClean="0"/>
              <a:t>, specified on them.</a:t>
            </a:r>
          </a:p>
          <a:p>
            <a:r>
              <a:rPr lang="en-US" sz="2000" b="1" smtClean="0"/>
              <a:t>create domain </a:t>
            </a:r>
            <a:r>
              <a:rPr lang="en-US" sz="2000" i="1" smtClean="0"/>
              <a:t>degree_level </a:t>
            </a:r>
            <a:r>
              <a:rPr lang="en-US" sz="2000" b="1" smtClean="0"/>
              <a:t>varchar</a:t>
            </a:r>
            <a:r>
              <a:rPr lang="en-US" sz="2000" smtClean="0"/>
              <a:t>(10)</a:t>
            </a:r>
            <a:br>
              <a:rPr lang="en-US" sz="2000" smtClean="0"/>
            </a:br>
            <a:r>
              <a:rPr lang="en-US" sz="2000" b="1" smtClean="0"/>
              <a:t>constraint </a:t>
            </a:r>
            <a:r>
              <a:rPr lang="en-US" sz="2000" i="1" smtClean="0"/>
              <a:t>degree_level_test</a:t>
            </a:r>
            <a:br>
              <a:rPr lang="en-US" sz="2000" i="1" smtClean="0"/>
            </a:br>
            <a:r>
              <a:rPr lang="en-US" sz="2000" b="1" smtClean="0"/>
              <a:t>check </a:t>
            </a:r>
            <a:r>
              <a:rPr lang="en-US" sz="2000" smtClean="0"/>
              <a:t>(</a:t>
            </a:r>
            <a:r>
              <a:rPr lang="en-US" sz="2000" b="1" smtClean="0"/>
              <a:t>value in </a:t>
            </a:r>
            <a:r>
              <a:rPr lang="en-US" sz="2000" smtClean="0"/>
              <a:t>(’Bachelors’, ’Masters’, ’Doctorate’));</a:t>
            </a:r>
          </a:p>
          <a:p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Large-Object Types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Large objects (photos, videos, CAD files, etc.) are stored as a </a:t>
            </a:r>
            <a:r>
              <a:rPr lang="en-US" sz="2000" i="1" smtClean="0"/>
              <a:t>large object</a:t>
            </a:r>
            <a:r>
              <a:rPr lang="en-US" sz="2000" smtClean="0"/>
              <a:t>:</a:t>
            </a:r>
          </a:p>
          <a:p>
            <a:pPr lvl="1"/>
            <a:r>
              <a:rPr lang="en-US" sz="2000" b="1" smtClean="0">
                <a:solidFill>
                  <a:srgbClr val="000099"/>
                </a:solidFill>
              </a:rPr>
              <a:t>blob</a:t>
            </a:r>
            <a:r>
              <a:rPr lang="en-US" sz="2000" smtClean="0"/>
              <a:t>: binary large object -- object is a large collection of uninterpreted binary data (whose interpretation is left to an application outside of the database system)</a:t>
            </a:r>
          </a:p>
          <a:p>
            <a:pPr lvl="1"/>
            <a:r>
              <a:rPr lang="en-US" sz="2000" b="1" smtClean="0">
                <a:solidFill>
                  <a:srgbClr val="000099"/>
                </a:solidFill>
              </a:rPr>
              <a:t>clob</a:t>
            </a:r>
            <a:r>
              <a:rPr lang="en-US" sz="2000" smtClean="0"/>
              <a:t>: character large object -- object is a large collection of character data</a:t>
            </a:r>
          </a:p>
          <a:p>
            <a:pPr lvl="1"/>
            <a:r>
              <a:rPr lang="en-US" sz="2000" smtClean="0"/>
              <a:t>When a query returns a large object, a pointer is returned rather than the large object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Authorization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8115300" cy="4876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2000" smtClean="0"/>
              <a:t>Forms of authorization on parts of  the database:</a:t>
            </a:r>
          </a:p>
          <a:p>
            <a:pPr>
              <a:lnSpc>
                <a:spcPct val="160000"/>
              </a:lnSpc>
            </a:pPr>
            <a:r>
              <a:rPr lang="en-US" sz="2000" b="1" smtClean="0">
                <a:solidFill>
                  <a:srgbClr val="000099"/>
                </a:solidFill>
              </a:rPr>
              <a:t>Read</a:t>
            </a:r>
            <a:r>
              <a:rPr lang="en-US" sz="2000" b="1" smtClean="0">
                <a:solidFill>
                  <a:schemeClr val="tx2"/>
                </a:solidFill>
              </a:rPr>
              <a:t> </a:t>
            </a:r>
            <a:r>
              <a:rPr lang="en-US" sz="2000" smtClean="0"/>
              <a:t>- allows reading, but not modification of data.</a:t>
            </a:r>
          </a:p>
          <a:p>
            <a:r>
              <a:rPr lang="en-US" sz="2000" b="1" smtClean="0">
                <a:solidFill>
                  <a:srgbClr val="000099"/>
                </a:solidFill>
              </a:rPr>
              <a:t>Insert</a:t>
            </a:r>
            <a:r>
              <a:rPr lang="en-US" sz="2000" b="1" smtClean="0">
                <a:solidFill>
                  <a:schemeClr val="tx2"/>
                </a:solidFill>
              </a:rPr>
              <a:t> </a:t>
            </a:r>
            <a:r>
              <a:rPr lang="en-US" sz="2000" smtClean="0"/>
              <a:t>- allows insertion of new data, but not modification of existing data.</a:t>
            </a:r>
          </a:p>
          <a:p>
            <a:r>
              <a:rPr lang="en-US" sz="2000" b="1" smtClean="0">
                <a:solidFill>
                  <a:srgbClr val="000099"/>
                </a:solidFill>
              </a:rPr>
              <a:t>Update</a:t>
            </a:r>
            <a:r>
              <a:rPr lang="en-US" sz="2000" b="1" smtClean="0">
                <a:solidFill>
                  <a:schemeClr val="tx2"/>
                </a:solidFill>
              </a:rPr>
              <a:t> </a:t>
            </a:r>
            <a:r>
              <a:rPr lang="en-US" sz="2000" smtClean="0"/>
              <a:t>- allows modification, but not deletion of data.</a:t>
            </a:r>
          </a:p>
          <a:p>
            <a:r>
              <a:rPr lang="en-US" sz="2000" b="1" smtClean="0">
                <a:solidFill>
                  <a:srgbClr val="000099"/>
                </a:solidFill>
              </a:rPr>
              <a:t>Delete</a:t>
            </a:r>
            <a:r>
              <a:rPr lang="en-US" sz="2000" b="1" smtClean="0">
                <a:solidFill>
                  <a:schemeClr val="tx2"/>
                </a:solidFill>
              </a:rPr>
              <a:t> </a:t>
            </a:r>
            <a:r>
              <a:rPr lang="en-US" sz="2000" smtClean="0"/>
              <a:t>- allows deletion of data.</a:t>
            </a:r>
          </a:p>
          <a:p>
            <a:pPr>
              <a:buFont typeface="Monotype Sorts" charset="2"/>
              <a:buNone/>
            </a:pPr>
            <a:endParaRPr lang="en-US" sz="2000" smtClean="0"/>
          </a:p>
          <a:p>
            <a:pPr>
              <a:buFont typeface="Monotype Sorts" charset="2"/>
              <a:buNone/>
            </a:pPr>
            <a:r>
              <a:rPr lang="en-US" sz="2000" smtClean="0"/>
              <a:t>Forms of authorization to modify the database schema</a:t>
            </a:r>
          </a:p>
          <a:p>
            <a:r>
              <a:rPr lang="en-US" sz="2000" b="1" smtClean="0">
                <a:solidFill>
                  <a:srgbClr val="000099"/>
                </a:solidFill>
              </a:rPr>
              <a:t>Index</a:t>
            </a:r>
            <a:r>
              <a:rPr lang="en-US" sz="2000" b="1" smtClean="0">
                <a:solidFill>
                  <a:schemeClr val="tx2"/>
                </a:solidFill>
              </a:rPr>
              <a:t> </a:t>
            </a:r>
            <a:r>
              <a:rPr lang="en-US" sz="2000" smtClean="0"/>
              <a:t>- allows creation and deletion of indices.</a:t>
            </a:r>
          </a:p>
          <a:p>
            <a:r>
              <a:rPr lang="en-US" sz="2000" b="1" smtClean="0">
                <a:solidFill>
                  <a:srgbClr val="000099"/>
                </a:solidFill>
              </a:rPr>
              <a:t>Resources</a:t>
            </a:r>
            <a:r>
              <a:rPr lang="en-US" sz="2000" b="1" smtClean="0">
                <a:solidFill>
                  <a:schemeClr val="tx2"/>
                </a:solidFill>
              </a:rPr>
              <a:t> </a:t>
            </a:r>
            <a:r>
              <a:rPr lang="en-US" sz="2000" smtClean="0"/>
              <a:t>- allows creation of new relations.</a:t>
            </a:r>
          </a:p>
          <a:p>
            <a:r>
              <a:rPr lang="en-US" sz="2000" b="1" smtClean="0">
                <a:solidFill>
                  <a:srgbClr val="000099"/>
                </a:solidFill>
              </a:rPr>
              <a:t>Alteration</a:t>
            </a:r>
            <a:r>
              <a:rPr lang="en-US" sz="2000" b="1" smtClean="0">
                <a:solidFill>
                  <a:schemeClr val="tx2"/>
                </a:solidFill>
              </a:rPr>
              <a:t> </a:t>
            </a:r>
            <a:r>
              <a:rPr lang="en-US" sz="2000" smtClean="0"/>
              <a:t>- allows addition or deletion of attributes in a relation.</a:t>
            </a:r>
          </a:p>
          <a:p>
            <a:r>
              <a:rPr lang="en-US" sz="2000" b="1" smtClean="0">
                <a:solidFill>
                  <a:srgbClr val="000099"/>
                </a:solidFill>
              </a:rPr>
              <a:t>Drop</a:t>
            </a:r>
            <a:r>
              <a:rPr lang="en-US" sz="2000" b="1" smtClean="0">
                <a:solidFill>
                  <a:schemeClr val="tx2"/>
                </a:solidFill>
              </a:rPr>
              <a:t> </a:t>
            </a:r>
            <a:r>
              <a:rPr lang="en-US" sz="2000" smtClean="0"/>
              <a:t>- allows deletion of relations.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Authorization Specification in SQL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r>
              <a:rPr lang="en-US" sz="2000" smtClean="0"/>
              <a:t>The </a:t>
            </a:r>
            <a:r>
              <a:rPr lang="en-US" sz="2000" b="1" smtClean="0">
                <a:solidFill>
                  <a:srgbClr val="000099"/>
                </a:solidFill>
              </a:rPr>
              <a:t>grant</a:t>
            </a:r>
            <a:r>
              <a:rPr lang="en-US" sz="2000" smtClean="0"/>
              <a:t> statement is used to confer authorization</a:t>
            </a: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	</a:t>
            </a:r>
            <a:r>
              <a:rPr lang="en-US" sz="2000" b="1" smtClean="0"/>
              <a:t>grant</a:t>
            </a:r>
            <a:r>
              <a:rPr lang="en-US" sz="2000" smtClean="0"/>
              <a:t> &lt;privilege list&gt;</a:t>
            </a: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	</a:t>
            </a:r>
            <a:r>
              <a:rPr lang="en-US" sz="2000" b="1" smtClean="0"/>
              <a:t>on </a:t>
            </a:r>
            <a:r>
              <a:rPr lang="en-US" sz="2000" smtClean="0"/>
              <a:t>&lt;relation name or view name&gt; </a:t>
            </a:r>
            <a:r>
              <a:rPr lang="en-US" sz="2000" b="1" smtClean="0"/>
              <a:t>to</a:t>
            </a:r>
            <a:r>
              <a:rPr lang="en-US" sz="2000" smtClean="0"/>
              <a:t> &lt;user list&gt;</a:t>
            </a:r>
            <a:endParaRPr lang="en-US" smtClean="0"/>
          </a:p>
          <a:p>
            <a:r>
              <a:rPr lang="en-US" sz="2000" smtClean="0"/>
              <a:t>&lt;user list&gt; is:</a:t>
            </a:r>
            <a:endParaRPr lang="en-US" smtClean="0"/>
          </a:p>
          <a:p>
            <a:pPr lvl="1"/>
            <a:r>
              <a:rPr lang="en-US" sz="2000" smtClean="0"/>
              <a:t>a user-id</a:t>
            </a:r>
            <a:endParaRPr lang="en-US" smtClean="0"/>
          </a:p>
          <a:p>
            <a:pPr lvl="1"/>
            <a:r>
              <a:rPr lang="en-US" sz="2000" b="1" smtClean="0"/>
              <a:t>public</a:t>
            </a:r>
            <a:r>
              <a:rPr lang="en-US" sz="2000" smtClean="0"/>
              <a:t>, which allows all valid users the privilege granted</a:t>
            </a:r>
            <a:endParaRPr lang="en-US" smtClean="0"/>
          </a:p>
          <a:p>
            <a:pPr lvl="1"/>
            <a:r>
              <a:rPr lang="en-US" sz="2000" smtClean="0"/>
              <a:t>A role (more on this later)</a:t>
            </a:r>
            <a:endParaRPr lang="en-US" smtClean="0"/>
          </a:p>
          <a:p>
            <a:r>
              <a:rPr lang="en-US" sz="2000" smtClean="0"/>
              <a:t>Granting a privilege on a view does not imply granting any privileges on the underlying relations.</a:t>
            </a:r>
            <a:endParaRPr lang="en-US" smtClean="0"/>
          </a:p>
          <a:p>
            <a:r>
              <a:rPr lang="en-US" sz="2000" smtClean="0"/>
              <a:t>The grantor of the privilege must already hold the privilege on the specified item (or be the database administrator).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Privileges in SQL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289800" cy="4445000"/>
          </a:xfrm>
        </p:spPr>
        <p:txBody>
          <a:bodyPr/>
          <a:lstStyle/>
          <a:p>
            <a:r>
              <a:rPr lang="en-US" sz="2000" b="1" smtClean="0">
                <a:solidFill>
                  <a:srgbClr val="000099"/>
                </a:solidFill>
              </a:rPr>
              <a:t>select</a:t>
            </a:r>
            <a:r>
              <a:rPr lang="en-US" sz="2000" b="1" smtClean="0"/>
              <a:t>:</a:t>
            </a:r>
            <a:r>
              <a:rPr lang="en-US" sz="2000" smtClean="0"/>
              <a:t> allows read access to relation,or the ability to query using the view</a:t>
            </a:r>
            <a:endParaRPr lang="en-US" smtClean="0"/>
          </a:p>
          <a:p>
            <a:pPr lvl="1"/>
            <a:r>
              <a:rPr lang="en-US" sz="2000" smtClean="0"/>
              <a:t>Example: grant users </a:t>
            </a:r>
            <a:r>
              <a:rPr lang="en-US" sz="2000" i="1" smtClean="0"/>
              <a:t>U</a:t>
            </a:r>
            <a:r>
              <a:rPr lang="en-US" sz="2000" baseline="-25000" smtClean="0"/>
              <a:t>1</a:t>
            </a:r>
            <a:r>
              <a:rPr lang="en-US" sz="2000" smtClean="0"/>
              <a:t>, </a:t>
            </a:r>
            <a:r>
              <a:rPr lang="en-US" sz="2000" i="1" smtClean="0"/>
              <a:t>U</a:t>
            </a:r>
            <a:r>
              <a:rPr lang="en-US" sz="2000" baseline="-25000" smtClean="0"/>
              <a:t>2</a:t>
            </a:r>
            <a:r>
              <a:rPr lang="en-US" sz="2000" smtClean="0"/>
              <a:t>, and </a:t>
            </a:r>
            <a:r>
              <a:rPr lang="en-US" sz="2000" i="1" smtClean="0"/>
              <a:t>U</a:t>
            </a:r>
            <a:r>
              <a:rPr lang="en-US" sz="2000" baseline="-25000" smtClean="0"/>
              <a:t>3</a:t>
            </a:r>
            <a:r>
              <a:rPr lang="en-US" sz="2000" smtClean="0"/>
              <a:t> </a:t>
            </a:r>
            <a:r>
              <a:rPr lang="en-US" sz="2000" b="1" smtClean="0"/>
              <a:t>select</a:t>
            </a:r>
            <a:r>
              <a:rPr lang="en-US" sz="2000" smtClean="0"/>
              <a:t> authorization on the</a:t>
            </a:r>
            <a:r>
              <a:rPr lang="en-US" smtClean="0"/>
              <a:t> </a:t>
            </a:r>
            <a:r>
              <a:rPr lang="en-US" sz="2000" i="1" smtClean="0"/>
              <a:t>instructor</a:t>
            </a:r>
            <a:r>
              <a:rPr lang="en-US" i="1" smtClean="0"/>
              <a:t> </a:t>
            </a:r>
            <a:r>
              <a:rPr lang="en-US" sz="2000" smtClean="0"/>
              <a:t>relation:</a:t>
            </a: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		</a:t>
            </a:r>
            <a:r>
              <a:rPr lang="en-US" sz="2000" b="1" smtClean="0"/>
              <a:t>grant select on </a:t>
            </a:r>
            <a:r>
              <a:rPr lang="en-US" sz="2000" i="1" smtClean="0"/>
              <a:t>instructor </a:t>
            </a:r>
            <a:r>
              <a:rPr lang="en-US" sz="2000" b="1" smtClean="0"/>
              <a:t>to </a:t>
            </a:r>
            <a:r>
              <a:rPr lang="en-US" sz="2000" i="1" smtClean="0"/>
              <a:t>U</a:t>
            </a:r>
            <a:r>
              <a:rPr lang="en-US" sz="2000" baseline="-25000" smtClean="0"/>
              <a:t>1</a:t>
            </a:r>
            <a:r>
              <a:rPr lang="en-US" sz="2000" i="1" smtClean="0"/>
              <a:t>, U</a:t>
            </a:r>
            <a:r>
              <a:rPr lang="en-US" sz="2000" baseline="-25000" smtClean="0"/>
              <a:t>2</a:t>
            </a:r>
            <a:r>
              <a:rPr lang="en-US" sz="2000" i="1" smtClean="0"/>
              <a:t>, U</a:t>
            </a:r>
            <a:r>
              <a:rPr lang="en-US" sz="2000" baseline="-25000" smtClean="0"/>
              <a:t>3</a:t>
            </a:r>
            <a:endParaRPr lang="en-US" smtClean="0"/>
          </a:p>
          <a:p>
            <a:r>
              <a:rPr lang="en-US" sz="2000" b="1" smtClean="0">
                <a:solidFill>
                  <a:srgbClr val="000099"/>
                </a:solidFill>
              </a:rPr>
              <a:t>insert</a:t>
            </a:r>
            <a:r>
              <a:rPr lang="en-US" sz="2000" smtClean="0"/>
              <a:t>: the ability to insert tuples</a:t>
            </a:r>
            <a:endParaRPr lang="en-US" smtClean="0"/>
          </a:p>
          <a:p>
            <a:r>
              <a:rPr lang="en-US" sz="2000" b="1" smtClean="0">
                <a:solidFill>
                  <a:srgbClr val="000099"/>
                </a:solidFill>
              </a:rPr>
              <a:t>update</a:t>
            </a:r>
            <a:r>
              <a:rPr lang="en-US" sz="2000" smtClean="0"/>
              <a:t>: the ability  to update using the SQL update statement</a:t>
            </a:r>
            <a:endParaRPr lang="en-US" smtClean="0"/>
          </a:p>
          <a:p>
            <a:r>
              <a:rPr lang="en-US" sz="2000" b="1" smtClean="0">
                <a:solidFill>
                  <a:srgbClr val="000099"/>
                </a:solidFill>
              </a:rPr>
              <a:t>delete</a:t>
            </a:r>
            <a:r>
              <a:rPr lang="en-US" sz="2000" smtClean="0"/>
              <a:t>: the ability to delete tuples.</a:t>
            </a:r>
            <a:endParaRPr lang="en-US" smtClean="0"/>
          </a:p>
          <a:p>
            <a:r>
              <a:rPr lang="en-US" sz="2000" b="1" smtClean="0">
                <a:solidFill>
                  <a:srgbClr val="000099"/>
                </a:solidFill>
              </a:rPr>
              <a:t>all</a:t>
            </a:r>
            <a:r>
              <a:rPr lang="en-US" sz="2000" b="1" smtClean="0">
                <a:solidFill>
                  <a:schemeClr val="tx2"/>
                </a:solidFill>
              </a:rPr>
              <a:t> </a:t>
            </a:r>
            <a:r>
              <a:rPr lang="en-US" sz="2000" b="1" smtClean="0">
                <a:solidFill>
                  <a:srgbClr val="000099"/>
                </a:solidFill>
              </a:rPr>
              <a:t>privileges</a:t>
            </a:r>
            <a:r>
              <a:rPr lang="en-US" sz="2000" smtClean="0"/>
              <a:t>: used as a short form for all the allowable privileges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 operations –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en-US" sz="2000" smtClean="0"/>
              <a:t>Relation </a:t>
            </a:r>
            <a:r>
              <a:rPr lang="en-US" sz="2000" i="1" smtClean="0"/>
              <a:t>course</a:t>
            </a:r>
            <a:endParaRPr lang="en-US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98513" y="3175000"/>
            <a:ext cx="70294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000"/>
              <a:t>Relation </a:t>
            </a:r>
            <a:r>
              <a:rPr kumimoji="1" lang="en-US" sz="2000" i="1"/>
              <a:t>prereq</a:t>
            </a:r>
            <a:endParaRPr kumimoji="1" lang="en-US" sz="180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852488" y="5395913"/>
            <a:ext cx="82915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2000"/>
              <a:t>   Observe that 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r>
              <a:rPr kumimoji="1" lang="en-US" sz="2000"/>
              <a:t>         </a:t>
            </a:r>
            <a:r>
              <a:rPr kumimoji="1" lang="en-US" sz="1800"/>
              <a:t> </a:t>
            </a:r>
            <a:r>
              <a:rPr kumimoji="1" lang="en-US" sz="2000"/>
              <a:t>prereq information</a:t>
            </a:r>
            <a:r>
              <a:rPr kumimoji="1" lang="en-US" sz="1800"/>
              <a:t> </a:t>
            </a:r>
            <a:r>
              <a:rPr kumimoji="1" lang="en-US" sz="2000"/>
              <a:t>is missing for CS-315 and</a:t>
            </a:r>
            <a:r>
              <a:rPr kumimoji="1" lang="en-US" sz="1800"/>
              <a:t> </a:t>
            </a:r>
            <a:endParaRPr kumimoji="1" lang="en-US" sz="2000"/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r>
              <a:rPr kumimoji="1" lang="en-US" sz="2000"/>
              <a:t>          course</a:t>
            </a:r>
            <a:r>
              <a:rPr kumimoji="1" lang="en-US" sz="1800"/>
              <a:t> </a:t>
            </a:r>
            <a:r>
              <a:rPr kumimoji="1" lang="en-US" sz="2000"/>
              <a:t>information</a:t>
            </a:r>
            <a:r>
              <a:rPr kumimoji="1" lang="en-US" sz="1800"/>
              <a:t> </a:t>
            </a:r>
            <a:r>
              <a:rPr kumimoji="1" lang="en-US" sz="2000"/>
              <a:t>is missing  for  CS-437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9925" y="1739900"/>
            <a:ext cx="4329113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32088" y="3744913"/>
            <a:ext cx="2598737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Revoking Authorization in SQL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r>
              <a:rPr lang="en-US" sz="2000" smtClean="0"/>
              <a:t>The </a:t>
            </a:r>
            <a:r>
              <a:rPr lang="en-US" sz="2000" b="1" smtClean="0">
                <a:solidFill>
                  <a:srgbClr val="000099"/>
                </a:solidFill>
              </a:rPr>
              <a:t>revoke</a:t>
            </a:r>
            <a:r>
              <a:rPr lang="en-US" sz="2000" b="1" smtClean="0"/>
              <a:t> </a:t>
            </a:r>
            <a:r>
              <a:rPr lang="en-US" sz="2000" smtClean="0"/>
              <a:t>statement is used to revoke authorization.</a:t>
            </a:r>
            <a:endParaRPr lang="en-US" smtClean="0"/>
          </a:p>
          <a:p>
            <a:pPr lvl="1">
              <a:buFont typeface="Monotype Sorts" charset="2"/>
              <a:buNone/>
            </a:pPr>
            <a:r>
              <a:rPr lang="en-US" sz="2000" b="1" smtClean="0"/>
              <a:t>revoke </a:t>
            </a:r>
            <a:r>
              <a:rPr lang="en-US" sz="2000" smtClean="0"/>
              <a:t>&lt;privilege list&gt;</a:t>
            </a:r>
            <a:endParaRPr lang="en-US" smtClean="0"/>
          </a:p>
          <a:p>
            <a:pPr lvl="1">
              <a:buFont typeface="Monotype Sorts" charset="2"/>
              <a:buNone/>
            </a:pPr>
            <a:r>
              <a:rPr lang="en-US" sz="2000" b="1" smtClean="0"/>
              <a:t>on </a:t>
            </a:r>
            <a:r>
              <a:rPr lang="en-US" sz="2000" smtClean="0"/>
              <a:t>&lt;relation name or view name&gt; </a:t>
            </a:r>
            <a:r>
              <a:rPr lang="en-US" sz="2000" b="1" smtClean="0"/>
              <a:t>from </a:t>
            </a:r>
            <a:r>
              <a:rPr lang="en-US" sz="2000" smtClean="0"/>
              <a:t>&lt;user list&gt;</a:t>
            </a:r>
            <a:endParaRPr lang="en-US" smtClean="0"/>
          </a:p>
          <a:p>
            <a:r>
              <a:rPr lang="en-US" sz="2000" smtClean="0"/>
              <a:t>Example:</a:t>
            </a:r>
            <a:endParaRPr lang="en-US" smtClean="0"/>
          </a:p>
          <a:p>
            <a:pPr lvl="1">
              <a:buFont typeface="Monotype Sorts" charset="2"/>
              <a:buNone/>
            </a:pPr>
            <a:r>
              <a:rPr lang="en-US" sz="2000" b="1" smtClean="0"/>
              <a:t>revoke select on </a:t>
            </a:r>
            <a:r>
              <a:rPr lang="en-US" sz="2000" i="1" smtClean="0"/>
              <a:t>branch  </a:t>
            </a:r>
            <a:r>
              <a:rPr lang="en-US" sz="2000" b="1" smtClean="0"/>
              <a:t>from </a:t>
            </a:r>
            <a:r>
              <a:rPr lang="en-US" sz="2000" i="1" smtClean="0"/>
              <a:t>U</a:t>
            </a:r>
            <a:r>
              <a:rPr lang="en-US" sz="2000" i="1" baseline="-25000" smtClean="0"/>
              <a:t>1</a:t>
            </a:r>
            <a:r>
              <a:rPr lang="en-US" sz="2000" i="1" smtClean="0"/>
              <a:t>, U</a:t>
            </a:r>
            <a:r>
              <a:rPr lang="en-US" sz="2000" i="1" baseline="-25000" smtClean="0"/>
              <a:t>2</a:t>
            </a:r>
            <a:r>
              <a:rPr lang="en-US" sz="2000" i="1" smtClean="0"/>
              <a:t>, U</a:t>
            </a:r>
            <a:r>
              <a:rPr lang="en-US" sz="2000" i="1" baseline="-25000" smtClean="0"/>
              <a:t>3</a:t>
            </a:r>
            <a:endParaRPr lang="en-US" i="1" baseline="-25000" smtClean="0"/>
          </a:p>
          <a:p>
            <a:r>
              <a:rPr lang="en-US" sz="2000" smtClean="0"/>
              <a:t>&lt;privilege-list&gt; may be </a:t>
            </a:r>
            <a:r>
              <a:rPr lang="en-US" sz="2000" b="1" smtClean="0"/>
              <a:t>all </a:t>
            </a:r>
            <a:r>
              <a:rPr lang="en-US" sz="2000" smtClean="0"/>
              <a:t>to revoke all privileges the revokee may hold.</a:t>
            </a:r>
            <a:endParaRPr lang="en-US" smtClean="0"/>
          </a:p>
          <a:p>
            <a:r>
              <a:rPr lang="en-US" sz="2000" smtClean="0"/>
              <a:t>If &lt;revokee-list&gt; includes </a:t>
            </a:r>
            <a:r>
              <a:rPr lang="en-US" sz="2000" b="1" smtClean="0"/>
              <a:t>public, </a:t>
            </a:r>
            <a:r>
              <a:rPr lang="en-US" sz="2000" smtClean="0"/>
              <a:t>all users lose the privilege except those granted it explicitly.</a:t>
            </a:r>
            <a:endParaRPr lang="en-US" smtClean="0"/>
          </a:p>
          <a:p>
            <a:r>
              <a:rPr lang="en-US" sz="2000" smtClean="0"/>
              <a:t>If the same privilege was granted twice to the same user by different grantees, the user may retain the privilege after the revocation.</a:t>
            </a:r>
            <a:endParaRPr lang="en-US" smtClean="0"/>
          </a:p>
          <a:p>
            <a:r>
              <a:rPr lang="en-US" sz="2000" smtClean="0"/>
              <a:t>All privileges that depend on the privilege being revoked are also revoked.</a:t>
            </a: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Roles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9"/>
                </a:solidFill>
              </a:rPr>
              <a:t>create role</a:t>
            </a:r>
            <a:r>
              <a:rPr lang="en-US" dirty="0" smtClean="0"/>
              <a:t> instructor;</a:t>
            </a:r>
          </a:p>
          <a:p>
            <a:r>
              <a:rPr lang="en-US" b="1" dirty="0" smtClean="0"/>
              <a:t>grant</a:t>
            </a:r>
            <a:r>
              <a:rPr lang="en-US" dirty="0" smtClean="0"/>
              <a:t> </a:t>
            </a:r>
            <a:r>
              <a:rPr lang="en-US" i="1" dirty="0" smtClean="0"/>
              <a:t>instructor</a:t>
            </a:r>
            <a:r>
              <a:rPr lang="en-US" b="1" dirty="0" smtClean="0"/>
              <a:t> to </a:t>
            </a:r>
            <a:r>
              <a:rPr lang="en-US" b="1" dirty="0" err="1" smtClean="0"/>
              <a:t>Amit</a:t>
            </a:r>
            <a:r>
              <a:rPr lang="en-US" b="1" dirty="0" smtClean="0"/>
              <a:t>;</a:t>
            </a:r>
            <a:endParaRPr lang="en-US" dirty="0" smtClean="0"/>
          </a:p>
          <a:p>
            <a:r>
              <a:rPr lang="en-US" dirty="0" smtClean="0"/>
              <a:t>Privileges can be granted to roles:</a:t>
            </a:r>
          </a:p>
          <a:p>
            <a:pPr lvl="1"/>
            <a:r>
              <a:rPr lang="en-US" b="1" dirty="0" smtClean="0"/>
              <a:t>grant</a:t>
            </a:r>
            <a:r>
              <a:rPr lang="en-US" dirty="0" smtClean="0"/>
              <a:t> 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b="1" dirty="0" smtClean="0"/>
              <a:t>on</a:t>
            </a:r>
            <a:r>
              <a:rPr lang="en-US" dirty="0" smtClean="0"/>
              <a:t> </a:t>
            </a:r>
            <a:r>
              <a:rPr lang="en-US" i="1" dirty="0" smtClean="0"/>
              <a:t>takes</a:t>
            </a:r>
            <a:r>
              <a:rPr lang="en-US" dirty="0" smtClean="0"/>
              <a:t> </a:t>
            </a:r>
            <a:r>
              <a:rPr lang="en-US" b="1" dirty="0" smtClean="0"/>
              <a:t>to</a:t>
            </a:r>
            <a:r>
              <a:rPr lang="en-US" dirty="0" smtClean="0"/>
              <a:t> </a:t>
            </a:r>
            <a:r>
              <a:rPr lang="en-US" i="1" dirty="0" smtClean="0"/>
              <a:t>instructor</a:t>
            </a:r>
            <a:r>
              <a:rPr lang="en-US" dirty="0" smtClean="0"/>
              <a:t>;</a:t>
            </a:r>
          </a:p>
          <a:p>
            <a:r>
              <a:rPr lang="en-US" dirty="0" smtClean="0"/>
              <a:t>Roles can be granted to users, as well as to other roles</a:t>
            </a:r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b="1" dirty="0" smtClean="0"/>
              <a:t>role</a:t>
            </a:r>
            <a:r>
              <a:rPr lang="en-US" dirty="0" smtClean="0"/>
              <a:t> </a:t>
            </a:r>
            <a:r>
              <a:rPr lang="en-US" i="1" dirty="0" err="1" smtClean="0"/>
              <a:t>teaching_assistant</a:t>
            </a:r>
            <a:endParaRPr lang="en-US" i="1" dirty="0" smtClean="0"/>
          </a:p>
          <a:p>
            <a:pPr lvl="1"/>
            <a:r>
              <a:rPr lang="en-US" b="1" dirty="0" smtClean="0"/>
              <a:t>grant</a:t>
            </a:r>
            <a:r>
              <a:rPr lang="en-US" dirty="0" smtClean="0"/>
              <a:t> </a:t>
            </a:r>
            <a:r>
              <a:rPr lang="en-US" i="1" dirty="0" err="1" smtClean="0"/>
              <a:t>teaching_assistant</a:t>
            </a:r>
            <a:r>
              <a:rPr lang="en-US" dirty="0" smtClean="0"/>
              <a:t> </a:t>
            </a:r>
            <a:r>
              <a:rPr lang="en-US" b="1" dirty="0" smtClean="0"/>
              <a:t>to</a:t>
            </a:r>
            <a:r>
              <a:rPr lang="en-US" dirty="0" smtClean="0"/>
              <a:t> </a:t>
            </a:r>
            <a:r>
              <a:rPr lang="en-US" i="1" dirty="0" smtClean="0"/>
              <a:t>instructor</a:t>
            </a:r>
            <a:r>
              <a:rPr lang="en-US" dirty="0" smtClean="0"/>
              <a:t>;</a:t>
            </a:r>
          </a:p>
          <a:p>
            <a:pPr lvl="2"/>
            <a:r>
              <a:rPr lang="en-US" i="1" dirty="0" smtClean="0"/>
              <a:t>Instructor</a:t>
            </a:r>
            <a:r>
              <a:rPr lang="en-US" dirty="0" smtClean="0"/>
              <a:t> inherits all privileges of </a:t>
            </a:r>
            <a:r>
              <a:rPr lang="en-US" i="1" dirty="0" err="1" smtClean="0"/>
              <a:t>teaching_assistant</a:t>
            </a:r>
            <a:endParaRPr lang="en-US" i="1" dirty="0" smtClean="0"/>
          </a:p>
          <a:p>
            <a:r>
              <a:rPr lang="en-US" dirty="0" smtClean="0"/>
              <a:t>Chain of roles</a:t>
            </a:r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b="1" dirty="0" smtClean="0"/>
              <a:t>role</a:t>
            </a:r>
            <a:r>
              <a:rPr lang="en-US" dirty="0" smtClean="0"/>
              <a:t> </a:t>
            </a:r>
            <a:r>
              <a:rPr lang="en-US" i="1" dirty="0" smtClean="0"/>
              <a:t>dean</a:t>
            </a:r>
            <a:r>
              <a:rPr lang="en-US" dirty="0" smtClean="0"/>
              <a:t>;</a:t>
            </a:r>
          </a:p>
          <a:p>
            <a:pPr lvl="1"/>
            <a:r>
              <a:rPr lang="en-US" b="1" dirty="0" smtClean="0"/>
              <a:t>grant</a:t>
            </a:r>
            <a:r>
              <a:rPr lang="en-US" dirty="0" smtClean="0"/>
              <a:t> </a:t>
            </a:r>
            <a:r>
              <a:rPr lang="en-US" i="1" dirty="0" smtClean="0"/>
              <a:t>instructor</a:t>
            </a:r>
            <a:r>
              <a:rPr lang="en-US" dirty="0" smtClean="0"/>
              <a:t> </a:t>
            </a:r>
            <a:r>
              <a:rPr lang="en-US" b="1" dirty="0" smtClean="0"/>
              <a:t>to</a:t>
            </a:r>
            <a:r>
              <a:rPr lang="en-US" dirty="0" smtClean="0"/>
              <a:t> </a:t>
            </a:r>
            <a:r>
              <a:rPr lang="en-US" i="1" dirty="0" smtClean="0"/>
              <a:t>dean</a:t>
            </a:r>
            <a:r>
              <a:rPr lang="en-US" dirty="0" smtClean="0"/>
              <a:t>;</a:t>
            </a:r>
          </a:p>
          <a:p>
            <a:pPr lvl="1"/>
            <a:r>
              <a:rPr lang="en-US" b="1" dirty="0" smtClean="0"/>
              <a:t>grant</a:t>
            </a:r>
            <a:r>
              <a:rPr lang="en-US" dirty="0" smtClean="0"/>
              <a:t> </a:t>
            </a:r>
            <a:r>
              <a:rPr lang="en-US" i="1" dirty="0" smtClean="0"/>
              <a:t>dean</a:t>
            </a:r>
            <a:r>
              <a:rPr lang="en-US" dirty="0" smtClean="0"/>
              <a:t> </a:t>
            </a:r>
            <a:r>
              <a:rPr lang="en-US" b="1" dirty="0" smtClean="0"/>
              <a:t>to</a:t>
            </a:r>
            <a:r>
              <a:rPr lang="en-US" dirty="0" smtClean="0"/>
              <a:t> Satoshi;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Authorization on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smtClean="0"/>
              <a:t>create view </a:t>
            </a:r>
            <a:r>
              <a:rPr lang="en-US" sz="2000" i="1" smtClean="0"/>
              <a:t>geo_instructor </a:t>
            </a:r>
            <a:r>
              <a:rPr lang="en-US" sz="2000" b="1" smtClean="0"/>
              <a:t>as</a:t>
            </a:r>
            <a:br>
              <a:rPr lang="en-US" sz="2000" b="1" smtClean="0"/>
            </a:br>
            <a:r>
              <a:rPr lang="en-US" sz="2000" smtClean="0"/>
              <a:t>(</a:t>
            </a:r>
            <a:r>
              <a:rPr lang="en-US" sz="2000" b="1" smtClean="0"/>
              <a:t>select </a:t>
            </a:r>
            <a:r>
              <a:rPr lang="en-US" sz="2000" smtClean="0"/>
              <a:t>*</a:t>
            </a:r>
            <a:br>
              <a:rPr lang="en-US" sz="2000" smtClean="0"/>
            </a:b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br>
              <a:rPr lang="en-US" sz="2000" i="1" smtClean="0"/>
            </a:br>
            <a:r>
              <a:rPr lang="en-US" sz="2000" b="1" smtClean="0"/>
              <a:t>where </a:t>
            </a:r>
            <a:r>
              <a:rPr lang="en-US" sz="2000" i="1" smtClean="0"/>
              <a:t>dept_name </a:t>
            </a:r>
            <a:r>
              <a:rPr lang="en-US" sz="2000" smtClean="0"/>
              <a:t>= ’Geology’);</a:t>
            </a:r>
          </a:p>
          <a:p>
            <a:r>
              <a:rPr lang="en-US" sz="2000" b="1" smtClean="0"/>
              <a:t>grant select on </a:t>
            </a:r>
            <a:r>
              <a:rPr lang="en-US" sz="2000" i="1" smtClean="0"/>
              <a:t>geo_instructor </a:t>
            </a:r>
            <a:r>
              <a:rPr lang="en-US" sz="2000" b="1" smtClean="0"/>
              <a:t>to </a:t>
            </a:r>
            <a:r>
              <a:rPr lang="en-US" sz="2000" i="1" smtClean="0"/>
              <a:t> geo_staff</a:t>
            </a:r>
          </a:p>
          <a:p>
            <a:r>
              <a:rPr lang="en-US" sz="2000" smtClean="0"/>
              <a:t>Suppose that a  </a:t>
            </a:r>
            <a:r>
              <a:rPr lang="en-US" sz="2000" i="1" smtClean="0"/>
              <a:t>geo_staff</a:t>
            </a:r>
            <a:r>
              <a:rPr lang="en-US" sz="2000" smtClean="0"/>
              <a:t> member issues</a:t>
            </a:r>
          </a:p>
          <a:p>
            <a:pPr lvl="1"/>
            <a:r>
              <a:rPr lang="en-US" sz="2000" b="1" smtClean="0"/>
              <a:t>select </a:t>
            </a:r>
            <a:r>
              <a:rPr lang="en-US" sz="2000" smtClean="0"/>
              <a:t>*</a:t>
            </a:r>
            <a:br>
              <a:rPr lang="en-US" sz="2000" smtClean="0"/>
            </a:br>
            <a:r>
              <a:rPr lang="en-US" sz="2000" b="1" smtClean="0"/>
              <a:t>from </a:t>
            </a:r>
            <a:r>
              <a:rPr lang="en-US" sz="2000" i="1" smtClean="0"/>
              <a:t>geo_instructor</a:t>
            </a:r>
            <a:r>
              <a:rPr lang="en-US" sz="2000" smtClean="0"/>
              <a:t>;</a:t>
            </a:r>
          </a:p>
          <a:p>
            <a:r>
              <a:rPr lang="en-US" sz="2000" smtClean="0"/>
              <a:t>What if </a:t>
            </a:r>
          </a:p>
          <a:p>
            <a:pPr lvl="1"/>
            <a:r>
              <a:rPr lang="en-US" sz="2000" i="1" smtClean="0"/>
              <a:t>geo_staff</a:t>
            </a:r>
            <a:r>
              <a:rPr lang="en-US" sz="2000" smtClean="0"/>
              <a:t> does not have permissions on </a:t>
            </a:r>
            <a:r>
              <a:rPr lang="en-US" sz="2000" i="1" smtClean="0"/>
              <a:t>instructor?</a:t>
            </a:r>
          </a:p>
          <a:p>
            <a:pPr lvl="1"/>
            <a:r>
              <a:rPr lang="en-US" sz="2000" smtClean="0"/>
              <a:t>creator of view did not have some permissions on </a:t>
            </a:r>
            <a:r>
              <a:rPr lang="en-US" sz="2000" i="1" smtClean="0"/>
              <a:t>instructor?</a:t>
            </a:r>
            <a:endParaRPr lang="en-US" sz="2000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Other Authorization Features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smtClean="0"/>
              <a:t>references</a:t>
            </a:r>
            <a:r>
              <a:rPr lang="en-US" sz="2000" smtClean="0"/>
              <a:t> privilege to create foreign key</a:t>
            </a:r>
            <a:endParaRPr lang="en-US" smtClean="0"/>
          </a:p>
          <a:p>
            <a:pPr lvl="1"/>
            <a:r>
              <a:rPr lang="en-US" sz="2000" b="1" smtClean="0"/>
              <a:t>grant reference </a:t>
            </a:r>
            <a:r>
              <a:rPr lang="en-US" sz="2000" smtClean="0"/>
              <a:t>(</a:t>
            </a:r>
            <a:r>
              <a:rPr lang="en-US" sz="2000" i="1" smtClean="0"/>
              <a:t>dept_name</a:t>
            </a:r>
            <a:r>
              <a:rPr lang="en-US" sz="2000" smtClean="0"/>
              <a:t>) </a:t>
            </a:r>
            <a:r>
              <a:rPr lang="en-US" sz="2000" b="1" smtClean="0"/>
              <a:t>on </a:t>
            </a:r>
            <a:r>
              <a:rPr lang="en-US" sz="2000" i="1" smtClean="0"/>
              <a:t>department </a:t>
            </a:r>
            <a:r>
              <a:rPr lang="en-US" sz="2000" b="1" smtClean="0"/>
              <a:t>to </a:t>
            </a:r>
            <a:r>
              <a:rPr lang="en-US" sz="2000" smtClean="0"/>
              <a:t>Mariano;</a:t>
            </a:r>
            <a:endParaRPr lang="en-US" smtClean="0"/>
          </a:p>
          <a:p>
            <a:pPr lvl="1"/>
            <a:r>
              <a:rPr lang="en-US" sz="2000" smtClean="0"/>
              <a:t>why is this required?</a:t>
            </a:r>
            <a:endParaRPr lang="en-US" smtClean="0"/>
          </a:p>
          <a:p>
            <a:r>
              <a:rPr lang="en-US" sz="2000" smtClean="0"/>
              <a:t>transfer of privileges</a:t>
            </a:r>
            <a:endParaRPr lang="en-US" smtClean="0"/>
          </a:p>
          <a:p>
            <a:pPr lvl="1"/>
            <a:r>
              <a:rPr lang="en-US" sz="2000" b="1" smtClean="0"/>
              <a:t>grant select on </a:t>
            </a:r>
            <a:r>
              <a:rPr lang="en-US" sz="2000" i="1" smtClean="0"/>
              <a:t>department </a:t>
            </a:r>
            <a:r>
              <a:rPr lang="en-US" sz="2000" b="1" smtClean="0"/>
              <a:t>to </a:t>
            </a:r>
            <a:r>
              <a:rPr lang="en-US" sz="2000" smtClean="0"/>
              <a:t>Amit </a:t>
            </a:r>
            <a:r>
              <a:rPr lang="en-US" sz="2000" b="1" smtClean="0"/>
              <a:t>with grant option</a:t>
            </a:r>
            <a:r>
              <a:rPr lang="en-US" sz="2000" smtClean="0"/>
              <a:t>;</a:t>
            </a:r>
            <a:endParaRPr lang="en-US" smtClean="0"/>
          </a:p>
          <a:p>
            <a:pPr lvl="1"/>
            <a:r>
              <a:rPr lang="en-US" sz="2000" b="1" smtClean="0"/>
              <a:t>revoke select on </a:t>
            </a:r>
            <a:r>
              <a:rPr lang="en-US" sz="2000" i="1" smtClean="0"/>
              <a:t>department </a:t>
            </a:r>
            <a:r>
              <a:rPr lang="en-US" sz="2000" b="1" smtClean="0"/>
              <a:t>from </a:t>
            </a:r>
            <a:r>
              <a:rPr lang="en-US" sz="2000" smtClean="0"/>
              <a:t>Amit, Satoshi </a:t>
            </a:r>
            <a:r>
              <a:rPr lang="en-US" sz="2000" b="1" smtClean="0"/>
              <a:t>cascade</a:t>
            </a:r>
            <a:r>
              <a:rPr lang="en-US" sz="2000" smtClean="0"/>
              <a:t>;</a:t>
            </a:r>
            <a:endParaRPr lang="en-US" smtClean="0"/>
          </a:p>
          <a:p>
            <a:pPr lvl="1"/>
            <a:r>
              <a:rPr lang="en-US" sz="2000" b="1" smtClean="0"/>
              <a:t>revoke select on </a:t>
            </a:r>
            <a:r>
              <a:rPr lang="en-US" sz="2000" i="1" smtClean="0"/>
              <a:t>department </a:t>
            </a:r>
            <a:r>
              <a:rPr lang="en-US" sz="2000" b="1" smtClean="0"/>
              <a:t>from </a:t>
            </a:r>
            <a:r>
              <a:rPr lang="en-US" sz="2000" smtClean="0"/>
              <a:t>Amit, Satoshi </a:t>
            </a:r>
            <a:r>
              <a:rPr lang="en-US" sz="2000" b="1" smtClean="0"/>
              <a:t>restrict</a:t>
            </a:r>
            <a:r>
              <a:rPr lang="en-US" sz="2000" smtClean="0"/>
              <a:t>;</a:t>
            </a:r>
            <a:endParaRPr lang="en-US" smtClean="0"/>
          </a:p>
          <a:p>
            <a:r>
              <a:rPr lang="en-US" sz="2000" smtClean="0"/>
              <a:t>Etc.  read Section 4.6 for more details we have omitted here.</a:t>
            </a:r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4.01</a:t>
            </a:r>
          </a:p>
        </p:txBody>
      </p:sp>
      <p:pic>
        <p:nvPicPr>
          <p:cNvPr id="92163" name="Picture 3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3513" y="1839913"/>
            <a:ext cx="3735387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4.02</a:t>
            </a:r>
          </a:p>
        </p:txBody>
      </p:sp>
      <p:pic>
        <p:nvPicPr>
          <p:cNvPr id="94211" name="Picture 3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8525" y="882650"/>
            <a:ext cx="4805363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4.03</a:t>
            </a:r>
          </a:p>
        </p:txBody>
      </p:sp>
      <p:pic>
        <p:nvPicPr>
          <p:cNvPr id="96259" name="Picture 3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8425" y="854075"/>
            <a:ext cx="6405563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4.04</a:t>
            </a:r>
          </a:p>
        </p:txBody>
      </p:sp>
      <p:pic>
        <p:nvPicPr>
          <p:cNvPr id="98307" name="Picture 3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8425" y="747713"/>
            <a:ext cx="6405563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4.05</a:t>
            </a:r>
          </a:p>
        </p:txBody>
      </p:sp>
      <p:pic>
        <p:nvPicPr>
          <p:cNvPr id="100355" name="Picture 3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75" y="747713"/>
            <a:ext cx="6570663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49363"/>
            <a:ext cx="7329487" cy="4876800"/>
          </a:xfrm>
        </p:spPr>
        <p:txBody>
          <a:bodyPr/>
          <a:lstStyle/>
          <a:p>
            <a:r>
              <a:rPr lang="en-US" sz="2000" smtClean="0"/>
              <a:t>An extension of the join operation that avoids loss of information.</a:t>
            </a:r>
          </a:p>
          <a:p>
            <a:r>
              <a:rPr lang="en-US" sz="2000" smtClean="0"/>
              <a:t>Computes the join and then adds tuples form one relation that does not match tuples in the other relation to the result of the join. </a:t>
            </a:r>
          </a:p>
          <a:p>
            <a:r>
              <a:rPr lang="en-US" sz="2000" smtClean="0"/>
              <a:t>Uses </a:t>
            </a:r>
            <a:r>
              <a:rPr lang="en-US" sz="2000" i="1" smtClean="0"/>
              <a:t>null</a:t>
            </a:r>
            <a:r>
              <a:rPr lang="en-US" sz="2000" smtClean="0"/>
              <a:t>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4.07</a:t>
            </a:r>
          </a:p>
        </p:txBody>
      </p:sp>
      <p:grpSp>
        <p:nvGrpSpPr>
          <p:cNvPr id="102405" name="Group 5"/>
          <p:cNvGrpSpPr>
            <a:grpSpLocks/>
          </p:cNvGrpSpPr>
          <p:nvPr/>
        </p:nvGrpSpPr>
        <p:grpSpPr bwMode="auto">
          <a:xfrm>
            <a:off x="3254375" y="868363"/>
            <a:ext cx="2830513" cy="5503862"/>
            <a:chOff x="2050" y="547"/>
            <a:chExt cx="1783" cy="3467"/>
          </a:xfrm>
        </p:grpSpPr>
        <p:pic>
          <p:nvPicPr>
            <p:cNvPr id="102403" name="Picture 3" descr="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50" y="547"/>
              <a:ext cx="1783" cy="3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04" name="Text Box 4"/>
            <p:cNvSpPr txBox="1">
              <a:spLocks noChangeArrowheads="1"/>
            </p:cNvSpPr>
            <p:nvPr/>
          </p:nvSpPr>
          <p:spPr bwMode="auto">
            <a:xfrm>
              <a:off x="2829" y="3688"/>
              <a:ext cx="341" cy="13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Taylor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4.06</a:t>
            </a:r>
          </a:p>
        </p:txBody>
      </p:sp>
      <p:pic>
        <p:nvPicPr>
          <p:cNvPr id="10445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7438" y="1357313"/>
            <a:ext cx="73660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4.03</a:t>
            </a:r>
          </a:p>
        </p:txBody>
      </p:sp>
      <p:pic>
        <p:nvPicPr>
          <p:cNvPr id="10649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363" y="984250"/>
            <a:ext cx="51562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Left Outer Join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58813" y="1312863"/>
            <a:ext cx="552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000" i="1"/>
              <a:t>  course</a:t>
            </a:r>
            <a:r>
              <a:rPr kumimoji="1" lang="en-US" sz="2000"/>
              <a:t> </a:t>
            </a:r>
            <a:r>
              <a:rPr kumimoji="1" lang="en-US" sz="2000" b="1">
                <a:solidFill>
                  <a:srgbClr val="000099"/>
                </a:solidFill>
              </a:rPr>
              <a:t>natural left outer join</a:t>
            </a:r>
            <a:r>
              <a:rPr kumimoji="1" lang="en-US" sz="2000"/>
              <a:t> </a:t>
            </a:r>
            <a:r>
              <a:rPr kumimoji="1" lang="en-US" sz="2000" i="1"/>
              <a:t>prereq</a:t>
            </a:r>
            <a:endParaRPr kumimoji="1" lang="en-US" sz="2000"/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5613" y="2112963"/>
            <a:ext cx="5956300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7"/>
          <p:cNvPicPr>
            <a:picLocks noChangeAspect="1" noChangeArrowheads="1"/>
          </p:cNvPicPr>
          <p:nvPr/>
        </p:nvPicPr>
        <p:blipFill>
          <a:blip r:embed="rId4"/>
          <a:srcRect l="52229" t="4582" r="6110" b="71706"/>
          <a:stretch>
            <a:fillRect/>
          </a:stretch>
        </p:blipFill>
        <p:spPr bwMode="auto">
          <a:xfrm>
            <a:off x="6573838" y="2173288"/>
            <a:ext cx="985837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Right Outer Join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801688" y="1287463"/>
            <a:ext cx="539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000"/>
              <a:t> </a:t>
            </a:r>
            <a:r>
              <a:rPr kumimoji="1" lang="en-US" sz="2000" i="1"/>
              <a:t> course</a:t>
            </a:r>
            <a:r>
              <a:rPr kumimoji="1" lang="en-US" sz="2000"/>
              <a:t> </a:t>
            </a:r>
            <a:r>
              <a:rPr kumimoji="1" lang="en-US" sz="2000" b="1">
                <a:solidFill>
                  <a:srgbClr val="000099"/>
                </a:solidFill>
              </a:rPr>
              <a:t>natural right outer join</a:t>
            </a:r>
            <a:r>
              <a:rPr kumimoji="1" lang="en-US" sz="2000"/>
              <a:t> </a:t>
            </a:r>
            <a:r>
              <a:rPr kumimoji="1" lang="en-US" sz="2000" i="1"/>
              <a:t>prereq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100" y="2311400"/>
            <a:ext cx="6257925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7"/>
          <p:cNvPicPr>
            <a:picLocks noChangeAspect="1" noChangeArrowheads="1"/>
          </p:cNvPicPr>
          <p:nvPr/>
        </p:nvPicPr>
        <p:blipFill>
          <a:blip r:embed="rId4"/>
          <a:srcRect l="52229" t="4582" r="6110" b="71706"/>
          <a:stretch>
            <a:fillRect/>
          </a:stretch>
        </p:blipFill>
        <p:spPr bwMode="auto">
          <a:xfrm>
            <a:off x="6413500" y="2379663"/>
            <a:ext cx="108267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Joined Relations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3575050"/>
          </a:xfrm>
        </p:spPr>
        <p:txBody>
          <a:bodyPr/>
          <a:lstStyle/>
          <a:p>
            <a:r>
              <a:rPr lang="en-US" sz="2000" b="1" smtClean="0">
                <a:solidFill>
                  <a:srgbClr val="000099"/>
                </a:solidFill>
              </a:rPr>
              <a:t>Join operations</a:t>
            </a:r>
            <a:r>
              <a:rPr lang="en-US" sz="2000" smtClean="0"/>
              <a:t> take two relations and return as a result another relation.</a:t>
            </a:r>
            <a:endParaRPr lang="en-US" smtClean="0"/>
          </a:p>
          <a:p>
            <a:r>
              <a:rPr lang="en-US" sz="2000" smtClean="0"/>
              <a:t>These additional operations are typically used as subquery expressions in the </a:t>
            </a:r>
            <a:r>
              <a:rPr lang="en-US" sz="2000" b="1" smtClean="0"/>
              <a:t>from </a:t>
            </a:r>
            <a:r>
              <a:rPr lang="en-US" sz="2000" smtClean="0"/>
              <a:t>clause</a:t>
            </a:r>
            <a:endParaRPr lang="en-US" smtClean="0"/>
          </a:p>
          <a:p>
            <a:r>
              <a:rPr lang="en-US" sz="2000" b="1" smtClean="0">
                <a:solidFill>
                  <a:srgbClr val="000099"/>
                </a:solidFill>
              </a:rPr>
              <a:t>Join condition</a:t>
            </a:r>
            <a:r>
              <a:rPr lang="en-US" sz="2000" smtClean="0"/>
              <a:t> – defines which tuples in the two relations match, and what attributes are present in the result of the join.</a:t>
            </a:r>
            <a:endParaRPr lang="en-US" smtClean="0"/>
          </a:p>
          <a:p>
            <a:r>
              <a:rPr lang="en-US" sz="2000" b="1" smtClean="0">
                <a:solidFill>
                  <a:srgbClr val="000099"/>
                </a:solidFill>
              </a:rPr>
              <a:t>Join type</a:t>
            </a:r>
            <a:r>
              <a:rPr lang="en-US" sz="2000" smtClean="0"/>
              <a:t> – defines how tuples in each relation that do not match any tuple in the other relation (based on the join condition) are treated.</a:t>
            </a:r>
            <a:endParaRPr lang="en-US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 l="375" t="32004" r="375" b="31503"/>
          <a:stretch>
            <a:fillRect/>
          </a:stretch>
        </p:blipFill>
        <p:spPr bwMode="auto">
          <a:xfrm>
            <a:off x="1122363" y="4421188"/>
            <a:ext cx="7085012" cy="195421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Full Outer Join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852488" y="1325563"/>
            <a:ext cx="481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000"/>
              <a:t> </a:t>
            </a:r>
            <a:r>
              <a:rPr kumimoji="1" lang="en-US" sz="2000" i="1"/>
              <a:t> course</a:t>
            </a:r>
            <a:r>
              <a:rPr kumimoji="1" lang="en-US" sz="2000"/>
              <a:t> </a:t>
            </a:r>
            <a:r>
              <a:rPr kumimoji="1" lang="en-US" sz="2000" b="1">
                <a:solidFill>
                  <a:srgbClr val="000099"/>
                </a:solidFill>
              </a:rPr>
              <a:t>natural full outer join</a:t>
            </a:r>
            <a:r>
              <a:rPr kumimoji="1" lang="en-US" sz="2000"/>
              <a:t> </a:t>
            </a:r>
            <a:r>
              <a:rPr kumimoji="1" lang="en-US" sz="2000" i="1"/>
              <a:t>prereq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1613" y="2159000"/>
            <a:ext cx="5859462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7"/>
          <p:cNvPicPr>
            <a:picLocks noChangeAspect="1" noChangeArrowheads="1"/>
          </p:cNvPicPr>
          <p:nvPr/>
        </p:nvPicPr>
        <p:blipFill>
          <a:blip r:embed="rId4"/>
          <a:srcRect l="52229" t="4582" r="6110" b="71706"/>
          <a:stretch>
            <a:fillRect/>
          </a:stretch>
        </p:blipFill>
        <p:spPr bwMode="auto">
          <a:xfrm>
            <a:off x="6223000" y="2193925"/>
            <a:ext cx="1066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41170</TotalTime>
  <Words>1843</Words>
  <Application>Microsoft Macintosh PowerPoint</Application>
  <PresentationFormat>On-screen Show (4:3)</PresentationFormat>
  <Paragraphs>336</Paragraphs>
  <Slides>52</Slides>
  <Notes>41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  <vt:variant>
        <vt:lpstr>Custom Shows</vt:lpstr>
      </vt:variant>
      <vt:variant>
        <vt:i4>1</vt:i4>
      </vt:variant>
    </vt:vector>
  </HeadingPairs>
  <TitlesOfParts>
    <vt:vector size="55" baseType="lpstr">
      <vt:lpstr>2_db-5-grey</vt:lpstr>
      <vt:lpstr>Clip</vt:lpstr>
      <vt:lpstr>Chapter 4: Intermediate SQL</vt:lpstr>
      <vt:lpstr>Chapter 4:  Intermediate SQL</vt:lpstr>
      <vt:lpstr>Joined Relations</vt:lpstr>
      <vt:lpstr>Join operations – Example</vt:lpstr>
      <vt:lpstr>Outer Join</vt:lpstr>
      <vt:lpstr>Left Outer Join</vt:lpstr>
      <vt:lpstr>Right Outer Join</vt:lpstr>
      <vt:lpstr>Joined Relations</vt:lpstr>
      <vt:lpstr>Full Outer Join</vt:lpstr>
      <vt:lpstr>Joined Relations – Examples </vt:lpstr>
      <vt:lpstr>Joined Relations – Examples</vt:lpstr>
      <vt:lpstr>Views</vt:lpstr>
      <vt:lpstr>View Definition</vt:lpstr>
      <vt:lpstr>Example Views</vt:lpstr>
      <vt:lpstr>Views Defined Using Other Views</vt:lpstr>
      <vt:lpstr>View Expansion</vt:lpstr>
      <vt:lpstr>Views Defined Using Other Views</vt:lpstr>
      <vt:lpstr>View Expansion</vt:lpstr>
      <vt:lpstr>Update of a View</vt:lpstr>
      <vt:lpstr>Some Updates cannot be Translated Uniquely</vt:lpstr>
      <vt:lpstr>And Some Not at All</vt:lpstr>
      <vt:lpstr>Materialized Views</vt:lpstr>
      <vt:lpstr>Transactions</vt:lpstr>
      <vt:lpstr>Integrity Constraints</vt:lpstr>
      <vt:lpstr> Integrity Constraints on a Single Relation </vt:lpstr>
      <vt:lpstr>Not Null and Unique Constraints </vt:lpstr>
      <vt:lpstr>The check clause</vt:lpstr>
      <vt:lpstr>Referential Integrity</vt:lpstr>
      <vt:lpstr>Cascading Actions in Referential Integrity</vt:lpstr>
      <vt:lpstr>Integrity Constraint Violation During Transactions</vt:lpstr>
      <vt:lpstr>Complex Check Clauses</vt:lpstr>
      <vt:lpstr>Built-in Data Types in SQL </vt:lpstr>
      <vt:lpstr>Index Creation</vt:lpstr>
      <vt:lpstr>User-Defined Types</vt:lpstr>
      <vt:lpstr>Domains</vt:lpstr>
      <vt:lpstr>Large-Object Types</vt:lpstr>
      <vt:lpstr>Authorization</vt:lpstr>
      <vt:lpstr>Authorization Specification in SQL</vt:lpstr>
      <vt:lpstr>Privileges in SQL</vt:lpstr>
      <vt:lpstr>Revoking Authorization in SQL</vt:lpstr>
      <vt:lpstr>Roles</vt:lpstr>
      <vt:lpstr>Authorization on Views</vt:lpstr>
      <vt:lpstr>Other Authorization Features</vt:lpstr>
      <vt:lpstr>End of Chapter 4</vt:lpstr>
      <vt:lpstr>Figure 4.01</vt:lpstr>
      <vt:lpstr>Figure 4.02</vt:lpstr>
      <vt:lpstr>Figure 4.03</vt:lpstr>
      <vt:lpstr>Figure 4.04</vt:lpstr>
      <vt:lpstr>Figure 4.05</vt:lpstr>
      <vt:lpstr>Figure 4.07</vt:lpstr>
      <vt:lpstr>Figure 4.06</vt:lpstr>
      <vt:lpstr>Figure 4.03</vt:lpstr>
      <vt:lpstr>Custom Show 1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IICT (SWE)</cp:lastModifiedBy>
  <cp:revision>229</cp:revision>
  <cp:lastPrinted>2005-01-10T21:51:57Z</cp:lastPrinted>
  <dcterms:created xsi:type="dcterms:W3CDTF">1999-11-04T20:50:09Z</dcterms:created>
  <dcterms:modified xsi:type="dcterms:W3CDTF">2019-03-11T03:22:13Z</dcterms:modified>
</cp:coreProperties>
</file>