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90"/>
  </p:notesMasterIdLst>
  <p:handoutMasterIdLst>
    <p:handoutMasterId r:id="rId91"/>
  </p:handoutMasterIdLst>
  <p:sldIdLst>
    <p:sldId id="408" r:id="rId2"/>
    <p:sldId id="256" r:id="rId3"/>
    <p:sldId id="516" r:id="rId4"/>
    <p:sldId id="592" r:id="rId5"/>
    <p:sldId id="600" r:id="rId6"/>
    <p:sldId id="593" r:id="rId7"/>
    <p:sldId id="601" r:id="rId8"/>
    <p:sldId id="595" r:id="rId9"/>
    <p:sldId id="602" r:id="rId10"/>
    <p:sldId id="596" r:id="rId11"/>
    <p:sldId id="603" r:id="rId12"/>
    <p:sldId id="604" r:id="rId13"/>
    <p:sldId id="526" r:id="rId14"/>
    <p:sldId id="607" r:id="rId15"/>
    <p:sldId id="528" r:id="rId16"/>
    <p:sldId id="608" r:id="rId17"/>
    <p:sldId id="532" r:id="rId18"/>
    <p:sldId id="534" r:id="rId19"/>
    <p:sldId id="535" r:id="rId20"/>
    <p:sldId id="536" r:id="rId21"/>
    <p:sldId id="605" r:id="rId22"/>
    <p:sldId id="538" r:id="rId23"/>
    <p:sldId id="606" r:id="rId24"/>
    <p:sldId id="618" r:id="rId25"/>
    <p:sldId id="544" r:id="rId26"/>
    <p:sldId id="619" r:id="rId27"/>
    <p:sldId id="620" r:id="rId28"/>
    <p:sldId id="621" r:id="rId29"/>
    <p:sldId id="622" r:id="rId30"/>
    <p:sldId id="625" r:id="rId31"/>
    <p:sldId id="623" r:id="rId32"/>
    <p:sldId id="624" r:id="rId33"/>
    <p:sldId id="638" r:id="rId34"/>
    <p:sldId id="548" r:id="rId35"/>
    <p:sldId id="549" r:id="rId36"/>
    <p:sldId id="550" r:id="rId37"/>
    <p:sldId id="551" r:id="rId38"/>
    <p:sldId id="552" r:id="rId39"/>
    <p:sldId id="553" r:id="rId40"/>
    <p:sldId id="560" r:id="rId41"/>
    <p:sldId id="629" r:id="rId42"/>
    <p:sldId id="630" r:id="rId43"/>
    <p:sldId id="631" r:id="rId44"/>
    <p:sldId id="569" r:id="rId45"/>
    <p:sldId id="515" r:id="rId46"/>
    <p:sldId id="396" r:id="rId47"/>
    <p:sldId id="398" r:id="rId48"/>
    <p:sldId id="400" r:id="rId49"/>
    <p:sldId id="399" r:id="rId50"/>
    <p:sldId id="403" r:id="rId51"/>
    <p:sldId id="636" r:id="rId52"/>
    <p:sldId id="570" r:id="rId53"/>
    <p:sldId id="404" r:id="rId54"/>
    <p:sldId id="632" r:id="rId55"/>
    <p:sldId id="633" r:id="rId56"/>
    <p:sldId id="407" r:id="rId57"/>
    <p:sldId id="637" r:id="rId58"/>
    <p:sldId id="635" r:id="rId59"/>
    <p:sldId id="571" r:id="rId60"/>
    <p:sldId id="572" r:id="rId61"/>
    <p:sldId id="573" r:id="rId62"/>
    <p:sldId id="574" r:id="rId63"/>
    <p:sldId id="575" r:id="rId64"/>
    <p:sldId id="576" r:id="rId65"/>
    <p:sldId id="577" r:id="rId66"/>
    <p:sldId id="639" r:id="rId67"/>
    <p:sldId id="579" r:id="rId68"/>
    <p:sldId id="580" r:id="rId69"/>
    <p:sldId id="581" r:id="rId70"/>
    <p:sldId id="582" r:id="rId71"/>
    <p:sldId id="583" r:id="rId72"/>
    <p:sldId id="584" r:id="rId73"/>
    <p:sldId id="585" r:id="rId74"/>
    <p:sldId id="586" r:id="rId75"/>
    <p:sldId id="587" r:id="rId76"/>
    <p:sldId id="588" r:id="rId77"/>
    <p:sldId id="589" r:id="rId78"/>
    <p:sldId id="590" r:id="rId79"/>
    <p:sldId id="591" r:id="rId80"/>
    <p:sldId id="612" r:id="rId81"/>
    <p:sldId id="613" r:id="rId82"/>
    <p:sldId id="614" r:id="rId83"/>
    <p:sldId id="615" r:id="rId84"/>
    <p:sldId id="616" r:id="rId85"/>
    <p:sldId id="617" r:id="rId86"/>
    <p:sldId id="626" r:id="rId87"/>
    <p:sldId id="627" r:id="rId88"/>
    <p:sldId id="628" r:id="rId8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96" y="-102"/>
      </p:cViewPr>
      <p:guideLst>
        <p:guide orient="horz" pos="734"/>
        <p:guide pos="54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7BB00E3E-E887-4DAB-8A41-9A30833887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59626793-891C-45A1-8986-1B8D513431E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D719E-A280-489F-81E6-03BCF478A784}" type="slidenum">
              <a:rPr lang="en-US"/>
              <a:pPr/>
              <a:t>1</a:t>
            </a:fld>
            <a:endParaRPr lang="en-US"/>
          </a:p>
        </p:txBody>
      </p:sp>
      <p:sp>
        <p:nvSpPr>
          <p:cNvPr id="197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2793B-B1A6-4BA4-9BED-54833E9A08E9}" type="slidenum">
              <a:rPr lang="en-US"/>
              <a:pPr/>
              <a:t>10</a:t>
            </a:fld>
            <a:endParaRPr lang="en-US"/>
          </a:p>
        </p:txBody>
      </p:sp>
      <p:sp>
        <p:nvSpPr>
          <p:cNvPr id="67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1C788-6780-46E4-8C83-B621170A7876}" type="slidenum">
              <a:rPr lang="en-US"/>
              <a:pPr/>
              <a:t>11</a:t>
            </a:fld>
            <a:endParaRPr lang="en-US"/>
          </a:p>
        </p:txBody>
      </p:sp>
      <p:sp>
        <p:nvSpPr>
          <p:cNvPr id="69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DFCB4-D436-4DA5-BC25-BD436A54E4CF}" type="slidenum">
              <a:rPr lang="en-US"/>
              <a:pPr/>
              <a:t>12</a:t>
            </a:fld>
            <a:endParaRPr lang="en-US"/>
          </a:p>
        </p:txBody>
      </p:sp>
      <p:sp>
        <p:nvSpPr>
          <p:cNvPr id="69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FABD87-C6B5-417A-AC3D-521830AB3337}" type="slidenum">
              <a:rPr lang="en-US"/>
              <a:pPr/>
              <a:t>13</a:t>
            </a:fld>
            <a:endParaRPr lang="en-US"/>
          </a:p>
        </p:txBody>
      </p:sp>
      <p:sp>
        <p:nvSpPr>
          <p:cNvPr id="528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59772-A7C0-4435-A5A7-413537D71ECD}" type="slidenum">
              <a:rPr lang="en-US"/>
              <a:pPr/>
              <a:t>14</a:t>
            </a:fld>
            <a:endParaRPr lang="en-US"/>
          </a:p>
        </p:txBody>
      </p:sp>
      <p:sp>
        <p:nvSpPr>
          <p:cNvPr id="70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C5937-E5B6-44EB-B8C7-5172410BF327}" type="slidenum">
              <a:rPr lang="en-US"/>
              <a:pPr/>
              <a:t>15</a:t>
            </a:fld>
            <a:endParaRPr lang="en-US"/>
          </a:p>
        </p:txBody>
      </p:sp>
      <p:sp>
        <p:nvSpPr>
          <p:cNvPr id="532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E570A-74CB-4DBF-BB21-67FF1A3B9FE7}" type="slidenum">
              <a:rPr lang="en-US"/>
              <a:pPr/>
              <a:t>17</a:t>
            </a:fld>
            <a:endParaRPr lang="en-US"/>
          </a:p>
        </p:txBody>
      </p:sp>
      <p:sp>
        <p:nvSpPr>
          <p:cNvPr id="540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4BCD5-98EB-418F-BD3E-5413BA0E8D8D}" type="slidenum">
              <a:rPr lang="en-US"/>
              <a:pPr/>
              <a:t>18</a:t>
            </a:fld>
            <a:endParaRPr lang="en-US"/>
          </a:p>
        </p:txBody>
      </p:sp>
      <p:sp>
        <p:nvSpPr>
          <p:cNvPr id="544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1640F-5FA6-4EF7-B4B5-8B5AF1BB057D}" type="slidenum">
              <a:rPr lang="en-US"/>
              <a:pPr/>
              <a:t>19</a:t>
            </a:fld>
            <a:endParaRPr lang="en-US"/>
          </a:p>
        </p:txBody>
      </p:sp>
      <p:sp>
        <p:nvSpPr>
          <p:cNvPr id="546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97339-0969-47AB-8A58-925BF4580AF5}" type="slidenum">
              <a:rPr lang="en-US"/>
              <a:pPr/>
              <a:t>20</a:t>
            </a:fld>
            <a:endParaRPr lang="en-US"/>
          </a:p>
        </p:txBody>
      </p:sp>
      <p:sp>
        <p:nvSpPr>
          <p:cNvPr id="548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14926-B284-47E7-9CBB-4E4C92960696}" type="slidenum">
              <a:rPr lang="en-US"/>
              <a:pPr/>
              <a:t>2</a:t>
            </a:fld>
            <a:endParaRPr lang="en-US"/>
          </a:p>
        </p:txBody>
      </p:sp>
      <p:sp>
        <p:nvSpPr>
          <p:cNvPr id="215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A72EF-8309-4591-A615-22E2171B4F9F}" type="slidenum">
              <a:rPr lang="en-US"/>
              <a:pPr/>
              <a:t>21</a:t>
            </a:fld>
            <a:endParaRPr lang="en-US"/>
          </a:p>
        </p:txBody>
      </p:sp>
      <p:sp>
        <p:nvSpPr>
          <p:cNvPr id="69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1E45E-34BB-4B8C-94F7-4FF579558B52}" type="slidenum">
              <a:rPr lang="en-US"/>
              <a:pPr/>
              <a:t>22</a:t>
            </a:fld>
            <a:endParaRPr lang="en-US"/>
          </a:p>
        </p:txBody>
      </p:sp>
      <p:sp>
        <p:nvSpPr>
          <p:cNvPr id="552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099B2-FB04-470D-BDFA-6FFC2F11576D}" type="slidenum">
              <a:rPr lang="en-US"/>
              <a:pPr/>
              <a:t>23</a:t>
            </a:fld>
            <a:endParaRPr lang="en-US"/>
          </a:p>
        </p:txBody>
      </p:sp>
      <p:sp>
        <p:nvSpPr>
          <p:cNvPr id="70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53CC3-4190-4DC3-B29E-EDF93044920C}" type="slidenum">
              <a:rPr lang="en-US"/>
              <a:pPr/>
              <a:t>25</a:t>
            </a:fld>
            <a:endParaRPr lang="en-US"/>
          </a:p>
        </p:txBody>
      </p:sp>
      <p:sp>
        <p:nvSpPr>
          <p:cNvPr id="565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B6D9B-BAF1-4209-A596-2A4C7E4F5687}" type="slidenum">
              <a:rPr lang="en-US"/>
              <a:pPr/>
              <a:t>26</a:t>
            </a:fld>
            <a:endParaRPr lang="en-US"/>
          </a:p>
        </p:txBody>
      </p:sp>
      <p:sp>
        <p:nvSpPr>
          <p:cNvPr id="73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FFC64-9171-4501-8A99-F33113F63415}" type="slidenum">
              <a:rPr lang="en-US"/>
              <a:pPr/>
              <a:t>27</a:t>
            </a:fld>
            <a:endParaRPr lang="en-US"/>
          </a:p>
        </p:txBody>
      </p:sp>
      <p:sp>
        <p:nvSpPr>
          <p:cNvPr id="73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4801C-C1F0-4A26-9064-4D9CC7EAE49A}" type="slidenum">
              <a:rPr lang="en-US"/>
              <a:pPr/>
              <a:t>28</a:t>
            </a:fld>
            <a:endParaRPr lang="en-US"/>
          </a:p>
        </p:txBody>
      </p:sp>
      <p:sp>
        <p:nvSpPr>
          <p:cNvPr id="73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A189C-ED30-4FB0-BECE-790C25B9C83D}" type="slidenum">
              <a:rPr lang="en-US"/>
              <a:pPr/>
              <a:t>29</a:t>
            </a:fld>
            <a:endParaRPr lang="en-US"/>
          </a:p>
        </p:txBody>
      </p:sp>
      <p:sp>
        <p:nvSpPr>
          <p:cNvPr id="73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61167-5392-42BA-B2ED-DD5763D73D2B}" type="slidenum">
              <a:rPr lang="en-US"/>
              <a:pPr/>
              <a:t>31</a:t>
            </a:fld>
            <a:endParaRPr lang="en-US"/>
          </a:p>
        </p:txBody>
      </p:sp>
      <p:sp>
        <p:nvSpPr>
          <p:cNvPr id="73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47EAB-673C-407D-B633-A34A7C2CFC8D}" type="slidenum">
              <a:rPr lang="en-US"/>
              <a:pPr/>
              <a:t>32</a:t>
            </a:fld>
            <a:endParaRPr lang="en-US"/>
          </a:p>
        </p:txBody>
      </p:sp>
      <p:sp>
        <p:nvSpPr>
          <p:cNvPr id="741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anchor="t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C4617-65C6-4C53-8FCA-AA9396B9D774}" type="slidenum">
              <a:rPr lang="en-US"/>
              <a:pPr/>
              <a:t>3</a:t>
            </a:fld>
            <a:endParaRPr lang="en-US"/>
          </a:p>
        </p:txBody>
      </p:sp>
      <p:sp>
        <p:nvSpPr>
          <p:cNvPr id="507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E5BAF-1F64-4152-944A-41D39D69399D}" type="slidenum">
              <a:rPr lang="en-US"/>
              <a:pPr/>
              <a:t>33</a:t>
            </a:fld>
            <a:endParaRPr lang="en-US"/>
          </a:p>
        </p:txBody>
      </p:sp>
      <p:sp>
        <p:nvSpPr>
          <p:cNvPr id="77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50551-F133-42CB-87BB-49F1A170AD57}" type="slidenum">
              <a:rPr lang="en-US"/>
              <a:pPr/>
              <a:t>34</a:t>
            </a:fld>
            <a:endParaRPr lang="en-US"/>
          </a:p>
        </p:txBody>
      </p:sp>
      <p:sp>
        <p:nvSpPr>
          <p:cNvPr id="573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7B7FC-FA69-4C9C-BEBE-A5F994093768}" type="slidenum">
              <a:rPr lang="en-US"/>
              <a:pPr/>
              <a:t>35</a:t>
            </a:fld>
            <a:endParaRPr lang="en-US"/>
          </a:p>
        </p:txBody>
      </p:sp>
      <p:sp>
        <p:nvSpPr>
          <p:cNvPr id="575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35021-BCE0-40A1-B3DC-34E13225A979}" type="slidenum">
              <a:rPr lang="en-US"/>
              <a:pPr/>
              <a:t>36</a:t>
            </a:fld>
            <a:endParaRPr lang="en-US"/>
          </a:p>
        </p:txBody>
      </p:sp>
      <p:sp>
        <p:nvSpPr>
          <p:cNvPr id="577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4CB55-1188-483A-9871-BF306C6B9E77}" type="slidenum">
              <a:rPr lang="en-US"/>
              <a:pPr/>
              <a:t>37</a:t>
            </a:fld>
            <a:endParaRPr lang="en-US"/>
          </a:p>
        </p:txBody>
      </p:sp>
      <p:sp>
        <p:nvSpPr>
          <p:cNvPr id="579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6F198-5984-4520-A3E7-EBECE9207ED8}" type="slidenum">
              <a:rPr lang="en-US"/>
              <a:pPr/>
              <a:t>38</a:t>
            </a:fld>
            <a:endParaRPr lang="en-US"/>
          </a:p>
        </p:txBody>
      </p:sp>
      <p:sp>
        <p:nvSpPr>
          <p:cNvPr id="581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FF72B-1C5D-4133-A84D-717780AB2755}" type="slidenum">
              <a:rPr lang="en-US"/>
              <a:pPr/>
              <a:t>39</a:t>
            </a:fld>
            <a:endParaRPr lang="en-US"/>
          </a:p>
        </p:txBody>
      </p:sp>
      <p:sp>
        <p:nvSpPr>
          <p:cNvPr id="583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E0241-41C7-4413-8FE9-77347B6E5541}" type="slidenum">
              <a:rPr lang="en-US"/>
              <a:pPr/>
              <a:t>40</a:t>
            </a:fld>
            <a:endParaRPr lang="en-US"/>
          </a:p>
        </p:txBody>
      </p:sp>
      <p:sp>
        <p:nvSpPr>
          <p:cNvPr id="598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78615-8D24-4BA8-9786-2A17E13357A2}" type="slidenum">
              <a:rPr lang="en-US"/>
              <a:pPr/>
              <a:t>44</a:t>
            </a:fld>
            <a:endParaRPr lang="en-US"/>
          </a:p>
        </p:txBody>
      </p:sp>
      <p:sp>
        <p:nvSpPr>
          <p:cNvPr id="616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DC850-6044-44BD-8945-41C24D66B2F1}" type="slidenum">
              <a:rPr lang="en-US"/>
              <a:pPr/>
              <a:t>45</a:t>
            </a:fld>
            <a:endParaRPr lang="en-US"/>
          </a:p>
        </p:txBody>
      </p:sp>
      <p:sp>
        <p:nvSpPr>
          <p:cNvPr id="497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307EA-DB23-43B6-B006-A2187276F457}" type="slidenum">
              <a:rPr lang="en-US"/>
              <a:pPr/>
              <a:t>4</a:t>
            </a:fld>
            <a:endParaRPr lang="en-US"/>
          </a:p>
        </p:txBody>
      </p:sp>
      <p:sp>
        <p:nvSpPr>
          <p:cNvPr id="66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4A0ED-9527-4293-B48E-0C04DC6445B3}" type="slidenum">
              <a:rPr lang="en-US"/>
              <a:pPr/>
              <a:t>46</a:t>
            </a:fld>
            <a:endParaRPr lang="en-US"/>
          </a:p>
        </p:txBody>
      </p:sp>
      <p:sp>
        <p:nvSpPr>
          <p:cNvPr id="217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B49ED-C8CD-45EE-BB92-93AFA3079CD6}" type="slidenum">
              <a:rPr lang="en-US"/>
              <a:pPr/>
              <a:t>47</a:t>
            </a:fld>
            <a:endParaRPr lang="en-US"/>
          </a:p>
        </p:txBody>
      </p:sp>
      <p:sp>
        <p:nvSpPr>
          <p:cNvPr id="219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082EB-AC52-4F84-B4C9-C90502BF5A30}" type="slidenum">
              <a:rPr lang="en-US"/>
              <a:pPr/>
              <a:t>48</a:t>
            </a:fld>
            <a:endParaRPr lang="en-US"/>
          </a:p>
        </p:txBody>
      </p:sp>
      <p:sp>
        <p:nvSpPr>
          <p:cNvPr id="221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7E316-4919-435F-8687-E7B8A8197A18}" type="slidenum">
              <a:rPr lang="en-US"/>
              <a:pPr/>
              <a:t>49</a:t>
            </a:fld>
            <a:endParaRPr lang="en-US"/>
          </a:p>
        </p:txBody>
      </p:sp>
      <p:sp>
        <p:nvSpPr>
          <p:cNvPr id="220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87A1B-845D-4DD6-9FAF-48D5A8BA2880}" type="slidenum">
              <a:rPr lang="en-US"/>
              <a:pPr/>
              <a:t>50</a:t>
            </a:fld>
            <a:endParaRPr lang="en-US"/>
          </a:p>
        </p:txBody>
      </p:sp>
      <p:sp>
        <p:nvSpPr>
          <p:cNvPr id="224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418E6-9FE2-4F83-AB2F-4948C57AD3B1}" type="slidenum">
              <a:rPr lang="en-US"/>
              <a:pPr/>
              <a:t>52</a:t>
            </a:fld>
            <a:endParaRPr lang="en-US"/>
          </a:p>
        </p:txBody>
      </p:sp>
      <p:sp>
        <p:nvSpPr>
          <p:cNvPr id="618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F378F2-46CB-4672-9A45-49E2530BF333}" type="slidenum">
              <a:rPr lang="en-US"/>
              <a:pPr/>
              <a:t>53</a:t>
            </a:fld>
            <a:endParaRPr lang="en-US"/>
          </a:p>
        </p:txBody>
      </p:sp>
      <p:sp>
        <p:nvSpPr>
          <p:cNvPr id="225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8894-59DE-4C9F-A322-42F813CB3A18}" type="slidenum">
              <a:rPr lang="en-US"/>
              <a:pPr/>
              <a:t>54</a:t>
            </a:fld>
            <a:endParaRPr lang="en-US"/>
          </a:p>
        </p:txBody>
      </p:sp>
      <p:sp>
        <p:nvSpPr>
          <p:cNvPr id="76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757BA-8B49-405B-90D1-E25526E47275}" type="slidenum">
              <a:rPr lang="en-US"/>
              <a:pPr/>
              <a:t>55</a:t>
            </a:fld>
            <a:endParaRPr lang="en-US"/>
          </a:p>
        </p:txBody>
      </p:sp>
      <p:sp>
        <p:nvSpPr>
          <p:cNvPr id="76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596A3-885B-4893-A339-B4A93C0AC8EE}" type="slidenum">
              <a:rPr lang="en-US"/>
              <a:pPr/>
              <a:t>56</a:t>
            </a:fld>
            <a:endParaRPr lang="en-US"/>
          </a:p>
        </p:txBody>
      </p:sp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6D65D-35E8-4D4F-985F-A52D6D6B727D}" type="slidenum">
              <a:rPr lang="en-US"/>
              <a:pPr/>
              <a:t>5</a:t>
            </a:fld>
            <a:endParaRPr lang="en-US"/>
          </a:p>
        </p:txBody>
      </p:sp>
      <p:sp>
        <p:nvSpPr>
          <p:cNvPr id="68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2576E-6B2B-4CB3-A4A2-24809D67A8CF}" type="slidenum">
              <a:rPr lang="en-US"/>
              <a:pPr/>
              <a:t>59</a:t>
            </a:fld>
            <a:endParaRPr lang="en-US"/>
          </a:p>
        </p:txBody>
      </p:sp>
      <p:sp>
        <p:nvSpPr>
          <p:cNvPr id="624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B1AC6-2D6A-44D4-961B-08C9D1FA1582}" type="slidenum">
              <a:rPr lang="en-US"/>
              <a:pPr/>
              <a:t>60</a:t>
            </a:fld>
            <a:endParaRPr lang="en-US"/>
          </a:p>
        </p:txBody>
      </p:sp>
      <p:sp>
        <p:nvSpPr>
          <p:cNvPr id="626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5D6FD-9A84-47A5-AD31-F160288CB44B}" type="slidenum">
              <a:rPr lang="en-US"/>
              <a:pPr/>
              <a:t>61</a:t>
            </a:fld>
            <a:endParaRPr lang="en-US"/>
          </a:p>
        </p:txBody>
      </p:sp>
      <p:sp>
        <p:nvSpPr>
          <p:cNvPr id="628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D6F0C-71C4-4914-8D43-6FDC36EA034E}" type="slidenum">
              <a:rPr lang="en-US"/>
              <a:pPr/>
              <a:t>62</a:t>
            </a:fld>
            <a:endParaRPr lang="en-US"/>
          </a:p>
        </p:txBody>
      </p:sp>
      <p:sp>
        <p:nvSpPr>
          <p:cNvPr id="630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FD3E2-EE4D-4E70-804A-70E5E4388754}" type="slidenum">
              <a:rPr lang="en-US"/>
              <a:pPr/>
              <a:t>63</a:t>
            </a:fld>
            <a:endParaRPr lang="en-US"/>
          </a:p>
        </p:txBody>
      </p:sp>
      <p:sp>
        <p:nvSpPr>
          <p:cNvPr id="632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214C2-4E55-4FDE-8E0C-EB9052872EA3}" type="slidenum">
              <a:rPr lang="en-US"/>
              <a:pPr/>
              <a:t>64</a:t>
            </a:fld>
            <a:endParaRPr lang="en-US"/>
          </a:p>
        </p:txBody>
      </p:sp>
      <p:sp>
        <p:nvSpPr>
          <p:cNvPr id="634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97D50-4ABE-418C-9DA9-DDAB79316983}" type="slidenum">
              <a:rPr lang="en-US"/>
              <a:pPr/>
              <a:t>65</a:t>
            </a:fld>
            <a:endParaRPr lang="en-US"/>
          </a:p>
        </p:txBody>
      </p:sp>
      <p:sp>
        <p:nvSpPr>
          <p:cNvPr id="636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45803-DC3C-4F6A-A15B-8FB94088AEB5}" type="slidenum">
              <a:rPr lang="en-US"/>
              <a:pPr/>
              <a:t>66</a:t>
            </a:fld>
            <a:endParaRPr lang="en-US"/>
          </a:p>
        </p:txBody>
      </p:sp>
      <p:sp>
        <p:nvSpPr>
          <p:cNvPr id="773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0EA9C-B2CD-4A9F-990D-571F49EFF102}" type="slidenum">
              <a:rPr lang="en-US"/>
              <a:pPr/>
              <a:t>67</a:t>
            </a:fld>
            <a:endParaRPr lang="en-US"/>
          </a:p>
        </p:txBody>
      </p:sp>
      <p:sp>
        <p:nvSpPr>
          <p:cNvPr id="641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9B815-C51C-459D-9144-B84B64A15AF3}" type="slidenum">
              <a:rPr lang="en-US"/>
              <a:pPr/>
              <a:t>68</a:t>
            </a:fld>
            <a:endParaRPr lang="en-US"/>
          </a:p>
        </p:txBody>
      </p:sp>
      <p:sp>
        <p:nvSpPr>
          <p:cNvPr id="643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7B379-415C-4627-8816-5541B3F07E58}" type="slidenum">
              <a:rPr lang="en-US"/>
              <a:pPr/>
              <a:t>6</a:t>
            </a:fld>
            <a:endParaRPr lang="en-US"/>
          </a:p>
        </p:txBody>
      </p:sp>
      <p:sp>
        <p:nvSpPr>
          <p:cNvPr id="66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50A7-61D9-4B7C-AF73-D1B294D524E2}" type="slidenum">
              <a:rPr lang="en-US"/>
              <a:pPr/>
              <a:t>69</a:t>
            </a:fld>
            <a:endParaRPr lang="en-US"/>
          </a:p>
        </p:txBody>
      </p:sp>
      <p:sp>
        <p:nvSpPr>
          <p:cNvPr id="645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B2579-F22B-4824-ACAA-F74319BD5764}" type="slidenum">
              <a:rPr lang="en-US"/>
              <a:pPr/>
              <a:t>70</a:t>
            </a:fld>
            <a:endParaRPr lang="en-US"/>
          </a:p>
        </p:txBody>
      </p:sp>
      <p:sp>
        <p:nvSpPr>
          <p:cNvPr id="647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2E74B-605F-40D4-81D7-1D1E0ADA5AE2}" type="slidenum">
              <a:rPr lang="en-US"/>
              <a:pPr/>
              <a:t>71</a:t>
            </a:fld>
            <a:endParaRPr lang="en-US"/>
          </a:p>
        </p:txBody>
      </p:sp>
      <p:sp>
        <p:nvSpPr>
          <p:cNvPr id="649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66D3D5-3635-47D6-8994-BC6EBB0C7550}" type="slidenum">
              <a:rPr lang="en-US"/>
              <a:pPr/>
              <a:t>72</a:t>
            </a:fld>
            <a:endParaRPr lang="en-US"/>
          </a:p>
        </p:txBody>
      </p:sp>
      <p:sp>
        <p:nvSpPr>
          <p:cNvPr id="65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0CCE1-B763-4784-99D2-12C226D23842}" type="slidenum">
              <a:rPr lang="en-US"/>
              <a:pPr/>
              <a:t>73</a:t>
            </a:fld>
            <a:endParaRPr lang="en-US"/>
          </a:p>
        </p:txBody>
      </p:sp>
      <p:sp>
        <p:nvSpPr>
          <p:cNvPr id="653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BAA85-6C45-4A54-8CA6-DDA748E2C74B}" type="slidenum">
              <a:rPr lang="en-US"/>
              <a:pPr/>
              <a:t>74</a:t>
            </a:fld>
            <a:endParaRPr lang="en-US"/>
          </a:p>
        </p:txBody>
      </p:sp>
      <p:sp>
        <p:nvSpPr>
          <p:cNvPr id="655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4ADF4-4A8F-4D4B-AFE3-D0E7A8EEB211}" type="slidenum">
              <a:rPr lang="en-US"/>
              <a:pPr/>
              <a:t>75</a:t>
            </a:fld>
            <a:endParaRPr lang="en-US"/>
          </a:p>
        </p:txBody>
      </p:sp>
      <p:sp>
        <p:nvSpPr>
          <p:cNvPr id="657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D801E-9382-462C-9F37-C2DC31DD47A0}" type="slidenum">
              <a:rPr lang="en-US"/>
              <a:pPr/>
              <a:t>76</a:t>
            </a:fld>
            <a:endParaRPr lang="en-US"/>
          </a:p>
        </p:txBody>
      </p:sp>
      <p:sp>
        <p:nvSpPr>
          <p:cNvPr id="659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594AB-B15B-4E1D-95E9-54DC370ED056}" type="slidenum">
              <a:rPr lang="en-US"/>
              <a:pPr/>
              <a:t>77</a:t>
            </a:fld>
            <a:endParaRPr lang="en-US"/>
          </a:p>
        </p:txBody>
      </p:sp>
      <p:sp>
        <p:nvSpPr>
          <p:cNvPr id="66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EF217-242D-4FFF-8E37-2D57D1D28536}" type="slidenum">
              <a:rPr lang="en-US"/>
              <a:pPr/>
              <a:t>78</a:t>
            </a:fld>
            <a:endParaRPr lang="en-US"/>
          </a:p>
        </p:txBody>
      </p:sp>
      <p:sp>
        <p:nvSpPr>
          <p:cNvPr id="663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FD6A8-9EFF-4B3C-B282-CE862CB1F15A}" type="slidenum">
              <a:rPr lang="en-US"/>
              <a:pPr/>
              <a:t>7</a:t>
            </a:fld>
            <a:endParaRPr lang="en-US"/>
          </a:p>
        </p:txBody>
      </p:sp>
      <p:sp>
        <p:nvSpPr>
          <p:cNvPr id="68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466BD-B266-469B-9322-CD691B9BDB49}" type="slidenum">
              <a:rPr lang="en-US"/>
              <a:pPr/>
              <a:t>79</a:t>
            </a:fld>
            <a:endParaRPr lang="en-US"/>
          </a:p>
        </p:txBody>
      </p:sp>
      <p:sp>
        <p:nvSpPr>
          <p:cNvPr id="66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69117-FD95-4848-8651-7EFB575D13FE}" type="slidenum">
              <a:rPr lang="en-US"/>
              <a:pPr/>
              <a:t>80</a:t>
            </a:fld>
            <a:endParaRPr lang="en-US"/>
          </a:p>
        </p:txBody>
      </p:sp>
      <p:sp>
        <p:nvSpPr>
          <p:cNvPr id="71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33D44-52DA-465C-9474-9FC42A49CCF7}" type="slidenum">
              <a:rPr lang="en-US"/>
              <a:pPr/>
              <a:t>81</a:t>
            </a:fld>
            <a:endParaRPr lang="en-US"/>
          </a:p>
        </p:txBody>
      </p:sp>
      <p:sp>
        <p:nvSpPr>
          <p:cNvPr id="71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A2F9B-3DA3-484C-8D7B-CD540E196B4B}" type="slidenum">
              <a:rPr lang="en-US"/>
              <a:pPr/>
              <a:t>82</a:t>
            </a:fld>
            <a:endParaRPr lang="en-US"/>
          </a:p>
        </p:txBody>
      </p:sp>
      <p:sp>
        <p:nvSpPr>
          <p:cNvPr id="72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501DF-D095-42C6-843A-5539FE0BE4E1}" type="slidenum">
              <a:rPr lang="en-US"/>
              <a:pPr/>
              <a:t>83</a:t>
            </a:fld>
            <a:endParaRPr lang="en-US"/>
          </a:p>
        </p:txBody>
      </p:sp>
      <p:sp>
        <p:nvSpPr>
          <p:cNvPr id="72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BE2D8-1AFA-4B72-9442-F02E46930571}" type="slidenum">
              <a:rPr lang="en-US"/>
              <a:pPr/>
              <a:t>84</a:t>
            </a:fld>
            <a:endParaRPr lang="en-US"/>
          </a:p>
        </p:txBody>
      </p:sp>
      <p:sp>
        <p:nvSpPr>
          <p:cNvPr id="72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ED317-53D0-4756-A1DA-0A824E4ACC53}" type="slidenum">
              <a:rPr lang="en-US"/>
              <a:pPr/>
              <a:t>85</a:t>
            </a:fld>
            <a:endParaRPr lang="en-US"/>
          </a:p>
        </p:txBody>
      </p:sp>
      <p:sp>
        <p:nvSpPr>
          <p:cNvPr id="72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5DB80E-3AE1-4012-9171-316948C64C75}" type="slidenum">
              <a:rPr lang="en-US"/>
              <a:pPr/>
              <a:t>86</a:t>
            </a:fld>
            <a:endParaRPr lang="en-US"/>
          </a:p>
        </p:txBody>
      </p:sp>
      <p:sp>
        <p:nvSpPr>
          <p:cNvPr id="74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ECACC-1E0A-4540-88B9-90528F4E06B4}" type="slidenum">
              <a:rPr lang="en-US"/>
              <a:pPr/>
              <a:t>87</a:t>
            </a:fld>
            <a:endParaRPr lang="en-US"/>
          </a:p>
        </p:txBody>
      </p:sp>
      <p:sp>
        <p:nvSpPr>
          <p:cNvPr id="74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8249C1-BB6C-46DF-9D9A-BF19BF375370}" type="slidenum">
              <a:rPr lang="en-US"/>
              <a:pPr/>
              <a:t>88</a:t>
            </a:fld>
            <a:endParaRPr lang="en-US"/>
          </a:p>
        </p:txBody>
      </p:sp>
      <p:sp>
        <p:nvSpPr>
          <p:cNvPr id="74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4C4F8-8F2D-479C-AC18-CFE8C17066A9}" type="slidenum">
              <a:rPr lang="en-US"/>
              <a:pPr/>
              <a:t>8</a:t>
            </a:fld>
            <a:endParaRPr lang="en-US"/>
          </a:p>
        </p:txBody>
      </p:sp>
      <p:sp>
        <p:nvSpPr>
          <p:cNvPr id="67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4F123-E61B-423C-9139-A178498AC6EA}" type="slidenum">
              <a:rPr lang="en-US"/>
              <a:pPr/>
              <a:t>9</a:t>
            </a:fld>
            <a:endParaRPr lang="en-US"/>
          </a:p>
        </p:txBody>
      </p:sp>
      <p:sp>
        <p:nvSpPr>
          <p:cNvPr id="69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aphicFrame>
        <p:nvGraphicFramePr>
          <p:cNvPr id="706566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06566" name="Clip" r:id="rId3" imgW="0" imgH="0" progId="MS_ClipArt_Gallery.2">
              <p:embed/>
            </p:oleObj>
          </a:graphicData>
        </a:graphic>
      </p:graphicFrame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CC3300"/>
                </a:solidFill>
              </a:rPr>
              <a:t>Database System Concepts, 6</a:t>
            </a:r>
            <a:r>
              <a:rPr lang="en-US" sz="1600" b="1" baseline="30000">
                <a:solidFill>
                  <a:srgbClr val="CC3300"/>
                </a:solidFill>
              </a:rPr>
              <a:t>th</a:t>
            </a:r>
            <a:r>
              <a:rPr lang="en-US" sz="1600" b="1">
                <a:solidFill>
                  <a:srgbClr val="CC3300"/>
                </a:solidFill>
              </a:rPr>
              <a:t> Ed</a:t>
            </a:r>
            <a:r>
              <a:rPr lang="en-US" sz="16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706568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9635B-4718-49C7-A972-720DAAF96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52E691-FC01-4E73-AAC2-66DEE8959A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1B5327-F7BC-4567-865B-EA4726F47B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0957C0-8F8B-4280-AAED-C6BECAAF10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6A8FE8-1F7B-48B5-B461-7D6CA4CB72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7A0E67-3361-4E48-88B3-233A5A9567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2F8787-0810-4AF2-8F47-C44702D928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577873-3FC0-4565-8706-C002A03F3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6F6D23-734C-45A3-A838-8EAA8D1BDD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DA1440-4D00-49CA-94B2-3D1CC5F68A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CD8D050D-4A4B-486F-A007-C219BEE67D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6.</a:t>
            </a:r>
            <a:fld id="{71B30C63-C1C5-43D1-9160-05C1C8A3ACCB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7055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70554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05545" name="Picture 9" descr="Cover-6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jpe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6: Formal Relational Query Languages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r>
              <a:rPr lang="en-US"/>
              <a:t>Set difference of two relations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Relations </a:t>
            </a:r>
            <a:r>
              <a:rPr lang="en-US" i="1"/>
              <a:t>r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/>
              <a:t>:</a:t>
            </a: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i="1"/>
              <a:t>r  </a:t>
            </a:r>
            <a:r>
              <a:rPr kumimoji="1" lang="en-US" i="1">
                <a:sym typeface="Symbol" pitchFamily="18" charset="2"/>
              </a:rPr>
              <a:t>– s</a:t>
            </a:r>
            <a:r>
              <a:rPr kumimoji="1" lang="en-US" i="1"/>
              <a:t>:</a:t>
            </a:r>
          </a:p>
        </p:txBody>
      </p:sp>
      <p:pic>
        <p:nvPicPr>
          <p:cNvPr id="6748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Difference Operation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499225" cy="491648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1600"/>
              <a:t>Notation </a:t>
            </a:r>
            <a:r>
              <a:rPr lang="en-US" sz="1600" i="1"/>
              <a:t>r – s</a:t>
            </a:r>
          </a:p>
          <a:p>
            <a:r>
              <a:rPr lang="en-US" sz="1600"/>
              <a:t>Defined as:</a:t>
            </a:r>
          </a:p>
          <a:p>
            <a:pPr>
              <a:buFont typeface="Monotype Sorts" pitchFamily="2" charset="2"/>
              <a:buNone/>
            </a:pPr>
            <a:r>
              <a:rPr lang="en-US" sz="1600"/>
              <a:t>		 </a:t>
            </a:r>
            <a:r>
              <a:rPr lang="en-US" sz="1600" i="1"/>
              <a:t>r – s</a:t>
            </a:r>
            <a:r>
              <a:rPr lang="en-US" sz="1600"/>
              <a:t>  = {</a:t>
            </a:r>
            <a:r>
              <a:rPr lang="en-US" sz="1600" i="1"/>
              <a:t>t</a:t>
            </a:r>
            <a:r>
              <a:rPr lang="en-US" sz="1600"/>
              <a:t> | </a:t>
            </a:r>
            <a:r>
              <a:rPr lang="en-US" sz="1600" i="1"/>
              <a:t>t</a:t>
            </a:r>
            <a:r>
              <a:rPr lang="en-US" sz="1600"/>
              <a:t> </a:t>
            </a:r>
            <a:r>
              <a:rPr lang="en-US" sz="1600">
                <a:sym typeface="Symbol" pitchFamily="18" charset="2"/>
              </a:rPr>
              <a:t> 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 </a:t>
            </a:r>
            <a:r>
              <a:rPr lang="en-US" sz="1600" b="1">
                <a:sym typeface="Symbol" pitchFamily="18" charset="2"/>
              </a:rPr>
              <a:t>and</a:t>
            </a:r>
            <a:r>
              <a:rPr lang="en-US" sz="1600">
                <a:sym typeface="Symbol" pitchFamily="18" charset="2"/>
              </a:rPr>
              <a:t> t  </a:t>
            </a:r>
            <a:r>
              <a:rPr lang="en-US" sz="1600" i="1">
                <a:sym typeface="Symbol" pitchFamily="18" charset="2"/>
              </a:rPr>
              <a:t>s</a:t>
            </a:r>
            <a:r>
              <a:rPr lang="en-US" sz="1600">
                <a:sym typeface="Symbol" pitchFamily="18" charset="2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sz="1600" i="1"/>
          </a:p>
          <a:p>
            <a:r>
              <a:rPr lang="en-US" sz="1600"/>
              <a:t>Set differences must be taken between </a:t>
            </a:r>
            <a:r>
              <a:rPr lang="en-US" sz="1600" b="1">
                <a:solidFill>
                  <a:schemeClr val="tx2"/>
                </a:solidFill>
              </a:rPr>
              <a:t>compatible</a:t>
            </a:r>
            <a:r>
              <a:rPr lang="en-US" sz="1600"/>
              <a:t> relations.</a:t>
            </a:r>
          </a:p>
          <a:p>
            <a:pPr lvl="1"/>
            <a:r>
              <a:rPr lang="en-US" sz="1600" i="1"/>
              <a:t>r</a:t>
            </a:r>
            <a:r>
              <a:rPr lang="en-US" sz="1600"/>
              <a:t> and </a:t>
            </a:r>
            <a:r>
              <a:rPr lang="en-US" sz="1600" i="1"/>
              <a:t>s</a:t>
            </a:r>
            <a:r>
              <a:rPr lang="en-US" sz="1600"/>
              <a:t> must have the </a:t>
            </a:r>
            <a:r>
              <a:rPr lang="en-US" sz="1600">
                <a:solidFill>
                  <a:schemeClr val="tx2"/>
                </a:solidFill>
              </a:rPr>
              <a:t>same</a:t>
            </a:r>
            <a:r>
              <a:rPr lang="en-US" sz="1600"/>
              <a:t> arity</a:t>
            </a:r>
          </a:p>
          <a:p>
            <a:pPr lvl="1"/>
            <a:r>
              <a:rPr lang="en-US" sz="1600"/>
              <a:t>attribute domains of </a:t>
            </a:r>
            <a:r>
              <a:rPr lang="en-US" sz="1600" i="1"/>
              <a:t>r </a:t>
            </a:r>
            <a:r>
              <a:rPr lang="en-US" sz="1600"/>
              <a:t>and </a:t>
            </a:r>
            <a:r>
              <a:rPr lang="en-US" sz="1600" i="1"/>
              <a:t>s </a:t>
            </a:r>
            <a:r>
              <a:rPr lang="en-US" sz="160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sz="1600"/>
              <a:t>Example: to find all courses taught in the Fall 2009 semester, but not in the Spring 2010 semester</a:t>
            </a:r>
            <a:br>
              <a:rPr lang="en-US" sz="1600"/>
            </a:br>
            <a:r>
              <a:rPr lang="en-US" sz="1600"/>
              <a:t>   </a:t>
            </a:r>
            <a:r>
              <a:rPr lang="en-US">
                <a:sym typeface="Symbol" pitchFamily="18" charset="2"/>
              </a:rPr>
              <a:t></a:t>
            </a:r>
            <a:r>
              <a:rPr lang="en-US" sz="2400" i="1" baseline="-25000"/>
              <a:t>course_id</a:t>
            </a:r>
            <a:r>
              <a:rPr lang="en-US" sz="1600"/>
              <a:t> </a:t>
            </a:r>
            <a:r>
              <a:rPr lang="en-US" sz="2000"/>
              <a:t>(</a:t>
            </a:r>
            <a:r>
              <a:rPr lang="en-US" sz="2000" i="1">
                <a:sym typeface="Symbol" pitchFamily="18" charset="2"/>
              </a:rPr>
              <a:t>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400" i="1" baseline="-25000">
                <a:sym typeface="Symbol" pitchFamily="18" charset="2"/>
              </a:rPr>
              <a:t>semester=“Fall”  </a:t>
            </a:r>
            <a:r>
              <a:rPr lang="el-GR" sz="2400" i="1" baseline="-25000">
                <a:sym typeface="Symbol" pitchFamily="18" charset="2"/>
              </a:rPr>
              <a:t>Λ</a:t>
            </a:r>
            <a:r>
              <a:rPr lang="en-US" sz="2400" i="1" baseline="-25000">
                <a:sym typeface="Symbol" pitchFamily="18" charset="2"/>
              </a:rPr>
              <a:t> year=2009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section</a:t>
            </a:r>
            <a:r>
              <a:rPr lang="en-US" sz="2000">
                <a:sym typeface="Symbol" pitchFamily="18" charset="2"/>
              </a:rPr>
              <a:t>))  −</a:t>
            </a:r>
            <a:r>
              <a:rPr lang="en-US" sz="1600">
                <a:sym typeface="Symbol" pitchFamily="18" charset="2"/>
              </a:rPr>
              <a:t>  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   </a:t>
            </a:r>
            <a:r>
              <a:rPr lang="en-US">
                <a:sym typeface="Symbol" pitchFamily="18" charset="2"/>
              </a:rPr>
              <a:t></a:t>
            </a:r>
            <a:r>
              <a:rPr lang="en-US" sz="2400" i="1" baseline="-25000"/>
              <a:t>course_id</a:t>
            </a:r>
            <a:r>
              <a:rPr lang="en-US" sz="1600"/>
              <a:t> </a:t>
            </a:r>
            <a:r>
              <a:rPr lang="en-US" sz="2000"/>
              <a:t>(</a:t>
            </a:r>
            <a:r>
              <a:rPr lang="en-US" sz="2000" i="1">
                <a:sym typeface="Symbol" pitchFamily="18" charset="2"/>
              </a:rPr>
              <a:t>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400" i="1" baseline="-25000">
                <a:sym typeface="Symbol" pitchFamily="18" charset="2"/>
              </a:rPr>
              <a:t>semester=“Spring”  </a:t>
            </a:r>
            <a:r>
              <a:rPr lang="el-GR" sz="2400" i="1" baseline="-25000">
                <a:sym typeface="Symbol" pitchFamily="18" charset="2"/>
              </a:rPr>
              <a:t>Λ</a:t>
            </a:r>
            <a:r>
              <a:rPr lang="en-US" sz="2400" i="1" baseline="-25000">
                <a:sym typeface="Symbol" pitchFamily="18" charset="2"/>
              </a:rPr>
              <a:t> year=2010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section</a:t>
            </a:r>
            <a:r>
              <a:rPr lang="en-US" sz="2000">
                <a:sym typeface="Symbol" pitchFamily="18" charset="2"/>
              </a:rPr>
              <a:t>))</a:t>
            </a:r>
          </a:p>
          <a:p>
            <a:endParaRPr lang="en-US" sz="160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60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60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6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3675"/>
            <a:ext cx="8229600" cy="503238"/>
          </a:xfrm>
        </p:spPr>
        <p:txBody>
          <a:bodyPr/>
          <a:lstStyle/>
          <a:p>
            <a:r>
              <a:rPr lang="en-US"/>
              <a:t>Cartesian-Product Operation –  Example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/>
              <a:t>Relations </a:t>
            </a:r>
            <a:r>
              <a:rPr kumimoji="1" lang="en-US" i="1"/>
              <a:t>r, s</a:t>
            </a:r>
            <a:r>
              <a:rPr kumimoji="1" lang="en-US"/>
              <a:t>: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i="1"/>
              <a:t>r</a:t>
            </a:r>
            <a:r>
              <a:rPr kumimoji="1" lang="en-US"/>
              <a:t> x</a:t>
            </a:r>
            <a:r>
              <a:rPr kumimoji="1" lang="en-US">
                <a:sym typeface="Symbol" pitchFamily="18" charset="2"/>
              </a:rPr>
              <a:t> </a:t>
            </a:r>
            <a:r>
              <a:rPr kumimoji="1" lang="en-US" i="1">
                <a:sym typeface="Symbol" pitchFamily="18" charset="2"/>
              </a:rPr>
              <a:t>s</a:t>
            </a:r>
            <a:r>
              <a:rPr kumimoji="1" lang="en-US"/>
              <a:t>:</a:t>
            </a:r>
          </a:p>
        </p:txBody>
      </p:sp>
      <p:pic>
        <p:nvPicPr>
          <p:cNvPr id="6953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Cartesian-Product Operation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1077913"/>
            <a:ext cx="5621337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/>
              <a:t>Notation</a:t>
            </a:r>
            <a:r>
              <a:rPr lang="en-US" i="1"/>
              <a:t> r </a:t>
            </a:r>
            <a:r>
              <a:rPr lang="en-US"/>
              <a:t>x</a:t>
            </a:r>
            <a:r>
              <a:rPr lang="en-US" i="1"/>
              <a:t> s</a:t>
            </a:r>
            <a:endParaRPr lang="en-US"/>
          </a:p>
          <a:p>
            <a:pPr>
              <a:tabLst>
                <a:tab pos="3149600" algn="ctr"/>
              </a:tabLst>
            </a:pPr>
            <a:r>
              <a:rPr lang="en-US"/>
              <a:t>Defined as: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/>
              <a:t>		</a:t>
            </a:r>
            <a:r>
              <a:rPr lang="en-US" i="1"/>
              <a:t>r</a:t>
            </a:r>
            <a:r>
              <a:rPr lang="en-US"/>
              <a:t> x </a:t>
            </a:r>
            <a:r>
              <a:rPr lang="en-US" i="1"/>
              <a:t>s</a:t>
            </a:r>
            <a:r>
              <a:rPr lang="en-US"/>
              <a:t> = {</a:t>
            </a:r>
            <a:r>
              <a:rPr lang="en-US" i="1"/>
              <a:t>t q </a:t>
            </a:r>
            <a:r>
              <a:rPr lang="en-US"/>
              <a:t>|</a:t>
            </a:r>
            <a:r>
              <a:rPr lang="en-US" i="1"/>
              <a:t> 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 r </a:t>
            </a:r>
            <a:r>
              <a:rPr lang="en-US" b="1">
                <a:sym typeface="Symbol" pitchFamily="18" charset="2"/>
              </a:rPr>
              <a:t>and </a:t>
            </a:r>
            <a:r>
              <a:rPr lang="en-US" i="1">
                <a:sym typeface="Symbol" pitchFamily="18" charset="2"/>
              </a:rPr>
              <a:t>q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}</a:t>
            </a:r>
            <a:br>
              <a:rPr lang="en-US">
                <a:sym typeface="Symbol" pitchFamily="18" charset="2"/>
              </a:rPr>
            </a:br>
            <a:endParaRPr lang="en-US">
              <a:sym typeface="Symbol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>
                <a:sym typeface="Symbol" pitchFamily="18" charset="2"/>
              </a:rPr>
              <a:t>Assume that attributes of r(R) and s(S) are disjoint. (That is,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</a:t>
            </a:r>
            <a:r>
              <a:rPr lang="en-US" i="1">
                <a:sym typeface="Symbol" pitchFamily="18" charset="2"/>
              </a:rPr>
              <a:t> S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</a:t>
            </a:r>
            <a:r>
              <a:rPr lang="en-US">
                <a:sym typeface="Symbol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>
                <a:sym typeface="Symbol" pitchFamily="18" charset="2"/>
              </a:rPr>
              <a:t>If attributes of </a:t>
            </a:r>
            <a:r>
              <a:rPr lang="en-US" i="1">
                <a:sym typeface="Symbol" pitchFamily="18" charset="2"/>
              </a:rPr>
              <a:t>r(R)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>
                <a:sym typeface="Symbol" pitchFamily="18" charset="2"/>
              </a:rPr>
              <a:t>s(S</a:t>
            </a:r>
            <a:r>
              <a:rPr lang="en-US">
                <a:sym typeface="Symbol" pitchFamily="18" charset="2"/>
              </a:rPr>
              <a:t>) are not disjoint, then renaming must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 of Operations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848600" cy="4876800"/>
          </a:xfrm>
        </p:spPr>
        <p:txBody>
          <a:bodyPr/>
          <a:lstStyle/>
          <a:p>
            <a:r>
              <a:rPr lang="en-US"/>
              <a:t>Can build expressions using multiple operations</a:t>
            </a:r>
          </a:p>
          <a:p>
            <a:r>
              <a:rPr lang="en-US"/>
              <a:t>Example:  </a:t>
            </a:r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A=C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 x s</a:t>
            </a:r>
            <a:r>
              <a:rPr lang="en-US">
                <a:sym typeface="Symbol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>
              <a:sym typeface="Symbol" pitchFamily="18" charset="2"/>
            </a:endParaRPr>
          </a:p>
          <a:p>
            <a:r>
              <a:rPr lang="en-US" i="1">
                <a:sym typeface="Symbol" pitchFamily="18" charset="2"/>
              </a:rPr>
              <a:t>r x s</a:t>
            </a:r>
          </a:p>
          <a:p>
            <a:endParaRPr lang="en-US" i="1">
              <a:sym typeface="Symbol" pitchFamily="18" charset="2"/>
            </a:endParaRPr>
          </a:p>
          <a:p>
            <a:endParaRPr lang="en-US" i="1">
              <a:sym typeface="Symbol" pitchFamily="18" charset="2"/>
            </a:endParaRPr>
          </a:p>
          <a:p>
            <a:endParaRPr lang="en-US" i="1">
              <a:sym typeface="Symbol" pitchFamily="18" charset="2"/>
            </a:endParaRPr>
          </a:p>
          <a:p>
            <a:endParaRPr lang="en-US" i="1">
              <a:sym typeface="Symbol" pitchFamily="18" charset="2"/>
            </a:endParaRPr>
          </a:p>
          <a:p>
            <a:endParaRPr lang="en-US" i="1">
              <a:sym typeface="Symbol" pitchFamily="18" charset="2"/>
            </a:endParaRPr>
          </a:p>
          <a:p>
            <a:endParaRPr lang="en-US" i="1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A=C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 x s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graphicFrame>
        <p:nvGraphicFramePr>
          <p:cNvPr id="701444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p:oleObj spid="_x0000_s701444" name="Equation" r:id="rId4" imgW="139680" imgH="291960" progId="Equation.3">
              <p:embed/>
            </p:oleObj>
          </a:graphicData>
        </a:graphic>
      </p:graphicFrame>
      <p:sp>
        <p:nvSpPr>
          <p:cNvPr id="701465" name="Text Box 25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IN"/>
          </a:p>
        </p:txBody>
      </p:sp>
      <p:pic>
        <p:nvPicPr>
          <p:cNvPr id="701471" name="Picture 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4763" y="1949450"/>
            <a:ext cx="1757362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Rename Operation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/>
              <a:t>Allows us to name, and therefore to refer to, the results of relational-algebra expressions.</a:t>
            </a:r>
          </a:p>
          <a:p>
            <a:r>
              <a:rPr lang="en-US"/>
              <a:t>Allows us to refer to a relation by more than one name.</a:t>
            </a:r>
          </a:p>
          <a:p>
            <a:r>
              <a:rPr lang="en-US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				</a:t>
            </a:r>
            <a:r>
              <a:rPr lang="en-US" sz="2000" i="1">
                <a:sym typeface="Symbol" pitchFamily="18" charset="2"/>
              </a:rPr>
              <a:t></a:t>
            </a:r>
            <a:r>
              <a:rPr lang="en-US" i="1"/>
              <a:t> </a:t>
            </a:r>
            <a:r>
              <a:rPr lang="en-US" sz="2400" i="1" baseline="-25000"/>
              <a:t>x</a:t>
            </a:r>
            <a:r>
              <a:rPr lang="en-US"/>
              <a:t> (</a:t>
            </a:r>
            <a:r>
              <a:rPr lang="en-US" i="1"/>
              <a:t>E</a:t>
            </a:r>
            <a:r>
              <a:rPr lang="en-US"/>
              <a:t>)</a:t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returns the expression </a:t>
            </a:r>
            <a:r>
              <a:rPr lang="en-US" i="1"/>
              <a:t>E</a:t>
            </a:r>
            <a:r>
              <a:rPr lang="en-US"/>
              <a:t> under the name </a:t>
            </a:r>
            <a:r>
              <a:rPr lang="en-US" i="1"/>
              <a:t>X</a:t>
            </a:r>
            <a:endParaRPr lang="en-US"/>
          </a:p>
          <a:p>
            <a:r>
              <a:rPr lang="en-US"/>
              <a:t>If a relational-algebra expression </a:t>
            </a:r>
            <a:r>
              <a:rPr lang="en-US" i="1"/>
              <a:t>E</a:t>
            </a:r>
            <a:r>
              <a:rPr lang="en-US"/>
              <a:t> has arity </a:t>
            </a:r>
            <a:r>
              <a:rPr lang="en-US" i="1"/>
              <a:t>n</a:t>
            </a:r>
            <a:r>
              <a:rPr lang="en-US"/>
              <a:t>, then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returns the result of expression </a:t>
            </a:r>
            <a:r>
              <a:rPr lang="en-US" i="1"/>
              <a:t>E</a:t>
            </a:r>
            <a:r>
              <a:rPr lang="en-US"/>
              <a:t> under the name </a:t>
            </a:r>
            <a:r>
              <a:rPr lang="en-US" i="1"/>
              <a:t>X</a:t>
            </a:r>
            <a:r>
              <a:rPr lang="en-US"/>
              <a:t>, and with the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attributes renamed to </a:t>
            </a:r>
            <a:r>
              <a:rPr lang="en-US" sz="2000" i="1"/>
              <a:t>A</a:t>
            </a:r>
            <a:r>
              <a:rPr lang="en-US" sz="2400" i="1" baseline="-25000"/>
              <a:t>1</a:t>
            </a:r>
            <a:r>
              <a:rPr lang="en-US" i="1" baseline="-25000"/>
              <a:t> </a:t>
            </a:r>
            <a:r>
              <a:rPr lang="en-US" sz="2000" i="1"/>
              <a:t>, A</a:t>
            </a:r>
            <a:r>
              <a:rPr lang="en-US" sz="2400" i="1" baseline="-25000"/>
              <a:t>2</a:t>
            </a:r>
            <a:r>
              <a:rPr lang="en-US" sz="2000" i="1" baseline="-25000"/>
              <a:t> </a:t>
            </a:r>
            <a:r>
              <a:rPr lang="en-US" sz="2000" i="1"/>
              <a:t>, …., A</a:t>
            </a:r>
            <a:r>
              <a:rPr lang="en-US" sz="2400" i="1" baseline="-25000"/>
              <a:t>n</a:t>
            </a:r>
            <a:r>
              <a:rPr lang="en-US" i="1" baseline="-25000"/>
              <a:t> </a:t>
            </a:r>
            <a:r>
              <a:rPr lang="en-US"/>
              <a:t>.</a:t>
            </a:r>
          </a:p>
          <a:p>
            <a:endParaRPr lang="en-US"/>
          </a:p>
        </p:txBody>
      </p:sp>
      <p:graphicFrame>
        <p:nvGraphicFramePr>
          <p:cNvPr id="531460" name="Object 4"/>
          <p:cNvGraphicFramePr>
            <a:graphicFrameLocks noChangeAspect="1"/>
          </p:cNvGraphicFramePr>
          <p:nvPr/>
        </p:nvGraphicFramePr>
        <p:xfrm>
          <a:off x="2671763" y="3944938"/>
          <a:ext cx="2979737" cy="665162"/>
        </p:xfrm>
        <a:graphic>
          <a:graphicData uri="http://schemas.openxmlformats.org/presentationml/2006/ole">
            <p:oleObj spid="_x0000_s531460" name="Equation" r:id="rId4" imgW="96516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  <a:endParaRPr lang="en-IN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4903787"/>
          </a:xfrm>
        </p:spPr>
        <p:txBody>
          <a:bodyPr/>
          <a:lstStyle/>
          <a:p>
            <a:r>
              <a:rPr lang="en-US" sz="2000"/>
              <a:t>Find the largest salary in the university</a:t>
            </a:r>
          </a:p>
          <a:p>
            <a:pPr lvl="1"/>
            <a:r>
              <a:rPr lang="en-US" sz="2000">
                <a:sym typeface="Symbol" pitchFamily="18" charset="2"/>
              </a:rPr>
              <a:t>Step 1: find instructor salaries that are less than some other instructor salary (i.e. not maximum)</a:t>
            </a:r>
          </a:p>
          <a:p>
            <a:pPr lvl="3"/>
            <a:r>
              <a:rPr lang="en-US" sz="2000">
                <a:sym typeface="Symbol" pitchFamily="18" charset="2"/>
              </a:rPr>
              <a:t>using a copy of </a:t>
            </a:r>
            <a:r>
              <a:rPr lang="en-US" sz="2000" i="1">
                <a:sym typeface="Symbol" pitchFamily="18" charset="2"/>
              </a:rPr>
              <a:t>instructor </a:t>
            </a:r>
            <a:r>
              <a:rPr lang="en-US" sz="2000">
                <a:sym typeface="Symbol" pitchFamily="18" charset="2"/>
              </a:rPr>
              <a:t>under a new name </a:t>
            </a:r>
            <a:r>
              <a:rPr lang="en-US" sz="2000" i="1">
                <a:sym typeface="Symbol" pitchFamily="18" charset="2"/>
              </a:rPr>
              <a:t>d</a:t>
            </a:r>
          </a:p>
          <a:p>
            <a:pPr lvl="2"/>
            <a:r>
              <a:rPr lang="en-US">
                <a:sym typeface="Symbol" pitchFamily="18" charset="2"/>
              </a:rPr>
              <a:t></a:t>
            </a:r>
            <a:r>
              <a:rPr lang="en-US" sz="2400" i="1" baseline="-25000"/>
              <a:t>instructor.salary</a:t>
            </a:r>
            <a:r>
              <a:rPr lang="en-US" sz="1600"/>
              <a:t> </a:t>
            </a:r>
            <a:r>
              <a:rPr lang="en-US" sz="2000"/>
              <a:t>(</a:t>
            </a:r>
            <a:r>
              <a:rPr lang="en-US" sz="2000" i="1">
                <a:sym typeface="Symbol" pitchFamily="18" charset="2"/>
              </a:rPr>
              <a:t>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400" i="1" baseline="-25000">
                <a:sym typeface="Symbol" pitchFamily="18" charset="2"/>
              </a:rPr>
              <a:t>instructor.salary &lt; d,salary  </a:t>
            </a:r>
            <a:br>
              <a:rPr lang="en-US" sz="2400" i="1" baseline="-25000">
                <a:sym typeface="Symbol" pitchFamily="18" charset="2"/>
              </a:rPr>
            </a:br>
            <a:r>
              <a:rPr lang="en-US" sz="2400" i="1" baseline="-25000">
                <a:sym typeface="Symbol" pitchFamily="18" charset="2"/>
              </a:rPr>
              <a:t>                                     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instructor x </a:t>
            </a:r>
            <a:r>
              <a:rPr lang="en-US" sz="2400" i="1">
                <a:sym typeface="Symbol" pitchFamily="18" charset="2"/>
              </a:rPr>
              <a:t></a:t>
            </a:r>
            <a:r>
              <a:rPr lang="en-US" sz="2800" i="1" baseline="-25000"/>
              <a:t>d</a:t>
            </a:r>
            <a:r>
              <a:rPr lang="en-US" sz="1600"/>
              <a:t> </a:t>
            </a:r>
            <a:r>
              <a:rPr lang="en-US" sz="2000" i="1">
                <a:sym typeface="Symbol" pitchFamily="18" charset="2"/>
              </a:rPr>
              <a:t>(instructor</a:t>
            </a:r>
            <a:r>
              <a:rPr lang="en-US" sz="2000">
                <a:sym typeface="Symbol" pitchFamily="18" charset="2"/>
              </a:rPr>
              <a:t>)))  </a:t>
            </a:r>
          </a:p>
          <a:p>
            <a:pPr lvl="1"/>
            <a:r>
              <a:rPr lang="en-US" sz="2000">
                <a:sym typeface="Symbol" pitchFamily="18" charset="2"/>
              </a:rPr>
              <a:t>Step 2: Find the largest salary</a:t>
            </a:r>
          </a:p>
          <a:p>
            <a:pPr lvl="2"/>
            <a:r>
              <a:rPr lang="en-US">
                <a:sym typeface="Symbol" pitchFamily="18" charset="2"/>
              </a:rPr>
              <a:t></a:t>
            </a:r>
            <a:r>
              <a:rPr lang="en-US" sz="2400" i="1" baseline="-25000"/>
              <a:t>salary </a:t>
            </a:r>
            <a:r>
              <a:rPr lang="en-US" sz="2000" i="1">
                <a:sym typeface="Symbol" pitchFamily="18" charset="2"/>
              </a:rPr>
              <a:t>(instructor) – </a:t>
            </a:r>
            <a:br>
              <a:rPr lang="en-US" sz="2000" i="1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   </a:t>
            </a:r>
            <a:r>
              <a:rPr lang="en-US">
                <a:sym typeface="Symbol" pitchFamily="18" charset="2"/>
              </a:rPr>
              <a:t></a:t>
            </a:r>
            <a:r>
              <a:rPr lang="en-US" sz="2400" i="1" baseline="-25000"/>
              <a:t>instructor.salary</a:t>
            </a:r>
            <a:r>
              <a:rPr lang="en-US" sz="1600"/>
              <a:t> </a:t>
            </a:r>
            <a:r>
              <a:rPr lang="en-US" sz="2000"/>
              <a:t>(</a:t>
            </a:r>
            <a:r>
              <a:rPr lang="en-US" sz="2000" i="1">
                <a:sym typeface="Symbol" pitchFamily="18" charset="2"/>
              </a:rPr>
              <a:t>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400" i="1" baseline="-25000">
                <a:sym typeface="Symbol" pitchFamily="18" charset="2"/>
              </a:rPr>
              <a:t>instructor.salary &lt; d,salary  </a:t>
            </a:r>
            <a:br>
              <a:rPr lang="en-US" sz="2400" i="1" baseline="-25000">
                <a:sym typeface="Symbol" pitchFamily="18" charset="2"/>
              </a:rPr>
            </a:br>
            <a:r>
              <a:rPr lang="en-US" sz="2400" i="1" baseline="-25000">
                <a:sym typeface="Symbol" pitchFamily="18" charset="2"/>
              </a:rPr>
              <a:t>                                      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instructor x </a:t>
            </a:r>
            <a:r>
              <a:rPr lang="en-US" sz="2400" i="1">
                <a:sym typeface="Symbol" pitchFamily="18" charset="2"/>
              </a:rPr>
              <a:t></a:t>
            </a:r>
            <a:r>
              <a:rPr lang="en-US" sz="2800" i="1" baseline="-25000"/>
              <a:t>d</a:t>
            </a:r>
            <a:r>
              <a:rPr lang="en-US" sz="1600"/>
              <a:t> </a:t>
            </a:r>
            <a:r>
              <a:rPr lang="en-US" sz="2000" i="1">
                <a:sym typeface="Symbol" pitchFamily="18" charset="2"/>
              </a:rPr>
              <a:t>(instructor</a:t>
            </a:r>
            <a:r>
              <a:rPr lang="en-US" sz="2000">
                <a:sym typeface="Symbol" pitchFamily="18" charset="2"/>
              </a:rPr>
              <a:t>))) </a:t>
            </a:r>
            <a:endParaRPr lang="en-IN" sz="20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Queries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153400" cy="698500"/>
          </a:xfrm>
        </p:spPr>
        <p:txBody>
          <a:bodyPr/>
          <a:lstStyle/>
          <a:p>
            <a:r>
              <a:rPr lang="en-US"/>
              <a:t>Find the names of all instructors in the Physics department, along with the </a:t>
            </a:r>
            <a:r>
              <a:rPr lang="en-US" i="1"/>
              <a:t>course_id</a:t>
            </a:r>
            <a:r>
              <a:rPr lang="en-US"/>
              <a:t> of all courses they have taught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730250" y="1841500"/>
            <a:ext cx="8661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93750" lvl="1" indent="-336550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/>
              <a:t>Query 1</a:t>
            </a:r>
            <a:br>
              <a:rPr kumimoji="1" lang="en-US"/>
            </a:br>
            <a:r>
              <a:rPr kumimoji="1" lang="en-US"/>
              <a:t>  </a:t>
            </a: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instructor.ID,course_id</a:t>
            </a:r>
            <a:r>
              <a:rPr kumimoji="1" lang="en-US" sz="2400" baseline="-25000">
                <a:sym typeface="Symbol" pitchFamily="18" charset="2"/>
              </a:rPr>
              <a:t> </a:t>
            </a:r>
            <a:r>
              <a:rPr kumimoji="1" lang="en-US" sz="2400">
                <a:sym typeface="Symbol" pitchFamily="18" charset="2"/>
              </a:rPr>
              <a:t>(</a:t>
            </a:r>
            <a:r>
              <a:rPr kumimoji="1" lang="en-US" sz="2400" i="1" baseline="-25000">
                <a:sym typeface="Symbol" pitchFamily="18" charset="2"/>
              </a:rPr>
              <a:t>dept_name=“</a:t>
            </a:r>
            <a:r>
              <a:rPr kumimoji="1" lang="en-US" sz="2400" baseline="-25000">
                <a:sym typeface="Symbol" pitchFamily="18" charset="2"/>
              </a:rPr>
              <a:t>Physics”</a:t>
            </a:r>
            <a:r>
              <a:rPr kumimoji="1" lang="en-US" sz="2800" baseline="-25000">
                <a:sym typeface="Symbol" pitchFamily="18" charset="2"/>
              </a:rPr>
              <a:t> </a:t>
            </a:r>
            <a:r>
              <a:rPr kumimoji="1" lang="en-US" sz="2400">
                <a:sym typeface="Symbol" pitchFamily="18" charset="2"/>
              </a:rPr>
              <a:t>(</a:t>
            </a:r>
            <a:br>
              <a:rPr kumimoji="1" lang="en-US" sz="2400">
                <a:sym typeface="Symbol" pitchFamily="18" charset="2"/>
              </a:rPr>
            </a:br>
            <a:r>
              <a:rPr kumimoji="1" lang="en-US" sz="2400">
                <a:sym typeface="Symbol" pitchFamily="18" charset="2"/>
              </a:rPr>
              <a:t>                    </a:t>
            </a:r>
            <a:r>
              <a:rPr kumimoji="1" lang="en-US" sz="2400" i="1" baseline="-25000">
                <a:sym typeface="Symbol" pitchFamily="18" charset="2"/>
              </a:rPr>
              <a:t>instructor.ID=teaches.ID</a:t>
            </a:r>
            <a:r>
              <a:rPr kumimoji="1" lang="en-US" sz="2400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000" i="1">
                <a:sym typeface="Symbol" pitchFamily="18" charset="2"/>
              </a:rPr>
              <a:t>instructor</a:t>
            </a:r>
            <a:r>
              <a:rPr kumimoji="1" lang="en-US" sz="2000">
                <a:sym typeface="Symbol" pitchFamily="18" charset="2"/>
              </a:rPr>
              <a:t> x </a:t>
            </a:r>
            <a:r>
              <a:rPr kumimoji="1" lang="en-US" sz="2000" i="1">
                <a:sym typeface="Symbol" pitchFamily="18" charset="2"/>
              </a:rPr>
              <a:t>teaches</a:t>
            </a:r>
            <a:r>
              <a:rPr kumimoji="1" lang="en-US" sz="2000">
                <a:sym typeface="Symbol" pitchFamily="18" charset="2"/>
              </a:rPr>
              <a:t>)))</a:t>
            </a:r>
          </a:p>
          <a:p>
            <a:endParaRPr lang="en-US" sz="2000"/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857250" y="3427413"/>
            <a:ext cx="8661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93750" lvl="1" indent="-336550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/>
              <a:t>Query 2</a:t>
            </a:r>
            <a:br>
              <a:rPr kumimoji="1" lang="en-US"/>
            </a:br>
            <a:r>
              <a:rPr kumimoji="1" lang="en-US"/>
              <a:t>  </a:t>
            </a: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instructor.ID,course_id</a:t>
            </a:r>
            <a:r>
              <a:rPr kumimoji="1" lang="en-US" sz="2800" baseline="-25000">
                <a:sym typeface="Symbol" pitchFamily="18" charset="2"/>
              </a:rPr>
              <a:t> </a:t>
            </a:r>
            <a:r>
              <a:rPr kumimoji="1" lang="en-US" sz="2400">
                <a:sym typeface="Symbol" pitchFamily="18" charset="2"/>
              </a:rPr>
              <a:t>(</a:t>
            </a:r>
            <a:r>
              <a:rPr kumimoji="1" lang="en-US" sz="2400" i="1" baseline="-25000">
                <a:sym typeface="Symbol" pitchFamily="18" charset="2"/>
              </a:rPr>
              <a:t>instructor.ID=teaches.ID</a:t>
            </a:r>
            <a:r>
              <a:rPr kumimoji="1" lang="en-US" sz="2800" baseline="-25000">
                <a:sym typeface="Symbol" pitchFamily="18" charset="2"/>
              </a:rPr>
              <a:t> </a:t>
            </a:r>
            <a:r>
              <a:rPr kumimoji="1" lang="en-US" sz="2400">
                <a:sym typeface="Symbol" pitchFamily="18" charset="2"/>
              </a:rPr>
              <a:t>(</a:t>
            </a:r>
            <a:br>
              <a:rPr kumimoji="1" lang="en-US" sz="2400">
                <a:sym typeface="Symbol" pitchFamily="18" charset="2"/>
              </a:rPr>
            </a:br>
            <a:r>
              <a:rPr kumimoji="1" lang="en-US" sz="2400">
                <a:sym typeface="Symbol" pitchFamily="18" charset="2"/>
              </a:rPr>
              <a:t>                    </a:t>
            </a:r>
            <a:r>
              <a:rPr kumimoji="1" lang="en-US" sz="2400" i="1" baseline="-25000">
                <a:sym typeface="Symbol" pitchFamily="18" charset="2"/>
              </a:rPr>
              <a:t>dept_name=“</a:t>
            </a:r>
            <a:r>
              <a:rPr kumimoji="1" lang="en-US" sz="2400" baseline="-25000">
                <a:sym typeface="Symbol" pitchFamily="18" charset="2"/>
              </a:rPr>
              <a:t>Physics”</a:t>
            </a:r>
            <a:r>
              <a:rPr kumimoji="1" lang="en-US" sz="2400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000" i="1">
                <a:sym typeface="Symbol" pitchFamily="18" charset="2"/>
              </a:rPr>
              <a:t>instructor)</a:t>
            </a:r>
            <a:r>
              <a:rPr kumimoji="1" lang="en-US" sz="2000">
                <a:sym typeface="Symbol" pitchFamily="18" charset="2"/>
              </a:rPr>
              <a:t> x </a:t>
            </a:r>
            <a:r>
              <a:rPr kumimoji="1" lang="en-US" sz="2000" i="1">
                <a:sym typeface="Symbol" pitchFamily="18" charset="2"/>
              </a:rPr>
              <a:t>teaches</a:t>
            </a:r>
            <a:r>
              <a:rPr kumimoji="1" lang="en-US" sz="2000">
                <a:sym typeface="Symbol" pitchFamily="18" charset="2"/>
              </a:rPr>
              <a:t>))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utoUpdateAnimBg="0"/>
      <p:bldP spid="53965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/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/>
              <a:t>A constant relation</a:t>
            </a:r>
          </a:p>
          <a:p>
            <a:pPr>
              <a:lnSpc>
                <a:spcPct val="110000"/>
              </a:lnSpc>
            </a:pPr>
            <a:r>
              <a:rPr lang="en-US"/>
              <a:t>Let </a:t>
            </a:r>
            <a:r>
              <a:rPr lang="en-US" i="1"/>
              <a:t>E</a:t>
            </a:r>
            <a:r>
              <a:rPr lang="en-US" i="1" baseline="-25000"/>
              <a:t>1</a:t>
            </a:r>
            <a:r>
              <a:rPr lang="en-US"/>
              <a:t> and </a:t>
            </a:r>
            <a:r>
              <a:rPr lang="en-US" i="1"/>
              <a:t>E</a:t>
            </a:r>
            <a:r>
              <a:rPr lang="en-US" i="1" baseline="-25000"/>
              <a:t>2</a:t>
            </a:r>
            <a:r>
              <a:rPr lang="en-US"/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i="1"/>
              <a:t>E</a:t>
            </a:r>
            <a:r>
              <a:rPr lang="en-US" sz="2400" i="1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2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–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2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i="1"/>
              <a:t>E</a:t>
            </a:r>
            <a:r>
              <a:rPr lang="en-US" sz="2400" i="1" baseline="-25000"/>
              <a:t>1</a:t>
            </a:r>
            <a:r>
              <a:rPr lang="en-US"/>
              <a:t> x </a:t>
            </a:r>
            <a:r>
              <a:rPr lang="en-US" i="1"/>
              <a:t>E</a:t>
            </a:r>
            <a:r>
              <a:rPr lang="en-US" sz="2400" i="1" baseline="-25000"/>
              <a:t>2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i="1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),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is a predicate on attributes in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</a:t>
            </a:r>
            <a:r>
              <a:rPr lang="en-US" sz="2400" i="1" baseline="-25000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),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is a list consisting of some of the attributes in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2000" i="1">
                <a:sym typeface="Symbol" pitchFamily="18" charset="2"/>
              </a:rPr>
              <a:t></a:t>
            </a:r>
            <a:r>
              <a:rPr lang="en-US" i="1">
                <a:sym typeface="Symbol" pitchFamily="18" charset="2"/>
              </a:rPr>
              <a:t> </a:t>
            </a:r>
            <a:r>
              <a:rPr lang="en-US" sz="2400" i="1" baseline="-25000">
                <a:sym typeface="Symbol" pitchFamily="18" charset="2"/>
              </a:rPr>
              <a:t>x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), x is the new name for the result of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Operations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30781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We define additional operations that do not add any power to the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/>
              <a:t>Set intersection</a:t>
            </a:r>
          </a:p>
          <a:p>
            <a:r>
              <a:rPr lang="en-US"/>
              <a:t>Natural join</a:t>
            </a:r>
          </a:p>
          <a:p>
            <a:r>
              <a:rPr lang="en-US"/>
              <a:t>Assignment</a:t>
            </a:r>
          </a:p>
          <a:p>
            <a:r>
              <a:rPr lang="en-US"/>
              <a:t>Outer join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2863"/>
            <a:ext cx="8382000" cy="609600"/>
          </a:xfrm>
        </p:spPr>
        <p:txBody>
          <a:bodyPr/>
          <a:lstStyle/>
          <a:p>
            <a:r>
              <a:rPr lang="en-US" sz="2800"/>
              <a:t>Chapter 6:  Formal  Relational Query Languages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/>
              <a:t>Relational Algebra</a:t>
            </a:r>
          </a:p>
          <a:p>
            <a:r>
              <a:rPr lang="en-US"/>
              <a:t>Tuple Relational Calculus</a:t>
            </a:r>
          </a:p>
          <a:p>
            <a:r>
              <a:rPr lang="en-US"/>
              <a:t>Domain Relational Calculus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Set-Intersection Operation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/>
              <a:t>Notation: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/>
              <a:t>s</a:t>
            </a:r>
            <a:endParaRPr lang="en-US"/>
          </a:p>
          <a:p>
            <a:r>
              <a:rPr lang="en-US"/>
              <a:t>Defined as:</a:t>
            </a:r>
          </a:p>
          <a:p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= { </a:t>
            </a:r>
            <a:r>
              <a:rPr lang="en-US" i="1"/>
              <a:t>t </a:t>
            </a:r>
            <a:r>
              <a:rPr lang="en-US"/>
              <a:t>|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 b="1"/>
              <a:t>and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}</a:t>
            </a:r>
          </a:p>
          <a:p>
            <a:r>
              <a:rPr lang="en-US"/>
              <a:t>Assume: </a:t>
            </a:r>
          </a:p>
          <a:p>
            <a:pPr lvl="1"/>
            <a:r>
              <a:rPr lang="en-US" i="1"/>
              <a:t>r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/>
              <a:t> have the </a:t>
            </a:r>
            <a:r>
              <a:rPr lang="en-US" i="1"/>
              <a:t>same arity</a:t>
            </a:r>
            <a:r>
              <a:rPr lang="en-US"/>
              <a:t> </a:t>
            </a:r>
          </a:p>
          <a:p>
            <a:pPr lvl="1"/>
            <a:r>
              <a:rPr lang="en-US"/>
              <a:t>attributes of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are compatible</a:t>
            </a:r>
          </a:p>
          <a:p>
            <a:r>
              <a:rPr lang="en-US"/>
              <a:t>Note: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r</a:t>
            </a:r>
            <a:r>
              <a:rPr lang="en-US"/>
              <a:t> – (</a:t>
            </a:r>
            <a:r>
              <a:rPr lang="en-US" i="1"/>
              <a:t>r</a:t>
            </a:r>
            <a:r>
              <a:rPr lang="en-US"/>
              <a:t> – </a:t>
            </a:r>
            <a:r>
              <a:rPr lang="en-US" i="1"/>
              <a:t>s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r>
              <a:rPr lang="en-US"/>
              <a:t>Set-Intersection Operation – Example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509713"/>
            <a:ext cx="7848600" cy="4876800"/>
          </a:xfrm>
        </p:spPr>
        <p:txBody>
          <a:bodyPr/>
          <a:lstStyle/>
          <a:p>
            <a:r>
              <a:rPr lang="en-US"/>
              <a:t>Relation </a:t>
            </a:r>
            <a:r>
              <a:rPr lang="en-US" i="1"/>
              <a:t>r, s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>
                <a:sym typeface="Symbol" pitchFamily="18" charset="2"/>
              </a:rPr>
              <a:t>s</a:t>
            </a:r>
            <a:endParaRPr lang="en-US" i="1"/>
          </a:p>
        </p:txBody>
      </p:sp>
      <p:pic>
        <p:nvPicPr>
          <p:cNvPr id="697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4963" y="1550988"/>
            <a:ext cx="26574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798513" y="1103313"/>
            <a:ext cx="2141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   Notation:  r     s</a:t>
            </a:r>
            <a:endParaRPr kumimoji="1" lang="en-US" i="1">
              <a:sym typeface="Symbol" pitchFamily="18" charset="2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Natural-Join Operation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8513" y="1495425"/>
            <a:ext cx="8215312" cy="5207000"/>
          </a:xfrm>
        </p:spPr>
        <p:txBody>
          <a:bodyPr/>
          <a:lstStyle/>
          <a:p>
            <a:r>
              <a:rPr lang="en-US"/>
              <a:t>Let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be relations on schemas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respectively. </a:t>
            </a:r>
            <a:br>
              <a:rPr lang="en-US"/>
            </a:br>
            <a:r>
              <a:rPr lang="en-US"/>
              <a:t>Then,  r     s  is a relation on schema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obtained as follows:</a:t>
            </a:r>
          </a:p>
          <a:p>
            <a:pPr lvl="1"/>
            <a:r>
              <a:rPr lang="en-US"/>
              <a:t>Consider each pair of tuples </a:t>
            </a:r>
            <a:r>
              <a:rPr lang="en-US" i="1"/>
              <a:t>t</a:t>
            </a:r>
            <a:r>
              <a:rPr lang="en-US" sz="2800" i="1" baseline="-25000"/>
              <a:t>r</a:t>
            </a:r>
            <a:r>
              <a:rPr lang="en-US"/>
              <a:t> from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 sz="2800" i="1" baseline="-25000"/>
              <a:t>s</a:t>
            </a:r>
            <a:r>
              <a:rPr lang="en-US"/>
              <a:t> from </a:t>
            </a:r>
            <a:r>
              <a:rPr lang="en-US" i="1"/>
              <a:t>s</a:t>
            </a:r>
            <a:r>
              <a:rPr lang="en-US"/>
              <a:t>.  </a:t>
            </a:r>
          </a:p>
          <a:p>
            <a:pPr lvl="1"/>
            <a:r>
              <a:rPr lang="en-US"/>
              <a:t>If </a:t>
            </a:r>
            <a:r>
              <a:rPr lang="en-US" i="1"/>
              <a:t>t</a:t>
            </a:r>
            <a:r>
              <a:rPr lang="en-US" sz="2400" i="1" baseline="-25000"/>
              <a:t>r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 sz="2400" i="1" baseline="-25000"/>
              <a:t>s</a:t>
            </a:r>
            <a:r>
              <a:rPr lang="en-US"/>
              <a:t> have the same value on each of the attributes in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, add a tuple </a:t>
            </a:r>
            <a:r>
              <a:rPr lang="en-US" i="1"/>
              <a:t>t</a:t>
            </a:r>
            <a:r>
              <a:rPr lang="en-US"/>
              <a:t>  to the result, where</a:t>
            </a:r>
          </a:p>
          <a:p>
            <a:pPr lvl="2"/>
            <a:r>
              <a:rPr lang="en-US" i="1"/>
              <a:t>t</a:t>
            </a:r>
            <a:r>
              <a:rPr lang="en-US"/>
              <a:t> has the same value as </a:t>
            </a:r>
            <a:r>
              <a:rPr lang="en-US" i="1"/>
              <a:t>t</a:t>
            </a:r>
            <a:r>
              <a:rPr lang="en-US" sz="3200" i="1" baseline="-25000"/>
              <a:t>r</a:t>
            </a:r>
            <a:r>
              <a:rPr lang="en-US"/>
              <a:t> on </a:t>
            </a:r>
            <a:r>
              <a:rPr lang="en-US" i="1"/>
              <a:t>r</a:t>
            </a:r>
            <a:endParaRPr lang="en-US"/>
          </a:p>
          <a:p>
            <a:pPr lvl="2"/>
            <a:r>
              <a:rPr lang="en-US" i="1"/>
              <a:t>t</a:t>
            </a:r>
            <a:r>
              <a:rPr lang="en-US"/>
              <a:t> has the same value as </a:t>
            </a:r>
            <a:r>
              <a:rPr lang="en-US" i="1"/>
              <a:t>t</a:t>
            </a:r>
            <a:r>
              <a:rPr lang="en-US" sz="3200" i="1" baseline="-25000"/>
              <a:t>s</a:t>
            </a:r>
            <a:r>
              <a:rPr lang="en-US"/>
              <a:t> on </a:t>
            </a:r>
            <a:r>
              <a:rPr lang="en-US" i="1"/>
              <a:t>s</a:t>
            </a:r>
            <a:endParaRPr lang="en-US"/>
          </a:p>
          <a:p>
            <a:r>
              <a:rPr lang="en-US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i="1"/>
              <a:t>R</a:t>
            </a:r>
            <a:r>
              <a:rPr lang="en-US"/>
              <a:t> = (</a:t>
            </a:r>
            <a:r>
              <a:rPr lang="en-US" i="1"/>
              <a:t>A, B, C, D</a:t>
            </a:r>
            <a:r>
              <a:rPr lang="en-US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i="1"/>
              <a:t>S</a:t>
            </a:r>
            <a:r>
              <a:rPr lang="en-US"/>
              <a:t> = (</a:t>
            </a:r>
            <a:r>
              <a:rPr lang="en-US" i="1"/>
              <a:t>E, B, D</a:t>
            </a:r>
            <a:r>
              <a:rPr lang="en-US"/>
              <a:t>)</a:t>
            </a:r>
          </a:p>
          <a:p>
            <a:pPr lvl="1"/>
            <a:r>
              <a:rPr lang="en-US"/>
              <a:t>Result schema = (</a:t>
            </a:r>
            <a:r>
              <a:rPr lang="en-US" i="1"/>
              <a:t>A, B, C, D, E</a:t>
            </a:r>
            <a:r>
              <a:rPr lang="en-US"/>
              <a:t>)</a:t>
            </a:r>
          </a:p>
          <a:p>
            <a:pPr lvl="1"/>
            <a:r>
              <a:rPr lang="en-US" i="1"/>
              <a:t>r</a:t>
            </a:r>
            <a:r>
              <a:rPr lang="en-US"/>
              <a:t>     </a:t>
            </a:r>
            <a:r>
              <a:rPr lang="en-US" i="1"/>
              <a:t>s</a:t>
            </a:r>
            <a:r>
              <a:rPr lang="en-US"/>
              <a:t> is defined as:</a:t>
            </a:r>
            <a:br>
              <a:rPr lang="en-US"/>
            </a:br>
            <a:r>
              <a:rPr lang="en-US"/>
              <a:t>      </a:t>
            </a:r>
            <a:r>
              <a:rPr lang="en-US">
                <a:sym typeface="Symbol" pitchFamily="18" charset="2"/>
              </a:rPr>
              <a:t></a:t>
            </a:r>
            <a:r>
              <a:rPr lang="en-US" sz="2400" i="1" baseline="-25000"/>
              <a:t>r.A, r.B, r.C, r.D, s.E</a:t>
            </a:r>
            <a:r>
              <a:rPr lang="en-US"/>
              <a:t> (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 sz="2400" i="1" baseline="-25000"/>
              <a:t>r.B = s.B </a:t>
            </a:r>
            <a:r>
              <a:rPr lang="en-US" baseline="-25000">
                <a:sym typeface="Symbol" pitchFamily="18" charset="2"/>
              </a:rPr>
              <a:t></a:t>
            </a:r>
            <a:r>
              <a:rPr lang="en-US" sz="2400" i="1" baseline="-25000"/>
              <a:t> r.D = s.D</a:t>
            </a:r>
            <a:r>
              <a:rPr lang="en-US"/>
              <a:t> (</a:t>
            </a:r>
            <a:r>
              <a:rPr lang="en-US" i="1"/>
              <a:t>r </a:t>
            </a:r>
            <a:r>
              <a:rPr lang="en-US"/>
              <a:t> x  </a:t>
            </a:r>
            <a:r>
              <a:rPr lang="en-US" i="1"/>
              <a:t>s</a:t>
            </a:r>
            <a:r>
              <a:rPr lang="en-US"/>
              <a:t>))</a:t>
            </a:r>
          </a:p>
        </p:txBody>
      </p:sp>
      <p:sp>
        <p:nvSpPr>
          <p:cNvPr id="551941" name="AutoShape 5"/>
          <p:cNvSpPr>
            <a:spLocks noChangeArrowheads="1"/>
          </p:cNvSpPr>
          <p:nvPr/>
        </p:nvSpPr>
        <p:spPr bwMode="auto">
          <a:xfrm rot="16200000" flipV="1">
            <a:off x="2514600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 rot="16200000" flipV="1">
            <a:off x="1787525" y="56515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943" name="AutoShape 7"/>
          <p:cNvSpPr>
            <a:spLocks noChangeArrowheads="1"/>
          </p:cNvSpPr>
          <p:nvPr/>
        </p:nvSpPr>
        <p:spPr bwMode="auto">
          <a:xfrm rot="16200000" flipV="1">
            <a:off x="2095500" y="18938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/>
              <a:t>Relations r, s:</a:t>
            </a:r>
          </a:p>
        </p:txBody>
      </p:sp>
      <p:grpSp>
        <p:nvGrpSpPr>
          <p:cNvPr id="699396" name="Group 4"/>
          <p:cNvGrpSpPr>
            <a:grpSpLocks/>
          </p:cNvGrpSpPr>
          <p:nvPr/>
        </p:nvGrpSpPr>
        <p:grpSpPr bwMode="auto">
          <a:xfrm>
            <a:off x="819150" y="3654425"/>
            <a:ext cx="7029450" cy="996950"/>
            <a:chOff x="288" y="2688"/>
            <a:chExt cx="4428" cy="258"/>
          </a:xfrm>
        </p:grpSpPr>
        <p:sp>
          <p:nvSpPr>
            <p:cNvPr id="699397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/>
                <a:t>r     s</a:t>
              </a:r>
            </a:p>
          </p:txBody>
        </p:sp>
        <p:sp>
          <p:nvSpPr>
            <p:cNvPr id="699398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993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3063" y="1169988"/>
            <a:ext cx="4276725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9400" name="AutoShape 8"/>
          <p:cNvSpPr>
            <a:spLocks noChangeArrowheads="1"/>
          </p:cNvSpPr>
          <p:nvPr/>
        </p:nvSpPr>
        <p:spPr bwMode="auto">
          <a:xfrm rot="16200000" flipV="1">
            <a:off x="1428750" y="37623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and Theta Join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1093788"/>
            <a:ext cx="8178800" cy="4903787"/>
          </a:xfrm>
        </p:spPr>
        <p:txBody>
          <a:bodyPr/>
          <a:lstStyle/>
          <a:p>
            <a:r>
              <a:rPr lang="en-US"/>
              <a:t>Find the names of all instructors in the Comp. Sci. department together with the course titles of all the courses that the instructors teach</a:t>
            </a:r>
          </a:p>
          <a:p>
            <a:pPr lvl="1"/>
            <a:r>
              <a:rPr lang="en-US">
                <a:sym typeface="Symbol" pitchFamily="18" charset="2"/>
              </a:rPr>
              <a:t></a:t>
            </a:r>
            <a:r>
              <a:rPr lang="en-US"/>
              <a:t> </a:t>
            </a:r>
            <a:r>
              <a:rPr lang="en-US" sz="2400" i="1" baseline="-25000"/>
              <a:t>name, title</a:t>
            </a:r>
            <a:r>
              <a:rPr lang="en-US"/>
              <a:t> (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/>
              <a:t> </a:t>
            </a:r>
            <a:r>
              <a:rPr lang="en-US" sz="2400" i="1" baseline="-25000"/>
              <a:t>dept_name</a:t>
            </a:r>
            <a:r>
              <a:rPr lang="en-US" sz="2400" baseline="-25000"/>
              <a:t>=“Comp. Sci.”</a:t>
            </a:r>
            <a:r>
              <a:rPr lang="en-US"/>
              <a:t> (</a:t>
            </a:r>
            <a:r>
              <a:rPr lang="en-US" i="1"/>
              <a:t>instructor</a:t>
            </a:r>
            <a:r>
              <a:rPr lang="en-US"/>
              <a:t>     </a:t>
            </a:r>
            <a:r>
              <a:rPr lang="en-US" i="1"/>
              <a:t>teaches</a:t>
            </a:r>
            <a:r>
              <a:rPr lang="en-US"/>
              <a:t>     </a:t>
            </a:r>
            <a:r>
              <a:rPr lang="en-US" i="1"/>
              <a:t>course</a:t>
            </a:r>
            <a:r>
              <a:rPr lang="en-US"/>
              <a:t>))</a:t>
            </a:r>
          </a:p>
          <a:p>
            <a:r>
              <a:rPr lang="en-US"/>
              <a:t>Natural join is associative</a:t>
            </a:r>
          </a:p>
          <a:p>
            <a:pPr lvl="1"/>
            <a:r>
              <a:rPr lang="en-US"/>
              <a:t>(</a:t>
            </a:r>
            <a:r>
              <a:rPr lang="en-US" i="1"/>
              <a:t>instructor      teaches</a:t>
            </a:r>
            <a:r>
              <a:rPr lang="en-US"/>
              <a:t>)     </a:t>
            </a:r>
            <a:r>
              <a:rPr lang="en-US" i="1"/>
              <a:t>course</a:t>
            </a:r>
            <a:r>
              <a:rPr lang="en-US"/>
              <a:t>        is equivalent to</a:t>
            </a:r>
            <a:br>
              <a:rPr lang="en-US"/>
            </a:br>
            <a:r>
              <a:rPr lang="en-US" i="1"/>
              <a:t>instructor</a:t>
            </a:r>
            <a:r>
              <a:rPr lang="en-US"/>
              <a:t>       (</a:t>
            </a:r>
            <a:r>
              <a:rPr lang="en-US" i="1"/>
              <a:t>teaches     course</a:t>
            </a:r>
            <a:r>
              <a:rPr lang="en-US"/>
              <a:t>)</a:t>
            </a:r>
          </a:p>
          <a:p>
            <a:r>
              <a:rPr lang="en-US"/>
              <a:t>Natural join is commutative</a:t>
            </a:r>
          </a:p>
          <a:p>
            <a:pPr lvl="1"/>
            <a:r>
              <a:rPr lang="en-US" i="1"/>
              <a:t>instruct     teaches</a:t>
            </a:r>
            <a:r>
              <a:rPr lang="en-US"/>
              <a:t>       is equivalent to</a:t>
            </a:r>
            <a:br>
              <a:rPr lang="en-US"/>
            </a:br>
            <a:r>
              <a:rPr lang="en-US" i="1"/>
              <a:t>teaches     instructor</a:t>
            </a:r>
          </a:p>
          <a:p>
            <a:r>
              <a:rPr lang="en-US"/>
              <a:t>The </a:t>
            </a:r>
            <a:r>
              <a:rPr lang="en-US" b="1">
                <a:solidFill>
                  <a:srgbClr val="000099"/>
                </a:solidFill>
              </a:rPr>
              <a:t>theta join</a:t>
            </a:r>
            <a:r>
              <a:rPr lang="en-US"/>
              <a:t> operation  </a:t>
            </a:r>
            <a:r>
              <a:rPr lang="en-US" i="1"/>
              <a:t>r     </a:t>
            </a:r>
            <a:r>
              <a:rPr lang="en-US" sz="2400" i="1" baseline="-25000">
                <a:sym typeface="Symbol" pitchFamily="18" charset="2"/>
              </a:rPr>
              <a:t> </a:t>
            </a:r>
            <a:r>
              <a:rPr lang="en-US" i="1"/>
              <a:t>s</a:t>
            </a:r>
            <a:r>
              <a:rPr lang="en-US"/>
              <a:t>   is defined as</a:t>
            </a:r>
          </a:p>
          <a:p>
            <a:pPr lvl="1"/>
            <a:r>
              <a:rPr lang="en-US" i="1"/>
              <a:t>r      </a:t>
            </a:r>
            <a:r>
              <a:rPr lang="en-US" sz="2400" i="1" baseline="-25000">
                <a:sym typeface="Symbol" pitchFamily="18" charset="2"/>
              </a:rPr>
              <a:t> </a:t>
            </a:r>
            <a:r>
              <a:rPr lang="en-US" i="1"/>
              <a:t>s  </a:t>
            </a:r>
            <a:r>
              <a:rPr lang="en-US"/>
              <a:t> = 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</a:t>
            </a:r>
            <a:r>
              <a:rPr lang="en-US" sz="2400">
                <a:sym typeface="Symbol" pitchFamily="18" charset="2"/>
              </a:rPr>
              <a:t> (</a:t>
            </a:r>
            <a:r>
              <a:rPr lang="en-US" sz="2400" i="1">
                <a:sym typeface="Symbol" pitchFamily="18" charset="2"/>
              </a:rPr>
              <a:t>r  </a:t>
            </a:r>
            <a:r>
              <a:rPr lang="en-US" sz="2400">
                <a:sym typeface="Symbol" pitchFamily="18" charset="2"/>
              </a:rPr>
              <a:t>x </a:t>
            </a:r>
            <a:r>
              <a:rPr lang="en-US" sz="2400" i="1">
                <a:sym typeface="Symbol" pitchFamily="18" charset="2"/>
              </a:rPr>
              <a:t> s)</a:t>
            </a:r>
            <a:endParaRPr lang="en-US" sz="2400">
              <a:sym typeface="dbsym" pitchFamily="34" charset="2"/>
            </a:endParaRPr>
          </a:p>
        </p:txBody>
      </p:sp>
      <p:sp>
        <p:nvSpPr>
          <p:cNvPr id="729093" name="AutoShape 5"/>
          <p:cNvSpPr>
            <a:spLocks noChangeArrowheads="1"/>
          </p:cNvSpPr>
          <p:nvPr/>
        </p:nvSpPr>
        <p:spPr bwMode="auto">
          <a:xfrm rot="16200000" flipV="1">
            <a:off x="3824288" y="2744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094" name="AutoShape 6"/>
          <p:cNvSpPr>
            <a:spLocks noChangeArrowheads="1"/>
          </p:cNvSpPr>
          <p:nvPr/>
        </p:nvSpPr>
        <p:spPr bwMode="auto">
          <a:xfrm rot="16200000" flipV="1">
            <a:off x="7620000" y="19669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095" name="AutoShape 7"/>
          <p:cNvSpPr>
            <a:spLocks noChangeArrowheads="1"/>
          </p:cNvSpPr>
          <p:nvPr/>
        </p:nvSpPr>
        <p:spPr bwMode="auto">
          <a:xfrm rot="16200000" flipV="1">
            <a:off x="6491288" y="19510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096" name="AutoShape 8"/>
          <p:cNvSpPr>
            <a:spLocks noChangeArrowheads="1"/>
          </p:cNvSpPr>
          <p:nvPr/>
        </p:nvSpPr>
        <p:spPr bwMode="auto">
          <a:xfrm rot="16200000" flipV="1">
            <a:off x="2590800" y="2743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097" name="AutoShape 9"/>
          <p:cNvSpPr>
            <a:spLocks noChangeArrowheads="1"/>
          </p:cNvSpPr>
          <p:nvPr/>
        </p:nvSpPr>
        <p:spPr bwMode="auto">
          <a:xfrm rot="16200000" flipV="1">
            <a:off x="2576513" y="2971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098" name="AutoShape 10"/>
          <p:cNvSpPr>
            <a:spLocks noChangeArrowheads="1"/>
          </p:cNvSpPr>
          <p:nvPr/>
        </p:nvSpPr>
        <p:spPr bwMode="auto">
          <a:xfrm rot="16200000" flipV="1">
            <a:off x="3825875" y="30178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099" name="AutoShape 11"/>
          <p:cNvSpPr>
            <a:spLocks noChangeArrowheads="1"/>
          </p:cNvSpPr>
          <p:nvPr/>
        </p:nvSpPr>
        <p:spPr bwMode="auto">
          <a:xfrm rot="16200000" flipV="1">
            <a:off x="2330450" y="37353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100" name="AutoShape 12"/>
          <p:cNvSpPr>
            <a:spLocks noChangeArrowheads="1"/>
          </p:cNvSpPr>
          <p:nvPr/>
        </p:nvSpPr>
        <p:spPr bwMode="auto">
          <a:xfrm rot="16200000" flipV="1">
            <a:off x="2362200" y="40084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101" name="AutoShape 13"/>
          <p:cNvSpPr>
            <a:spLocks noChangeArrowheads="1"/>
          </p:cNvSpPr>
          <p:nvPr/>
        </p:nvSpPr>
        <p:spPr bwMode="auto">
          <a:xfrm rot="16200000" flipV="1">
            <a:off x="1766888" y="48625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103" name="AutoShape 15"/>
          <p:cNvSpPr>
            <a:spLocks noChangeArrowheads="1"/>
          </p:cNvSpPr>
          <p:nvPr/>
        </p:nvSpPr>
        <p:spPr bwMode="auto">
          <a:xfrm rot="16200000" flipV="1">
            <a:off x="3871913" y="4395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204075" cy="4681537"/>
          </a:xfrm>
        </p:spPr>
        <p:txBody>
          <a:bodyPr/>
          <a:lstStyle/>
          <a:p>
            <a:r>
              <a:rPr lang="en-US"/>
              <a:t>The assignment operation (</a:t>
            </a:r>
            <a:r>
              <a:rPr lang="en-US">
                <a:sym typeface="Symbol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>
                <a:sym typeface="Symbol" pitchFamily="18" charset="2"/>
              </a:rPr>
              <a:t> Write query as a sequential program consisting of</a:t>
            </a:r>
          </a:p>
          <a:p>
            <a:pPr lvl="2"/>
            <a:r>
              <a:rPr lang="en-US">
                <a:sym typeface="Symbol" pitchFamily="18" charset="2"/>
              </a:rPr>
              <a:t>a series of assignments </a:t>
            </a:r>
          </a:p>
          <a:p>
            <a:pPr lvl="2"/>
            <a:r>
              <a:rPr lang="en-US">
                <a:sym typeface="Symbol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>
                <a:sym typeface="Symbol" pitchFamily="18" charset="2"/>
              </a:rPr>
              <a:t>Assignment must always be made to a temporary relation variable.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/>
              <a:t>An extension of the join operation that avoids loss of information.</a:t>
            </a:r>
          </a:p>
          <a:p>
            <a:r>
              <a:rPr lang="en-US"/>
              <a:t>Computes the join and then adds tuples form one relation that does not match tuples in the other relation to the result of the join. </a:t>
            </a:r>
          </a:p>
          <a:p>
            <a:r>
              <a:rPr lang="en-US"/>
              <a:t>Uses </a:t>
            </a:r>
            <a:r>
              <a:rPr lang="en-US" i="1"/>
              <a:t>null</a:t>
            </a:r>
            <a:r>
              <a:rPr lang="en-US"/>
              <a:t> values:</a:t>
            </a:r>
          </a:p>
          <a:p>
            <a:pPr lvl="1"/>
            <a:r>
              <a:rPr lang="en-US" sz="2000" i="1"/>
              <a:t>null </a:t>
            </a:r>
            <a:r>
              <a:rPr lang="en-US"/>
              <a:t>signifies that the value is unknown or does not exist </a:t>
            </a:r>
          </a:p>
          <a:p>
            <a:pPr lvl="1"/>
            <a:r>
              <a:rPr lang="en-US"/>
              <a:t>All comparisons involving </a:t>
            </a:r>
            <a:r>
              <a:rPr lang="en-US" i="1"/>
              <a:t>null</a:t>
            </a:r>
            <a:r>
              <a:rPr lang="en-US"/>
              <a:t> are (roughly speaking) </a:t>
            </a:r>
            <a:r>
              <a:rPr lang="en-US" b="1"/>
              <a:t>false</a:t>
            </a:r>
            <a:r>
              <a:rPr lang="en-US"/>
              <a:t> by definition.</a:t>
            </a:r>
          </a:p>
          <a:p>
            <a:pPr lvl="2"/>
            <a:r>
              <a:rPr lang="en-US"/>
              <a:t>We shall study precise meaning of comparisons with nulls later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 – Example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/>
              <a:t>Relation </a:t>
            </a:r>
            <a:r>
              <a:rPr lang="en-US" i="1"/>
              <a:t>instructor1</a:t>
            </a:r>
            <a:endParaRPr lang="en-US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Relation </a:t>
            </a:r>
            <a:r>
              <a:rPr kumimoji="1" lang="en-US" i="1"/>
              <a:t>teaches1</a:t>
            </a:r>
            <a:endParaRPr kumimoji="1" lang="en-US"/>
          </a:p>
        </p:txBody>
      </p:sp>
      <p:grpSp>
        <p:nvGrpSpPr>
          <p:cNvPr id="732165" name="Group 5"/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732166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/>
                <a:t>ID</a:t>
              </a:r>
              <a:endParaRPr lang="en-US"/>
            </a:p>
          </p:txBody>
        </p:sp>
        <p:sp>
          <p:nvSpPr>
            <p:cNvPr id="732167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/>
                <a:t>course_id</a:t>
              </a:r>
              <a:endParaRPr lang="en-US"/>
            </a:p>
          </p:txBody>
        </p:sp>
        <p:sp>
          <p:nvSpPr>
            <p:cNvPr id="732168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10101</a:t>
              </a:r>
            </a:p>
            <a:p>
              <a:r>
                <a:rPr lang="en-US"/>
                <a:t>12121</a:t>
              </a:r>
            </a:p>
            <a:p>
              <a:r>
                <a:rPr lang="en-US"/>
                <a:t>76766</a:t>
              </a:r>
            </a:p>
          </p:txBody>
        </p:sp>
        <p:sp>
          <p:nvSpPr>
            <p:cNvPr id="732169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CS-101</a:t>
              </a:r>
            </a:p>
            <a:p>
              <a:r>
                <a:rPr lang="en-US"/>
                <a:t>FIN-201</a:t>
              </a:r>
            </a:p>
            <a:p>
              <a:r>
                <a:rPr lang="en-US"/>
                <a:t>BIO-101</a:t>
              </a:r>
            </a:p>
          </p:txBody>
        </p:sp>
      </p:grpSp>
      <p:grpSp>
        <p:nvGrpSpPr>
          <p:cNvPr id="732170" name="Group 10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732171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Comp. Sci.</a:t>
              </a:r>
            </a:p>
            <a:p>
              <a:pPr algn="ctr"/>
              <a:r>
                <a:rPr lang="en-US"/>
                <a:t>Finance</a:t>
              </a:r>
            </a:p>
            <a:p>
              <a:pPr algn="ctr"/>
              <a:r>
                <a:rPr lang="en-US"/>
                <a:t>Music</a:t>
              </a:r>
            </a:p>
          </p:txBody>
        </p:sp>
        <p:sp>
          <p:nvSpPr>
            <p:cNvPr id="732172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/>
                <a:t>ID</a:t>
              </a:r>
              <a:endParaRPr lang="en-US"/>
            </a:p>
          </p:txBody>
        </p:sp>
        <p:sp>
          <p:nvSpPr>
            <p:cNvPr id="732173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/>
                <a:t>dept_name</a:t>
              </a:r>
              <a:endParaRPr lang="en-US"/>
            </a:p>
          </p:txBody>
        </p:sp>
        <p:sp>
          <p:nvSpPr>
            <p:cNvPr id="732174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10101</a:t>
              </a:r>
            </a:p>
            <a:p>
              <a:r>
                <a:rPr lang="en-US"/>
                <a:t>12121</a:t>
              </a:r>
            </a:p>
            <a:p>
              <a:r>
                <a:rPr lang="en-US"/>
                <a:t>15151</a:t>
              </a:r>
            </a:p>
          </p:txBody>
        </p:sp>
        <p:sp>
          <p:nvSpPr>
            <p:cNvPr id="732175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/>
                <a:t>name</a:t>
              </a:r>
              <a:endParaRPr lang="en-US"/>
            </a:p>
          </p:txBody>
        </p:sp>
        <p:sp>
          <p:nvSpPr>
            <p:cNvPr id="732176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Srinivasan</a:t>
              </a:r>
            </a:p>
            <a:p>
              <a:r>
                <a:rPr lang="en-US"/>
                <a:t>Wu</a:t>
              </a:r>
            </a:p>
            <a:p>
              <a:r>
                <a:rPr lang="en-US"/>
                <a:t>Mozart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32" name="Rectangle 24"/>
          <p:cNvSpPr>
            <a:spLocks noChangeArrowheads="1"/>
          </p:cNvSpPr>
          <p:nvPr/>
        </p:nvSpPr>
        <p:spPr bwMode="auto">
          <a:xfrm>
            <a:off x="885825" y="3408363"/>
            <a:ext cx="42354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/>
              <a:t> </a:t>
            </a:r>
            <a:r>
              <a:rPr kumimoji="1" lang="en-US"/>
              <a:t>Left Outer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i="1"/>
              <a:t>    instructor          teaches</a:t>
            </a:r>
            <a:endParaRPr kumimoji="1" lang="en-US" b="1"/>
          </a:p>
        </p:txBody>
      </p:sp>
      <p:grpSp>
        <p:nvGrpSpPr>
          <p:cNvPr id="734233" name="Group 25"/>
          <p:cNvGrpSpPr>
            <a:grpSpLocks/>
          </p:cNvGrpSpPr>
          <p:nvPr/>
        </p:nvGrpSpPr>
        <p:grpSpPr bwMode="auto">
          <a:xfrm>
            <a:off x="2220913" y="3868738"/>
            <a:ext cx="414337" cy="209550"/>
            <a:chOff x="1225" y="2417"/>
            <a:chExt cx="261" cy="132"/>
          </a:xfrm>
        </p:grpSpPr>
        <p:sp>
          <p:nvSpPr>
            <p:cNvPr id="734234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235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4236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 – Example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Join </a:t>
            </a:r>
            <a:br>
              <a:rPr lang="en-US"/>
            </a:br>
            <a:r>
              <a:rPr lang="en-US" sz="1600" b="1"/>
              <a:t/>
            </a:r>
            <a:br>
              <a:rPr lang="en-US" sz="1600" b="1"/>
            </a:br>
            <a:r>
              <a:rPr lang="en-US" i="1"/>
              <a:t>instructor      teaches</a:t>
            </a:r>
          </a:p>
        </p:txBody>
      </p:sp>
      <p:sp>
        <p:nvSpPr>
          <p:cNvPr id="734212" name="AutoShape 4"/>
          <p:cNvSpPr>
            <a:spLocks noChangeArrowheads="1"/>
          </p:cNvSpPr>
          <p:nvPr/>
        </p:nvSpPr>
        <p:spPr bwMode="auto">
          <a:xfrm rot="16200000" flipV="1">
            <a:off x="2309813" y="16414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Rectangle 6"/>
          <p:cNvSpPr>
            <a:spLocks noChangeArrowheads="1"/>
          </p:cNvSpPr>
          <p:nvPr/>
        </p:nvSpPr>
        <p:spPr bwMode="auto">
          <a:xfrm>
            <a:off x="1508125" y="214947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ID</a:t>
            </a:r>
            <a:endParaRPr lang="en-US"/>
          </a:p>
        </p:txBody>
      </p:sp>
      <p:sp>
        <p:nvSpPr>
          <p:cNvPr id="734215" name="Rectangle 7"/>
          <p:cNvSpPr>
            <a:spLocks noChangeArrowheads="1"/>
          </p:cNvSpPr>
          <p:nvPr/>
        </p:nvSpPr>
        <p:spPr bwMode="auto">
          <a:xfrm>
            <a:off x="4327525" y="214947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dept_name</a:t>
            </a:r>
            <a:endParaRPr lang="en-US"/>
          </a:p>
        </p:txBody>
      </p:sp>
      <p:sp>
        <p:nvSpPr>
          <p:cNvPr id="734216" name="Rectangle 8"/>
          <p:cNvSpPr>
            <a:spLocks noChangeArrowheads="1"/>
          </p:cNvSpPr>
          <p:nvPr/>
        </p:nvSpPr>
        <p:spPr bwMode="auto">
          <a:xfrm>
            <a:off x="1508125" y="2530475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10101</a:t>
            </a:r>
          </a:p>
          <a:p>
            <a:r>
              <a:rPr lang="en-US"/>
              <a:t>12121</a:t>
            </a:r>
          </a:p>
        </p:txBody>
      </p:sp>
      <p:sp>
        <p:nvSpPr>
          <p:cNvPr id="734217" name="Rectangle 9"/>
          <p:cNvSpPr>
            <a:spLocks noChangeArrowheads="1"/>
          </p:cNvSpPr>
          <p:nvPr/>
        </p:nvSpPr>
        <p:spPr bwMode="auto">
          <a:xfrm>
            <a:off x="4327525" y="2530475"/>
            <a:ext cx="13573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Comp. Sci.</a:t>
            </a:r>
          </a:p>
          <a:p>
            <a:pPr algn="ctr"/>
            <a:r>
              <a:rPr lang="en-US"/>
              <a:t>Finance</a:t>
            </a:r>
          </a:p>
        </p:txBody>
      </p:sp>
      <p:sp>
        <p:nvSpPr>
          <p:cNvPr id="734218" name="Rectangle 10"/>
          <p:cNvSpPr>
            <a:spLocks noChangeArrowheads="1"/>
          </p:cNvSpPr>
          <p:nvPr/>
        </p:nvSpPr>
        <p:spPr bwMode="auto">
          <a:xfrm>
            <a:off x="5621338" y="214947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course_id</a:t>
            </a:r>
            <a:endParaRPr lang="en-US"/>
          </a:p>
        </p:txBody>
      </p:sp>
      <p:sp>
        <p:nvSpPr>
          <p:cNvPr id="734219" name="Rectangle 11"/>
          <p:cNvSpPr>
            <a:spLocks noChangeArrowheads="1"/>
          </p:cNvSpPr>
          <p:nvPr/>
        </p:nvSpPr>
        <p:spPr bwMode="auto">
          <a:xfrm>
            <a:off x="5635625" y="2530475"/>
            <a:ext cx="14620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  CS-101</a:t>
            </a:r>
          </a:p>
          <a:p>
            <a:r>
              <a:rPr lang="en-US"/>
              <a:t>  FIN-201</a:t>
            </a:r>
          </a:p>
        </p:txBody>
      </p:sp>
      <p:sp>
        <p:nvSpPr>
          <p:cNvPr id="734220" name="Rectangle 12"/>
          <p:cNvSpPr>
            <a:spLocks noChangeArrowheads="1"/>
          </p:cNvSpPr>
          <p:nvPr/>
        </p:nvSpPr>
        <p:spPr bwMode="auto">
          <a:xfrm>
            <a:off x="2727325" y="214947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name</a:t>
            </a:r>
            <a:endParaRPr lang="en-US"/>
          </a:p>
        </p:txBody>
      </p:sp>
      <p:sp>
        <p:nvSpPr>
          <p:cNvPr id="734221" name="Rectangle 13"/>
          <p:cNvSpPr>
            <a:spLocks noChangeArrowheads="1"/>
          </p:cNvSpPr>
          <p:nvPr/>
        </p:nvSpPr>
        <p:spPr bwMode="auto">
          <a:xfrm>
            <a:off x="2727325" y="2530475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Srinivasan</a:t>
            </a:r>
          </a:p>
          <a:p>
            <a:r>
              <a:rPr lang="en-US"/>
              <a:t>Wu</a:t>
            </a:r>
          </a:p>
        </p:txBody>
      </p:sp>
      <p:sp>
        <p:nvSpPr>
          <p:cNvPr id="734237" name="Rectangle 29"/>
          <p:cNvSpPr>
            <a:spLocks noChangeArrowheads="1"/>
          </p:cNvSpPr>
          <p:nvPr/>
        </p:nvSpPr>
        <p:spPr bwMode="auto">
          <a:xfrm>
            <a:off x="1533525" y="430212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ID</a:t>
            </a:r>
            <a:endParaRPr lang="en-US"/>
          </a:p>
        </p:txBody>
      </p:sp>
      <p:sp>
        <p:nvSpPr>
          <p:cNvPr id="734238" name="Rectangle 30"/>
          <p:cNvSpPr>
            <a:spLocks noChangeArrowheads="1"/>
          </p:cNvSpPr>
          <p:nvPr/>
        </p:nvSpPr>
        <p:spPr bwMode="auto">
          <a:xfrm>
            <a:off x="4352925" y="430212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dept_name</a:t>
            </a:r>
            <a:endParaRPr lang="en-US"/>
          </a:p>
        </p:txBody>
      </p:sp>
      <p:sp>
        <p:nvSpPr>
          <p:cNvPr id="734239" name="Rectangle 31"/>
          <p:cNvSpPr>
            <a:spLocks noChangeArrowheads="1"/>
          </p:cNvSpPr>
          <p:nvPr/>
        </p:nvSpPr>
        <p:spPr bwMode="auto">
          <a:xfrm>
            <a:off x="1533525" y="4683125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10101</a:t>
            </a:r>
          </a:p>
          <a:p>
            <a:r>
              <a:rPr lang="en-US"/>
              <a:t>12121</a:t>
            </a:r>
          </a:p>
          <a:p>
            <a:r>
              <a:rPr lang="en-US"/>
              <a:t>15151</a:t>
            </a:r>
          </a:p>
        </p:txBody>
      </p:sp>
      <p:sp>
        <p:nvSpPr>
          <p:cNvPr id="734240" name="Rectangle 32"/>
          <p:cNvSpPr>
            <a:spLocks noChangeArrowheads="1"/>
          </p:cNvSpPr>
          <p:nvPr/>
        </p:nvSpPr>
        <p:spPr bwMode="auto">
          <a:xfrm>
            <a:off x="4352925" y="4683125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Comp. Sci.</a:t>
            </a:r>
          </a:p>
          <a:p>
            <a:pPr algn="ctr"/>
            <a:r>
              <a:rPr lang="en-US"/>
              <a:t>Finance</a:t>
            </a:r>
          </a:p>
          <a:p>
            <a:pPr algn="ctr"/>
            <a:r>
              <a:rPr lang="en-US"/>
              <a:t>Music</a:t>
            </a:r>
          </a:p>
        </p:txBody>
      </p:sp>
      <p:sp>
        <p:nvSpPr>
          <p:cNvPr id="734241" name="Rectangle 33"/>
          <p:cNvSpPr>
            <a:spLocks noChangeArrowheads="1"/>
          </p:cNvSpPr>
          <p:nvPr/>
        </p:nvSpPr>
        <p:spPr bwMode="auto">
          <a:xfrm>
            <a:off x="5646738" y="43021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course_id</a:t>
            </a:r>
            <a:endParaRPr lang="en-US"/>
          </a:p>
        </p:txBody>
      </p:sp>
      <p:sp>
        <p:nvSpPr>
          <p:cNvPr id="734242" name="Rectangle 34"/>
          <p:cNvSpPr>
            <a:spLocks noChangeArrowheads="1"/>
          </p:cNvSpPr>
          <p:nvPr/>
        </p:nvSpPr>
        <p:spPr bwMode="auto">
          <a:xfrm>
            <a:off x="5710238" y="4683125"/>
            <a:ext cx="1412875" cy="849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  CS-101</a:t>
            </a:r>
          </a:p>
          <a:p>
            <a:r>
              <a:rPr lang="en-US"/>
              <a:t>  FIN-201</a:t>
            </a:r>
          </a:p>
          <a:p>
            <a:r>
              <a:rPr lang="en-US" i="1"/>
              <a:t>  null</a:t>
            </a:r>
          </a:p>
        </p:txBody>
      </p:sp>
      <p:sp>
        <p:nvSpPr>
          <p:cNvPr id="734243" name="Rectangle 35"/>
          <p:cNvSpPr>
            <a:spLocks noChangeArrowheads="1"/>
          </p:cNvSpPr>
          <p:nvPr/>
        </p:nvSpPr>
        <p:spPr bwMode="auto">
          <a:xfrm>
            <a:off x="2752725" y="4302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name</a:t>
            </a:r>
            <a:endParaRPr lang="en-US"/>
          </a:p>
        </p:txBody>
      </p:sp>
      <p:sp>
        <p:nvSpPr>
          <p:cNvPr id="734244" name="Rectangle 36"/>
          <p:cNvSpPr>
            <a:spLocks noChangeArrowheads="1"/>
          </p:cNvSpPr>
          <p:nvPr/>
        </p:nvSpPr>
        <p:spPr bwMode="auto">
          <a:xfrm>
            <a:off x="2752725" y="46688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Srinivasan</a:t>
            </a:r>
          </a:p>
          <a:p>
            <a:r>
              <a:rPr lang="en-US"/>
              <a:t>Wu</a:t>
            </a:r>
          </a:p>
          <a:p>
            <a:r>
              <a:rPr lang="en-US"/>
              <a:t>Mozart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 – Example</a:t>
            </a:r>
          </a:p>
        </p:txBody>
      </p:sp>
      <p:sp>
        <p:nvSpPr>
          <p:cNvPr id="736278" name="Rectangle 22"/>
          <p:cNvSpPr>
            <a:spLocks noChangeArrowheads="1"/>
          </p:cNvSpPr>
          <p:nvPr/>
        </p:nvSpPr>
        <p:spPr bwMode="auto">
          <a:xfrm>
            <a:off x="806450" y="3405188"/>
            <a:ext cx="40703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Full Outer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i="1"/>
              <a:t>    instructor         teaches</a:t>
            </a:r>
          </a:p>
        </p:txBody>
      </p:sp>
      <p:grpSp>
        <p:nvGrpSpPr>
          <p:cNvPr id="736279" name="Group 23"/>
          <p:cNvGrpSpPr>
            <a:grpSpLocks/>
          </p:cNvGrpSpPr>
          <p:nvPr/>
        </p:nvGrpSpPr>
        <p:grpSpPr bwMode="auto">
          <a:xfrm>
            <a:off x="2139950" y="3898900"/>
            <a:ext cx="387350" cy="152400"/>
            <a:chOff x="1141" y="2444"/>
            <a:chExt cx="244" cy="96"/>
          </a:xfrm>
        </p:grpSpPr>
        <p:sp>
          <p:nvSpPr>
            <p:cNvPr id="736280" name="AutoShape 24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1" name="Line 25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6282" name="Line 26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6283" name="Line 27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6284" name="Line 28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6286" name="Rectangle 30"/>
          <p:cNvSpPr>
            <a:spLocks noChangeArrowheads="1"/>
          </p:cNvSpPr>
          <p:nvPr/>
        </p:nvSpPr>
        <p:spPr bwMode="auto">
          <a:xfrm>
            <a:off x="849313" y="1103313"/>
            <a:ext cx="40703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Right Outer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i="1"/>
              <a:t>    instructor        teaches</a:t>
            </a:r>
          </a:p>
        </p:txBody>
      </p:sp>
      <p:grpSp>
        <p:nvGrpSpPr>
          <p:cNvPr id="736287" name="Group 31"/>
          <p:cNvGrpSpPr>
            <a:grpSpLocks/>
          </p:cNvGrpSpPr>
          <p:nvPr/>
        </p:nvGrpSpPr>
        <p:grpSpPr bwMode="auto">
          <a:xfrm>
            <a:off x="2243138" y="1565275"/>
            <a:ext cx="265112" cy="157163"/>
            <a:chOff x="1050" y="991"/>
            <a:chExt cx="167" cy="99"/>
          </a:xfrm>
        </p:grpSpPr>
        <p:sp>
          <p:nvSpPr>
            <p:cNvPr id="736288" name="AutoShape 32"/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9" name="Line 33"/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6290" name="Line 34"/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6295" name="Rectangle 39"/>
          <p:cNvSpPr>
            <a:spLocks noChangeArrowheads="1"/>
          </p:cNvSpPr>
          <p:nvPr/>
        </p:nvSpPr>
        <p:spPr bwMode="auto">
          <a:xfrm>
            <a:off x="1685925" y="20288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ID</a:t>
            </a:r>
            <a:endParaRPr lang="en-US"/>
          </a:p>
        </p:txBody>
      </p:sp>
      <p:sp>
        <p:nvSpPr>
          <p:cNvPr id="736296" name="Rectangle 40"/>
          <p:cNvSpPr>
            <a:spLocks noChangeArrowheads="1"/>
          </p:cNvSpPr>
          <p:nvPr/>
        </p:nvSpPr>
        <p:spPr bwMode="auto">
          <a:xfrm>
            <a:off x="4505325" y="20288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dept_name</a:t>
            </a:r>
            <a:endParaRPr lang="en-US"/>
          </a:p>
        </p:txBody>
      </p:sp>
      <p:sp>
        <p:nvSpPr>
          <p:cNvPr id="736297" name="Rectangle 41"/>
          <p:cNvSpPr>
            <a:spLocks noChangeArrowheads="1"/>
          </p:cNvSpPr>
          <p:nvPr/>
        </p:nvSpPr>
        <p:spPr bwMode="auto">
          <a:xfrm>
            <a:off x="1685925" y="2398713"/>
            <a:ext cx="12334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10101</a:t>
            </a:r>
          </a:p>
          <a:p>
            <a:r>
              <a:rPr lang="en-US"/>
              <a:t>12121</a:t>
            </a:r>
          </a:p>
          <a:p>
            <a:r>
              <a:rPr lang="en-US"/>
              <a:t>76766</a:t>
            </a:r>
          </a:p>
        </p:txBody>
      </p:sp>
      <p:sp>
        <p:nvSpPr>
          <p:cNvPr id="736298" name="Rectangle 42"/>
          <p:cNvSpPr>
            <a:spLocks noChangeArrowheads="1"/>
          </p:cNvSpPr>
          <p:nvPr/>
        </p:nvSpPr>
        <p:spPr bwMode="auto">
          <a:xfrm>
            <a:off x="4505325" y="2397125"/>
            <a:ext cx="1357313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Comp. Sci.</a:t>
            </a:r>
          </a:p>
          <a:p>
            <a:pPr algn="ctr"/>
            <a:r>
              <a:rPr lang="en-US"/>
              <a:t>Finance</a:t>
            </a:r>
          </a:p>
          <a:p>
            <a:pPr algn="ctr"/>
            <a:r>
              <a:rPr lang="en-US"/>
              <a:t>null</a:t>
            </a:r>
          </a:p>
        </p:txBody>
      </p:sp>
      <p:sp>
        <p:nvSpPr>
          <p:cNvPr id="736299" name="Rectangle 43"/>
          <p:cNvSpPr>
            <a:spLocks noChangeArrowheads="1"/>
          </p:cNvSpPr>
          <p:nvPr/>
        </p:nvSpPr>
        <p:spPr bwMode="auto">
          <a:xfrm>
            <a:off x="5838825" y="20288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course_id</a:t>
            </a:r>
            <a:endParaRPr lang="en-US"/>
          </a:p>
        </p:txBody>
      </p:sp>
      <p:sp>
        <p:nvSpPr>
          <p:cNvPr id="736300" name="Rectangle 44"/>
          <p:cNvSpPr>
            <a:spLocks noChangeArrowheads="1"/>
          </p:cNvSpPr>
          <p:nvPr/>
        </p:nvSpPr>
        <p:spPr bwMode="auto">
          <a:xfrm>
            <a:off x="5862638" y="2397125"/>
            <a:ext cx="1412875" cy="862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  CS-101</a:t>
            </a:r>
          </a:p>
          <a:p>
            <a:r>
              <a:rPr lang="en-US"/>
              <a:t>  FIN-201</a:t>
            </a:r>
          </a:p>
          <a:p>
            <a:r>
              <a:rPr lang="en-US" i="1"/>
              <a:t>  </a:t>
            </a:r>
            <a:r>
              <a:rPr lang="en-US"/>
              <a:t>BIO-101</a:t>
            </a:r>
            <a:endParaRPr lang="en-US" i="1"/>
          </a:p>
        </p:txBody>
      </p:sp>
      <p:sp>
        <p:nvSpPr>
          <p:cNvPr id="736301" name="Rectangle 45"/>
          <p:cNvSpPr>
            <a:spLocks noChangeArrowheads="1"/>
          </p:cNvSpPr>
          <p:nvPr/>
        </p:nvSpPr>
        <p:spPr bwMode="auto">
          <a:xfrm>
            <a:off x="2905125" y="20288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name</a:t>
            </a:r>
            <a:endParaRPr lang="en-US"/>
          </a:p>
        </p:txBody>
      </p:sp>
      <p:sp>
        <p:nvSpPr>
          <p:cNvPr id="736302" name="Rectangle 46"/>
          <p:cNvSpPr>
            <a:spLocks noChangeArrowheads="1"/>
          </p:cNvSpPr>
          <p:nvPr/>
        </p:nvSpPr>
        <p:spPr bwMode="auto">
          <a:xfrm>
            <a:off x="2905125" y="23955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Srinivasan</a:t>
            </a:r>
          </a:p>
          <a:p>
            <a:r>
              <a:rPr lang="en-US"/>
              <a:t>Wu</a:t>
            </a:r>
          </a:p>
          <a:p>
            <a:r>
              <a:rPr lang="en-US"/>
              <a:t>null</a:t>
            </a:r>
          </a:p>
        </p:txBody>
      </p:sp>
      <p:sp>
        <p:nvSpPr>
          <p:cNvPr id="736303" name="Rectangle 47"/>
          <p:cNvSpPr>
            <a:spLocks noChangeArrowheads="1"/>
          </p:cNvSpPr>
          <p:nvPr/>
        </p:nvSpPr>
        <p:spPr bwMode="auto">
          <a:xfrm>
            <a:off x="1838325" y="43656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ID</a:t>
            </a:r>
            <a:endParaRPr lang="en-US"/>
          </a:p>
        </p:txBody>
      </p:sp>
      <p:sp>
        <p:nvSpPr>
          <p:cNvPr id="736304" name="Rectangle 48"/>
          <p:cNvSpPr>
            <a:spLocks noChangeArrowheads="1"/>
          </p:cNvSpPr>
          <p:nvPr/>
        </p:nvSpPr>
        <p:spPr bwMode="auto">
          <a:xfrm>
            <a:off x="4657725" y="43656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dept_name</a:t>
            </a:r>
            <a:endParaRPr lang="en-US"/>
          </a:p>
        </p:txBody>
      </p:sp>
      <p:sp>
        <p:nvSpPr>
          <p:cNvPr id="736305" name="Rectangle 49"/>
          <p:cNvSpPr>
            <a:spLocks noChangeArrowheads="1"/>
          </p:cNvSpPr>
          <p:nvPr/>
        </p:nvSpPr>
        <p:spPr bwMode="auto">
          <a:xfrm>
            <a:off x="1838325" y="4735513"/>
            <a:ext cx="1233488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10101</a:t>
            </a:r>
          </a:p>
          <a:p>
            <a:r>
              <a:rPr lang="en-US"/>
              <a:t>12121</a:t>
            </a:r>
          </a:p>
          <a:p>
            <a:r>
              <a:rPr lang="en-US"/>
              <a:t>15151</a:t>
            </a:r>
          </a:p>
          <a:p>
            <a:r>
              <a:rPr lang="en-US"/>
              <a:t>76766</a:t>
            </a:r>
          </a:p>
        </p:txBody>
      </p:sp>
      <p:sp>
        <p:nvSpPr>
          <p:cNvPr id="736306" name="Rectangle 50"/>
          <p:cNvSpPr>
            <a:spLocks noChangeArrowheads="1"/>
          </p:cNvSpPr>
          <p:nvPr/>
        </p:nvSpPr>
        <p:spPr bwMode="auto">
          <a:xfrm>
            <a:off x="4657725" y="4733925"/>
            <a:ext cx="13573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Comp. Sci.</a:t>
            </a:r>
          </a:p>
          <a:p>
            <a:pPr algn="ctr"/>
            <a:r>
              <a:rPr lang="en-US"/>
              <a:t>Finance</a:t>
            </a:r>
          </a:p>
          <a:p>
            <a:pPr algn="ctr"/>
            <a:r>
              <a:rPr lang="en-US"/>
              <a:t>Music</a:t>
            </a:r>
          </a:p>
          <a:p>
            <a:pPr algn="ctr"/>
            <a:r>
              <a:rPr lang="en-US"/>
              <a:t>null</a:t>
            </a:r>
          </a:p>
        </p:txBody>
      </p:sp>
      <p:sp>
        <p:nvSpPr>
          <p:cNvPr id="736307" name="Rectangle 51"/>
          <p:cNvSpPr>
            <a:spLocks noChangeArrowheads="1"/>
          </p:cNvSpPr>
          <p:nvPr/>
        </p:nvSpPr>
        <p:spPr bwMode="auto">
          <a:xfrm>
            <a:off x="5991225" y="43656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course_id</a:t>
            </a:r>
            <a:endParaRPr lang="en-US"/>
          </a:p>
        </p:txBody>
      </p:sp>
      <p:sp>
        <p:nvSpPr>
          <p:cNvPr id="736308" name="Rectangle 52"/>
          <p:cNvSpPr>
            <a:spLocks noChangeArrowheads="1"/>
          </p:cNvSpPr>
          <p:nvPr/>
        </p:nvSpPr>
        <p:spPr bwMode="auto">
          <a:xfrm>
            <a:off x="6015038" y="4733925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  CS-101</a:t>
            </a:r>
          </a:p>
          <a:p>
            <a:r>
              <a:rPr lang="en-US"/>
              <a:t>  FIN-201</a:t>
            </a:r>
          </a:p>
          <a:p>
            <a:r>
              <a:rPr lang="en-US"/>
              <a:t>  </a:t>
            </a:r>
            <a:r>
              <a:rPr lang="en-US" i="1"/>
              <a:t>null</a:t>
            </a:r>
            <a:endParaRPr lang="en-US"/>
          </a:p>
          <a:p>
            <a:r>
              <a:rPr lang="en-US" i="1"/>
              <a:t>  </a:t>
            </a:r>
            <a:r>
              <a:rPr lang="en-US"/>
              <a:t>BIO-101</a:t>
            </a:r>
            <a:endParaRPr lang="en-US" i="1"/>
          </a:p>
        </p:txBody>
      </p:sp>
      <p:sp>
        <p:nvSpPr>
          <p:cNvPr id="736309" name="Rectangle 53"/>
          <p:cNvSpPr>
            <a:spLocks noChangeArrowheads="1"/>
          </p:cNvSpPr>
          <p:nvPr/>
        </p:nvSpPr>
        <p:spPr bwMode="auto">
          <a:xfrm>
            <a:off x="3057525" y="43656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name</a:t>
            </a:r>
            <a:endParaRPr lang="en-US"/>
          </a:p>
        </p:txBody>
      </p:sp>
      <p:sp>
        <p:nvSpPr>
          <p:cNvPr id="736310" name="Rectangle 54"/>
          <p:cNvSpPr>
            <a:spLocks noChangeArrowheads="1"/>
          </p:cNvSpPr>
          <p:nvPr/>
        </p:nvSpPr>
        <p:spPr bwMode="auto">
          <a:xfrm>
            <a:off x="3057525" y="4732338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Srinivasan</a:t>
            </a:r>
          </a:p>
          <a:p>
            <a:r>
              <a:rPr lang="en-US"/>
              <a:t>Wu</a:t>
            </a:r>
          </a:p>
          <a:p>
            <a:r>
              <a:rPr lang="en-US"/>
              <a:t>Mozart</a:t>
            </a:r>
          </a:p>
          <a:p>
            <a:r>
              <a:rPr lang="en-US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Algebra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15237" cy="4876800"/>
          </a:xfrm>
        </p:spPr>
        <p:txBody>
          <a:bodyPr/>
          <a:lstStyle/>
          <a:p>
            <a:r>
              <a:rPr lang="en-US"/>
              <a:t>Procedural language</a:t>
            </a:r>
          </a:p>
          <a:p>
            <a:r>
              <a:rPr lang="en-US"/>
              <a:t>Six basic operators</a:t>
            </a:r>
          </a:p>
          <a:p>
            <a:pPr lvl="1"/>
            <a:r>
              <a:rPr lang="en-US"/>
              <a:t>select: </a:t>
            </a:r>
            <a:r>
              <a:rPr kumimoji="0" lang="en-US" sz="2400">
                <a:sym typeface="Symbol" pitchFamily="18" charset="2"/>
              </a:rPr>
              <a:t></a:t>
            </a:r>
            <a:endParaRPr lang="en-US"/>
          </a:p>
          <a:p>
            <a:pPr lvl="1"/>
            <a:r>
              <a:rPr lang="en-US"/>
              <a:t>project: </a:t>
            </a:r>
            <a:r>
              <a:rPr lang="en-US">
                <a:sym typeface="Symbol" pitchFamily="18" charset="2"/>
              </a:rPr>
              <a:t></a:t>
            </a:r>
            <a:endParaRPr lang="en-US"/>
          </a:p>
          <a:p>
            <a:pPr lvl="1"/>
            <a:r>
              <a:rPr lang="en-US"/>
              <a:t>union: </a:t>
            </a:r>
            <a:r>
              <a:rPr lang="en-US">
                <a:sym typeface="Symbol" pitchFamily="18" charset="2"/>
              </a:rPr>
              <a:t></a:t>
            </a:r>
            <a:endParaRPr lang="en-US"/>
          </a:p>
          <a:p>
            <a:pPr lvl="1"/>
            <a:r>
              <a:rPr lang="en-US"/>
              <a:t>set difference: </a:t>
            </a:r>
            <a:r>
              <a:rPr lang="en-US" i="1"/>
              <a:t>–</a:t>
            </a:r>
            <a:r>
              <a:rPr lang="en-US"/>
              <a:t> </a:t>
            </a:r>
          </a:p>
          <a:p>
            <a:pPr lvl="1"/>
            <a:r>
              <a:rPr lang="en-US"/>
              <a:t>Cartesian product: x</a:t>
            </a:r>
          </a:p>
          <a:p>
            <a:pPr lvl="1"/>
            <a:r>
              <a:rPr lang="en-US"/>
              <a:t>rename: </a:t>
            </a:r>
            <a:r>
              <a:rPr lang="en-US" sz="2000" i="1">
                <a:sym typeface="Symbol" pitchFamily="18" charset="2"/>
              </a:rPr>
              <a:t></a:t>
            </a:r>
            <a:endParaRPr lang="en-US"/>
          </a:p>
          <a:p>
            <a:r>
              <a:rPr lang="en-US"/>
              <a:t>The operators take one or  two relations as inputs and produce a new relation as a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 using Joins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Outer join can be expressed using basic operations</a:t>
            </a:r>
          </a:p>
          <a:p>
            <a:pPr lvl="1"/>
            <a:r>
              <a:rPr lang="en-US"/>
              <a:t>e.g. r      s can be written as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        (r      s)  U (</a:t>
            </a:r>
            <a:r>
              <a:rPr lang="en-US" i="1"/>
              <a:t>r </a:t>
            </a:r>
            <a:r>
              <a:rPr lang="en-US"/>
              <a:t>– ∏</a:t>
            </a:r>
            <a:r>
              <a:rPr lang="en-US" sz="2400" i="1" baseline="-25000"/>
              <a:t>R</a:t>
            </a:r>
            <a:r>
              <a:rPr lang="en-US"/>
              <a:t>(</a:t>
            </a:r>
            <a:r>
              <a:rPr lang="en-US" i="1"/>
              <a:t>r      s</a:t>
            </a:r>
            <a:r>
              <a:rPr lang="en-US"/>
              <a:t>)  x {(</a:t>
            </a:r>
            <a:r>
              <a:rPr lang="en-US" i="1"/>
              <a:t>null, …, null</a:t>
            </a:r>
            <a:r>
              <a:rPr lang="en-US"/>
              <a:t>)}</a:t>
            </a:r>
          </a:p>
        </p:txBody>
      </p:sp>
      <p:grpSp>
        <p:nvGrpSpPr>
          <p:cNvPr id="742404" name="Group 4"/>
          <p:cNvGrpSpPr>
            <a:grpSpLocks/>
          </p:cNvGrpSpPr>
          <p:nvPr/>
        </p:nvGrpSpPr>
        <p:grpSpPr bwMode="auto">
          <a:xfrm>
            <a:off x="2176463" y="1568450"/>
            <a:ext cx="307975" cy="193675"/>
            <a:chOff x="1225" y="2417"/>
            <a:chExt cx="261" cy="132"/>
          </a:xfrm>
        </p:grpSpPr>
        <p:sp>
          <p:nvSpPr>
            <p:cNvPr id="742405" name="AutoShape 5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06" name="Line 6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2407" name="Line 7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2408" name="AutoShape 8"/>
          <p:cNvSpPr>
            <a:spLocks noChangeArrowheads="1"/>
          </p:cNvSpPr>
          <p:nvPr/>
        </p:nvSpPr>
        <p:spPr bwMode="auto">
          <a:xfrm rot="16200000" flipV="1">
            <a:off x="2065338" y="196215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09" name="AutoShape 9"/>
          <p:cNvSpPr>
            <a:spLocks noChangeArrowheads="1"/>
          </p:cNvSpPr>
          <p:nvPr/>
        </p:nvSpPr>
        <p:spPr bwMode="auto">
          <a:xfrm rot="16200000" flipV="1">
            <a:off x="4016375" y="197802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3625"/>
            <a:ext cx="76200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It is possible for tuples to have a null value, denoted by </a:t>
            </a:r>
            <a:r>
              <a:rPr lang="en-US" i="1"/>
              <a:t>null</a:t>
            </a:r>
            <a:r>
              <a:rPr lang="en-US"/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i="1"/>
              <a:t>null</a:t>
            </a:r>
            <a:r>
              <a:rPr lang="en-US"/>
              <a:t> signifies an unknown value or that a value does not exist.</a:t>
            </a:r>
          </a:p>
          <a:p>
            <a:pPr>
              <a:lnSpc>
                <a:spcPct val="120000"/>
              </a:lnSpc>
            </a:pPr>
            <a:r>
              <a:rPr lang="en-US"/>
              <a:t>The result of any arithmetic expression involving </a:t>
            </a:r>
            <a:r>
              <a:rPr lang="en-US" i="1"/>
              <a:t>null</a:t>
            </a:r>
            <a:r>
              <a:rPr lang="en-US"/>
              <a:t> is </a:t>
            </a:r>
            <a:r>
              <a:rPr lang="en-US" i="1"/>
              <a:t>null.</a:t>
            </a:r>
          </a:p>
          <a:p>
            <a:pPr>
              <a:lnSpc>
                <a:spcPct val="120000"/>
              </a:lnSpc>
            </a:pPr>
            <a:r>
              <a:rPr lang="en-US"/>
              <a:t>Aggregate functions simply ignore null values (as in SQL)</a:t>
            </a:r>
          </a:p>
          <a:p>
            <a:pPr>
              <a:lnSpc>
                <a:spcPct val="120000"/>
              </a:lnSpc>
            </a:pPr>
            <a:r>
              <a:rPr lang="en-US"/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104900"/>
            <a:ext cx="7791450" cy="4930775"/>
          </a:xfrm>
        </p:spPr>
        <p:txBody>
          <a:bodyPr/>
          <a:lstStyle/>
          <a:p>
            <a:r>
              <a:rPr lang="en-US"/>
              <a:t>Comparisons with null values return the special truth value: </a:t>
            </a:r>
            <a:r>
              <a:rPr lang="en-US" i="1"/>
              <a:t>unknown</a:t>
            </a:r>
          </a:p>
          <a:p>
            <a:pPr lvl="1"/>
            <a:r>
              <a:rPr lang="en-US"/>
              <a:t>If </a:t>
            </a:r>
            <a:r>
              <a:rPr lang="en-US" i="1"/>
              <a:t>false</a:t>
            </a:r>
            <a:r>
              <a:rPr lang="en-US"/>
              <a:t> was used instead of </a:t>
            </a:r>
            <a:r>
              <a:rPr lang="en-US" i="1"/>
              <a:t>unknown</a:t>
            </a:r>
            <a:r>
              <a:rPr lang="en-US"/>
              <a:t>, then    </a:t>
            </a:r>
            <a:r>
              <a:rPr lang="en-US" i="1"/>
              <a:t>not (A &lt; 5)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would not be equivalent to               </a:t>
            </a:r>
            <a:r>
              <a:rPr lang="en-US" i="1"/>
              <a:t>A &gt;= 5</a:t>
            </a:r>
          </a:p>
          <a:p>
            <a:r>
              <a:rPr lang="en-US"/>
              <a:t>Three-valued logic using the truth value </a:t>
            </a:r>
            <a:r>
              <a:rPr lang="en-US" i="1"/>
              <a:t>unknown</a:t>
            </a:r>
            <a:r>
              <a:rPr lang="en-US"/>
              <a:t>:</a:t>
            </a:r>
          </a:p>
          <a:p>
            <a:pPr lvl="1"/>
            <a:r>
              <a:rPr lang="en-US"/>
              <a:t>OR: 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true</a:t>
            </a:r>
            <a:r>
              <a:rPr lang="en-US"/>
              <a:t>)         = </a:t>
            </a:r>
            <a:r>
              <a:rPr lang="en-US" i="1"/>
              <a:t>true</a:t>
            </a:r>
            <a:r>
              <a:rPr lang="en-US"/>
              <a:t>, </a:t>
            </a:r>
            <a:br>
              <a:rPr lang="en-US"/>
            </a:br>
            <a:r>
              <a:rPr lang="en-US"/>
              <a:t>       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false</a:t>
            </a:r>
            <a:r>
              <a:rPr lang="en-US"/>
              <a:t>)        = </a:t>
            </a:r>
            <a:r>
              <a:rPr lang="en-US" i="1"/>
              <a:t>unknown</a:t>
            </a:r>
            <a:r>
              <a:rPr lang="en-US"/>
              <a:t/>
            </a:r>
            <a:br>
              <a:rPr lang="en-US"/>
            </a:br>
            <a:r>
              <a:rPr lang="en-US"/>
              <a:t>       (</a:t>
            </a:r>
            <a:r>
              <a:rPr lang="en-US" i="1"/>
              <a:t>unknown </a:t>
            </a:r>
            <a:r>
              <a:rPr lang="en-US" b="1"/>
              <a:t>or</a:t>
            </a:r>
            <a:r>
              <a:rPr lang="en-US" i="1"/>
              <a:t> unknown</a:t>
            </a:r>
            <a:r>
              <a:rPr lang="en-US"/>
              <a:t>)</a:t>
            </a:r>
            <a:r>
              <a:rPr lang="en-US" i="1"/>
              <a:t> = unknown</a:t>
            </a:r>
          </a:p>
          <a:p>
            <a:pPr lvl="1"/>
            <a:r>
              <a:rPr lang="en-US"/>
              <a:t>AND:</a:t>
            </a:r>
            <a:r>
              <a:rPr lang="en-US" i="1"/>
              <a:t>   </a:t>
            </a:r>
            <a:r>
              <a:rPr lang="en-US"/>
              <a:t>(</a:t>
            </a:r>
            <a:r>
              <a:rPr lang="en-US" i="1"/>
              <a:t>true</a:t>
            </a:r>
            <a:r>
              <a:rPr lang="en-US" b="1"/>
              <a:t> and </a:t>
            </a:r>
            <a:r>
              <a:rPr lang="en-US" i="1"/>
              <a:t>unknown</a:t>
            </a:r>
            <a:r>
              <a:rPr lang="en-US"/>
              <a:t>)</a:t>
            </a:r>
            <a:r>
              <a:rPr lang="en-US" i="1"/>
              <a:t>         = unknown,   </a:t>
            </a:r>
            <a:br>
              <a:rPr lang="en-US" i="1"/>
            </a:br>
            <a:r>
              <a:rPr lang="en-US" i="1"/>
              <a:t>           </a:t>
            </a:r>
            <a:r>
              <a:rPr lang="en-US"/>
              <a:t>(</a:t>
            </a:r>
            <a:r>
              <a:rPr lang="en-US" i="1"/>
              <a:t>false</a:t>
            </a:r>
            <a:r>
              <a:rPr lang="en-US" b="1"/>
              <a:t> and </a:t>
            </a:r>
            <a:r>
              <a:rPr lang="en-US" i="1"/>
              <a:t>unknown</a:t>
            </a:r>
            <a:r>
              <a:rPr lang="en-US"/>
              <a:t>)</a:t>
            </a:r>
            <a:r>
              <a:rPr lang="en-US" i="1"/>
              <a:t>        = false,</a:t>
            </a:r>
            <a:br>
              <a:rPr lang="en-US" i="1"/>
            </a:br>
            <a:r>
              <a:rPr lang="en-US" i="1"/>
              <a:t>           </a:t>
            </a:r>
            <a:r>
              <a:rPr lang="en-US"/>
              <a:t>(</a:t>
            </a:r>
            <a:r>
              <a:rPr lang="en-US" i="1"/>
              <a:t>unknown </a:t>
            </a:r>
            <a:r>
              <a:rPr lang="en-US" b="1"/>
              <a:t>and</a:t>
            </a:r>
            <a:r>
              <a:rPr lang="en-US" i="1"/>
              <a:t> unknown</a:t>
            </a:r>
            <a:r>
              <a:rPr lang="en-US"/>
              <a:t>)</a:t>
            </a:r>
            <a:r>
              <a:rPr lang="en-US" i="1"/>
              <a:t> = unknown</a:t>
            </a:r>
          </a:p>
          <a:p>
            <a:pPr lvl="1"/>
            <a:r>
              <a:rPr lang="en-US"/>
              <a:t>NOT</a:t>
            </a:r>
            <a:r>
              <a:rPr lang="en-US" i="1"/>
              <a:t>:  </a:t>
            </a:r>
            <a:r>
              <a:rPr lang="en-US"/>
              <a:t>(</a:t>
            </a:r>
            <a:r>
              <a:rPr lang="en-US" b="1"/>
              <a:t>not</a:t>
            </a:r>
            <a:r>
              <a:rPr lang="en-US" i="1"/>
              <a:t> unknown</a:t>
            </a:r>
            <a:r>
              <a:rPr lang="en-US"/>
              <a:t>)</a:t>
            </a:r>
            <a:r>
              <a:rPr lang="en-US" i="1"/>
              <a:t> = unknown</a:t>
            </a:r>
          </a:p>
          <a:p>
            <a:pPr lvl="1"/>
            <a:r>
              <a:rPr lang="en-US"/>
              <a:t>In SQL “</a:t>
            </a:r>
            <a:r>
              <a:rPr lang="en-US" i="1"/>
              <a:t>P</a:t>
            </a:r>
            <a:r>
              <a:rPr lang="en-US" b="1"/>
              <a:t> is unknown</a:t>
            </a:r>
            <a:r>
              <a:rPr lang="en-US"/>
              <a:t>”</a:t>
            </a:r>
            <a:r>
              <a:rPr lang="en-US" b="1"/>
              <a:t> </a:t>
            </a:r>
            <a:r>
              <a:rPr lang="en-US"/>
              <a:t>evaluates to true if predicate </a:t>
            </a:r>
            <a:r>
              <a:rPr lang="en-US" i="1"/>
              <a:t>P</a:t>
            </a:r>
            <a:r>
              <a:rPr lang="en-US"/>
              <a:t> evaluates to </a:t>
            </a:r>
            <a:r>
              <a:rPr lang="en-US" i="1"/>
              <a:t>unknown</a:t>
            </a:r>
          </a:p>
          <a:p>
            <a:r>
              <a:rPr lang="en-US"/>
              <a:t>Result of select</a:t>
            </a:r>
            <a:r>
              <a:rPr lang="en-US" b="1"/>
              <a:t> </a:t>
            </a:r>
            <a:r>
              <a:rPr lang="en-US"/>
              <a:t> predicate is treated as </a:t>
            </a:r>
            <a:r>
              <a:rPr lang="en-US" i="1"/>
              <a:t>false </a:t>
            </a:r>
            <a:r>
              <a:rPr lang="en-US"/>
              <a:t>if it evaluates to </a:t>
            </a:r>
            <a:r>
              <a:rPr lang="en-US" i="1"/>
              <a:t>unknown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Operator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858125" cy="5199062"/>
          </a:xfrm>
        </p:spPr>
        <p:txBody>
          <a:bodyPr/>
          <a:lstStyle/>
          <a:p>
            <a:r>
              <a:rPr lang="en-US">
                <a:sym typeface="Symbol" pitchFamily="18" charset="2"/>
              </a:rPr>
              <a:t>Given relations r(R) and s(S), such that S  R,  r  s is the largest relation t(R-S) such that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             t x s  r</a:t>
            </a:r>
          </a:p>
          <a:p>
            <a:r>
              <a:rPr lang="en-US">
                <a:sym typeface="Symbol" pitchFamily="18" charset="2"/>
              </a:rPr>
              <a:t>E.g. let 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ID, course_id</a:t>
            </a:r>
            <a:r>
              <a:rPr lang="en-US">
                <a:sym typeface="Symbol" pitchFamily="18" charset="2"/>
              </a:rPr>
              <a:t>) = </a:t>
            </a:r>
            <a:r>
              <a:rPr lang="en-US" i="1" baseline="-25000">
                <a:sym typeface="Symbol" pitchFamily="18" charset="2"/>
              </a:rPr>
              <a:t>ID, course_id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takes </a:t>
            </a:r>
            <a:r>
              <a:rPr lang="en-US">
                <a:sym typeface="Symbol" pitchFamily="18" charset="2"/>
              </a:rPr>
              <a:t>) and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        s(course_id) = </a:t>
            </a:r>
            <a:r>
              <a:rPr lang="en-US" i="1" baseline="-25000">
                <a:sym typeface="Symbol" pitchFamily="18" charset="2"/>
              </a:rPr>
              <a:t>course_id</a:t>
            </a:r>
            <a:r>
              <a:rPr lang="en-US">
                <a:sym typeface="Symbol" pitchFamily="18" charset="2"/>
              </a:rPr>
              <a:t> (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 sz="2400" baseline="-25000">
                <a:sym typeface="Symbol" pitchFamily="18" charset="2"/>
              </a:rPr>
              <a:t>dept_name=“Biology”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course </a:t>
            </a:r>
            <a:r>
              <a:rPr lang="en-US">
                <a:sym typeface="Symbol" pitchFamily="18" charset="2"/>
              </a:rPr>
              <a:t>)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then r  s gives us students who have taken all courses in the Biology department</a:t>
            </a:r>
          </a:p>
          <a:p>
            <a:r>
              <a:rPr lang="en-US">
                <a:sym typeface="Symbol" pitchFamily="18" charset="2"/>
              </a:rPr>
              <a:t>Can  write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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as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/>
              <a:t>			</a:t>
            </a:r>
            <a:r>
              <a:rPr lang="en-US" i="1"/>
              <a:t>temp1</a:t>
            </a:r>
            <a:r>
              <a:rPr lang="en-US" baseline="30000"/>
              <a:t> </a:t>
            </a:r>
            <a:r>
              <a:rPr lang="en-US">
                <a:sym typeface="Symbol" pitchFamily="18" charset="2"/>
              </a:rPr>
              <a:t> </a:t>
            </a:r>
            <a:r>
              <a:rPr lang="en-US" i="1" baseline="-25000">
                <a:sym typeface="Symbol" pitchFamily="18" charset="2"/>
              </a:rPr>
              <a:t>R-S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r </a:t>
            </a:r>
            <a:r>
              <a:rPr lang="en-US">
                <a:sym typeface="Symbol" pitchFamily="18" charset="2"/>
              </a:rPr>
              <a:t>)</a:t>
            </a:r>
            <a:r>
              <a:rPr lang="en-US"/>
              <a:t> </a:t>
            </a:r>
            <a:br>
              <a:rPr lang="en-US"/>
            </a:br>
            <a:r>
              <a:rPr lang="en-US"/>
              <a:t>		</a:t>
            </a:r>
            <a:r>
              <a:rPr lang="en-US" i="1"/>
              <a:t>temp2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 </a:t>
            </a:r>
            <a:r>
              <a:rPr lang="en-US" i="1" baseline="-25000">
                <a:sym typeface="Symbol" pitchFamily="18" charset="2"/>
              </a:rPr>
              <a:t>R-S</a:t>
            </a:r>
            <a:r>
              <a:rPr lang="en-US">
                <a:sym typeface="Symbol" pitchFamily="18" charset="2"/>
              </a:rPr>
              <a:t> ((</a:t>
            </a:r>
            <a:r>
              <a:rPr lang="en-US" i="1">
                <a:sym typeface="Symbol" pitchFamily="18" charset="2"/>
              </a:rPr>
              <a:t>temp1</a:t>
            </a:r>
            <a:r>
              <a:rPr lang="en-US">
                <a:sym typeface="Symbol" pitchFamily="18" charset="2"/>
              </a:rPr>
              <a:t> x </a:t>
            </a:r>
            <a:r>
              <a:rPr lang="en-US" i="1">
                <a:sym typeface="Symbol" pitchFamily="18" charset="2"/>
              </a:rPr>
              <a:t>s </a:t>
            </a:r>
            <a:r>
              <a:rPr lang="en-US">
                <a:sym typeface="Symbol" pitchFamily="18" charset="2"/>
              </a:rPr>
              <a:t>) – </a:t>
            </a:r>
            <a:r>
              <a:rPr lang="en-US" i="1" baseline="-25000">
                <a:sym typeface="Symbol" pitchFamily="18" charset="2"/>
              </a:rPr>
              <a:t>R-S,S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 </a:t>
            </a:r>
            <a:r>
              <a:rPr lang="en-US">
                <a:sym typeface="Symbol" pitchFamily="18" charset="2"/>
              </a:rPr>
              <a:t>))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</a:t>
            </a:r>
            <a:r>
              <a:rPr lang="en-US" i="1">
                <a:sym typeface="Symbol" pitchFamily="18" charset="2"/>
              </a:rPr>
              <a:t>result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temp1</a:t>
            </a:r>
            <a:r>
              <a:rPr lang="en-US">
                <a:sym typeface="Symbol" pitchFamily="18" charset="2"/>
              </a:rPr>
              <a:t> –</a:t>
            </a:r>
            <a:r>
              <a:rPr lang="en-US" i="1">
                <a:sym typeface="Symbol" pitchFamily="18" charset="2"/>
              </a:rPr>
              <a:t> temp2</a:t>
            </a:r>
            <a:endParaRPr lang="en-US">
              <a:sym typeface="Symbol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May use variable in subsequent expressions.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301038" cy="442913"/>
          </a:xfrm>
        </p:spPr>
        <p:txBody>
          <a:bodyPr/>
          <a:lstStyle/>
          <a:p>
            <a:r>
              <a:rPr lang="en-US"/>
              <a:t>Extended Relational-Algebra-Operations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1747837"/>
          </a:xfrm>
        </p:spPr>
        <p:txBody>
          <a:bodyPr/>
          <a:lstStyle/>
          <a:p>
            <a:r>
              <a:rPr lang="en-US"/>
              <a:t>Generalized Projection</a:t>
            </a:r>
          </a:p>
          <a:p>
            <a:r>
              <a:rPr lang="en-US"/>
              <a:t>Aggregate Functions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Projection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/>
              <a:t>Extends the projection operation by allowing arithmetic functions to be used in the projection list.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</a:p>
          <a:p>
            <a:pPr>
              <a:tabLst>
                <a:tab pos="3195638" algn="ctr"/>
              </a:tabLst>
            </a:pPr>
            <a:r>
              <a:rPr lang="en-US" i="1"/>
              <a:t>E</a:t>
            </a:r>
            <a:r>
              <a:rPr lang="en-US"/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/>
              <a:t>Each of </a:t>
            </a:r>
            <a:r>
              <a:rPr lang="en-US" i="1"/>
              <a:t>F</a:t>
            </a:r>
            <a:r>
              <a:rPr lang="en-US" sz="1900" baseline="-25000"/>
              <a:t>1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 sz="1900" baseline="-25000"/>
              <a:t>2</a:t>
            </a:r>
            <a:r>
              <a:rPr lang="en-US"/>
              <a:t>, …, </a:t>
            </a:r>
            <a:r>
              <a:rPr lang="en-US" i="1"/>
              <a:t>F</a:t>
            </a:r>
            <a:r>
              <a:rPr lang="en-US" sz="1900" i="1" baseline="-25000"/>
              <a:t>n</a:t>
            </a:r>
            <a:r>
              <a:rPr lang="en-US" i="1" baseline="-25000"/>
              <a:t> </a:t>
            </a:r>
            <a:r>
              <a:rPr lang="en-US" i="1"/>
              <a:t> </a:t>
            </a:r>
            <a:r>
              <a:rPr lang="en-US"/>
              <a:t>are are arithmetic expressions involving constants and attributes in the schema of </a:t>
            </a:r>
            <a:r>
              <a:rPr lang="en-US" i="1"/>
              <a:t>E</a:t>
            </a:r>
            <a:r>
              <a:rPr lang="en-US"/>
              <a:t>.</a:t>
            </a:r>
          </a:p>
          <a:p>
            <a:pPr>
              <a:tabLst>
                <a:tab pos="3195638" algn="ctr"/>
              </a:tabLst>
            </a:pPr>
            <a:r>
              <a:rPr lang="en-US"/>
              <a:t>Given relation </a:t>
            </a:r>
            <a:r>
              <a:rPr lang="en-US" i="1"/>
              <a:t>instructor(ID, name, dept_name, </a:t>
            </a:r>
            <a:r>
              <a:rPr lang="en-US"/>
              <a:t>salary) where salary is annual salary, get the same information but with monthly salary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/>
              <a:t>		</a:t>
            </a:r>
            <a:r>
              <a:rPr lang="en-US">
                <a:sym typeface="Symbol" pitchFamily="18" charset="2"/>
              </a:rPr>
              <a:t></a:t>
            </a:r>
            <a:r>
              <a:rPr lang="en-US" sz="2300" i="1" baseline="-25000"/>
              <a:t>ID, name, dept_name, salary/12</a:t>
            </a:r>
            <a:r>
              <a:rPr lang="en-US" i="1"/>
              <a:t> (instructor)</a:t>
            </a:r>
            <a:endParaRPr lang="en-US"/>
          </a:p>
        </p:txBody>
      </p:sp>
      <p:graphicFrame>
        <p:nvGraphicFramePr>
          <p:cNvPr id="574468" name="Object 4"/>
          <p:cNvGraphicFramePr>
            <a:graphicFrameLocks noChangeAspect="1"/>
          </p:cNvGraphicFramePr>
          <p:nvPr/>
        </p:nvGraphicFramePr>
        <p:xfrm>
          <a:off x="3517900" y="2179638"/>
          <a:ext cx="950913" cy="276225"/>
        </p:xfrm>
        <a:graphic>
          <a:graphicData uri="http://schemas.openxmlformats.org/presentationml/2006/ole">
            <p:oleObj spid="_x0000_s574468" name="Equation" r:id="rId4" imgW="9903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r>
              <a:rPr lang="en-US"/>
              <a:t>Aggregate Functions and Operations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227637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b="1">
                <a:solidFill>
                  <a:schemeClr val="tx2"/>
                </a:solidFill>
              </a:rPr>
              <a:t>Aggregation function</a:t>
            </a:r>
            <a:r>
              <a:rPr lang="en-US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/>
              <a:t>		</a:t>
            </a:r>
            <a:r>
              <a:rPr lang="en-US" b="1"/>
              <a:t>avg</a:t>
            </a:r>
            <a:r>
              <a:rPr lang="en-US"/>
              <a:t>:  average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min</a:t>
            </a:r>
            <a:r>
              <a:rPr lang="en-US"/>
              <a:t>:  minimum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max</a:t>
            </a:r>
            <a:r>
              <a:rPr lang="en-US"/>
              <a:t>:  maximum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sum</a:t>
            </a:r>
            <a:r>
              <a:rPr lang="en-US"/>
              <a:t>:  sum of values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count</a:t>
            </a:r>
            <a:r>
              <a:rPr lang="en-US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b="1">
                <a:solidFill>
                  <a:schemeClr val="tx2"/>
                </a:solidFill>
              </a:rPr>
              <a:t>Aggregate operation</a:t>
            </a:r>
            <a:r>
              <a:rPr lang="en-US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/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/>
              <a:t>	</a:t>
            </a:r>
            <a:br>
              <a:rPr lang="en-US"/>
            </a:br>
            <a:r>
              <a:rPr lang="en-US" i="1"/>
              <a:t>E</a:t>
            </a:r>
            <a:r>
              <a:rPr lang="en-US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/>
              <a:t>G</a:t>
            </a:r>
            <a:r>
              <a:rPr lang="en-US" i="1" baseline="-25000"/>
              <a:t>1</a:t>
            </a:r>
            <a:r>
              <a:rPr lang="en-US"/>
              <a:t>, </a:t>
            </a:r>
            <a:r>
              <a:rPr lang="en-US" i="1"/>
              <a:t>G</a:t>
            </a:r>
            <a:r>
              <a:rPr lang="en-US" i="1" baseline="-25000"/>
              <a:t>2</a:t>
            </a:r>
            <a:r>
              <a:rPr lang="en-US"/>
              <a:t> …, </a:t>
            </a:r>
            <a:r>
              <a:rPr lang="en-US" i="1"/>
              <a:t>G</a:t>
            </a:r>
            <a:r>
              <a:rPr lang="en-US" i="1" baseline="-25000"/>
              <a:t>n</a:t>
            </a:r>
            <a:r>
              <a:rPr lang="en-US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/>
              <a:t>Each </a:t>
            </a:r>
            <a:r>
              <a:rPr lang="en-US" i="1"/>
              <a:t>F</a:t>
            </a:r>
            <a:r>
              <a:rPr lang="en-US" sz="2000" i="1" baseline="-25000"/>
              <a:t>i</a:t>
            </a:r>
            <a:r>
              <a:rPr lang="en-US" i="1"/>
              <a:t> </a:t>
            </a:r>
            <a:r>
              <a:rPr lang="en-US"/>
              <a:t>is an aggregate function</a:t>
            </a:r>
            <a:endParaRPr lang="en-US" i="1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/>
              <a:t>Each </a:t>
            </a:r>
            <a:r>
              <a:rPr lang="en-US" i="1"/>
              <a:t>A</a:t>
            </a:r>
            <a:r>
              <a:rPr lang="en-US" sz="2000" i="1" baseline="-25000"/>
              <a:t>i</a:t>
            </a:r>
            <a:r>
              <a:rPr lang="en-US" i="1"/>
              <a:t> </a:t>
            </a:r>
            <a:r>
              <a:rPr lang="en-US"/>
              <a:t>is an attribute name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/>
              <a:t>Note: </a:t>
            </a:r>
            <a:r>
              <a:rPr lang="en-US">
                <a:sym typeface="Symbol" pitchFamily="18" charset="2"/>
              </a:rPr>
              <a:t>Some books/articles use </a:t>
            </a:r>
            <a:r>
              <a:rPr lang="en-US" sz="2400">
                <a:sym typeface="Symbol" pitchFamily="18" charset="2"/>
              </a:rPr>
              <a:t></a:t>
            </a:r>
            <a:r>
              <a:rPr lang="en-US">
                <a:sym typeface="Symbol" pitchFamily="18" charset="2"/>
              </a:rPr>
              <a:t> instead of      (Calligraphic G)</a:t>
            </a:r>
          </a:p>
        </p:txBody>
      </p:sp>
      <p:graphicFrame>
        <p:nvGraphicFramePr>
          <p:cNvPr id="576516" name="Object 4"/>
          <p:cNvGraphicFramePr>
            <a:graphicFrameLocks noChangeAspect="1"/>
          </p:cNvGraphicFramePr>
          <p:nvPr/>
        </p:nvGraphicFramePr>
        <p:xfrm>
          <a:off x="1889125" y="3438525"/>
          <a:ext cx="3703638" cy="493713"/>
        </p:xfrm>
        <a:graphic>
          <a:graphicData uri="http://schemas.openxmlformats.org/presentationml/2006/ole">
            <p:oleObj spid="_x0000_s576516" name="Equation" r:id="rId4" imgW="1815840" imgH="241200" progId="Equation.3">
              <p:embed/>
            </p:oleObj>
          </a:graphicData>
        </a:graphic>
      </p:graphicFrame>
      <p:pic>
        <p:nvPicPr>
          <p:cNvPr id="576518" name="Picture 6" descr="CalG"/>
          <p:cNvPicPr>
            <a:picLocks noChangeAspect="1" noChangeArrowheads="1"/>
          </p:cNvPicPr>
          <p:nvPr/>
        </p:nvPicPr>
        <p:blipFill>
          <a:blip r:embed="rId5"/>
          <a:srcRect r="88988"/>
          <a:stretch>
            <a:fillRect/>
          </a:stretch>
        </p:blipFill>
        <p:spPr bwMode="auto">
          <a:xfrm>
            <a:off x="2930525" y="3514725"/>
            <a:ext cx="336550" cy="425450"/>
          </a:xfrm>
          <a:prstGeom prst="rect">
            <a:avLst/>
          </a:prstGeom>
          <a:noFill/>
        </p:spPr>
      </p:pic>
      <p:pic>
        <p:nvPicPr>
          <p:cNvPr id="576519" name="Picture 7" descr="CalG"/>
          <p:cNvPicPr>
            <a:picLocks noChangeAspect="1" noChangeArrowheads="1"/>
          </p:cNvPicPr>
          <p:nvPr/>
        </p:nvPicPr>
        <p:blipFill>
          <a:blip r:embed="rId5"/>
          <a:srcRect r="88988"/>
          <a:stretch>
            <a:fillRect/>
          </a:stretch>
        </p:blipFill>
        <p:spPr bwMode="auto">
          <a:xfrm>
            <a:off x="5649913" y="5724525"/>
            <a:ext cx="336550" cy="425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Operation – Example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r>
              <a:rPr lang="en-US"/>
              <a:t>Relation </a:t>
            </a:r>
            <a:r>
              <a:rPr lang="en-US" i="1"/>
              <a:t>r</a:t>
            </a:r>
            <a:r>
              <a:rPr lang="en-US"/>
              <a:t>:</a:t>
            </a:r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578567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10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400">
                <a:sym typeface="Symbol" pitchFamily="18" charset="2"/>
              </a:rPr>
              <a:t>  </a:t>
            </a:r>
            <a:r>
              <a:rPr kumimoji="1" lang="en-US" sz="2800" b="1">
                <a:latin typeface="Times New Roman" pitchFamily="18" charset="0"/>
              </a:rPr>
              <a:t> </a:t>
            </a:r>
            <a:r>
              <a:rPr kumimoji="1" lang="en-US" sz="2800" b="1" baseline="-25000">
                <a:latin typeface="Times New Roman" pitchFamily="18" charset="0"/>
              </a:rPr>
              <a:t>sum(c</a:t>
            </a:r>
            <a:r>
              <a:rPr kumimoji="1" lang="en-US" sz="2400" b="1" baseline="-25000">
                <a:latin typeface="Times New Roman" pitchFamily="18" charset="0"/>
              </a:rPr>
              <a:t>) </a:t>
            </a:r>
            <a:r>
              <a:rPr kumimoji="1" lang="en-US" sz="2400">
                <a:latin typeface="Times New Roman" pitchFamily="18" charset="0"/>
              </a:rPr>
              <a:t>(r)</a:t>
            </a:r>
          </a:p>
        </p:txBody>
      </p:sp>
      <p:sp>
        <p:nvSpPr>
          <p:cNvPr id="578571" name="Rectangle 11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sum</a:t>
            </a:r>
            <a:r>
              <a:rPr lang="en-US"/>
              <a:t>(</a:t>
            </a:r>
            <a:r>
              <a:rPr lang="en-US" i="1"/>
              <a:t>c </a:t>
            </a:r>
            <a:r>
              <a:rPr lang="en-US"/>
              <a:t>)</a:t>
            </a:r>
          </a:p>
        </p:txBody>
      </p:sp>
      <p:sp>
        <p:nvSpPr>
          <p:cNvPr id="578572" name="Rectangle 12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27</a:t>
            </a:r>
          </a:p>
        </p:txBody>
      </p:sp>
      <p:pic>
        <p:nvPicPr>
          <p:cNvPr id="578573" name="Picture 13" descr="CalG"/>
          <p:cNvPicPr>
            <a:picLocks noChangeAspect="1" noChangeArrowheads="1"/>
          </p:cNvPicPr>
          <p:nvPr/>
        </p:nvPicPr>
        <p:blipFill>
          <a:blip r:embed="rId3"/>
          <a:srcRect r="88988"/>
          <a:stretch>
            <a:fillRect/>
          </a:stretch>
        </p:blipFill>
        <p:spPr bwMode="auto">
          <a:xfrm>
            <a:off x="1165225" y="4383088"/>
            <a:ext cx="336550" cy="425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Operation – Example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1616075"/>
          </a:xfrm>
        </p:spPr>
        <p:txBody>
          <a:bodyPr/>
          <a:lstStyle/>
          <a:p>
            <a:r>
              <a:rPr lang="en-US"/>
              <a:t>Find the average salary in each department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</a:t>
            </a:r>
            <a:r>
              <a:rPr kumimoji="0" lang="en-US" sz="2400" i="1" baseline="-25000"/>
              <a:t>dept_name</a:t>
            </a:r>
            <a:r>
              <a:rPr kumimoji="0" lang="en-US"/>
              <a:t> </a:t>
            </a:r>
            <a:r>
              <a:rPr kumimoji="0" lang="en-US" sz="2400" i="1">
                <a:sym typeface="Symbol" pitchFamily="18" charset="2"/>
              </a:rPr>
              <a:t>   </a:t>
            </a:r>
            <a:r>
              <a:rPr kumimoji="0" lang="en-US" sz="2400" b="1" baseline="-25000">
                <a:sym typeface="Symbol" pitchFamily="18" charset="2"/>
              </a:rPr>
              <a:t>avg</a:t>
            </a:r>
            <a:r>
              <a:rPr kumimoji="0" lang="en-US" sz="2400" baseline="-25000">
                <a:sym typeface="Symbol" pitchFamily="18" charset="2"/>
              </a:rPr>
              <a:t>(</a:t>
            </a:r>
            <a:r>
              <a:rPr kumimoji="0" lang="en-US" sz="2400" i="1" baseline="-25000">
                <a:sym typeface="Symbol" pitchFamily="18" charset="2"/>
              </a:rPr>
              <a:t>salary</a:t>
            </a:r>
            <a:r>
              <a:rPr kumimoji="0" lang="en-US" sz="2400" baseline="-25000">
                <a:sym typeface="Symbol" pitchFamily="18" charset="2"/>
              </a:rPr>
              <a:t>)</a:t>
            </a:r>
            <a:r>
              <a:rPr kumimoji="0" lang="en-US">
                <a:sym typeface="Symbol" pitchFamily="18" charset="2"/>
              </a:rPr>
              <a:t> (</a:t>
            </a:r>
            <a:r>
              <a:rPr kumimoji="0" lang="en-US" i="1">
                <a:sym typeface="Symbol" pitchFamily="18" charset="2"/>
              </a:rPr>
              <a:t>instructor</a:t>
            </a:r>
            <a:r>
              <a:rPr kumimoji="0" lang="en-US">
                <a:sym typeface="Symbol" pitchFamily="18" charset="2"/>
              </a:rPr>
              <a:t>)</a:t>
            </a:r>
            <a:endParaRPr kumimoji="0" lang="en-US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580624" name="Picture 16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</p:spPr>
      </p:pic>
      <p:pic>
        <p:nvPicPr>
          <p:cNvPr id="580625" name="Picture 17" descr="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</p:spPr>
      </p:pic>
      <p:sp>
        <p:nvSpPr>
          <p:cNvPr id="580626" name="Text Box 18"/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400" i="1"/>
              <a:t>avg_salary</a:t>
            </a:r>
          </a:p>
        </p:txBody>
      </p:sp>
      <p:pic>
        <p:nvPicPr>
          <p:cNvPr id="580627" name="Picture 19" descr="CalG"/>
          <p:cNvPicPr>
            <a:picLocks noChangeAspect="1" noChangeArrowheads="1"/>
          </p:cNvPicPr>
          <p:nvPr/>
        </p:nvPicPr>
        <p:blipFill>
          <a:blip r:embed="rId5"/>
          <a:srcRect l="832" r="90234"/>
          <a:stretch>
            <a:fillRect/>
          </a:stretch>
        </p:blipFill>
        <p:spPr bwMode="auto">
          <a:xfrm>
            <a:off x="2455863" y="1589088"/>
            <a:ext cx="273050" cy="425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 (Cont.)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/>
              <a:t>Result of aggregation does not have a name</a:t>
            </a:r>
          </a:p>
          <a:p>
            <a:pPr lvl="1"/>
            <a:r>
              <a:rPr lang="en-US"/>
              <a:t>Can use rename operation to give it a name</a:t>
            </a:r>
          </a:p>
          <a:p>
            <a:pPr lvl="1"/>
            <a:r>
              <a:rPr lang="en-US"/>
              <a:t>For convenience, we permit renaming as part of aggregate operation</a:t>
            </a:r>
            <a:br>
              <a:rPr lang="en-US"/>
            </a:br>
            <a:endParaRPr lang="en-US"/>
          </a:p>
          <a:p>
            <a:pPr lvl="1"/>
            <a:endParaRPr lang="en-US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498600" y="2717800"/>
            <a:ext cx="6654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800" i="1" baseline="-25000"/>
              <a:t>dept_name</a:t>
            </a:r>
            <a:r>
              <a:rPr lang="en-US" sz="2400">
                <a:latin typeface="Times New Roman" pitchFamily="18" charset="0"/>
              </a:rPr>
              <a:t>     </a:t>
            </a:r>
            <a:r>
              <a:rPr lang="en-US" sz="2800" b="1" i="1" baseline="-25000">
                <a:sym typeface="Symbol" pitchFamily="18" charset="2"/>
              </a:rPr>
              <a:t>avg</a:t>
            </a:r>
            <a:r>
              <a:rPr lang="en-US" sz="2800" i="1" baseline="-25000">
                <a:sym typeface="Symbol" pitchFamily="18" charset="2"/>
              </a:rPr>
              <a:t>(salary) </a:t>
            </a:r>
            <a:r>
              <a:rPr lang="en-US" sz="2800" b="1" i="1" baseline="-25000">
                <a:sym typeface="Symbol" pitchFamily="18" charset="2"/>
              </a:rPr>
              <a:t>as</a:t>
            </a:r>
            <a:r>
              <a:rPr lang="en-US" sz="2800" i="1" baseline="-25000">
                <a:sym typeface="Symbol" pitchFamily="18" charset="2"/>
              </a:rPr>
              <a:t> avg_sal 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instructor</a:t>
            </a:r>
            <a:r>
              <a:rPr lang="en-US" sz="2400">
                <a:sym typeface="Symbol" pitchFamily="18" charset="2"/>
              </a:rPr>
              <a:t>)</a:t>
            </a:r>
          </a:p>
        </p:txBody>
      </p:sp>
      <p:pic>
        <p:nvPicPr>
          <p:cNvPr id="582661" name="Picture 5" descr="CalG"/>
          <p:cNvPicPr>
            <a:picLocks noChangeAspect="1" noChangeArrowheads="1"/>
          </p:cNvPicPr>
          <p:nvPr/>
        </p:nvPicPr>
        <p:blipFill>
          <a:blip r:embed="rId3"/>
          <a:srcRect l="832" r="90234"/>
          <a:stretch>
            <a:fillRect/>
          </a:stretch>
        </p:blipFill>
        <p:spPr bwMode="auto">
          <a:xfrm>
            <a:off x="2913063" y="2795588"/>
            <a:ext cx="273050" cy="42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Operation – Example</a:t>
            </a:r>
          </a:p>
        </p:txBody>
      </p:sp>
      <p:sp>
        <p:nvSpPr>
          <p:cNvPr id="666627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Relation r</a:t>
            </a:r>
          </a:p>
        </p:txBody>
      </p:sp>
      <p:pic>
        <p:nvPicPr>
          <p:cNvPr id="66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8850" y="1449388"/>
            <a:ext cx="1887538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6630" name="Text Box 6"/>
          <p:cNvSpPr txBox="1">
            <a:spLocks noChangeArrowheads="1"/>
          </p:cNvSpPr>
          <p:nvPr/>
        </p:nvSpPr>
        <p:spPr bwMode="auto">
          <a:xfrm>
            <a:off x="971550" y="3748088"/>
            <a:ext cx="203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230188" indent="-230188" algn="ctr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¡"/>
            </a:pPr>
            <a:r>
              <a:rPr lang="en-US" sz="2400">
                <a:sym typeface="Symbol" pitchFamily="18" charset="2"/>
              </a:rPr>
              <a:t></a:t>
            </a:r>
            <a:r>
              <a:rPr lang="en-US" sz="2400" baseline="-25000">
                <a:sym typeface="Symbol" pitchFamily="18" charset="2"/>
              </a:rPr>
              <a:t>A=B ^ D &gt; 5</a:t>
            </a:r>
            <a:r>
              <a:rPr lang="en-US" sz="2000" baseline="-2500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(r)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Modification of the Database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165975" cy="4597400"/>
          </a:xfrm>
        </p:spPr>
        <p:txBody>
          <a:bodyPr/>
          <a:lstStyle/>
          <a:p>
            <a:r>
              <a:rPr lang="en-US"/>
              <a:t>The content of the database may be modified using the following operations: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Updating</a:t>
            </a:r>
          </a:p>
          <a:p>
            <a:r>
              <a:rPr lang="en-US"/>
              <a:t>All these operations can be expressed using the assignment operator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Multiset Relational Algebra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Pure relational algebra removes all duplicates</a:t>
            </a:r>
          </a:p>
          <a:p>
            <a:pPr lvl="1"/>
            <a:r>
              <a:rPr lang="en-US"/>
              <a:t> e.g. after projection</a:t>
            </a:r>
          </a:p>
          <a:p>
            <a:r>
              <a:rPr lang="en-US"/>
              <a:t>Multiset relational algebra retains duplicates, to match SQL semantics</a:t>
            </a:r>
          </a:p>
          <a:p>
            <a:pPr lvl="1"/>
            <a:r>
              <a:rPr lang="en-US"/>
              <a:t>SQL duplicate retention was initially for efficiency, but is now a feature</a:t>
            </a:r>
          </a:p>
          <a:p>
            <a:r>
              <a:rPr lang="en-US"/>
              <a:t>Multiset relational algebra defined as follows</a:t>
            </a:r>
          </a:p>
          <a:p>
            <a:pPr lvl="1"/>
            <a:r>
              <a:rPr lang="en-US"/>
              <a:t>selection: has as many duplicates of a tuple as in  the input, if the tuple satisfies the selection</a:t>
            </a:r>
          </a:p>
          <a:p>
            <a:pPr lvl="1"/>
            <a:r>
              <a:rPr lang="en-US"/>
              <a:t>projection: one tuple per input tuple, even if it is a duplicate</a:t>
            </a:r>
          </a:p>
          <a:p>
            <a:pPr lvl="1"/>
            <a:r>
              <a:rPr lang="en-US"/>
              <a:t>cross product:  If there are  </a:t>
            </a:r>
            <a:r>
              <a:rPr lang="en-US" i="1"/>
              <a:t>m </a:t>
            </a:r>
            <a:r>
              <a:rPr lang="en-US"/>
              <a:t> copies of </a:t>
            </a:r>
            <a:r>
              <a:rPr lang="en-US" i="1"/>
              <a:t>t1</a:t>
            </a:r>
            <a:r>
              <a:rPr lang="en-US"/>
              <a:t> in </a:t>
            </a:r>
            <a:r>
              <a:rPr lang="en-US" i="1"/>
              <a:t>r</a:t>
            </a:r>
            <a:r>
              <a:rPr lang="en-US"/>
              <a:t>, and </a:t>
            </a:r>
            <a:r>
              <a:rPr lang="en-US" i="1"/>
              <a:t>n</a:t>
            </a:r>
            <a:r>
              <a:rPr lang="en-US"/>
              <a:t> copies of </a:t>
            </a:r>
            <a:r>
              <a:rPr lang="en-US" i="1"/>
              <a:t>t2</a:t>
            </a:r>
            <a:r>
              <a:rPr lang="en-US"/>
              <a:t> in </a:t>
            </a:r>
            <a:r>
              <a:rPr lang="en-US" i="1"/>
              <a:t>s</a:t>
            </a:r>
            <a:r>
              <a:rPr lang="en-US"/>
              <a:t>, there are </a:t>
            </a:r>
            <a:r>
              <a:rPr lang="en-US" i="1"/>
              <a:t>m </a:t>
            </a:r>
            <a:r>
              <a:rPr lang="en-US"/>
              <a:t>x </a:t>
            </a:r>
            <a:r>
              <a:rPr lang="en-US" i="1"/>
              <a:t>n</a:t>
            </a:r>
            <a:r>
              <a:rPr lang="en-US"/>
              <a:t> copies of </a:t>
            </a:r>
            <a:r>
              <a:rPr lang="en-US" i="1"/>
              <a:t>t1.t2</a:t>
            </a:r>
            <a:r>
              <a:rPr lang="en-US"/>
              <a:t> in </a:t>
            </a:r>
            <a:r>
              <a:rPr lang="en-US" i="1"/>
              <a:t>r </a:t>
            </a:r>
            <a:r>
              <a:rPr lang="en-US"/>
              <a:t> x </a:t>
            </a:r>
            <a:r>
              <a:rPr lang="en-US" i="1"/>
              <a:t>s</a:t>
            </a:r>
          </a:p>
          <a:p>
            <a:pPr lvl="1"/>
            <a:r>
              <a:rPr lang="en-US"/>
              <a:t>Other operators similarly defined </a:t>
            </a:r>
          </a:p>
          <a:p>
            <a:pPr lvl="2"/>
            <a:r>
              <a:rPr lang="en-US"/>
              <a:t>E.g. union: </a:t>
            </a:r>
            <a:r>
              <a:rPr lang="en-US" i="1"/>
              <a:t>m </a:t>
            </a:r>
            <a:r>
              <a:rPr lang="en-US"/>
              <a:t>+ </a:t>
            </a:r>
            <a:r>
              <a:rPr lang="en-US" i="1"/>
              <a:t>n copies, </a:t>
            </a:r>
            <a:r>
              <a:rPr lang="en-US"/>
              <a:t> intersection: min(</a:t>
            </a:r>
            <a:r>
              <a:rPr lang="en-US" i="1"/>
              <a:t>m, n</a:t>
            </a:r>
            <a:r>
              <a:rPr lang="en-US"/>
              <a:t>) copies</a:t>
            </a:r>
            <a:br>
              <a:rPr lang="en-US"/>
            </a:br>
            <a:r>
              <a:rPr lang="en-US"/>
              <a:t>   difference: min(0, </a:t>
            </a:r>
            <a:r>
              <a:rPr lang="en-US" i="1"/>
              <a:t>m</a:t>
            </a:r>
            <a:r>
              <a:rPr lang="en-US"/>
              <a:t> – </a:t>
            </a:r>
            <a:r>
              <a:rPr lang="en-US" i="1"/>
              <a:t>n</a:t>
            </a:r>
            <a:r>
              <a:rPr lang="en-US"/>
              <a:t>) copies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and Relational Algebra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A1, A2, .. An</a:t>
            </a:r>
            <a:br>
              <a:rPr lang="en-US" i="1"/>
            </a:br>
            <a:r>
              <a:rPr lang="en-US" b="1"/>
              <a:t>from   </a:t>
            </a:r>
            <a:r>
              <a:rPr lang="en-US" i="1"/>
              <a:t>r1, r2, …, rm</a:t>
            </a:r>
            <a:br>
              <a:rPr lang="en-US" i="1"/>
            </a:br>
            <a:r>
              <a:rPr lang="en-US" b="1"/>
              <a:t>where P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</a:t>
            </a:r>
            <a:r>
              <a:rPr lang="en-US">
                <a:sym typeface="Symbol" pitchFamily="18" charset="2"/>
              </a:rPr>
              <a:t></a:t>
            </a:r>
            <a:r>
              <a:rPr lang="en-US"/>
              <a:t> </a:t>
            </a:r>
            <a:r>
              <a:rPr lang="en-US" sz="2400" i="1" baseline="-25000"/>
              <a:t>A1, .., An</a:t>
            </a:r>
            <a:r>
              <a:rPr lang="en-US"/>
              <a:t> (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/>
              <a:t> </a:t>
            </a:r>
            <a:r>
              <a:rPr lang="en-US" sz="2400" i="1" baseline="-25000"/>
              <a:t>P</a:t>
            </a:r>
            <a:r>
              <a:rPr lang="en-US"/>
              <a:t> (</a:t>
            </a:r>
            <a:r>
              <a:rPr lang="en-US" i="1"/>
              <a:t>r1 </a:t>
            </a:r>
            <a:r>
              <a:rPr lang="en-US"/>
              <a:t>x </a:t>
            </a:r>
            <a:r>
              <a:rPr lang="en-US" i="1"/>
              <a:t> r2  </a:t>
            </a:r>
            <a:r>
              <a:rPr lang="en-US"/>
              <a:t>x .. x</a:t>
            </a:r>
            <a:r>
              <a:rPr lang="en-US" i="1"/>
              <a:t>  rm</a:t>
            </a:r>
            <a:r>
              <a:rPr lang="en-US"/>
              <a:t>))</a:t>
            </a:r>
          </a:p>
          <a:p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A1, A2, </a:t>
            </a:r>
            <a:r>
              <a:rPr lang="en-US" b="1"/>
              <a:t>sum</a:t>
            </a:r>
            <a:r>
              <a:rPr lang="en-US" i="1"/>
              <a:t>(A3)</a:t>
            </a:r>
            <a:br>
              <a:rPr lang="en-US" i="1"/>
            </a:br>
            <a:r>
              <a:rPr lang="en-US" b="1"/>
              <a:t>from   </a:t>
            </a:r>
            <a:r>
              <a:rPr lang="en-US" i="1"/>
              <a:t>r1, r2, …, rm</a:t>
            </a:r>
            <a:br>
              <a:rPr lang="en-US" i="1"/>
            </a:br>
            <a:r>
              <a:rPr lang="en-US" b="1"/>
              <a:t>where P</a:t>
            </a:r>
            <a:br>
              <a:rPr lang="en-US" b="1"/>
            </a:br>
            <a:r>
              <a:rPr lang="en-US" b="1"/>
              <a:t>group by </a:t>
            </a:r>
            <a:r>
              <a:rPr lang="en-US" i="1"/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sz="2400" baseline="-25000"/>
              <a:t>                      A1, A2</a:t>
            </a:r>
            <a:r>
              <a:rPr lang="en-US"/>
              <a:t> </a:t>
            </a:r>
            <a:r>
              <a:rPr lang="en-US" sz="2400">
                <a:sym typeface="Symbol" pitchFamily="18" charset="2"/>
              </a:rPr>
              <a:t>   </a:t>
            </a:r>
            <a:r>
              <a:rPr lang="en-US" sz="2400" b="1" baseline="-25000">
                <a:sym typeface="Symbol" pitchFamily="18" charset="2"/>
              </a:rPr>
              <a:t>sum</a:t>
            </a:r>
            <a:r>
              <a:rPr lang="en-US" sz="2400" baseline="-25000">
                <a:sym typeface="Symbol" pitchFamily="18" charset="2"/>
              </a:rPr>
              <a:t>(</a:t>
            </a:r>
            <a:r>
              <a:rPr lang="en-US" sz="2400" i="1" baseline="-25000">
                <a:sym typeface="Symbol" pitchFamily="18" charset="2"/>
              </a:rPr>
              <a:t>A3</a:t>
            </a:r>
            <a:r>
              <a:rPr lang="en-US" sz="2400" baseline="-25000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(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/>
              <a:t> </a:t>
            </a:r>
            <a:r>
              <a:rPr lang="en-US" sz="2400" i="1" baseline="-25000"/>
              <a:t>P</a:t>
            </a:r>
            <a:r>
              <a:rPr lang="en-US"/>
              <a:t> (</a:t>
            </a:r>
            <a:r>
              <a:rPr lang="en-US" i="1"/>
              <a:t>r1 </a:t>
            </a:r>
            <a:r>
              <a:rPr lang="en-US"/>
              <a:t>x </a:t>
            </a:r>
            <a:r>
              <a:rPr lang="en-US" i="1"/>
              <a:t> r2  </a:t>
            </a:r>
            <a:r>
              <a:rPr lang="en-US"/>
              <a:t>x .. x</a:t>
            </a:r>
            <a:r>
              <a:rPr lang="en-US" i="1"/>
              <a:t>  rm</a:t>
            </a:r>
            <a:r>
              <a:rPr lang="en-US"/>
              <a:t>)))</a:t>
            </a:r>
          </a:p>
          <a:p>
            <a:endParaRPr lang="en-US" b="1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pic>
        <p:nvPicPr>
          <p:cNvPr id="750596" name="Picture 4" descr="CalG"/>
          <p:cNvPicPr>
            <a:picLocks noChangeAspect="1" noChangeArrowheads="1"/>
          </p:cNvPicPr>
          <p:nvPr/>
        </p:nvPicPr>
        <p:blipFill>
          <a:blip r:embed="rId2"/>
          <a:srcRect l="832" r="90234"/>
          <a:stretch>
            <a:fillRect/>
          </a:stretch>
        </p:blipFill>
        <p:spPr bwMode="auto">
          <a:xfrm>
            <a:off x="2806700" y="4557713"/>
            <a:ext cx="273050" cy="425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and Relational Algebra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generally, the non-aggregated attributes in the </a:t>
            </a:r>
            <a:r>
              <a:rPr lang="en-US" b="1"/>
              <a:t>select</a:t>
            </a:r>
            <a:r>
              <a:rPr lang="en-US"/>
              <a:t> clause may be a subset of the </a:t>
            </a:r>
            <a:r>
              <a:rPr lang="en-US" b="1"/>
              <a:t>group by</a:t>
            </a:r>
            <a:r>
              <a:rPr lang="en-US"/>
              <a:t> attributes, in which case the equivalence is as follows: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A1, </a:t>
            </a:r>
            <a:r>
              <a:rPr lang="en-US" b="1"/>
              <a:t>sum</a:t>
            </a:r>
            <a:r>
              <a:rPr lang="en-US" i="1"/>
              <a:t>(A3)</a:t>
            </a:r>
            <a:br>
              <a:rPr lang="en-US" i="1"/>
            </a:br>
            <a:r>
              <a:rPr lang="en-US" b="1"/>
              <a:t>from   </a:t>
            </a:r>
            <a:r>
              <a:rPr lang="en-US" i="1"/>
              <a:t>r1, r2, …, rm</a:t>
            </a:r>
            <a:br>
              <a:rPr lang="en-US" i="1"/>
            </a:br>
            <a:r>
              <a:rPr lang="en-US" b="1"/>
              <a:t>where P</a:t>
            </a:r>
            <a:br>
              <a:rPr lang="en-US" b="1"/>
            </a:br>
            <a:r>
              <a:rPr lang="en-US" b="1"/>
              <a:t>group by </a:t>
            </a:r>
            <a:r>
              <a:rPr lang="en-US" i="1"/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</a:t>
            </a:r>
            <a:r>
              <a:rPr lang="en-US">
                <a:sym typeface="Symbol" pitchFamily="18" charset="2"/>
              </a:rPr>
              <a:t></a:t>
            </a:r>
            <a:r>
              <a:rPr lang="en-US"/>
              <a:t> </a:t>
            </a:r>
            <a:r>
              <a:rPr lang="en-US" sz="2400" i="1" baseline="-25000"/>
              <a:t>A1,sumA3</a:t>
            </a:r>
            <a:r>
              <a:rPr lang="en-US"/>
              <a:t>( </a:t>
            </a:r>
            <a:r>
              <a:rPr lang="en-US" sz="2400" baseline="-25000">
                <a:latin typeface="Arial" charset="0"/>
              </a:rPr>
              <a:t>A1,A2</a:t>
            </a:r>
            <a:r>
              <a:rPr lang="en-US"/>
              <a:t> </a:t>
            </a:r>
            <a:r>
              <a:rPr lang="en-US" sz="2400">
                <a:sym typeface="Symbol" pitchFamily="18" charset="2"/>
              </a:rPr>
              <a:t>   </a:t>
            </a:r>
            <a:r>
              <a:rPr lang="en-US" sz="2400" b="1" baseline="-25000">
                <a:sym typeface="Symbol" pitchFamily="18" charset="2"/>
              </a:rPr>
              <a:t>sum</a:t>
            </a:r>
            <a:r>
              <a:rPr lang="en-US" sz="2400" baseline="-25000">
                <a:sym typeface="Symbol" pitchFamily="18" charset="2"/>
              </a:rPr>
              <a:t>(</a:t>
            </a:r>
            <a:r>
              <a:rPr lang="en-US" sz="2400" i="1" baseline="-25000">
                <a:sym typeface="Symbol" pitchFamily="18" charset="2"/>
              </a:rPr>
              <a:t>A3</a:t>
            </a:r>
            <a:r>
              <a:rPr lang="en-US" sz="2400" baseline="-25000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</a:t>
            </a:r>
            <a:r>
              <a:rPr lang="en-US" sz="2400" b="1" baseline="-25000">
                <a:sym typeface="Symbol" pitchFamily="18" charset="2"/>
              </a:rPr>
              <a:t>as</a:t>
            </a:r>
            <a:r>
              <a:rPr lang="en-US" sz="2400" baseline="-25000">
                <a:sym typeface="Symbol" pitchFamily="18" charset="2"/>
              </a:rPr>
              <a:t> sumA3</a:t>
            </a:r>
            <a:r>
              <a:rPr lang="en-US">
                <a:sym typeface="Symbol" pitchFamily="18" charset="2"/>
              </a:rPr>
              <a:t>(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/>
              <a:t> </a:t>
            </a:r>
            <a:r>
              <a:rPr lang="en-US" sz="2400" i="1" baseline="-25000"/>
              <a:t>P</a:t>
            </a:r>
            <a:r>
              <a:rPr lang="en-US"/>
              <a:t> (</a:t>
            </a:r>
            <a:r>
              <a:rPr lang="en-US" i="1"/>
              <a:t>r1 </a:t>
            </a:r>
            <a:r>
              <a:rPr lang="en-US"/>
              <a:t>x </a:t>
            </a:r>
            <a:r>
              <a:rPr lang="en-US" i="1"/>
              <a:t> r2  </a:t>
            </a:r>
            <a:r>
              <a:rPr lang="en-US"/>
              <a:t>x .. x</a:t>
            </a:r>
            <a:r>
              <a:rPr lang="en-US" i="1"/>
              <a:t>  rm</a:t>
            </a:r>
            <a:r>
              <a:rPr lang="en-US"/>
              <a:t>)))</a:t>
            </a:r>
          </a:p>
          <a:p>
            <a:endParaRPr lang="en-US"/>
          </a:p>
        </p:txBody>
      </p:sp>
      <p:pic>
        <p:nvPicPr>
          <p:cNvPr id="752644" name="Picture 4" descr="CalG"/>
          <p:cNvPicPr>
            <a:picLocks noChangeAspect="1" noChangeArrowheads="1"/>
          </p:cNvPicPr>
          <p:nvPr/>
        </p:nvPicPr>
        <p:blipFill>
          <a:blip r:embed="rId2"/>
          <a:srcRect l="832" r="90234"/>
          <a:stretch>
            <a:fillRect/>
          </a:stretch>
        </p:blipFill>
        <p:spPr bwMode="auto">
          <a:xfrm>
            <a:off x="3332163" y="3867150"/>
            <a:ext cx="273050" cy="425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41575"/>
            <a:ext cx="8077200" cy="609600"/>
          </a:xfrm>
        </p:spPr>
        <p:txBody>
          <a:bodyPr/>
          <a:lstStyle/>
          <a:p>
            <a:r>
              <a:rPr lang="en-US"/>
              <a:t>Tuple Relational Calculus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Relational Calculus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8137525" cy="31623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/>
              <a:t>A nonprocedural query language, where each query is of the form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/>
              <a:t>		{</a:t>
            </a:r>
            <a:r>
              <a:rPr lang="en-US" i="1"/>
              <a:t>t</a:t>
            </a:r>
            <a:r>
              <a:rPr lang="en-US"/>
              <a:t> | </a:t>
            </a:r>
            <a:r>
              <a:rPr lang="en-US" i="1"/>
              <a:t>P</a:t>
            </a:r>
            <a:r>
              <a:rPr lang="en-US"/>
              <a:t> (</a:t>
            </a:r>
            <a:r>
              <a:rPr lang="en-US" i="1"/>
              <a:t>t </a:t>
            </a:r>
            <a:r>
              <a:rPr lang="en-US"/>
              <a:t>) }</a:t>
            </a:r>
          </a:p>
          <a:p>
            <a:pPr>
              <a:tabLst>
                <a:tab pos="3195638" algn="ctr"/>
              </a:tabLst>
            </a:pPr>
            <a:r>
              <a:rPr lang="en-US"/>
              <a:t>It is the set of all tuples </a:t>
            </a:r>
            <a:r>
              <a:rPr lang="en-US" i="1"/>
              <a:t>t</a:t>
            </a:r>
            <a:r>
              <a:rPr lang="en-US"/>
              <a:t> such that predicate </a:t>
            </a:r>
            <a:r>
              <a:rPr lang="en-US" i="1"/>
              <a:t>P</a:t>
            </a:r>
            <a:r>
              <a:rPr lang="en-US"/>
              <a:t> is true for </a:t>
            </a:r>
            <a:r>
              <a:rPr lang="en-US" i="1"/>
              <a:t>t</a:t>
            </a:r>
          </a:p>
          <a:p>
            <a:pPr>
              <a:tabLst>
                <a:tab pos="3195638" algn="ctr"/>
              </a:tabLst>
            </a:pPr>
            <a:r>
              <a:rPr lang="en-US" i="1"/>
              <a:t>t</a:t>
            </a:r>
            <a:r>
              <a:rPr lang="en-US"/>
              <a:t> is a </a:t>
            </a:r>
            <a:r>
              <a:rPr lang="en-US" i="1"/>
              <a:t>tuple variable</a:t>
            </a:r>
            <a:r>
              <a:rPr lang="en-US"/>
              <a:t>, </a:t>
            </a:r>
            <a:r>
              <a:rPr lang="en-US" i="1"/>
              <a:t>t </a:t>
            </a:r>
            <a:r>
              <a:rPr lang="en-US"/>
              <a:t>[</a:t>
            </a:r>
            <a:r>
              <a:rPr lang="en-US" i="1"/>
              <a:t>A </a:t>
            </a:r>
            <a:r>
              <a:rPr lang="en-US"/>
              <a:t>] denotes the value of tuple </a:t>
            </a:r>
            <a:r>
              <a:rPr lang="en-US" i="1"/>
              <a:t>t</a:t>
            </a:r>
            <a:r>
              <a:rPr lang="en-US"/>
              <a:t> on attribute </a:t>
            </a:r>
            <a:r>
              <a:rPr lang="en-US" i="1"/>
              <a:t>A</a:t>
            </a:r>
            <a:endParaRPr lang="en-US"/>
          </a:p>
          <a:p>
            <a:pPr>
              <a:tabLst>
                <a:tab pos="3195638" algn="ctr"/>
              </a:tabLst>
            </a:pP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denotes that tuple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is in relation </a:t>
            </a:r>
            <a:r>
              <a:rPr lang="en-US" i="1">
                <a:sym typeface="Symbol" pitchFamily="18" charset="2"/>
              </a:rPr>
              <a:t>r</a:t>
            </a:r>
            <a:endParaRPr lang="en-US">
              <a:sym typeface="Symbol" pitchFamily="18" charset="2"/>
            </a:endParaRPr>
          </a:p>
          <a:p>
            <a:pPr>
              <a:tabLst>
                <a:tab pos="3195638" algn="ctr"/>
              </a:tabLst>
            </a:pP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is a </a:t>
            </a:r>
            <a:r>
              <a:rPr lang="en-US" i="1">
                <a:sym typeface="Symbol" pitchFamily="18" charset="2"/>
              </a:rPr>
              <a:t>formula </a:t>
            </a:r>
            <a:r>
              <a:rPr lang="en-US">
                <a:sym typeface="Symbol" pitchFamily="18" charset="2"/>
              </a:rPr>
              <a:t>similar to that of the predicate calculus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 Calculus Formula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1.	Set of attributes and constants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2.	Set of comparison operators:  (e.g., </a:t>
            </a:r>
            <a:r>
              <a:rPr lang="en-US">
                <a:sym typeface="Symbol" pitchFamily="18" charset="2"/>
              </a:rPr>
              <a:t></a:t>
            </a:r>
            <a:r>
              <a:rPr lang="en-US"/>
              <a:t>, </a:t>
            </a:r>
            <a:r>
              <a:rPr lang="en-US">
                <a:sym typeface="Symbol" pitchFamily="18" charset="2"/>
              </a:rPr>
              <a:t>, , , , )</a:t>
            </a:r>
          </a:p>
          <a:p>
            <a:pPr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3.	Set of connectives:  and (), or (v)‚ not ()</a:t>
            </a:r>
          </a:p>
          <a:p>
            <a:pPr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4.	Implication (): x  y, if x if true, then y is true</a:t>
            </a:r>
          </a:p>
          <a:p>
            <a:pPr>
              <a:buFont typeface="Monotype Sorts" pitchFamily="2" charset="2"/>
              <a:buNone/>
            </a:pPr>
            <a:r>
              <a:rPr lang="en-US" i="1">
                <a:sym typeface="Symbol" pitchFamily="18" charset="2"/>
              </a:rPr>
              <a:t>				x</a:t>
            </a:r>
            <a:r>
              <a:rPr lang="en-US">
                <a:sym typeface="Symbol" pitchFamily="18" charset="2"/>
              </a:rPr>
              <a:t>  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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v </a:t>
            </a:r>
            <a:r>
              <a:rPr lang="en-US" i="1">
                <a:sym typeface="Symbol" pitchFamily="18" charset="2"/>
              </a:rPr>
              <a:t>y</a:t>
            </a:r>
          </a:p>
          <a:p>
            <a:pPr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5.	Set of quantifiers:</a:t>
            </a:r>
          </a:p>
          <a:p>
            <a:pPr lvl="1">
              <a:buFont typeface="Wingdings 3" pitchFamily="18" charset="2"/>
              <a:buChar char=""/>
            </a:pPr>
            <a:r>
              <a:rPr lang="en-US">
                <a:sym typeface="Symbol" pitchFamily="18" charset="2"/>
              </a:rPr>
              <a:t></a:t>
            </a:r>
            <a:r>
              <a:rPr lang="en-US" i="1">
                <a:sym typeface="Symbol" pitchFamily="18" charset="2"/>
              </a:rPr>
              <a:t>t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r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Q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))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</a:t>
            </a:r>
            <a:r>
              <a:rPr lang="en-US" i="1">
                <a:sym typeface="Symbol" pitchFamily="18" charset="2"/>
              </a:rPr>
              <a:t></a:t>
            </a:r>
            <a:r>
              <a:rPr lang="en-US">
                <a:sym typeface="Symbol" pitchFamily="18" charset="2"/>
              </a:rPr>
              <a:t>”there exists” a tuple in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in relation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                   such that predicate </a:t>
            </a:r>
            <a:r>
              <a:rPr lang="en-US" i="1">
                <a:sym typeface="Symbol" pitchFamily="18" charset="2"/>
              </a:rPr>
              <a:t>Q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) is true</a:t>
            </a:r>
          </a:p>
          <a:p>
            <a:pPr lvl="1">
              <a:buFont typeface="Wingdings 3" pitchFamily="18" charset="2"/>
              <a:buChar char=""/>
            </a:pPr>
            <a:r>
              <a:rPr lang="en-US">
                <a:sym typeface="Symbol" pitchFamily="18" charset="2"/>
              </a:rPr>
              <a:t>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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Q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)) </a:t>
            </a:r>
            <a:r>
              <a:rPr lang="en-US" i="1">
                <a:sym typeface="Symbol" pitchFamily="18" charset="2"/>
              </a:rPr>
              <a:t>Q</a:t>
            </a:r>
            <a:r>
              <a:rPr lang="en-US">
                <a:sym typeface="Symbol" pitchFamily="18" charset="2"/>
              </a:rPr>
              <a:t> is true “for all” tuples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in relation </a:t>
            </a:r>
            <a:r>
              <a:rPr lang="en-US" i="1">
                <a:sym typeface="Symbol" pitchFamily="18" charset="2"/>
              </a:rPr>
              <a:t>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Queries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65225"/>
            <a:ext cx="7593013" cy="8001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/>
              <a:t>Find the </a:t>
            </a:r>
            <a:r>
              <a:rPr lang="en-US" i="1"/>
              <a:t>ID, name, dept_name, salary  </a:t>
            </a:r>
            <a:r>
              <a:rPr lang="en-US"/>
              <a:t>for instructors whose salary is greater than $80,000</a:t>
            </a:r>
            <a:endParaRPr lang="en-US">
              <a:sym typeface="Symbol" pitchFamily="18" charset="2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71538" y="2755900"/>
            <a:ext cx="7412037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 As in the previous query, but output only the </a:t>
            </a:r>
            <a:r>
              <a:rPr kumimoji="1" lang="en-US" i="1"/>
              <a:t>ID</a:t>
            </a:r>
            <a:r>
              <a:rPr kumimoji="1" lang="en-US"/>
              <a:t> attribute value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        {</a:t>
            </a:r>
            <a:r>
              <a:rPr kumimoji="1" lang="en-US" i="1"/>
              <a:t>t </a:t>
            </a:r>
            <a:r>
              <a:rPr kumimoji="1" lang="en-US"/>
              <a:t>|</a:t>
            </a:r>
            <a:r>
              <a:rPr kumimoji="1" lang="en-US" i="1"/>
              <a:t> </a:t>
            </a:r>
            <a:r>
              <a:rPr kumimoji="1" lang="en-US">
                <a:sym typeface="Symbol" pitchFamily="18" charset="2"/>
              </a:rPr>
              <a:t></a:t>
            </a:r>
            <a:r>
              <a:rPr kumimoji="1" lang="en-US" i="1">
                <a:sym typeface="Symbol" pitchFamily="18" charset="2"/>
              </a:rPr>
              <a:t> s </a:t>
            </a:r>
            <a:r>
              <a:rPr kumimoji="1" lang="en-US">
                <a:sym typeface="Symbol" pitchFamily="18" charset="2"/>
              </a:rPr>
              <a:t>instructor (</a:t>
            </a:r>
            <a:r>
              <a:rPr kumimoji="1" lang="en-US" i="1">
                <a:sym typeface="Symbol" pitchFamily="18" charset="2"/>
              </a:rPr>
              <a:t>t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ID </a:t>
            </a:r>
            <a:r>
              <a:rPr kumimoji="1" lang="en-US">
                <a:sym typeface="Symbol" pitchFamily="18" charset="2"/>
              </a:rPr>
              <a:t>] =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ID </a:t>
            </a:r>
            <a:r>
              <a:rPr kumimoji="1" lang="en-US">
                <a:sym typeface="Symbol" pitchFamily="18" charset="2"/>
              </a:rPr>
              <a:t>]  </a:t>
            </a:r>
            <a:r>
              <a:rPr kumimoji="1" lang="en-US" i="1">
                <a:sym typeface="Symbol" pitchFamily="18" charset="2"/>
              </a:rPr>
              <a:t>s</a:t>
            </a:r>
            <a:r>
              <a:rPr kumimoji="1" lang="en-US">
                <a:sym typeface="Symbol" pitchFamily="18" charset="2"/>
              </a:rPr>
              <a:t> [</a:t>
            </a:r>
            <a:r>
              <a:rPr kumimoji="1" lang="en-US" i="1">
                <a:sym typeface="Symbol" pitchFamily="18" charset="2"/>
              </a:rPr>
              <a:t>salary </a:t>
            </a:r>
            <a:r>
              <a:rPr kumimoji="1" lang="en-US">
                <a:sym typeface="Symbol" pitchFamily="18" charset="2"/>
              </a:rPr>
              <a:t>]  80000)}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sym typeface="Symbol" pitchFamily="18" charset="2"/>
              </a:rPr>
              <a:t>     Notice that a relation on schema (</a:t>
            </a:r>
            <a:r>
              <a:rPr kumimoji="1" lang="en-US" i="1">
                <a:sym typeface="Symbol" pitchFamily="18" charset="2"/>
              </a:rPr>
              <a:t>ID</a:t>
            </a:r>
            <a:r>
              <a:rPr kumimoji="1" lang="en-US">
                <a:sym typeface="Symbol" pitchFamily="18" charset="2"/>
              </a:rPr>
              <a:t>) is implicitly defined by            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sym typeface="Symbol" pitchFamily="18" charset="2"/>
              </a:rPr>
              <a:t>     the query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itchFamily="18" charset="2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714625" y="2030413"/>
            <a:ext cx="436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{</a:t>
            </a:r>
            <a:r>
              <a:rPr kumimoji="1" lang="en-US" sz="2000" i="1"/>
              <a:t>t</a:t>
            </a:r>
            <a:r>
              <a:rPr kumimoji="1" lang="en-US" sz="2000"/>
              <a:t> | </a:t>
            </a:r>
            <a:r>
              <a:rPr kumimoji="1" lang="en-US" sz="2000" i="1"/>
              <a:t>t</a:t>
            </a:r>
            <a:r>
              <a:rPr kumimoji="1" lang="en-US" sz="2000"/>
              <a:t> </a:t>
            </a:r>
            <a:r>
              <a:rPr kumimoji="1" lang="en-US" sz="2000">
                <a:sym typeface="Symbol" pitchFamily="18" charset="2"/>
              </a:rPr>
              <a:t> </a:t>
            </a:r>
            <a:r>
              <a:rPr kumimoji="1" lang="en-US" sz="2000" i="1">
                <a:sym typeface="Symbol" pitchFamily="18" charset="2"/>
              </a:rPr>
              <a:t>instructor</a:t>
            </a:r>
            <a:r>
              <a:rPr kumimoji="1" lang="en-US" sz="2000">
                <a:sym typeface="Symbol" pitchFamily="18" charset="2"/>
              </a:rPr>
              <a:t>  </a:t>
            </a:r>
            <a:r>
              <a:rPr kumimoji="1" lang="en-US" sz="2000" i="1">
                <a:sym typeface="Symbol" pitchFamily="18" charset="2"/>
              </a:rPr>
              <a:t>t</a:t>
            </a:r>
            <a:r>
              <a:rPr kumimoji="1" lang="en-US" sz="2000">
                <a:sym typeface="Symbol" pitchFamily="18" charset="2"/>
              </a:rPr>
              <a:t> [</a:t>
            </a:r>
            <a:r>
              <a:rPr kumimoji="1" lang="en-US" sz="2000" i="1">
                <a:sym typeface="Symbol" pitchFamily="18" charset="2"/>
              </a:rPr>
              <a:t>salary </a:t>
            </a:r>
            <a:r>
              <a:rPr kumimoji="1" lang="en-US" sz="2000">
                <a:sym typeface="Symbol" pitchFamily="18" charset="2"/>
              </a:rPr>
              <a:t>]  80000}</a:t>
            </a:r>
            <a:endParaRPr kumimoji="1" lang="en-US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2" grpId="0" autoUpdateAnimBg="0"/>
      <p:bldP spid="18637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Queries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825500"/>
          </a:xfrm>
        </p:spPr>
        <p:txBody>
          <a:bodyPr/>
          <a:lstStyle/>
          <a:p>
            <a:r>
              <a:rPr lang="en-US"/>
              <a:t>Find the names of all instructors whose department is in the Watson building</a:t>
            </a:r>
            <a:endParaRPr lang="en-US">
              <a:sym typeface="Symbol" pitchFamily="18" charset="2"/>
            </a:endParaRP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414463" y="4160838"/>
            <a:ext cx="7134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t </a:t>
            </a:r>
            <a:r>
              <a:rPr kumimoji="1" lang="en-US"/>
              <a:t>|</a:t>
            </a:r>
            <a:r>
              <a:rPr kumimoji="1" lang="en-US" i="1"/>
              <a:t> </a:t>
            </a:r>
            <a:r>
              <a:rPr kumimoji="1" lang="en-US">
                <a:sym typeface="Symbol" pitchFamily="18" charset="2"/>
              </a:rPr>
              <a:t>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section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t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 </a:t>
            </a:r>
            <a:r>
              <a:rPr kumimoji="1" lang="en-US">
                <a:sym typeface="Symbol" pitchFamily="18" charset="2"/>
              </a:rPr>
              <a:t>] =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</a:t>
            </a:r>
            <a:r>
              <a:rPr kumimoji="1" lang="en-US">
                <a:sym typeface="Symbol" pitchFamily="18" charset="2"/>
              </a:rPr>
              <a:t> ] </a:t>
            </a:r>
            <a:r>
              <a:rPr kumimoji="1" lang="en-US" sz="1600">
                <a:sym typeface="Symbol" pitchFamily="18" charset="2"/>
              </a:rPr>
              <a:t> </a:t>
            </a:r>
            <a:r>
              <a:rPr kumimoji="1" lang="en-US">
                <a:sym typeface="Symbol" pitchFamily="18" charset="2"/>
              </a:rPr>
              <a:t>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      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semester</a:t>
            </a:r>
            <a:r>
              <a:rPr kumimoji="1" lang="en-US">
                <a:sym typeface="Symbol" pitchFamily="18" charset="2"/>
              </a:rPr>
              <a:t>] = “Fall” 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[year] </a:t>
            </a:r>
            <a:r>
              <a:rPr kumimoji="1" lang="en-US" i="1">
                <a:sym typeface="Symbol" pitchFamily="18" charset="2"/>
              </a:rPr>
              <a:t>= 2009</a:t>
            </a:r>
            <a:r>
              <a:rPr kumimoji="1" lang="en-US">
                <a:sym typeface="Symbol" pitchFamily="18" charset="2"/>
              </a:rPr>
              <a:t>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v 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section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t 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 </a:t>
            </a:r>
            <a:r>
              <a:rPr kumimoji="1" lang="en-US">
                <a:sym typeface="Symbol" pitchFamily="18" charset="2"/>
              </a:rPr>
              <a:t>] = 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</a:t>
            </a:r>
            <a:r>
              <a:rPr kumimoji="1" lang="en-US">
                <a:sym typeface="Symbol" pitchFamily="18" charset="2"/>
              </a:rPr>
              <a:t> ]  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       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semester</a:t>
            </a:r>
            <a:r>
              <a:rPr kumimoji="1" lang="en-US">
                <a:sym typeface="Symbol" pitchFamily="18" charset="2"/>
              </a:rPr>
              <a:t>] = “Spring”  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[year] </a:t>
            </a:r>
            <a:r>
              <a:rPr kumimoji="1" lang="en-US" i="1">
                <a:sym typeface="Symbol" pitchFamily="18" charset="2"/>
              </a:rPr>
              <a:t>= 2010)}</a:t>
            </a:r>
            <a:endParaRPr kumimoji="1" lang="en-US">
              <a:sym typeface="Symbol" pitchFamily="18" charset="2"/>
            </a:endParaRP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868363" y="3238500"/>
            <a:ext cx="810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itchFamily="18" charset="2"/>
              </a:rPr>
              <a:t>  Find the set of all courses taught in the Fall 2009 semester, or in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the Spring 2010 semester, or both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554163" y="2090738"/>
            <a:ext cx="66627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t </a:t>
            </a:r>
            <a:r>
              <a:rPr kumimoji="1" lang="en-US"/>
              <a:t>|</a:t>
            </a:r>
            <a:r>
              <a:rPr kumimoji="1" lang="en-US" i="1"/>
              <a:t> </a:t>
            </a:r>
            <a:r>
              <a:rPr kumimoji="1" lang="en-US">
                <a:sym typeface="Symbol" pitchFamily="18" charset="2"/>
              </a:rPr>
              <a:t>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instructor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t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name </a:t>
            </a:r>
            <a:r>
              <a:rPr kumimoji="1" lang="en-US">
                <a:sym typeface="Symbol" pitchFamily="18" charset="2"/>
              </a:rPr>
              <a:t>] =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name </a:t>
            </a:r>
            <a:r>
              <a:rPr kumimoji="1" lang="en-US">
                <a:sym typeface="Symbol" pitchFamily="18" charset="2"/>
              </a:rPr>
              <a:t>]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 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department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dept_name </a:t>
            </a:r>
            <a:r>
              <a:rPr kumimoji="1" lang="en-US">
                <a:sym typeface="Symbol" pitchFamily="18" charset="2"/>
              </a:rPr>
              <a:t>] = </a:t>
            </a:r>
            <a:r>
              <a:rPr kumimoji="1" lang="en-US" i="1">
                <a:sym typeface="Symbol" pitchFamily="18" charset="2"/>
              </a:rPr>
              <a:t>s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dept_name</a:t>
            </a:r>
            <a:r>
              <a:rPr kumimoji="1" lang="en-US">
                <a:sym typeface="Symbol" pitchFamily="18" charset="2"/>
              </a:rPr>
              <a:t>] “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       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building</a:t>
            </a:r>
            <a:r>
              <a:rPr kumimoji="1" lang="en-US">
                <a:sym typeface="Symbol" pitchFamily="18" charset="2"/>
              </a:rPr>
              <a:t>] = “Watson” ))}</a:t>
            </a:r>
            <a:endParaRPr kumimoji="1" lang="en-US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20" grpId="0" autoUpdateAnimBg="0"/>
      <p:bldP spid="188421" grpId="0" autoUpdateAnimBg="0"/>
      <p:bldP spid="18842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Queries</a:t>
            </a: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1350963" y="2017713"/>
            <a:ext cx="7134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t </a:t>
            </a:r>
            <a:r>
              <a:rPr kumimoji="1" lang="en-US"/>
              <a:t>|</a:t>
            </a:r>
            <a:r>
              <a:rPr kumimoji="1" lang="en-US" i="1"/>
              <a:t> </a:t>
            </a:r>
            <a:r>
              <a:rPr kumimoji="1" lang="en-US">
                <a:sym typeface="Symbol" pitchFamily="18" charset="2"/>
              </a:rPr>
              <a:t>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section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t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 </a:t>
            </a:r>
            <a:r>
              <a:rPr kumimoji="1" lang="en-US">
                <a:sym typeface="Symbol" pitchFamily="18" charset="2"/>
              </a:rPr>
              <a:t>] =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</a:t>
            </a:r>
            <a:r>
              <a:rPr kumimoji="1" lang="en-US">
                <a:sym typeface="Symbol" pitchFamily="18" charset="2"/>
              </a:rPr>
              <a:t> ] </a:t>
            </a:r>
            <a:r>
              <a:rPr kumimoji="1" lang="en-US" sz="1600">
                <a:sym typeface="Symbol" pitchFamily="18" charset="2"/>
              </a:rPr>
              <a:t> </a:t>
            </a:r>
            <a:r>
              <a:rPr kumimoji="1" lang="en-US">
                <a:sym typeface="Symbol" pitchFamily="18" charset="2"/>
              </a:rPr>
              <a:t>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      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semester</a:t>
            </a:r>
            <a:r>
              <a:rPr kumimoji="1" lang="en-US">
                <a:sym typeface="Symbol" pitchFamily="18" charset="2"/>
              </a:rPr>
              <a:t>] = “Fall” 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[year] </a:t>
            </a:r>
            <a:r>
              <a:rPr kumimoji="1" lang="en-US" i="1">
                <a:sym typeface="Symbol" pitchFamily="18" charset="2"/>
              </a:rPr>
              <a:t>= 2009</a:t>
            </a:r>
            <a:r>
              <a:rPr kumimoji="1" lang="en-US">
                <a:sym typeface="Symbol" pitchFamily="18" charset="2"/>
              </a:rPr>
              <a:t>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 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section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t 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 </a:t>
            </a:r>
            <a:r>
              <a:rPr kumimoji="1" lang="en-US">
                <a:sym typeface="Symbol" pitchFamily="18" charset="2"/>
              </a:rPr>
              <a:t>] = 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</a:t>
            </a:r>
            <a:r>
              <a:rPr kumimoji="1" lang="en-US">
                <a:sym typeface="Symbol" pitchFamily="18" charset="2"/>
              </a:rPr>
              <a:t> ]  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       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semester</a:t>
            </a:r>
            <a:r>
              <a:rPr kumimoji="1" lang="en-US">
                <a:sym typeface="Symbol" pitchFamily="18" charset="2"/>
              </a:rPr>
              <a:t>] = “Spring”  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[year] </a:t>
            </a:r>
            <a:r>
              <a:rPr kumimoji="1" lang="en-US" i="1">
                <a:sym typeface="Symbol" pitchFamily="18" charset="2"/>
              </a:rPr>
              <a:t>= 2010)}</a:t>
            </a: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804863" y="1095375"/>
            <a:ext cx="810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itchFamily="18" charset="2"/>
              </a:rPr>
              <a:t>  Find the set of all courses taught in the Fall 2009 semester, and in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the Spring 2010 semester</a:t>
            </a: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1328738" y="4614863"/>
            <a:ext cx="7134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t </a:t>
            </a:r>
            <a:r>
              <a:rPr kumimoji="1" lang="en-US"/>
              <a:t>|</a:t>
            </a:r>
            <a:r>
              <a:rPr kumimoji="1" lang="en-US" i="1"/>
              <a:t> </a:t>
            </a:r>
            <a:r>
              <a:rPr kumimoji="1" lang="en-US">
                <a:sym typeface="Symbol" pitchFamily="18" charset="2"/>
              </a:rPr>
              <a:t>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section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t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 </a:t>
            </a:r>
            <a:r>
              <a:rPr kumimoji="1" lang="en-US">
                <a:sym typeface="Symbol" pitchFamily="18" charset="2"/>
              </a:rPr>
              <a:t>] =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</a:t>
            </a:r>
            <a:r>
              <a:rPr kumimoji="1" lang="en-US">
                <a:sym typeface="Symbol" pitchFamily="18" charset="2"/>
              </a:rPr>
              <a:t> ] </a:t>
            </a:r>
            <a:r>
              <a:rPr kumimoji="1" lang="en-US" sz="1600">
                <a:sym typeface="Symbol" pitchFamily="18" charset="2"/>
              </a:rPr>
              <a:t> </a:t>
            </a:r>
            <a:r>
              <a:rPr kumimoji="1" lang="en-US">
                <a:sym typeface="Symbol" pitchFamily="18" charset="2"/>
              </a:rPr>
              <a:t>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      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semester</a:t>
            </a:r>
            <a:r>
              <a:rPr kumimoji="1" lang="en-US">
                <a:sym typeface="Symbol" pitchFamily="18" charset="2"/>
              </a:rPr>
              <a:t>] = “Fall” 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[year] </a:t>
            </a:r>
            <a:r>
              <a:rPr kumimoji="1" lang="en-US" i="1">
                <a:sym typeface="Symbol" pitchFamily="18" charset="2"/>
              </a:rPr>
              <a:t>= 2009</a:t>
            </a:r>
            <a:r>
              <a:rPr kumimoji="1" lang="en-US">
                <a:sym typeface="Symbol" pitchFamily="18" charset="2"/>
              </a:rPr>
              <a:t>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  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section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t 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 </a:t>
            </a:r>
            <a:r>
              <a:rPr kumimoji="1" lang="en-US">
                <a:sym typeface="Symbol" pitchFamily="18" charset="2"/>
              </a:rPr>
              <a:t>] = 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course_id</a:t>
            </a:r>
            <a:r>
              <a:rPr kumimoji="1" lang="en-US">
                <a:sym typeface="Symbol" pitchFamily="18" charset="2"/>
              </a:rPr>
              <a:t> ]  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       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[</a:t>
            </a:r>
            <a:r>
              <a:rPr kumimoji="1" lang="en-US" i="1">
                <a:sym typeface="Symbol" pitchFamily="18" charset="2"/>
              </a:rPr>
              <a:t>semester</a:t>
            </a:r>
            <a:r>
              <a:rPr kumimoji="1" lang="en-US">
                <a:sym typeface="Symbol" pitchFamily="18" charset="2"/>
              </a:rPr>
              <a:t>] = “Spring”  </a:t>
            </a:r>
            <a:r>
              <a:rPr kumimoji="1" lang="en-US" i="1">
                <a:sym typeface="Symbol" pitchFamily="18" charset="2"/>
              </a:rPr>
              <a:t>u </a:t>
            </a:r>
            <a:r>
              <a:rPr kumimoji="1" lang="en-US">
                <a:sym typeface="Symbol" pitchFamily="18" charset="2"/>
              </a:rPr>
              <a:t>[year] </a:t>
            </a:r>
            <a:r>
              <a:rPr kumimoji="1" lang="en-US" i="1">
                <a:sym typeface="Symbol" pitchFamily="18" charset="2"/>
              </a:rPr>
              <a:t>= 2010)}</a:t>
            </a: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782638" y="3692525"/>
            <a:ext cx="810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itchFamily="18" charset="2"/>
              </a:rPr>
              <a:t>  Find the set of all courses taught in the Fall 2009 semester, but not in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the Spring 2010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0" grpId="0" autoUpdateAnimBg="0"/>
      <p:bldP spid="187401" grpId="0" autoUpdateAnimBg="0"/>
      <p:bldP spid="187402" grpId="0" autoUpdateAnimBg="0"/>
      <p:bldP spid="18740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Operation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1370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/>
              <a:t>Notation:  </a:t>
            </a:r>
            <a:r>
              <a:rPr lang="en-US" sz="1600" i="1">
                <a:sym typeface="Symbol" pitchFamily="18" charset="2"/>
              </a:rPr>
              <a:t></a:t>
            </a:r>
            <a:r>
              <a:rPr lang="en-US" sz="1600">
                <a:sym typeface="Symbol" pitchFamily="18" charset="2"/>
              </a:rPr>
              <a:t> </a:t>
            </a:r>
            <a:r>
              <a:rPr lang="en-US" i="1" baseline="-25000">
                <a:sym typeface="Symbol" pitchFamily="18" charset="2"/>
              </a:rPr>
              <a:t>p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 i="1">
                <a:sym typeface="Symbol" pitchFamily="18" charset="2"/>
              </a:rPr>
              <a:t>p</a:t>
            </a:r>
            <a:r>
              <a:rPr lang="en-US" sz="1600">
                <a:sym typeface="Symbol" pitchFamily="18" charset="2"/>
              </a:rPr>
              <a:t> is called the </a:t>
            </a:r>
            <a:r>
              <a:rPr lang="en-US" sz="1600" b="1">
                <a:solidFill>
                  <a:schemeClr val="tx2"/>
                </a:solidFill>
                <a:sym typeface="Symbol" pitchFamily="18" charset="2"/>
              </a:rPr>
              <a:t>selection predicate</a:t>
            </a:r>
            <a:endParaRPr lang="en-US" sz="1600" b="1" i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/>
              <a:t>Defined as: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 </a:t>
            </a:r>
            <a:r>
              <a:rPr lang="en-US" sz="1600" i="1">
                <a:sym typeface="Symbol" pitchFamily="18" charset="2"/>
              </a:rPr>
              <a:t></a:t>
            </a:r>
            <a:r>
              <a:rPr lang="en-US" i="1" baseline="-25000">
                <a:sym typeface="Symbol" pitchFamily="18" charset="2"/>
              </a:rPr>
              <a:t>p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b="1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) = {</a:t>
            </a:r>
            <a:r>
              <a:rPr lang="en-US" sz="1600" i="1">
                <a:sym typeface="Symbol" pitchFamily="18" charset="2"/>
              </a:rPr>
              <a:t>t</a:t>
            </a:r>
            <a:r>
              <a:rPr lang="en-US" sz="1600">
                <a:sym typeface="Symbol" pitchFamily="18" charset="2"/>
              </a:rPr>
              <a:t> | </a:t>
            </a:r>
            <a:r>
              <a:rPr lang="en-US" sz="1600" i="1">
                <a:sym typeface="Symbol" pitchFamily="18" charset="2"/>
              </a:rPr>
              <a:t>t</a:t>
            </a:r>
            <a:r>
              <a:rPr lang="en-US" sz="1600">
                <a:sym typeface="Symbol" pitchFamily="18" charset="2"/>
              </a:rPr>
              <a:t>  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 </a:t>
            </a:r>
            <a:r>
              <a:rPr lang="en-US" sz="1600" b="1">
                <a:sym typeface="Symbol" pitchFamily="18" charset="2"/>
              </a:rPr>
              <a:t>and </a:t>
            </a:r>
            <a:r>
              <a:rPr lang="en-US" sz="1600" i="1">
                <a:sym typeface="Symbol" pitchFamily="18" charset="2"/>
              </a:rPr>
              <a:t>p(t)</a:t>
            </a:r>
            <a:r>
              <a:rPr lang="en-US" sz="1600">
                <a:sym typeface="Symbol" pitchFamily="18" charset="2"/>
              </a:rPr>
              <a:t>}</a:t>
            </a:r>
            <a:br>
              <a:rPr lang="en-US" sz="1600">
                <a:sym typeface="Symbol" pitchFamily="18" charset="2"/>
              </a:rPr>
            </a:br>
            <a:endParaRPr lang="en-US" sz="160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>
                <a:sym typeface="Symbol" pitchFamily="18" charset="2"/>
              </a:rPr>
              <a:t>	Where</a:t>
            </a:r>
            <a:r>
              <a:rPr lang="en-US" sz="1600" i="1">
                <a:sym typeface="Symbol" pitchFamily="18" charset="2"/>
              </a:rPr>
              <a:t> p</a:t>
            </a:r>
            <a:r>
              <a:rPr lang="en-US" sz="1600">
                <a:sym typeface="Symbol" pitchFamily="18" charset="2"/>
              </a:rPr>
              <a:t> is a formula in propositional calculus consisting of </a:t>
            </a:r>
            <a:r>
              <a:rPr lang="en-US" sz="1600" b="1">
                <a:solidFill>
                  <a:schemeClr val="tx2"/>
                </a:solidFill>
                <a:sym typeface="Symbol" pitchFamily="18" charset="2"/>
              </a:rPr>
              <a:t>terms</a:t>
            </a:r>
            <a:r>
              <a:rPr lang="en-US" sz="160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1600">
                <a:sym typeface="Symbol" pitchFamily="18" charset="2"/>
              </a:rPr>
              <a:t>connected by :  (</a:t>
            </a:r>
            <a:r>
              <a:rPr lang="en-US" sz="1600" b="1">
                <a:sym typeface="Symbol" pitchFamily="18" charset="2"/>
              </a:rPr>
              <a:t>and</a:t>
            </a:r>
            <a:r>
              <a:rPr lang="en-US" sz="1600">
                <a:sym typeface="Symbol" pitchFamily="18" charset="2"/>
              </a:rPr>
              <a:t>),  (</a:t>
            </a:r>
            <a:r>
              <a:rPr lang="en-US" sz="1600" b="1">
                <a:sym typeface="Symbol" pitchFamily="18" charset="2"/>
              </a:rPr>
              <a:t>or</a:t>
            </a:r>
            <a:r>
              <a:rPr lang="en-US" sz="1600">
                <a:sym typeface="Symbol" pitchFamily="18" charset="2"/>
              </a:rPr>
              <a:t>),  (</a:t>
            </a:r>
            <a:r>
              <a:rPr lang="en-US" sz="1600" b="1">
                <a:sym typeface="Symbol" pitchFamily="18" charset="2"/>
              </a:rPr>
              <a:t>not</a:t>
            </a:r>
            <a:r>
              <a:rPr lang="en-US" sz="1600">
                <a:sym typeface="Symbol" pitchFamily="18" charset="2"/>
              </a:rPr>
              <a:t>)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Each </a:t>
            </a:r>
            <a:r>
              <a:rPr lang="en-US" sz="1600" b="1">
                <a:solidFill>
                  <a:schemeClr val="tx2"/>
                </a:solidFill>
                <a:sym typeface="Symbol" pitchFamily="18" charset="2"/>
              </a:rPr>
              <a:t>term</a:t>
            </a:r>
            <a:r>
              <a:rPr lang="en-US" sz="1600">
                <a:sym typeface="Symbol" pitchFamily="18" charset="2"/>
              </a:rPr>
              <a:t> is one of: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>
                <a:sym typeface="Symbol" pitchFamily="18" charset="2"/>
              </a:rPr>
              <a:t>		&lt;attribute&gt;	</a:t>
            </a:r>
            <a:r>
              <a:rPr lang="en-US" sz="1600" i="1">
                <a:sym typeface="Symbol" pitchFamily="18" charset="2"/>
              </a:rPr>
              <a:t>op</a:t>
            </a:r>
            <a:r>
              <a:rPr lang="en-US" sz="1600">
                <a:sym typeface="Symbol" pitchFamily="18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>
                <a:sym typeface="Symbol" pitchFamily="18" charset="2"/>
              </a:rPr>
              <a:t>     where </a:t>
            </a:r>
            <a:r>
              <a:rPr lang="en-US" sz="1600" i="1">
                <a:sym typeface="Symbol" pitchFamily="18" charset="2"/>
              </a:rPr>
              <a:t>op</a:t>
            </a:r>
            <a:r>
              <a:rPr lang="en-US" sz="1600">
                <a:sym typeface="Symbol" pitchFamily="18" charset="2"/>
              </a:rPr>
              <a:t> is one of:  =, , &gt;, . &lt;. </a:t>
            </a:r>
            <a:br>
              <a:rPr lang="en-US" sz="1600">
                <a:sym typeface="Symbol" pitchFamily="18" charset="2"/>
              </a:rPr>
            </a:br>
            <a:endParaRPr lang="en-US" sz="160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>
                <a:sym typeface="Symbol" pitchFamily="18" charset="2"/>
              </a:rPr>
              <a:t>Example of selection: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  </a:t>
            </a:r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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400" i="1" baseline="-25000">
                <a:sym typeface="Symbol" pitchFamily="18" charset="2"/>
              </a:rPr>
              <a:t>dept_name=“Physics”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instructor</a:t>
            </a:r>
            <a:r>
              <a:rPr lang="en-US" sz="200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 of Expressions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/>
              <a:t>It is possible to write tuple calculus expressions that generate infinite relations.</a:t>
            </a:r>
          </a:p>
          <a:p>
            <a:r>
              <a:rPr lang="en-US"/>
              <a:t>For example, { t | </a:t>
            </a:r>
            <a:r>
              <a:rPr lang="en-US">
                <a:sym typeface="Symbol" pitchFamily="18" charset="2"/>
              </a:rPr>
              <a:t>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 </a:t>
            </a:r>
            <a:r>
              <a:rPr lang="en-US" i="1">
                <a:sym typeface="Symbol" pitchFamily="18" charset="2"/>
              </a:rPr>
              <a:t>r </a:t>
            </a:r>
            <a:r>
              <a:rPr lang="en-US">
                <a:sym typeface="Symbol" pitchFamily="18" charset="2"/>
              </a:rPr>
              <a:t>} results in an infinite relation if the domain of any attribute of relation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is infinite</a:t>
            </a:r>
          </a:p>
          <a:p>
            <a:r>
              <a:rPr lang="en-US">
                <a:sym typeface="Symbol" pitchFamily="18" charset="2"/>
              </a:rPr>
              <a:t>To guard against the problem, we restrict the set of allowable expressions to safe expressions.</a:t>
            </a:r>
          </a:p>
          <a:p>
            <a:r>
              <a:rPr lang="en-US">
                <a:sym typeface="Symbol" pitchFamily="18" charset="2"/>
              </a:rPr>
              <a:t>An expression {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P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)}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in the tuple relational calculus is </a:t>
            </a:r>
            <a:r>
              <a:rPr lang="en-US" i="1">
                <a:sym typeface="Symbol" pitchFamily="18" charset="2"/>
              </a:rPr>
              <a:t>safe</a:t>
            </a:r>
            <a:r>
              <a:rPr lang="en-US">
                <a:sym typeface="Symbol" pitchFamily="18" charset="2"/>
              </a:rPr>
              <a:t> if every component of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appears in one of the relations, tuples, or constants that appear in </a:t>
            </a:r>
            <a:r>
              <a:rPr lang="en-US" i="1">
                <a:sym typeface="Symbol" pitchFamily="18" charset="2"/>
              </a:rPr>
              <a:t>P</a:t>
            </a:r>
          </a:p>
          <a:p>
            <a:pPr lvl="1"/>
            <a:r>
              <a:rPr lang="en-US"/>
              <a:t>NOTE: this is more than just a syntax condition. </a:t>
            </a:r>
          </a:p>
          <a:p>
            <a:pPr lvl="2"/>
            <a:r>
              <a:rPr lang="en-US"/>
              <a:t>E.g. { </a:t>
            </a:r>
            <a:r>
              <a:rPr lang="en-US" i="1"/>
              <a:t>t</a:t>
            </a:r>
            <a:r>
              <a:rPr lang="en-US"/>
              <a:t> | </a:t>
            </a:r>
            <a:r>
              <a:rPr lang="en-US" i="1"/>
              <a:t>t </a:t>
            </a:r>
            <a:r>
              <a:rPr lang="en-US"/>
              <a:t>[</a:t>
            </a:r>
            <a:r>
              <a:rPr lang="en-US" i="1"/>
              <a:t>A</a:t>
            </a:r>
            <a:r>
              <a:rPr lang="en-US"/>
              <a:t>] = 5 </a:t>
            </a:r>
            <a:r>
              <a:rPr lang="en-US" sz="2000">
                <a:sym typeface="Symbol" pitchFamily="18" charset="2"/>
              </a:rPr>
              <a:t></a:t>
            </a:r>
            <a:r>
              <a:rPr lang="en-US"/>
              <a:t> </a:t>
            </a:r>
            <a:r>
              <a:rPr lang="en-US" b="1"/>
              <a:t>true</a:t>
            </a:r>
            <a:r>
              <a:rPr lang="en-US"/>
              <a:t> } is not safe --- it defines an infinite set with attribute values that do not appear in any relation or tuples or constants in </a:t>
            </a:r>
            <a:r>
              <a:rPr lang="en-US" i="1"/>
              <a:t>P</a:t>
            </a:r>
            <a:r>
              <a:rPr lang="en-US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Find all students who have taken all courses offered in the Biology department</a:t>
            </a:r>
          </a:p>
          <a:p>
            <a:pPr lvl="1"/>
            <a:r>
              <a:rPr lang="en-US" sz="2000"/>
              <a:t>    {</a:t>
            </a:r>
            <a:r>
              <a:rPr lang="en-US" sz="2000" i="1"/>
              <a:t>t </a:t>
            </a:r>
            <a:r>
              <a:rPr lang="en-US" sz="2000"/>
              <a:t>|</a:t>
            </a:r>
            <a:r>
              <a:rPr lang="en-US" sz="2000" i="1"/>
              <a:t> </a:t>
            </a:r>
            <a:r>
              <a:rPr lang="en-US" sz="2000">
                <a:sym typeface="Symbol" pitchFamily="18" charset="2"/>
              </a:rPr>
              <a:t> </a:t>
            </a:r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student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t 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ID</a:t>
            </a:r>
            <a:r>
              <a:rPr lang="en-US" sz="2000">
                <a:sym typeface="Symbol" pitchFamily="18" charset="2"/>
              </a:rPr>
              <a:t>] = </a:t>
            </a:r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ID</a:t>
            </a:r>
            <a:r>
              <a:rPr lang="en-US" sz="2000">
                <a:sym typeface="Symbol" pitchFamily="18" charset="2"/>
              </a:rPr>
              <a:t>]) 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        ( </a:t>
            </a:r>
            <a:r>
              <a:rPr lang="en-US" sz="2000" i="1">
                <a:sym typeface="Symbol" pitchFamily="18" charset="2"/>
              </a:rPr>
              <a:t>u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course</a:t>
            </a:r>
            <a:r>
              <a:rPr lang="en-US" sz="2000">
                <a:sym typeface="Symbol" pitchFamily="18" charset="2"/>
              </a:rPr>
              <a:t> (</a:t>
            </a:r>
            <a:r>
              <a:rPr lang="en-US" sz="2000" i="1">
                <a:sym typeface="Symbol" pitchFamily="18" charset="2"/>
              </a:rPr>
              <a:t>u 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dept_name</a:t>
            </a:r>
            <a:r>
              <a:rPr lang="en-US" sz="2000">
                <a:sym typeface="Symbol" pitchFamily="18" charset="2"/>
              </a:rPr>
              <a:t>]=“Biology”  </a:t>
            </a:r>
            <a:r>
              <a:rPr lang="en-US" sz="2000">
                <a:sym typeface="Wingdings" pitchFamily="2" charset="2"/>
              </a:rPr>
              <a:t> </a:t>
            </a:r>
            <a:r>
              <a:rPr lang="en-US" sz="2000">
                <a:sym typeface="Symbol" pitchFamily="18" charset="2"/>
              </a:rPr>
              <a:t/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                       </a:t>
            </a:r>
            <a:r>
              <a:rPr lang="en-US" sz="2000" i="1">
                <a:sym typeface="Symbol" pitchFamily="18" charset="2"/>
              </a:rPr>
              <a:t> s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takes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t 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ID</a:t>
            </a:r>
            <a:r>
              <a:rPr lang="en-US" sz="2000">
                <a:sym typeface="Symbol" pitchFamily="18" charset="2"/>
              </a:rPr>
              <a:t>] = </a:t>
            </a:r>
            <a:r>
              <a:rPr lang="en-US" sz="2000" i="1">
                <a:sym typeface="Symbol" pitchFamily="18" charset="2"/>
              </a:rPr>
              <a:t>s 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ID</a:t>
            </a:r>
            <a:r>
              <a:rPr lang="en-US" sz="2000">
                <a:sym typeface="Symbol" pitchFamily="18" charset="2"/>
              </a:rPr>
              <a:t> ]   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                               </a:t>
            </a:r>
            <a:r>
              <a:rPr lang="en-US" sz="2000" i="1">
                <a:sym typeface="Symbol" pitchFamily="18" charset="2"/>
              </a:rPr>
              <a:t>s 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course_id</a:t>
            </a:r>
            <a:r>
              <a:rPr lang="en-US" sz="2000">
                <a:sym typeface="Symbol" pitchFamily="18" charset="2"/>
              </a:rPr>
              <a:t>] = </a:t>
            </a:r>
            <a:r>
              <a:rPr lang="en-US" sz="2000" i="1">
                <a:sym typeface="Symbol" pitchFamily="18" charset="2"/>
              </a:rPr>
              <a:t>u 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course_id</a:t>
            </a:r>
            <a:r>
              <a:rPr lang="en-US" sz="2000">
                <a:sym typeface="Symbol" pitchFamily="18" charset="2"/>
              </a:rPr>
              <a:t>]))}</a:t>
            </a:r>
          </a:p>
          <a:p>
            <a:pPr lvl="1"/>
            <a:r>
              <a:rPr lang="en-US" sz="2000"/>
              <a:t>Note that without the existential quantification on student, the above query would be unsafe if the Biology department has not offered any courses.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41575"/>
            <a:ext cx="8077200" cy="609600"/>
          </a:xfrm>
        </p:spPr>
        <p:txBody>
          <a:bodyPr/>
          <a:lstStyle/>
          <a:p>
            <a:r>
              <a:rPr lang="en-US"/>
              <a:t>Domain Relational Calculus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Relational Calculus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/>
              <a:t>A nonprocedural query language equivalent in power to the tuple relational calculus</a:t>
            </a:r>
          </a:p>
          <a:p>
            <a:r>
              <a:rPr lang="en-US"/>
              <a:t>Each query is an expression of the form: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	{ </a:t>
            </a:r>
            <a:r>
              <a:rPr lang="en-US">
                <a:sym typeface="Symbol" pitchFamily="18" charset="2"/>
              </a:rPr>
              <a:t> </a:t>
            </a:r>
            <a:r>
              <a:rPr lang="en-US" i="1">
                <a:sym typeface="Symbol" pitchFamily="18" charset="2"/>
              </a:rPr>
              <a:t>x</a:t>
            </a:r>
            <a:r>
              <a:rPr lang="en-US" sz="1900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, x</a:t>
            </a:r>
            <a:r>
              <a:rPr lang="en-US" sz="1900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, …, x</a:t>
            </a:r>
            <a:r>
              <a:rPr lang="en-US" sz="1900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 | </a:t>
            </a:r>
            <a:r>
              <a:rPr lang="en-US" i="1">
                <a:sym typeface="Symbol" pitchFamily="18" charset="2"/>
              </a:rPr>
              <a:t>P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x</a:t>
            </a:r>
            <a:r>
              <a:rPr lang="en-US" sz="1900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x</a:t>
            </a:r>
            <a:r>
              <a:rPr lang="en-US" sz="1900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, …, x</a:t>
            </a:r>
            <a:r>
              <a:rPr lang="en-US" sz="1900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)}</a:t>
            </a:r>
            <a:br>
              <a:rPr lang="en-US">
                <a:sym typeface="Symbol" pitchFamily="18" charset="2"/>
              </a:rPr>
            </a:br>
            <a:endParaRPr lang="en-US">
              <a:sym typeface="Symbol" pitchFamily="18" charset="2"/>
            </a:endParaRPr>
          </a:p>
          <a:p>
            <a:pPr lvl="1"/>
            <a:r>
              <a:rPr lang="en-US" i="1">
                <a:sym typeface="Symbol" pitchFamily="18" charset="2"/>
              </a:rPr>
              <a:t>x</a:t>
            </a:r>
            <a:r>
              <a:rPr lang="en-US" sz="2100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x</a:t>
            </a:r>
            <a:r>
              <a:rPr lang="en-US" sz="2100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, …, x</a:t>
            </a:r>
            <a:r>
              <a:rPr lang="en-US" sz="2100" i="1" baseline="-25000">
                <a:sym typeface="Symbol" pitchFamily="18" charset="2"/>
              </a:rPr>
              <a:t>n</a:t>
            </a:r>
            <a:r>
              <a:rPr lang="en-US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represent domain variables</a:t>
            </a:r>
          </a:p>
          <a:p>
            <a:pPr lvl="1"/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represents a formula similar to that of the predicate calculus</a:t>
            </a:r>
          </a:p>
          <a:p>
            <a:pPr lvl="1">
              <a:buFont typeface="Monotype Sorts" pitchFamily="2" charset="2"/>
              <a:buNone/>
            </a:pPr>
            <a:endParaRPr lang="en-US" i="1" baseline="-25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Queries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65225"/>
            <a:ext cx="7700963" cy="3590925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/>
              <a:t>Find the </a:t>
            </a:r>
            <a:r>
              <a:rPr lang="en-US" i="1"/>
              <a:t>ID, name, dept_name, salary  </a:t>
            </a:r>
            <a:r>
              <a:rPr lang="en-US"/>
              <a:t>for instructors whose salary is greater than $80,000</a:t>
            </a:r>
          </a:p>
          <a:p>
            <a:pPr lvl="1">
              <a:tabLst>
                <a:tab pos="3195638" algn="ctr"/>
              </a:tabLst>
            </a:pPr>
            <a:r>
              <a:rPr lang="en-US"/>
              <a:t>{</a:t>
            </a:r>
            <a:r>
              <a:rPr lang="en-US" i="1"/>
              <a:t>&lt; i, n, d, s&gt; </a:t>
            </a:r>
            <a:r>
              <a:rPr lang="en-US"/>
              <a:t>| </a:t>
            </a:r>
            <a:r>
              <a:rPr lang="en-US" i="1"/>
              <a:t> &lt; i, n, d, s&gt;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instructor</a:t>
            </a:r>
            <a:r>
              <a:rPr lang="en-US">
                <a:sym typeface="Symbol" pitchFamily="18" charset="2"/>
              </a:rPr>
              <a:t> 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/>
              <a:t> As in the previous query, but output only the </a:t>
            </a:r>
            <a:r>
              <a:rPr lang="en-US" i="1"/>
              <a:t>ID</a:t>
            </a:r>
            <a:r>
              <a:rPr lang="en-US"/>
              <a:t> attribute value</a:t>
            </a:r>
          </a:p>
          <a:p>
            <a:pPr lvl="1">
              <a:tabLst>
                <a:tab pos="3195638" algn="ctr"/>
              </a:tabLst>
            </a:pPr>
            <a:r>
              <a:rPr lang="en-US"/>
              <a:t>{</a:t>
            </a:r>
            <a:r>
              <a:rPr lang="en-US" i="1"/>
              <a:t>&lt; i&gt; </a:t>
            </a:r>
            <a:r>
              <a:rPr lang="en-US"/>
              <a:t> |</a:t>
            </a:r>
            <a:r>
              <a:rPr lang="en-US" i="1"/>
              <a:t> &lt; i, n, d, s&gt;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instructor</a:t>
            </a:r>
            <a:r>
              <a:rPr lang="en-US">
                <a:sym typeface="Symbol" pitchFamily="18" charset="2"/>
              </a:rPr>
              <a:t> 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/>
              <a:t>Find the names of all instructors whose department is in the Watson building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/>
              <a:t>         {</a:t>
            </a:r>
            <a:r>
              <a:rPr lang="en-US" i="1"/>
              <a:t>&lt; n &gt; </a:t>
            </a:r>
            <a:r>
              <a:rPr lang="en-US"/>
              <a:t>| </a:t>
            </a:r>
            <a:r>
              <a:rPr lang="en-US" i="1"/>
              <a:t> </a:t>
            </a:r>
            <a:r>
              <a:rPr lang="en-US">
                <a:sym typeface="Symbol" pitchFamily="18" charset="2"/>
              </a:rPr>
              <a:t> </a:t>
            </a:r>
            <a:r>
              <a:rPr lang="en-US" i="1">
                <a:sym typeface="Symbol" pitchFamily="18" charset="2"/>
              </a:rPr>
              <a:t>i, d, s (&lt;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i, n, d, s</a:t>
            </a:r>
            <a:r>
              <a:rPr lang="en-US">
                <a:sym typeface="Symbol" pitchFamily="18" charset="2"/>
              </a:rPr>
              <a:t> &gt;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instructor 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            b, a (&lt;</a:t>
            </a:r>
            <a:r>
              <a:rPr lang="en-US" i="1">
                <a:sym typeface="Symbol" pitchFamily="18" charset="2"/>
              </a:rPr>
              <a:t> d, b, a&gt;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department  </a:t>
            </a:r>
            <a:r>
              <a:rPr lang="en-US">
                <a:sym typeface="Symbol" pitchFamily="18" charset="2"/>
              </a:rPr>
              <a:t> 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“Watson” ))}</a:t>
            </a:r>
          </a:p>
          <a:p>
            <a:pPr lvl="1">
              <a:tabLst>
                <a:tab pos="3195638" algn="ctr"/>
              </a:tabLst>
            </a:pPr>
            <a:endParaRPr lang="en-US">
              <a:sym typeface="Symbol" pitchFamily="18" charset="2"/>
            </a:endParaRPr>
          </a:p>
          <a:p>
            <a:pPr>
              <a:tabLst>
                <a:tab pos="3195638" algn="ctr"/>
              </a:tabLst>
            </a:pPr>
            <a:endParaRPr lang="en-US">
              <a:sym typeface="Symbol" pitchFamily="18" charset="2"/>
            </a:endParaRPr>
          </a:p>
          <a:p>
            <a:pPr>
              <a:tabLst>
                <a:tab pos="3195638" algn="ctr"/>
              </a:tabLst>
            </a:pPr>
            <a:endParaRPr lang="en-US">
              <a:sym typeface="Symbol" pitchFamily="18" charset="2"/>
            </a:endParaRPr>
          </a:p>
          <a:p>
            <a:pPr lvl="1">
              <a:tabLst>
                <a:tab pos="3195638" algn="ctr"/>
              </a:tabLst>
            </a:pPr>
            <a:endParaRPr lang="en-US">
              <a:sym typeface="Symbol" pitchFamily="18" charset="2"/>
            </a:endParaRP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871538" y="2755900"/>
            <a:ext cx="7412037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sz="200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 autoUpdateAnimBg="0"/>
      <p:bldP spid="75981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Queries</a:t>
            </a:r>
          </a:p>
        </p:txBody>
      </p:sp>
      <p:sp>
        <p:nvSpPr>
          <p:cNvPr id="761860" name="Text Box 4"/>
          <p:cNvSpPr txBox="1">
            <a:spLocks noChangeArrowheads="1"/>
          </p:cNvSpPr>
          <p:nvPr/>
        </p:nvSpPr>
        <p:spPr bwMode="auto">
          <a:xfrm>
            <a:off x="1247775" y="1784350"/>
            <a:ext cx="7134225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&lt;c&gt; </a:t>
            </a:r>
            <a:r>
              <a:rPr kumimoji="1" lang="en-US"/>
              <a:t>|</a:t>
            </a:r>
            <a:r>
              <a:rPr kumimoji="1" lang="en-US" i="1"/>
              <a:t>  </a:t>
            </a:r>
            <a:r>
              <a:rPr kumimoji="1" lang="en-US">
                <a:sym typeface="Symbol" pitchFamily="18" charset="2"/>
              </a:rPr>
              <a:t></a:t>
            </a:r>
            <a:r>
              <a:rPr kumimoji="1" lang="en-US" i="1">
                <a:sym typeface="Symbol" pitchFamily="18" charset="2"/>
              </a:rPr>
              <a:t> a, s, y, b, r, t  </a:t>
            </a:r>
            <a:r>
              <a:rPr kumimoji="1" lang="en-US">
                <a:sym typeface="Symbol" pitchFamily="18" charset="2"/>
              </a:rPr>
              <a:t>( &lt;</a:t>
            </a:r>
            <a:r>
              <a:rPr kumimoji="1" lang="en-US" i="1">
                <a:sym typeface="Symbol" pitchFamily="18" charset="2"/>
              </a:rPr>
              <a:t>c, a, s, y, b, t</a:t>
            </a:r>
            <a:r>
              <a:rPr kumimoji="1" lang="en-US">
                <a:sym typeface="Symbol" pitchFamily="18" charset="2"/>
              </a:rPr>
              <a:t> &gt;</a:t>
            </a:r>
            <a:r>
              <a:rPr kumimoji="1" lang="en-US" i="1">
                <a:sym typeface="Symbol" pitchFamily="18" charset="2"/>
              </a:rPr>
              <a:t>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section  </a:t>
            </a:r>
            <a:r>
              <a:rPr kumimoji="1" lang="en-US" sz="1600">
                <a:sym typeface="Symbol" pitchFamily="18" charset="2"/>
              </a:rPr>
              <a:t> </a:t>
            </a:r>
            <a:r>
              <a:rPr kumimoji="1" lang="en-US">
                <a:sym typeface="Symbol" pitchFamily="18" charset="2"/>
              </a:rPr>
              <a:t>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      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= “Fall”  </a:t>
            </a:r>
            <a:r>
              <a:rPr kumimoji="1" lang="en-US" i="1">
                <a:sym typeface="Symbol" pitchFamily="18" charset="2"/>
              </a:rPr>
              <a:t>y</a:t>
            </a:r>
            <a:r>
              <a:rPr kumimoji="1" lang="en-US">
                <a:sym typeface="Symbol" pitchFamily="18" charset="2"/>
              </a:rPr>
              <a:t> </a:t>
            </a:r>
            <a:r>
              <a:rPr kumimoji="1" lang="en-US" i="1">
                <a:sym typeface="Symbol" pitchFamily="18" charset="2"/>
              </a:rPr>
              <a:t>= 2009</a:t>
            </a:r>
            <a:r>
              <a:rPr kumimoji="1" lang="en-US">
                <a:sym typeface="Symbol" pitchFamily="18" charset="2"/>
              </a:rPr>
              <a:t> )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v  </a:t>
            </a:r>
            <a:r>
              <a:rPr kumimoji="1" lang="en-US" i="1">
                <a:sym typeface="Symbol" pitchFamily="18" charset="2"/>
              </a:rPr>
              <a:t>a, s, y, b, r, t </a:t>
            </a:r>
            <a:r>
              <a:rPr kumimoji="1" lang="en-US" sz="1600">
                <a:sym typeface="Symbol" pitchFamily="18" charset="2"/>
              </a:rPr>
              <a:t>( </a:t>
            </a:r>
            <a:r>
              <a:rPr kumimoji="1" lang="en-US">
                <a:sym typeface="Symbol" pitchFamily="18" charset="2"/>
              </a:rPr>
              <a:t>&lt;</a:t>
            </a:r>
            <a:r>
              <a:rPr kumimoji="1" lang="en-US" i="1">
                <a:sym typeface="Symbol" pitchFamily="18" charset="2"/>
              </a:rPr>
              <a:t>c, a, s, y, b, t</a:t>
            </a:r>
            <a:r>
              <a:rPr kumimoji="1" lang="en-US">
                <a:sym typeface="Symbol" pitchFamily="18" charset="2"/>
              </a:rPr>
              <a:t> &gt;</a:t>
            </a:r>
            <a:r>
              <a:rPr kumimoji="1" lang="en-US" i="1">
                <a:sym typeface="Symbol" pitchFamily="18" charset="2"/>
              </a:rPr>
              <a:t>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section</a:t>
            </a:r>
            <a:r>
              <a:rPr kumimoji="1" lang="en-US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]</a:t>
            </a:r>
            <a:r>
              <a:rPr kumimoji="1" lang="en-US">
                <a:sym typeface="Symbol" pitchFamily="18" charset="2"/>
              </a:rPr>
              <a:t>  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      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= “Spring”  </a:t>
            </a:r>
            <a:r>
              <a:rPr kumimoji="1" lang="en-US" i="1">
                <a:sym typeface="Symbol" pitchFamily="18" charset="2"/>
              </a:rPr>
              <a:t>y</a:t>
            </a:r>
            <a:r>
              <a:rPr kumimoji="1" lang="en-US">
                <a:sym typeface="Symbol" pitchFamily="18" charset="2"/>
              </a:rPr>
              <a:t> </a:t>
            </a:r>
            <a:r>
              <a:rPr kumimoji="1" lang="en-US" i="1">
                <a:sym typeface="Symbol" pitchFamily="18" charset="2"/>
              </a:rPr>
              <a:t>= </a:t>
            </a:r>
            <a:r>
              <a:rPr kumimoji="1" lang="en-US">
                <a:sym typeface="Symbol" pitchFamily="18" charset="2"/>
              </a:rPr>
              <a:t>2010)}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868363" y="1079500"/>
            <a:ext cx="810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itchFamily="18" charset="2"/>
              </a:rPr>
              <a:t>  Find the set of all courses taught in the Fall 2009 semester, or in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the Spring 2010 semester, or both</a:t>
            </a:r>
          </a:p>
        </p:txBody>
      </p:sp>
      <p:sp>
        <p:nvSpPr>
          <p:cNvPr id="761862" name="Text Box 6"/>
          <p:cNvSpPr txBox="1">
            <a:spLocks noChangeArrowheads="1"/>
          </p:cNvSpPr>
          <p:nvPr/>
        </p:nvSpPr>
        <p:spPr bwMode="auto">
          <a:xfrm>
            <a:off x="1554163" y="2090738"/>
            <a:ext cx="6662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>
              <a:sym typeface="Symbol" pitchFamily="18" charset="2"/>
            </a:endParaRP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1338263" y="3055938"/>
            <a:ext cx="71342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This case can also be written as</a:t>
            </a:r>
            <a:br>
              <a:rPr kumimoji="1" lang="en-US"/>
            </a:br>
            <a:r>
              <a:rPr kumimoji="1" lang="en-US"/>
              <a:t>{</a:t>
            </a:r>
            <a:r>
              <a:rPr kumimoji="1" lang="en-US" i="1"/>
              <a:t>&lt;c&gt; </a:t>
            </a:r>
            <a:r>
              <a:rPr kumimoji="1" lang="en-US"/>
              <a:t>|</a:t>
            </a:r>
            <a:r>
              <a:rPr kumimoji="1" lang="en-US" i="1"/>
              <a:t>  </a:t>
            </a:r>
            <a:r>
              <a:rPr kumimoji="1" lang="en-US">
                <a:sym typeface="Symbol" pitchFamily="18" charset="2"/>
              </a:rPr>
              <a:t></a:t>
            </a:r>
            <a:r>
              <a:rPr kumimoji="1" lang="en-US" i="1">
                <a:sym typeface="Symbol" pitchFamily="18" charset="2"/>
              </a:rPr>
              <a:t> a, s, y, b, r, t  </a:t>
            </a:r>
            <a:r>
              <a:rPr kumimoji="1" lang="en-US">
                <a:sym typeface="Symbol" pitchFamily="18" charset="2"/>
              </a:rPr>
              <a:t>( &lt;</a:t>
            </a:r>
            <a:r>
              <a:rPr kumimoji="1" lang="en-US" i="1">
                <a:sym typeface="Symbol" pitchFamily="18" charset="2"/>
              </a:rPr>
              <a:t>c, a, s, y, b, t</a:t>
            </a:r>
            <a:r>
              <a:rPr kumimoji="1" lang="en-US">
                <a:sym typeface="Symbol" pitchFamily="18" charset="2"/>
              </a:rPr>
              <a:t> &gt;</a:t>
            </a:r>
            <a:r>
              <a:rPr kumimoji="1" lang="en-US" i="1">
                <a:sym typeface="Symbol" pitchFamily="18" charset="2"/>
              </a:rPr>
              <a:t>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section  </a:t>
            </a:r>
            <a:r>
              <a:rPr kumimoji="1" lang="en-US" sz="1600">
                <a:sym typeface="Symbol" pitchFamily="18" charset="2"/>
              </a:rPr>
              <a:t> </a:t>
            </a:r>
            <a:r>
              <a:rPr kumimoji="1" lang="en-US">
                <a:sym typeface="Symbol" pitchFamily="18" charset="2"/>
              </a:rPr>
              <a:t>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( (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= “Fall”  </a:t>
            </a:r>
            <a:r>
              <a:rPr kumimoji="1" lang="en-US" i="1">
                <a:sym typeface="Symbol" pitchFamily="18" charset="2"/>
              </a:rPr>
              <a:t>y</a:t>
            </a:r>
            <a:r>
              <a:rPr kumimoji="1" lang="en-US">
                <a:sym typeface="Symbol" pitchFamily="18" charset="2"/>
              </a:rPr>
              <a:t> </a:t>
            </a:r>
            <a:r>
              <a:rPr kumimoji="1" lang="en-US" i="1">
                <a:sym typeface="Symbol" pitchFamily="18" charset="2"/>
              </a:rPr>
              <a:t>= 2009</a:t>
            </a:r>
            <a:r>
              <a:rPr kumimoji="1" lang="en-US">
                <a:sym typeface="Symbol" pitchFamily="18" charset="2"/>
              </a:rPr>
              <a:t> )  v (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= “Spring”  </a:t>
            </a:r>
            <a:r>
              <a:rPr kumimoji="1" lang="en-US" i="1">
                <a:sym typeface="Symbol" pitchFamily="18" charset="2"/>
              </a:rPr>
              <a:t>y</a:t>
            </a:r>
            <a:r>
              <a:rPr kumimoji="1" lang="en-US">
                <a:sym typeface="Symbol" pitchFamily="18" charset="2"/>
              </a:rPr>
              <a:t> </a:t>
            </a:r>
            <a:r>
              <a:rPr kumimoji="1" lang="en-US" i="1">
                <a:sym typeface="Symbol" pitchFamily="18" charset="2"/>
              </a:rPr>
              <a:t>= </a:t>
            </a:r>
            <a:r>
              <a:rPr kumimoji="1" lang="en-US">
                <a:sym typeface="Symbol" pitchFamily="18" charset="2"/>
              </a:rPr>
              <a:t>2010))}</a:t>
            </a: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758825" y="4044950"/>
            <a:ext cx="810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itchFamily="18" charset="2"/>
              </a:rPr>
              <a:t>  Find the set of all courses taught in the Fall 2009 semester, and in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the Spring 2010 semester</a:t>
            </a:r>
          </a:p>
        </p:txBody>
      </p: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1244600" y="4883150"/>
            <a:ext cx="7134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&lt;c&gt; </a:t>
            </a:r>
            <a:r>
              <a:rPr kumimoji="1" lang="en-US"/>
              <a:t>|</a:t>
            </a:r>
            <a:r>
              <a:rPr kumimoji="1" lang="en-US" i="1"/>
              <a:t>  </a:t>
            </a:r>
            <a:r>
              <a:rPr kumimoji="1" lang="en-US">
                <a:sym typeface="Symbol" pitchFamily="18" charset="2"/>
              </a:rPr>
              <a:t></a:t>
            </a:r>
            <a:r>
              <a:rPr kumimoji="1" lang="en-US" i="1">
                <a:sym typeface="Symbol" pitchFamily="18" charset="2"/>
              </a:rPr>
              <a:t> a, s, y, b, r, t  </a:t>
            </a:r>
            <a:r>
              <a:rPr kumimoji="1" lang="en-US">
                <a:sym typeface="Symbol" pitchFamily="18" charset="2"/>
              </a:rPr>
              <a:t>( &lt;</a:t>
            </a:r>
            <a:r>
              <a:rPr kumimoji="1" lang="en-US" i="1">
                <a:sym typeface="Symbol" pitchFamily="18" charset="2"/>
              </a:rPr>
              <a:t>c, a, s, y, b, t</a:t>
            </a:r>
            <a:r>
              <a:rPr kumimoji="1" lang="en-US">
                <a:sym typeface="Symbol" pitchFamily="18" charset="2"/>
              </a:rPr>
              <a:t> &gt;</a:t>
            </a:r>
            <a:r>
              <a:rPr kumimoji="1" lang="en-US" i="1">
                <a:sym typeface="Symbol" pitchFamily="18" charset="2"/>
              </a:rPr>
              <a:t>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section  </a:t>
            </a:r>
            <a:r>
              <a:rPr kumimoji="1" lang="en-US">
                <a:sym typeface="Symbol" pitchFamily="18" charset="2"/>
              </a:rPr>
              <a:t> 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      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= “Fall”  </a:t>
            </a:r>
            <a:r>
              <a:rPr kumimoji="1" lang="en-US" i="1">
                <a:sym typeface="Symbol" pitchFamily="18" charset="2"/>
              </a:rPr>
              <a:t>y</a:t>
            </a:r>
            <a:r>
              <a:rPr kumimoji="1" lang="en-US">
                <a:sym typeface="Symbol" pitchFamily="18" charset="2"/>
              </a:rPr>
              <a:t> </a:t>
            </a:r>
            <a:r>
              <a:rPr kumimoji="1" lang="en-US" i="1">
                <a:sym typeface="Symbol" pitchFamily="18" charset="2"/>
              </a:rPr>
              <a:t>= 2009</a:t>
            </a:r>
            <a:r>
              <a:rPr kumimoji="1" lang="en-US">
                <a:sym typeface="Symbol" pitchFamily="18" charset="2"/>
              </a:rPr>
              <a:t> )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  </a:t>
            </a:r>
            <a:r>
              <a:rPr kumimoji="1" lang="en-US" i="1">
                <a:sym typeface="Symbol" pitchFamily="18" charset="2"/>
              </a:rPr>
              <a:t>a, s, y, b, r, t </a:t>
            </a:r>
            <a:r>
              <a:rPr kumimoji="1" lang="en-US">
                <a:sym typeface="Symbol" pitchFamily="18" charset="2"/>
              </a:rPr>
              <a:t>( &lt;</a:t>
            </a:r>
            <a:r>
              <a:rPr kumimoji="1" lang="en-US" i="1">
                <a:sym typeface="Symbol" pitchFamily="18" charset="2"/>
              </a:rPr>
              <a:t>c, a, s, y, b, t</a:t>
            </a:r>
            <a:r>
              <a:rPr kumimoji="1" lang="en-US">
                <a:sym typeface="Symbol" pitchFamily="18" charset="2"/>
              </a:rPr>
              <a:t> &gt;</a:t>
            </a:r>
            <a:r>
              <a:rPr kumimoji="1" lang="en-US" i="1">
                <a:sym typeface="Symbol" pitchFamily="18" charset="2"/>
              </a:rPr>
              <a:t> </a:t>
            </a:r>
            <a:r>
              <a:rPr kumimoji="1" lang="en-US">
                <a:sym typeface="Symbol" pitchFamily="18" charset="2"/>
              </a:rPr>
              <a:t> </a:t>
            </a:r>
            <a:r>
              <a:rPr kumimoji="1" lang="en-US" i="1">
                <a:sym typeface="Symbol" pitchFamily="18" charset="2"/>
              </a:rPr>
              <a:t>section</a:t>
            </a:r>
            <a:r>
              <a:rPr kumimoji="1" lang="en-US">
                <a:sym typeface="Symbol" pitchFamily="18" charset="2"/>
              </a:rPr>
              <a:t> ]  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       </a:t>
            </a:r>
            <a:r>
              <a:rPr kumimoji="1" lang="en-US" i="1">
                <a:sym typeface="Symbol" pitchFamily="18" charset="2"/>
              </a:rPr>
              <a:t>s </a:t>
            </a:r>
            <a:r>
              <a:rPr kumimoji="1" lang="en-US">
                <a:sym typeface="Symbol" pitchFamily="18" charset="2"/>
              </a:rPr>
              <a:t>= “Spring”  </a:t>
            </a:r>
            <a:r>
              <a:rPr kumimoji="1" lang="en-US" i="1">
                <a:sym typeface="Symbol" pitchFamily="18" charset="2"/>
              </a:rPr>
              <a:t>y</a:t>
            </a:r>
            <a:r>
              <a:rPr kumimoji="1" lang="en-US">
                <a:sym typeface="Symbol" pitchFamily="18" charset="2"/>
              </a:rPr>
              <a:t> </a:t>
            </a:r>
            <a:r>
              <a:rPr kumimoji="1" lang="en-US" i="1">
                <a:sym typeface="Symbol" pitchFamily="18" charset="2"/>
              </a:rPr>
              <a:t>= </a:t>
            </a:r>
            <a:r>
              <a:rPr kumimoji="1" lang="en-US">
                <a:sym typeface="Symbol" pitchFamily="18" charset="2"/>
              </a:rPr>
              <a:t>2010)}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utoUpdateAnimBg="0"/>
      <p:bldP spid="761861" grpId="0" autoUpdateAnimBg="0"/>
      <p:bldP spid="761862" grpId="0" autoUpdateAnimBg="0"/>
      <p:bldP spid="761863" grpId="0" autoUpdateAnimBg="0"/>
      <p:bldP spid="761864" grpId="0" autoUpdateAnimBg="0"/>
      <p:bldP spid="76186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 of Expressions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/>
              <a:t>The expression:</a:t>
            </a: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/>
              <a:t>			{ </a:t>
            </a:r>
            <a:r>
              <a:rPr lang="en-US">
                <a:sym typeface="Symbol" pitchFamily="18" charset="2"/>
              </a:rPr>
              <a:t> </a:t>
            </a:r>
            <a:r>
              <a:rPr lang="en-US" i="1">
                <a:sym typeface="Symbol" pitchFamily="18" charset="2"/>
              </a:rPr>
              <a:t>x</a:t>
            </a:r>
            <a:r>
              <a:rPr lang="en-US" sz="1900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, x</a:t>
            </a:r>
            <a:r>
              <a:rPr lang="en-US" sz="1900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, …, x</a:t>
            </a:r>
            <a:r>
              <a:rPr lang="en-US" sz="1900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 | </a:t>
            </a:r>
            <a:r>
              <a:rPr lang="en-US" i="1">
                <a:sym typeface="Symbol" pitchFamily="18" charset="2"/>
              </a:rPr>
              <a:t>P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x</a:t>
            </a:r>
            <a:r>
              <a:rPr lang="en-US" sz="1900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x</a:t>
            </a:r>
            <a:r>
              <a:rPr lang="en-US" sz="1900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, …, x</a:t>
            </a:r>
            <a:r>
              <a:rPr lang="en-US" sz="1900" i="1" baseline="-25000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)}</a:t>
            </a:r>
            <a:br>
              <a:rPr lang="en-US">
                <a:sym typeface="Symbol" pitchFamily="18" charset="2"/>
              </a:rPr>
            </a:b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>
                <a:sym typeface="Symbol" pitchFamily="18" charset="2"/>
              </a:rPr>
              <a:t>is safe if all of the following hold:</a:t>
            </a:r>
          </a:p>
          <a:p>
            <a:pPr>
              <a:buFont typeface="Arial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>
                <a:sym typeface="Symbol" pitchFamily="18" charset="2"/>
              </a:rPr>
              <a:t>All values that appear in tuples of the expression are values 	from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dom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P </a:t>
            </a:r>
            <a:r>
              <a:rPr lang="en-US">
                <a:sym typeface="Symbol" pitchFamily="18" charset="2"/>
              </a:rPr>
              <a:t>) (that is, the values appear either in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or in a tuple of a 	relation mentioned in </a:t>
            </a:r>
            <a:r>
              <a:rPr lang="en-US" i="1">
                <a:sym typeface="Symbol" pitchFamily="18" charset="2"/>
              </a:rPr>
              <a:t>P </a:t>
            </a:r>
            <a:r>
              <a:rPr lang="en-US">
                <a:sym typeface="Symbol" pitchFamily="18" charset="2"/>
              </a:rPr>
              <a:t>).</a:t>
            </a:r>
          </a:p>
          <a:p>
            <a:pPr>
              <a:buFont typeface="Arial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>
                <a:sym typeface="Symbol" pitchFamily="18" charset="2"/>
              </a:rPr>
              <a:t>For every “there exists” subformula of the form 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P</a:t>
            </a:r>
            <a:r>
              <a:rPr lang="en-US" sz="1900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x </a:t>
            </a:r>
            <a:r>
              <a:rPr lang="en-US">
                <a:sym typeface="Symbol" pitchFamily="18" charset="2"/>
              </a:rPr>
              <a:t>)), the 	subformula is true if and only if there is a value of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in </a:t>
            </a:r>
            <a:r>
              <a:rPr lang="en-US" i="1">
                <a:sym typeface="Symbol" pitchFamily="18" charset="2"/>
              </a:rPr>
              <a:t>dom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P</a:t>
            </a:r>
            <a:r>
              <a:rPr lang="en-US" sz="1900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	such that </a:t>
            </a:r>
            <a:r>
              <a:rPr lang="en-US" i="1">
                <a:sym typeface="Symbol" pitchFamily="18" charset="2"/>
              </a:rPr>
              <a:t>P</a:t>
            </a:r>
            <a:r>
              <a:rPr lang="en-US" sz="1900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x </a:t>
            </a:r>
            <a:r>
              <a:rPr lang="en-US">
                <a:sym typeface="Symbol" pitchFamily="18" charset="2"/>
              </a:rPr>
              <a:t>) is true.</a:t>
            </a:r>
          </a:p>
          <a:p>
            <a:pPr>
              <a:buFont typeface="Arial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>
                <a:sym typeface="Symbol" pitchFamily="18" charset="2"/>
              </a:rPr>
              <a:t>For every “for all” subformula of the form 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P</a:t>
            </a:r>
            <a:r>
              <a:rPr lang="en-US" sz="1900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x </a:t>
            </a:r>
            <a:r>
              <a:rPr lang="en-US">
                <a:sym typeface="Symbol" pitchFamily="18" charset="2"/>
              </a:rPr>
              <a:t>)), the subformula is true if and only if </a:t>
            </a:r>
            <a:r>
              <a:rPr lang="en-US" i="1">
                <a:sym typeface="Symbol" pitchFamily="18" charset="2"/>
              </a:rPr>
              <a:t>P</a:t>
            </a:r>
            <a:r>
              <a:rPr lang="en-US" sz="1900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x </a:t>
            </a:r>
            <a:r>
              <a:rPr lang="en-US">
                <a:sym typeface="Symbol" pitchFamily="18" charset="2"/>
              </a:rPr>
              <a:t>) is true for all values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 from </a:t>
            </a:r>
            <a:r>
              <a:rPr lang="en-US" i="1">
                <a:sym typeface="Symbol" pitchFamily="18" charset="2"/>
              </a:rPr>
              <a:t>dom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P</a:t>
            </a:r>
            <a:r>
              <a:rPr lang="en-US" sz="1900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231900"/>
            <a:ext cx="8027988" cy="4903788"/>
          </a:xfrm>
        </p:spPr>
        <p:txBody>
          <a:bodyPr/>
          <a:lstStyle/>
          <a:p>
            <a:r>
              <a:rPr lang="en-US" sz="2000"/>
              <a:t>Find all students who have taken all courses offered in the Biology department</a:t>
            </a:r>
          </a:p>
          <a:p>
            <a:pPr lvl="1"/>
            <a:r>
              <a:rPr lang="en-US" sz="2000"/>
              <a:t> {&lt; </a:t>
            </a:r>
            <a:r>
              <a:rPr lang="en-US" sz="2000" i="1"/>
              <a:t>i </a:t>
            </a:r>
            <a:r>
              <a:rPr lang="en-US" sz="2000"/>
              <a:t>&gt; | </a:t>
            </a:r>
            <a:r>
              <a:rPr lang="en-US" sz="2000">
                <a:sym typeface="Symbol" pitchFamily="18" charset="2"/>
              </a:rPr>
              <a:t> </a:t>
            </a:r>
            <a:r>
              <a:rPr lang="en-US" sz="2000" i="1">
                <a:sym typeface="Symbol" pitchFamily="18" charset="2"/>
              </a:rPr>
              <a:t>n, d, tc</a:t>
            </a:r>
            <a:r>
              <a:rPr lang="en-US" sz="2000">
                <a:sym typeface="Symbol" pitchFamily="18" charset="2"/>
              </a:rPr>
              <a:t> ( &lt; </a:t>
            </a:r>
            <a:r>
              <a:rPr lang="en-US" sz="2000" i="1">
                <a:sym typeface="Symbol" pitchFamily="18" charset="2"/>
              </a:rPr>
              <a:t>i, n, d, tc</a:t>
            </a:r>
            <a:r>
              <a:rPr lang="en-US" sz="2000">
                <a:sym typeface="Symbol" pitchFamily="18" charset="2"/>
              </a:rPr>
              <a:t> &gt;  </a:t>
            </a:r>
            <a:r>
              <a:rPr lang="en-US" sz="2000" i="1">
                <a:sym typeface="Symbol" pitchFamily="18" charset="2"/>
              </a:rPr>
              <a:t>student  </a:t>
            </a:r>
            <a:r>
              <a:rPr lang="en-US" sz="2000">
                <a:sym typeface="Symbol" pitchFamily="18" charset="2"/>
              </a:rPr>
              <a:t>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      ( </a:t>
            </a:r>
            <a:r>
              <a:rPr lang="en-US" sz="2000" i="1">
                <a:sym typeface="Symbol" pitchFamily="18" charset="2"/>
              </a:rPr>
              <a:t>ci, ti, dn, cr </a:t>
            </a:r>
            <a:r>
              <a:rPr lang="en-US" sz="2000">
                <a:sym typeface="Symbol" pitchFamily="18" charset="2"/>
              </a:rPr>
              <a:t>( &lt; </a:t>
            </a:r>
            <a:r>
              <a:rPr lang="en-US" sz="2000" i="1">
                <a:sym typeface="Symbol" pitchFamily="18" charset="2"/>
              </a:rPr>
              <a:t>ci, ti, dn, cr</a:t>
            </a:r>
            <a:r>
              <a:rPr lang="en-US" sz="2000">
                <a:sym typeface="Symbol" pitchFamily="18" charset="2"/>
              </a:rPr>
              <a:t> &gt;  </a:t>
            </a:r>
            <a:r>
              <a:rPr lang="en-US" sz="2000" i="1">
                <a:sym typeface="Symbol" pitchFamily="18" charset="2"/>
              </a:rPr>
              <a:t>course</a:t>
            </a:r>
            <a:r>
              <a:rPr lang="en-US" sz="2000">
                <a:sym typeface="Symbol" pitchFamily="18" charset="2"/>
              </a:rPr>
              <a:t>  </a:t>
            </a:r>
            <a:r>
              <a:rPr lang="en-US" sz="2000" i="1">
                <a:sym typeface="Symbol" pitchFamily="18" charset="2"/>
              </a:rPr>
              <a:t>dn </a:t>
            </a:r>
            <a:r>
              <a:rPr lang="en-US" sz="2000">
                <a:sym typeface="Symbol" pitchFamily="18" charset="2"/>
              </a:rPr>
              <a:t>=“Biology”                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                           </a:t>
            </a:r>
            <a:r>
              <a:rPr lang="en-US" sz="2000">
                <a:sym typeface="Wingdings" pitchFamily="2" charset="2"/>
              </a:rPr>
              <a:t> </a:t>
            </a:r>
            <a:r>
              <a:rPr lang="en-US" sz="2000">
                <a:sym typeface="Symbol" pitchFamily="18" charset="2"/>
              </a:rPr>
              <a:t></a:t>
            </a:r>
            <a:r>
              <a:rPr lang="en-US" sz="2000" i="1">
                <a:sym typeface="Symbol" pitchFamily="18" charset="2"/>
              </a:rPr>
              <a:t> si, se, y, g </a:t>
            </a:r>
            <a:r>
              <a:rPr lang="en-US" sz="2000">
                <a:sym typeface="Symbol" pitchFamily="18" charset="2"/>
              </a:rPr>
              <a:t>( &lt;</a:t>
            </a:r>
            <a:r>
              <a:rPr lang="en-US" sz="2000" i="1">
                <a:sym typeface="Symbol" pitchFamily="18" charset="2"/>
              </a:rPr>
              <a:t>i, ci, si, se, y, g</a:t>
            </a:r>
            <a:r>
              <a:rPr lang="en-US" sz="2000">
                <a:sym typeface="Symbol" pitchFamily="18" charset="2"/>
              </a:rPr>
              <a:t>&gt;  </a:t>
            </a:r>
            <a:r>
              <a:rPr lang="en-US" sz="2000" i="1">
                <a:sym typeface="Symbol" pitchFamily="18" charset="2"/>
              </a:rPr>
              <a:t>takes </a:t>
            </a:r>
            <a:r>
              <a:rPr lang="en-US" sz="2000">
                <a:sym typeface="Symbol" pitchFamily="18" charset="2"/>
              </a:rPr>
              <a:t>))}</a:t>
            </a:r>
          </a:p>
          <a:p>
            <a:pPr lvl="1"/>
            <a:r>
              <a:rPr lang="en-US" sz="2000"/>
              <a:t>Note that without the existential quantification on student, the above query would be unsafe if the Biology department has not offered any courses. </a:t>
            </a: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2863850" y="5537200"/>
            <a:ext cx="497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 Above query fixes bug in page 246, last query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6</a:t>
            </a:r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6.01</a:t>
            </a:r>
          </a:p>
        </p:txBody>
      </p:sp>
      <p:pic>
        <p:nvPicPr>
          <p:cNvPr id="623620" name="Picture 4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0013" y="1971675"/>
            <a:ext cx="3863975" cy="2913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Operation – Example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77913"/>
            <a:ext cx="2441575" cy="411162"/>
          </a:xfrm>
        </p:spPr>
        <p:txBody>
          <a:bodyPr/>
          <a:lstStyle/>
          <a:p>
            <a:r>
              <a:rPr lang="en-US"/>
              <a:t>Relation</a:t>
            </a:r>
            <a:r>
              <a:rPr lang="en-US" i="1"/>
              <a:t> r</a:t>
            </a:r>
            <a:r>
              <a:rPr lang="en-US"/>
              <a:t>:</a:t>
            </a:r>
          </a:p>
        </p:txBody>
      </p:sp>
      <p:sp>
        <p:nvSpPr>
          <p:cNvPr id="668676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</a:endParaRP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IN" sz="2400">
              <a:latin typeface="Times New Roman" pitchFamily="18" charset="0"/>
            </a:endParaRPr>
          </a:p>
        </p:txBody>
      </p:sp>
      <p:sp>
        <p:nvSpPr>
          <p:cNvPr id="668678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IN" sz="2000">
              <a:latin typeface="Times New Roman" pitchFamily="18" charset="0"/>
            </a:endParaRPr>
          </a:p>
        </p:txBody>
      </p:sp>
      <p:sp>
        <p:nvSpPr>
          <p:cNvPr id="668679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 sz="2400">
              <a:latin typeface="Times New Roman" pitchFamily="18" charset="0"/>
            </a:endParaRPr>
          </a:p>
        </p:txBody>
      </p:sp>
      <p:sp>
        <p:nvSpPr>
          <p:cNvPr id="668680" name="Rectangle 8"/>
          <p:cNvSpPr>
            <a:spLocks noChangeArrowheads="1"/>
          </p:cNvSpPr>
          <p:nvPr/>
        </p:nvSpPr>
        <p:spPr bwMode="auto">
          <a:xfrm>
            <a:off x="404813" y="3659188"/>
            <a:ext cx="205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</a:t>
            </a:r>
            <a:r>
              <a:rPr kumimoji="1" lang="en-US">
                <a:sym typeface="Symbol" pitchFamily="18" charset="2"/>
              </a:rPr>
              <a:t> </a:t>
            </a:r>
            <a:endParaRPr lang="en-US" sz="1600"/>
          </a:p>
        </p:txBody>
      </p:sp>
      <p:pic>
        <p:nvPicPr>
          <p:cNvPr id="66868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3163" y="1189038"/>
            <a:ext cx="2708275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723900" y="3597275"/>
            <a:ext cx="14684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>
                <a:latin typeface="Times New Roman" pitchFamily="18" charset="0"/>
                <a:sym typeface="Symbol" pitchFamily="18" charset="2"/>
              </a:rPr>
              <a:t></a:t>
            </a:r>
            <a:r>
              <a:rPr lang="en-US" sz="2400" baseline="-25000">
                <a:latin typeface="Times New Roman" pitchFamily="18" charset="0"/>
              </a:rPr>
              <a:t>A,C</a:t>
            </a:r>
            <a:r>
              <a:rPr lang="en-US" sz="2400">
                <a:latin typeface="Times New Roman" pitchFamily="18" charset="0"/>
              </a:rPr>
              <a:t> (</a:t>
            </a:r>
            <a:r>
              <a:rPr lang="en-US" sz="2400" i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6.02</a:t>
            </a:r>
          </a:p>
        </p:txBody>
      </p:sp>
      <p:pic>
        <p:nvPicPr>
          <p:cNvPr id="625667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4063" y="3065463"/>
            <a:ext cx="2555875" cy="72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6.03</a:t>
            </a:r>
          </a:p>
        </p:txBody>
      </p:sp>
      <p:pic>
        <p:nvPicPr>
          <p:cNvPr id="627715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7275" y="2189163"/>
            <a:ext cx="1947863" cy="2478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6.04</a:t>
            </a:r>
          </a:p>
        </p:txBody>
      </p:sp>
      <p:pic>
        <p:nvPicPr>
          <p:cNvPr id="629764" name="Picture 4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2725" y="1668463"/>
            <a:ext cx="6176963" cy="3521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6.05</a:t>
            </a:r>
          </a:p>
        </p:txBody>
      </p:sp>
      <p:pic>
        <p:nvPicPr>
          <p:cNvPr id="631811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1313" y="2551113"/>
            <a:ext cx="841375" cy="175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6.06</a:t>
            </a:r>
          </a:p>
        </p:txBody>
      </p:sp>
      <p:pic>
        <p:nvPicPr>
          <p:cNvPr id="633859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1313" y="3090863"/>
            <a:ext cx="841375" cy="676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6.07</a:t>
            </a:r>
          </a:p>
        </p:txBody>
      </p:sp>
      <p:pic>
        <p:nvPicPr>
          <p:cNvPr id="635907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5725" y="1625600"/>
            <a:ext cx="3890963" cy="360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6.08</a:t>
            </a:r>
          </a:p>
        </p:txBody>
      </p:sp>
      <p:pic>
        <p:nvPicPr>
          <p:cNvPr id="772099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5525" y="804863"/>
            <a:ext cx="5180013" cy="5805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6.09</a:t>
            </a:r>
          </a:p>
        </p:txBody>
      </p:sp>
      <p:pic>
        <p:nvPicPr>
          <p:cNvPr id="640003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4463" y="1457325"/>
            <a:ext cx="6313487" cy="3941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6.10</a:t>
            </a:r>
          </a:p>
        </p:txBody>
      </p:sp>
      <p:pic>
        <p:nvPicPr>
          <p:cNvPr id="642051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3013" y="3179763"/>
            <a:ext cx="1577975" cy="498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6.11</a:t>
            </a:r>
          </a:p>
        </p:txBody>
      </p:sp>
      <p:pic>
        <p:nvPicPr>
          <p:cNvPr id="644100" name="Picture 4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7675" y="2368550"/>
            <a:ext cx="627063" cy="212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Operation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/>
              <a:t>Notation:</a:t>
            </a:r>
            <a:br>
              <a:rPr lang="en-US"/>
            </a:br>
            <a:r>
              <a:rPr lang="en-US"/>
              <a:t>	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3257550" algn="ctr"/>
              </a:tabLst>
            </a:pPr>
            <a:r>
              <a:rPr lang="en-US"/>
              <a:t>	where </a:t>
            </a:r>
            <a:r>
              <a:rPr lang="en-US" i="1"/>
              <a:t>A</a:t>
            </a:r>
            <a:r>
              <a:rPr lang="en-US" i="1" baseline="-25000"/>
              <a:t>1</a:t>
            </a:r>
            <a:r>
              <a:rPr lang="en-US" i="1"/>
              <a:t>, A</a:t>
            </a:r>
            <a:r>
              <a:rPr lang="en-US" i="1" baseline="-25000"/>
              <a:t>2</a:t>
            </a:r>
            <a:r>
              <a:rPr lang="en-US"/>
              <a:t> are attribute names and </a:t>
            </a:r>
            <a:r>
              <a:rPr lang="en-US" i="1"/>
              <a:t>r</a:t>
            </a:r>
            <a:r>
              <a:rPr lang="en-US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/>
              <a:t>The result is defined as the relation of </a:t>
            </a:r>
            <a:r>
              <a:rPr lang="en-US" i="1"/>
              <a:t>k</a:t>
            </a:r>
            <a:r>
              <a:rPr lang="en-US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/>
              <a:t>Duplicate rows removed from result, since relations are sets</a:t>
            </a:r>
          </a:p>
          <a:p>
            <a:pPr>
              <a:tabLst>
                <a:tab pos="3257550" algn="ctr"/>
              </a:tabLst>
            </a:pPr>
            <a:r>
              <a:rPr lang="en-US"/>
              <a:t>Example: To eliminate the </a:t>
            </a:r>
            <a:r>
              <a:rPr lang="en-US" i="1"/>
              <a:t>dept_name</a:t>
            </a:r>
            <a:r>
              <a:rPr lang="en-US"/>
              <a:t> attribute of </a:t>
            </a:r>
            <a:r>
              <a:rPr lang="en-US" i="1"/>
              <a:t>instructor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	 </a:t>
            </a:r>
            <a:r>
              <a:rPr lang="en-US">
                <a:sym typeface="Symbol" pitchFamily="18" charset="2"/>
              </a:rPr>
              <a:t></a:t>
            </a:r>
            <a:r>
              <a:rPr lang="en-US" sz="2400" i="1" baseline="-25000"/>
              <a:t>ID, name, salary</a:t>
            </a:r>
            <a:r>
              <a:rPr lang="en-US"/>
              <a:t> (</a:t>
            </a:r>
            <a:r>
              <a:rPr lang="en-US" sz="2000" i="1"/>
              <a:t>instructor</a:t>
            </a:r>
            <a:r>
              <a:rPr lang="en-US"/>
              <a:t>) </a:t>
            </a:r>
            <a:br>
              <a:rPr lang="en-US"/>
            </a:br>
            <a:endParaRPr lang="en-US"/>
          </a:p>
        </p:txBody>
      </p:sp>
      <p:graphicFrame>
        <p:nvGraphicFramePr>
          <p:cNvPr id="687108" name="Object 4"/>
          <p:cNvGraphicFramePr>
            <a:graphicFrameLocks noChangeAspect="1"/>
          </p:cNvGraphicFramePr>
          <p:nvPr/>
        </p:nvGraphicFramePr>
        <p:xfrm>
          <a:off x="3440113" y="1223963"/>
          <a:ext cx="1914525" cy="544512"/>
        </p:xfrm>
        <a:graphic>
          <a:graphicData uri="http://schemas.openxmlformats.org/presentationml/2006/ole">
            <p:oleObj spid="_x0000_s687108" name="Equation" r:id="rId4" imgW="87624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6.12</a:t>
            </a:r>
          </a:p>
        </p:txBody>
      </p:sp>
      <p:pic>
        <p:nvPicPr>
          <p:cNvPr id="646147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5613" y="3186113"/>
            <a:ext cx="612775" cy="484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6.13</a:t>
            </a:r>
          </a:p>
        </p:txBody>
      </p:sp>
      <p:pic>
        <p:nvPicPr>
          <p:cNvPr id="648195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8463" y="3186113"/>
            <a:ext cx="727075" cy="484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6.14</a:t>
            </a:r>
          </a:p>
        </p:txBody>
      </p:sp>
      <p:pic>
        <p:nvPicPr>
          <p:cNvPr id="650243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8775" y="1597025"/>
            <a:ext cx="5884863" cy="3662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6.15</a:t>
            </a:r>
          </a:p>
        </p:txBody>
      </p:sp>
      <p:pic>
        <p:nvPicPr>
          <p:cNvPr id="652291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3013" y="1992313"/>
            <a:ext cx="1577975" cy="2871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6.16</a:t>
            </a:r>
          </a:p>
        </p:txBody>
      </p:sp>
      <p:pic>
        <p:nvPicPr>
          <p:cNvPr id="654339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8013" y="2633663"/>
            <a:ext cx="2847975" cy="159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6.17</a:t>
            </a:r>
          </a:p>
        </p:txBody>
      </p:sp>
      <p:pic>
        <p:nvPicPr>
          <p:cNvPr id="656387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1325" y="1311275"/>
            <a:ext cx="5719763" cy="4233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6.18</a:t>
            </a:r>
          </a:p>
        </p:txBody>
      </p:sp>
      <p:pic>
        <p:nvPicPr>
          <p:cNvPr id="658435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6713" y="1319213"/>
            <a:ext cx="5870575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6.19</a:t>
            </a:r>
          </a:p>
        </p:txBody>
      </p:sp>
      <p:pic>
        <p:nvPicPr>
          <p:cNvPr id="660483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9763" y="2182813"/>
            <a:ext cx="2784475" cy="2492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6.20</a:t>
            </a:r>
          </a:p>
        </p:txBody>
      </p:sp>
      <p:pic>
        <p:nvPicPr>
          <p:cNvPr id="662531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6513" y="2625725"/>
            <a:ext cx="1449387" cy="1604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6.21</a:t>
            </a:r>
          </a:p>
        </p:txBody>
      </p:sp>
      <p:pic>
        <p:nvPicPr>
          <p:cNvPr id="664579" name="Picture 3" descr="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8463" y="3008313"/>
            <a:ext cx="727075" cy="841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Operation – Example 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Relations </a:t>
            </a:r>
            <a:r>
              <a:rPr lang="en-US" i="1"/>
              <a:t>r, s:</a:t>
            </a:r>
            <a:endParaRPr lang="en-US"/>
          </a:p>
        </p:txBody>
      </p: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r </a:t>
            </a:r>
            <a:r>
              <a:rPr kumimoji="1" lang="en-US">
                <a:sym typeface="Symbol" pitchFamily="18" charset="2"/>
              </a:rPr>
              <a:t> s</a:t>
            </a:r>
            <a:r>
              <a:rPr kumimoji="1" lang="en-US"/>
              <a:t>:</a:t>
            </a:r>
          </a:p>
        </p:txBody>
      </p:sp>
      <p:pic>
        <p:nvPicPr>
          <p:cNvPr id="672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080250" cy="4568825"/>
          </a:xfrm>
        </p:spPr>
        <p:txBody>
          <a:bodyPr/>
          <a:lstStyle/>
          <a:p>
            <a:pPr>
              <a:tabLst>
                <a:tab pos="3138488" algn="ctr"/>
              </a:tabLst>
            </a:pPr>
            <a:r>
              <a:rPr lang="en-US"/>
              <a:t>A delete request is expressed similarly to a query, except instead of displaying tuples to the user, the selected tuples are removed from the database.</a:t>
            </a:r>
          </a:p>
          <a:p>
            <a:pPr>
              <a:tabLst>
                <a:tab pos="3138488" algn="ctr"/>
              </a:tabLst>
            </a:pPr>
            <a:r>
              <a:rPr lang="en-US"/>
              <a:t>Can delete only whole tuples; cannot delete values on only particular attributes</a:t>
            </a:r>
          </a:p>
          <a:p>
            <a:pPr>
              <a:tabLst>
                <a:tab pos="3138488" algn="ctr"/>
              </a:tabLst>
            </a:pPr>
            <a:r>
              <a:rPr lang="en-US"/>
              <a:t>A deletion is expressed in relational algebra by:</a:t>
            </a: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/>
              <a:t>		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– </a:t>
            </a:r>
            <a:r>
              <a:rPr lang="en-US" i="1">
                <a:sym typeface="Symbol" pitchFamily="18" charset="2"/>
              </a:rPr>
              <a:t>E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>
                <a:sym typeface="Symbol" pitchFamily="18" charset="2"/>
              </a:rPr>
              <a:t>	where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is a relation and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is a relational algebra query.</a:t>
            </a: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Examples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254875" cy="522287"/>
          </a:xfrm>
        </p:spPr>
        <p:txBody>
          <a:bodyPr/>
          <a:lstStyle/>
          <a:p>
            <a:pPr>
              <a:tabLst>
                <a:tab pos="1093788" algn="l"/>
                <a:tab pos="1482725" algn="l"/>
              </a:tabLst>
            </a:pPr>
            <a:r>
              <a:rPr lang="en-US"/>
              <a:t>Delete all account records in the Perryridge branch.</a:t>
            </a:r>
            <a:endParaRPr lang="en-US">
              <a:sym typeface="Symbol" pitchFamily="18" charset="2"/>
            </a:endParaRP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827088" y="3467100"/>
            <a:ext cx="808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itchFamily="18" charset="2"/>
              </a:rPr>
              <a:t>   Delete all accounts at branches located in Needham.</a:t>
            </a:r>
            <a:endParaRPr lang="en-US"/>
          </a:p>
        </p:txBody>
      </p:sp>
      <p:grpSp>
        <p:nvGrpSpPr>
          <p:cNvPr id="718853" name="Group 5"/>
          <p:cNvGrpSpPr>
            <a:grpSpLocks/>
          </p:cNvGrpSpPr>
          <p:nvPr/>
        </p:nvGrpSpPr>
        <p:grpSpPr bwMode="auto">
          <a:xfrm>
            <a:off x="1225550" y="3859213"/>
            <a:ext cx="6030913" cy="1982787"/>
            <a:chOff x="809" y="2607"/>
            <a:chExt cx="3799" cy="1249"/>
          </a:xfrm>
        </p:grpSpPr>
        <p:sp>
          <p:nvSpPr>
            <p:cNvPr id="718854" name="AutoShape 6"/>
            <p:cNvSpPr>
              <a:spLocks noChangeArrowheads="1"/>
            </p:cNvSpPr>
            <p:nvPr/>
          </p:nvSpPr>
          <p:spPr bwMode="auto">
            <a:xfrm rot="16200000" flipV="1">
              <a:off x="3470" y="3221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5" name="AutoShape 7"/>
            <p:cNvSpPr>
              <a:spLocks noChangeArrowheads="1"/>
            </p:cNvSpPr>
            <p:nvPr/>
          </p:nvSpPr>
          <p:spPr bwMode="auto">
            <a:xfrm rot="16200000" flipV="1">
              <a:off x="3428" y="2725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6" name="Text Box 8"/>
            <p:cNvSpPr txBox="1">
              <a:spLocks noChangeArrowheads="1"/>
            </p:cNvSpPr>
            <p:nvPr/>
          </p:nvSpPr>
          <p:spPr bwMode="auto">
            <a:xfrm>
              <a:off x="809" y="2607"/>
              <a:ext cx="3799" cy="1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i="1">
                  <a:sym typeface="Symbol" pitchFamily="18" charset="2"/>
                </a:rPr>
                <a:t>r</a:t>
              </a:r>
              <a:r>
                <a:rPr kumimoji="1" lang="en-US" baseline="-25000">
                  <a:sym typeface="Symbol" pitchFamily="18" charset="2"/>
                </a:rPr>
                <a:t>1</a:t>
              </a:r>
              <a:r>
                <a:rPr kumimoji="1" lang="en-US">
                  <a:sym typeface="Symbol" pitchFamily="18" charset="2"/>
                </a:rPr>
                <a:t>  </a:t>
              </a:r>
              <a:r>
                <a:rPr kumimoji="1" lang="en-US" sz="2400">
                  <a:sym typeface="Symbol" pitchFamily="18" charset="2"/>
                </a:rPr>
                <a:t></a:t>
              </a:r>
              <a:r>
                <a:rPr kumimoji="1" lang="en-US" baseline="-25000">
                  <a:sym typeface="Symbol" pitchFamily="18" charset="2"/>
                </a:rPr>
                <a:t></a:t>
              </a:r>
              <a:r>
                <a:rPr kumimoji="1" lang="en-US" sz="2400" i="1" baseline="-25000">
                  <a:sym typeface="Symbol" pitchFamily="18" charset="2"/>
                </a:rPr>
                <a:t>branch_city = “Needham”</a:t>
              </a:r>
              <a:r>
                <a:rPr kumimoji="1" lang="en-US" sz="2000" i="1">
                  <a:sym typeface="Symbol" pitchFamily="18" charset="2"/>
                </a:rPr>
                <a:t> </a:t>
              </a:r>
              <a:r>
                <a:rPr kumimoji="1" lang="en-US">
                  <a:sym typeface="Symbol" pitchFamily="18" charset="2"/>
                </a:rPr>
                <a:t>(</a:t>
              </a:r>
              <a:r>
                <a:rPr kumimoji="1" lang="en-US" i="1">
                  <a:sym typeface="Symbol" pitchFamily="18" charset="2"/>
                </a:rPr>
                <a:t>account      branch </a:t>
              </a:r>
              <a:r>
                <a:rPr kumimoji="1" lang="en-US">
                  <a:sym typeface="Symbol" pitchFamily="18" charset="2"/>
                </a:rPr>
                <a:t>)</a:t>
              </a:r>
              <a:endParaRPr kumimoji="1" lang="en-US" i="1">
                <a:sym typeface="Symbol" pitchFamily="18" charset="2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>
                  <a:sym typeface="Symbol" pitchFamily="18" charset="2"/>
                </a:rPr>
                <a:t>r</a:t>
              </a:r>
              <a:r>
                <a:rPr kumimoji="1" lang="en-US" i="1" baseline="-25000">
                  <a:sym typeface="Symbol" pitchFamily="18" charset="2"/>
                </a:rPr>
                <a:t>2 </a:t>
              </a:r>
              <a:r>
                <a:rPr kumimoji="1" lang="en-US">
                  <a:sym typeface="Symbol" pitchFamily="18" charset="2"/>
                </a:rPr>
                <a:t>  </a:t>
              </a:r>
              <a:r>
                <a:rPr kumimoji="1" lang="en-US" sz="2400" i="1" baseline="-25000">
                  <a:sym typeface="Symbol" pitchFamily="18" charset="2"/>
                </a:rPr>
                <a:t>account_number</a:t>
              </a:r>
              <a:r>
                <a:rPr kumimoji="1" lang="en-US" i="1" baseline="-25000">
                  <a:sym typeface="Symbol" pitchFamily="18" charset="2"/>
                </a:rPr>
                <a:t>,</a:t>
              </a:r>
              <a:r>
                <a:rPr kumimoji="1" lang="en-US" sz="1600">
                  <a:sym typeface="Symbol" pitchFamily="18" charset="2"/>
                </a:rPr>
                <a:t> </a:t>
              </a:r>
              <a:r>
                <a:rPr kumimoji="1" lang="en-US" sz="2400" i="1" baseline="-25000">
                  <a:sym typeface="Symbol" pitchFamily="18" charset="2"/>
                </a:rPr>
                <a:t>branch_name, balance</a:t>
              </a:r>
              <a:r>
                <a:rPr kumimoji="1" lang="en-US">
                  <a:sym typeface="Symbol" pitchFamily="18" charset="2"/>
                </a:rPr>
                <a:t> (</a:t>
              </a:r>
              <a:r>
                <a:rPr kumimoji="1" lang="en-US" i="1">
                  <a:sym typeface="Symbol" pitchFamily="18" charset="2"/>
                </a:rPr>
                <a:t>r</a:t>
              </a:r>
              <a:r>
                <a:rPr kumimoji="1" lang="en-US" baseline="-25000">
                  <a:sym typeface="Symbol" pitchFamily="18" charset="2"/>
                </a:rPr>
                <a:t>1</a:t>
              </a:r>
              <a:r>
                <a:rPr kumimoji="1" lang="en-US">
                  <a:sym typeface="Symbol" pitchFamily="18" charset="2"/>
                </a:rPr>
                <a:t>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i="1">
                  <a:sym typeface="Symbol" pitchFamily="18" charset="2"/>
                </a:rPr>
                <a:t>r</a:t>
              </a:r>
              <a:r>
                <a:rPr kumimoji="1" lang="en-US" baseline="-25000">
                  <a:sym typeface="Symbol" pitchFamily="18" charset="2"/>
                </a:rPr>
                <a:t>3 </a:t>
              </a:r>
              <a:r>
                <a:rPr kumimoji="1" lang="en-US">
                  <a:sym typeface="Symbol" pitchFamily="18" charset="2"/>
                </a:rPr>
                <a:t> </a:t>
              </a:r>
              <a:r>
                <a:rPr kumimoji="1" lang="en-US" sz="1400" i="1">
                  <a:sym typeface="Symbol" pitchFamily="18" charset="2"/>
                </a:rPr>
                <a:t> </a:t>
              </a:r>
              <a:r>
                <a:rPr kumimoji="1" lang="en-US" sz="2400" i="1" baseline="-25000">
                  <a:sym typeface="Symbol" pitchFamily="18" charset="2"/>
                </a:rPr>
                <a:t>customer_name, account_number</a:t>
              </a:r>
              <a:r>
                <a:rPr kumimoji="1" lang="en-US" sz="2000">
                  <a:sym typeface="Symbol" pitchFamily="18" charset="2"/>
                </a:rPr>
                <a:t> </a:t>
              </a:r>
              <a:r>
                <a:rPr kumimoji="1" lang="en-US">
                  <a:sym typeface="Symbol" pitchFamily="18" charset="2"/>
                </a:rPr>
                <a:t>(</a:t>
              </a:r>
              <a:r>
                <a:rPr kumimoji="1" lang="en-US" i="1">
                  <a:sym typeface="Symbol" pitchFamily="18" charset="2"/>
                </a:rPr>
                <a:t>r</a:t>
              </a:r>
              <a:r>
                <a:rPr kumimoji="1" lang="en-US" baseline="-25000">
                  <a:sym typeface="Symbol" pitchFamily="18" charset="2"/>
                </a:rPr>
                <a:t>2</a:t>
              </a:r>
              <a:r>
                <a:rPr kumimoji="1" lang="en-US">
                  <a:sym typeface="Symbol" pitchFamily="18" charset="2"/>
                </a:rPr>
                <a:t>     depositor)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i="1">
                  <a:sym typeface="Symbol" pitchFamily="18" charset="2"/>
                </a:rPr>
                <a:t>account </a:t>
              </a:r>
              <a:r>
                <a:rPr kumimoji="1" lang="en-US">
                  <a:sym typeface="Symbol" pitchFamily="18" charset="2"/>
                </a:rPr>
                <a:t> account – </a:t>
              </a:r>
              <a:r>
                <a:rPr kumimoji="1" lang="en-US" i="1">
                  <a:sym typeface="Symbol" pitchFamily="18" charset="2"/>
                </a:rPr>
                <a:t>r</a:t>
              </a:r>
              <a:r>
                <a:rPr kumimoji="1" lang="en-US" baseline="-25000">
                  <a:sym typeface="Symbol" pitchFamily="18" charset="2"/>
                </a:rPr>
                <a:t>2</a:t>
              </a:r>
              <a:endParaRPr kumimoji="1" lang="en-US">
                <a:sym typeface="Symbol" pitchFamily="18" charset="2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i="1">
                  <a:sym typeface="Symbol" pitchFamily="18" charset="2"/>
                </a:rPr>
                <a:t>depositor </a:t>
              </a:r>
              <a:r>
                <a:rPr kumimoji="1" lang="en-US">
                  <a:sym typeface="Symbol" pitchFamily="18" charset="2"/>
                </a:rPr>
                <a:t> depositor – </a:t>
              </a:r>
              <a:r>
                <a:rPr kumimoji="1" lang="en-US" i="1">
                  <a:sym typeface="Symbol" pitchFamily="18" charset="2"/>
                </a:rPr>
                <a:t>r</a:t>
              </a:r>
              <a:r>
                <a:rPr kumimoji="1" lang="en-US" baseline="-25000">
                  <a:sym typeface="Symbol" pitchFamily="18" charset="2"/>
                </a:rPr>
                <a:t>3</a:t>
              </a:r>
            </a:p>
          </p:txBody>
        </p:sp>
      </p:grp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</a:t>
            </a:r>
            <a:r>
              <a:rPr kumimoji="1" lang="en-US" sz="2000"/>
              <a:t>  </a:t>
            </a:r>
            <a:r>
              <a:rPr kumimoji="1" lang="en-US"/>
              <a:t>Delete</a:t>
            </a:r>
            <a:r>
              <a:rPr kumimoji="1" lang="en-US" sz="2000"/>
              <a:t> </a:t>
            </a:r>
            <a:r>
              <a:rPr kumimoji="1" lang="en-US"/>
              <a:t>all loan records with amount in the range of 0 to 50</a:t>
            </a:r>
            <a:endParaRPr lang="en-US"/>
          </a:p>
        </p:txBody>
      </p:sp>
      <p:sp>
        <p:nvSpPr>
          <p:cNvPr id="718858" name="Text Box 10"/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loan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loan</a:t>
            </a:r>
            <a:r>
              <a:rPr kumimoji="1" lang="en-US" sz="2000">
                <a:sym typeface="Symbol" pitchFamily="18" charset="2"/>
              </a:rPr>
              <a:t> – </a:t>
            </a:r>
            <a:r>
              <a:rPr kumimoji="1" lang="en-US" sz="2400">
                <a:sym typeface="Symbol" pitchFamily="18" charset="2"/>
              </a:rPr>
              <a:t></a:t>
            </a:r>
            <a:r>
              <a:rPr kumimoji="1" lang="en-US" sz="2000">
                <a:sym typeface="Symbol" pitchFamily="18" charset="2"/>
              </a:rPr>
              <a:t></a:t>
            </a:r>
            <a:r>
              <a:rPr kumimoji="1" lang="en-US" sz="2800" i="1" baseline="-25000">
                <a:sym typeface="Symbol" pitchFamily="18" charset="2"/>
              </a:rPr>
              <a:t>amount 0and amount  50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loan</a:t>
            </a:r>
            <a:r>
              <a:rPr kumimoji="1" lang="en-US" sz="2000">
                <a:sym typeface="Symbol" pitchFamily="18" charset="2"/>
              </a:rPr>
              <a:t>)</a:t>
            </a:r>
            <a:endParaRPr lang="en-US"/>
          </a:p>
        </p:txBody>
      </p:sp>
      <p:sp>
        <p:nvSpPr>
          <p:cNvPr id="718859" name="Text Box 11"/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account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account </a:t>
            </a:r>
            <a:r>
              <a:rPr kumimoji="1" lang="en-US" sz="2000">
                <a:sym typeface="Symbol" pitchFamily="18" charset="2"/>
              </a:rPr>
              <a:t>– </a:t>
            </a:r>
            <a:r>
              <a:rPr kumimoji="1" lang="en-US" sz="2400">
                <a:sym typeface="Symbol" pitchFamily="18" charset="2"/>
              </a:rPr>
              <a:t></a:t>
            </a:r>
            <a:r>
              <a:rPr kumimoji="1" lang="en-US" sz="2800" i="1" baseline="-25000">
                <a:sym typeface="Symbol" pitchFamily="18" charset="2"/>
              </a:rPr>
              <a:t>branch_name = “Perryridge”</a:t>
            </a:r>
            <a:r>
              <a:rPr kumimoji="1" lang="en-US" sz="20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000" i="1">
                <a:sym typeface="Symbol" pitchFamily="18" charset="2"/>
              </a:rPr>
              <a:t>account </a:t>
            </a:r>
            <a:r>
              <a:rPr kumimoji="1" lang="en-US" sz="2000">
                <a:sym typeface="Symbol" pitchFamily="18" charset="2"/>
              </a:rPr>
              <a:t>)</a:t>
            </a: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2" grpId="0" autoUpdateAnimBg="0"/>
      <p:bldP spid="718857" grpId="0" autoUpdateAnimBg="0"/>
      <p:bldP spid="718858" grpId="0" autoUpdateAnimBg="0"/>
      <p:bldP spid="718859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/>
              <a:t>To insert data into a relation, we either:</a:t>
            </a:r>
          </a:p>
          <a:p>
            <a:pPr lvl="1">
              <a:tabLst>
                <a:tab pos="3263900" algn="ctr"/>
              </a:tabLst>
            </a:pPr>
            <a:r>
              <a:rPr lang="en-US"/>
              <a:t>specify a tuple to be inserted</a:t>
            </a:r>
          </a:p>
          <a:p>
            <a:pPr lvl="1">
              <a:tabLst>
                <a:tab pos="3263900" algn="ctr"/>
              </a:tabLst>
            </a:pPr>
            <a:r>
              <a:rPr lang="en-US"/>
              <a:t>write a query whose result is a set of tuples to be inserted</a:t>
            </a:r>
          </a:p>
          <a:p>
            <a:pPr>
              <a:tabLst>
                <a:tab pos="3263900" algn="ctr"/>
              </a:tabLst>
            </a:pPr>
            <a:r>
              <a:rPr lang="en-US"/>
              <a:t>in relational algebra, an insertion is expressed by: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/>
              <a:t>		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 </a:t>
            </a:r>
            <a:r>
              <a:rPr lang="en-US" i="1">
                <a:sym typeface="Symbol" pitchFamily="18" charset="2"/>
              </a:rPr>
              <a:t> r</a:t>
            </a:r>
            <a:r>
              <a:rPr lang="en-US">
                <a:sym typeface="Symbol" pitchFamily="18" charset="2"/>
              </a:rPr>
              <a:t>    </a:t>
            </a:r>
            <a:r>
              <a:rPr lang="en-US" i="1">
                <a:sym typeface="Symbol" pitchFamily="18" charset="2"/>
              </a:rPr>
              <a:t>E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/>
              <a:t>	where </a:t>
            </a:r>
            <a:r>
              <a:rPr lang="en-US" i="1"/>
              <a:t>r</a:t>
            </a:r>
            <a:r>
              <a:rPr lang="en-US"/>
              <a:t> is a relation and </a:t>
            </a:r>
            <a:r>
              <a:rPr lang="en-US" i="1"/>
              <a:t>E</a:t>
            </a:r>
            <a:r>
              <a:rPr lang="en-US"/>
              <a:t> is a relational algebra expression.</a:t>
            </a:r>
          </a:p>
          <a:p>
            <a:pPr>
              <a:tabLst>
                <a:tab pos="3263900" algn="ctr"/>
              </a:tabLst>
            </a:pPr>
            <a:r>
              <a:rPr lang="en-US"/>
              <a:t>The insertion of a single tuple is expressed by letting </a:t>
            </a:r>
            <a:r>
              <a:rPr lang="en-US" i="1"/>
              <a:t>E</a:t>
            </a:r>
            <a:r>
              <a:rPr lang="en-US"/>
              <a:t>  be a constant relation containing one tuple.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Examples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14375"/>
          </a:xfrm>
        </p:spPr>
        <p:txBody>
          <a:bodyPr/>
          <a:lstStyle/>
          <a:p>
            <a:pPr>
              <a:tabLst>
                <a:tab pos="1030288" algn="l"/>
              </a:tabLst>
            </a:pPr>
            <a:r>
              <a:rPr lang="en-US"/>
              <a:t>Insert information in the database specifying that Smith has $1200 in account A-973 at the Perryridge branch.</a:t>
            </a:r>
            <a:endParaRPr lang="en-US">
              <a:sym typeface="Symbol" pitchFamily="18" charset="2"/>
            </a:endParaRP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796925" y="3289300"/>
            <a:ext cx="74326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itchFamily="18" charset="2"/>
              </a:rPr>
              <a:t>  Provide as a gift for all loan customers in the Perryridge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branch, a $200 savings account.  Let the loan number serve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as the account number for the new savings account.</a:t>
            </a:r>
            <a:endParaRPr kumimoji="1" lang="en-US" i="1">
              <a:sym typeface="Symbol" pitchFamily="18" charset="2"/>
            </a:endParaRPr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241425" y="1925638"/>
            <a:ext cx="625157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account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 account</a:t>
            </a:r>
            <a:r>
              <a:rPr kumimoji="1" lang="en-US" sz="2000">
                <a:sym typeface="Symbol" pitchFamily="18" charset="2"/>
              </a:rPr>
              <a:t>    {(“A-973”,</a:t>
            </a:r>
            <a:r>
              <a:rPr kumimoji="1" lang="en-US" sz="1600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“Perryridge”, 1200)}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depositor  </a:t>
            </a:r>
            <a:r>
              <a:rPr kumimoji="1" lang="en-US" sz="2000" i="1">
                <a:sym typeface="Symbol" pitchFamily="18" charset="2"/>
              </a:rPr>
              <a:t> depositor</a:t>
            </a:r>
            <a:r>
              <a:rPr kumimoji="1" lang="en-US" sz="2000">
                <a:sym typeface="Symbol" pitchFamily="18" charset="2"/>
              </a:rPr>
              <a:t>    {(“Smith”, “A-973”)}</a:t>
            </a:r>
          </a:p>
        </p:txBody>
      </p:sp>
      <p:grpSp>
        <p:nvGrpSpPr>
          <p:cNvPr id="722950" name="Group 6"/>
          <p:cNvGrpSpPr>
            <a:grpSpLocks/>
          </p:cNvGrpSpPr>
          <p:nvPr/>
        </p:nvGrpSpPr>
        <p:grpSpPr bwMode="auto">
          <a:xfrm>
            <a:off x="1368425" y="4376738"/>
            <a:ext cx="5835650" cy="1219200"/>
            <a:chOff x="622" y="2797"/>
            <a:chExt cx="3676" cy="768"/>
          </a:xfrm>
        </p:grpSpPr>
        <p:sp>
          <p:nvSpPr>
            <p:cNvPr id="722951" name="AutoShape 7"/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2" name="Text Box 8"/>
            <p:cNvSpPr txBox="1">
              <a:spLocks noChangeArrowheads="1"/>
            </p:cNvSpPr>
            <p:nvPr/>
          </p:nvSpPr>
          <p:spPr bwMode="auto">
            <a:xfrm>
              <a:off x="622" y="2797"/>
              <a:ext cx="36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>
                  <a:sym typeface="Symbol" pitchFamily="18" charset="2"/>
                </a:rPr>
                <a:t>r</a:t>
              </a:r>
              <a:r>
                <a:rPr kumimoji="1" lang="en-US" sz="2000" baseline="-25000">
                  <a:sym typeface="Symbol" pitchFamily="18" charset="2"/>
                </a:rPr>
                <a:t>1</a:t>
              </a:r>
              <a:r>
                <a:rPr kumimoji="1" lang="en-US" sz="2000">
                  <a:sym typeface="Symbol" pitchFamily="18" charset="2"/>
                </a:rPr>
                <a:t>  (</a:t>
              </a:r>
              <a:r>
                <a:rPr kumimoji="1" lang="en-US" sz="2000" i="1" baseline="-25000">
                  <a:sym typeface="Symbol" pitchFamily="18" charset="2"/>
                </a:rPr>
                <a:t>branch_name = “Perryridge”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borrower    </a:t>
              </a:r>
              <a:r>
                <a:rPr kumimoji="1" lang="en-US" sz="2000">
                  <a:sym typeface="Symbol" pitchFamily="18" charset="2"/>
                </a:rPr>
                <a:t>loan))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>
                  <a:sym typeface="Symbol" pitchFamily="18" charset="2"/>
                </a:rPr>
                <a:t>account </a:t>
              </a:r>
              <a:r>
                <a:rPr kumimoji="1" lang="en-US" sz="2000">
                  <a:sym typeface="Symbol" pitchFamily="18" charset="2"/>
                </a:rPr>
                <a:t> </a:t>
              </a:r>
              <a:r>
                <a:rPr kumimoji="1" lang="en-US" sz="2000" i="1">
                  <a:sym typeface="Symbol" pitchFamily="18" charset="2"/>
                </a:rPr>
                <a:t>account</a:t>
              </a:r>
              <a:r>
                <a:rPr kumimoji="1" lang="en-US" sz="2000">
                  <a:sym typeface="Symbol" pitchFamily="18" charset="2"/>
                </a:rPr>
                <a:t>  </a:t>
              </a:r>
              <a:r>
                <a:rPr kumimoji="1" lang="en-US" sz="2000" i="1" baseline="-25000">
                  <a:sym typeface="Symbol" pitchFamily="18" charset="2"/>
                </a:rPr>
                <a:t>loan_number, </a:t>
              </a:r>
              <a:r>
                <a:rPr kumimoji="1" lang="en-US" sz="1600" i="1" baseline="-25000">
                  <a:sym typeface="Symbol" pitchFamily="18" charset="2"/>
                </a:rPr>
                <a:t>branch_name,</a:t>
              </a:r>
              <a:r>
                <a:rPr kumimoji="1" lang="en-US" sz="1600" baseline="-25000">
                  <a:sym typeface="Symbol" pitchFamily="18" charset="2"/>
                </a:rPr>
                <a:t> </a:t>
              </a:r>
              <a:r>
                <a:rPr kumimoji="1" lang="en-US" sz="2000" i="1" baseline="-25000">
                  <a:sym typeface="Symbol" pitchFamily="18" charset="2"/>
                </a:rPr>
                <a:t>200</a:t>
              </a:r>
              <a:r>
                <a:rPr kumimoji="1" lang="en-US" sz="1600" i="1">
                  <a:sym typeface="Symbol" pitchFamily="18" charset="2"/>
                </a:rPr>
                <a:t>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r</a:t>
              </a:r>
              <a:r>
                <a:rPr kumimoji="1" lang="en-US" sz="2000" baseline="-25000">
                  <a:sym typeface="Symbol" pitchFamily="18" charset="2"/>
                </a:rPr>
                <a:t>1</a:t>
              </a:r>
              <a:r>
                <a:rPr kumimoji="1" lang="en-US" sz="2000">
                  <a:sym typeface="Symbol" pitchFamily="18" charset="2"/>
                </a:rPr>
                <a:t>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sym typeface="Symbol" pitchFamily="18" charset="2"/>
                </a:rPr>
                <a:t>depositor  </a:t>
              </a:r>
              <a:r>
                <a:rPr kumimoji="1" lang="en-US" sz="2000" i="1">
                  <a:sym typeface="Symbol" pitchFamily="18" charset="2"/>
                </a:rPr>
                <a:t>depositor </a:t>
              </a:r>
              <a:r>
                <a:rPr kumimoji="1" lang="en-US" sz="2000">
                  <a:sym typeface="Symbol" pitchFamily="18" charset="2"/>
                </a:rPr>
                <a:t> </a:t>
              </a:r>
              <a:r>
                <a:rPr kumimoji="1" lang="en-US" sz="2000" i="1" baseline="-25000">
                  <a:sym typeface="Symbol" pitchFamily="18" charset="2"/>
                </a:rPr>
                <a:t>customer_name, loan_number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r</a:t>
              </a:r>
              <a:r>
                <a:rPr kumimoji="1" lang="en-US" sz="2000" baseline="-25000">
                  <a:sym typeface="Symbol" pitchFamily="18" charset="2"/>
                </a:rPr>
                <a:t>1</a:t>
              </a:r>
              <a:r>
                <a:rPr kumimoji="1" lang="en-US" sz="2000">
                  <a:sym typeface="Symbol" pitchFamily="18" charset="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autoUpdateAnimBg="0"/>
      <p:bldP spid="722948" grpId="0" autoUpdateAnimBg="0"/>
      <p:bldP spid="722949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/>
              <a:t>A mechanism to change a value in a tuple without charging </a:t>
            </a:r>
            <a:r>
              <a:rPr lang="en-US" i="1"/>
              <a:t>all</a:t>
            </a:r>
            <a:r>
              <a:rPr lang="en-US"/>
              <a:t> values in the tuple</a:t>
            </a:r>
          </a:p>
          <a:p>
            <a:pPr>
              <a:tabLst>
                <a:tab pos="3263900" algn="ctr"/>
              </a:tabLst>
            </a:pPr>
            <a:r>
              <a:rPr lang="en-US"/>
              <a:t>Use the generalized projection operator to do this task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/>
              <a:t>	</a:t>
            </a:r>
            <a:br>
              <a:rPr lang="en-US"/>
            </a:br>
            <a:r>
              <a:rPr lang="en-US"/>
              <a:t>	</a:t>
            </a:r>
            <a:endParaRPr lang="en-US">
              <a:sym typeface="Symbol" pitchFamily="18" charset="2"/>
            </a:endParaRPr>
          </a:p>
          <a:p>
            <a:pPr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Each </a:t>
            </a:r>
            <a:r>
              <a:rPr lang="en-US" i="1">
                <a:sym typeface="Symbol" pitchFamily="18" charset="2"/>
              </a:rPr>
              <a:t>F</a:t>
            </a:r>
            <a:r>
              <a:rPr lang="en-US" sz="2400" i="1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is either </a:t>
            </a:r>
          </a:p>
          <a:p>
            <a:pPr lvl="1"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the </a:t>
            </a:r>
            <a:r>
              <a:rPr lang="en-US" i="1">
                <a:sym typeface="Symbol" pitchFamily="18" charset="2"/>
              </a:rPr>
              <a:t>I </a:t>
            </a:r>
            <a:r>
              <a:rPr lang="en-US" baseline="30000">
                <a:sym typeface="Symbol" pitchFamily="18" charset="2"/>
              </a:rPr>
              <a:t>th</a:t>
            </a:r>
            <a:r>
              <a:rPr lang="en-US">
                <a:sym typeface="Symbol" pitchFamily="18" charset="2"/>
              </a:rPr>
              <a:t> attribute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, if the </a:t>
            </a:r>
            <a:r>
              <a:rPr lang="en-US" i="1">
                <a:sym typeface="Symbol" pitchFamily="18" charset="2"/>
              </a:rPr>
              <a:t>I </a:t>
            </a:r>
            <a:r>
              <a:rPr lang="en-US" baseline="30000">
                <a:sym typeface="Symbol" pitchFamily="18" charset="2"/>
              </a:rPr>
              <a:t>th </a:t>
            </a:r>
            <a:r>
              <a:rPr lang="en-US">
                <a:sym typeface="Symbol" pitchFamily="18" charset="2"/>
              </a:rPr>
              <a:t>attribute is not updated, or,</a:t>
            </a:r>
          </a:p>
          <a:p>
            <a:pPr lvl="1"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if the attribute is to be updated F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is an expression, involving only constants and the attributes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, which gives the new value for the attribute</a:t>
            </a:r>
          </a:p>
        </p:txBody>
      </p:sp>
      <p:graphicFrame>
        <p:nvGraphicFramePr>
          <p:cNvPr id="724996" name="Object 4"/>
          <p:cNvGraphicFramePr>
            <a:graphicFrameLocks noChangeAspect="1"/>
          </p:cNvGraphicFramePr>
          <p:nvPr/>
        </p:nvGraphicFramePr>
        <p:xfrm>
          <a:off x="2568575" y="2386013"/>
          <a:ext cx="2128838" cy="446087"/>
        </p:xfrm>
        <a:graphic>
          <a:graphicData uri="http://schemas.openxmlformats.org/presentationml/2006/ole">
            <p:oleObj spid="_x0000_s724996" name="Equation" r:id="rId4" imgW="1701720" imgH="355320" progId="Equation.3">
              <p:embed/>
            </p:oleObj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Examples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7925"/>
            <a:ext cx="8153400" cy="650875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/>
              <a:t>Make interest payments by increasing all balances by 5 percent.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857250" y="3022600"/>
            <a:ext cx="760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itchFamily="18" charset="2"/>
              </a:rPr>
              <a:t>  Pay all accounts with balances over $10,000 6 percent interest 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and pay all others 5 percent </a:t>
            </a:r>
            <a:endParaRPr kumimoji="1" lang="en-US" i="1">
              <a:sym typeface="Symbol" pitchFamily="18" charset="2"/>
            </a:endParaRPr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1143000" y="3984625"/>
            <a:ext cx="76962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i="1">
                <a:sym typeface="Symbol" pitchFamily="18" charset="2"/>
              </a:rPr>
              <a:t> account</a:t>
            </a:r>
            <a:r>
              <a:rPr kumimoji="1" lang="en-US">
                <a:sym typeface="Symbol" pitchFamily="18" charset="2"/>
              </a:rPr>
              <a:t>    </a:t>
            </a:r>
            <a:r>
              <a:rPr kumimoji="1" lang="en-US" sz="2000" i="1" baseline="-25000">
                <a:sym typeface="Symbol" pitchFamily="18" charset="2"/>
              </a:rPr>
              <a:t>account_number</a:t>
            </a:r>
            <a:r>
              <a:rPr kumimoji="1" lang="en-US" sz="2000" baseline="-25000">
                <a:sym typeface="Symbol" pitchFamily="18" charset="2"/>
              </a:rPr>
              <a:t>, </a:t>
            </a:r>
            <a:r>
              <a:rPr kumimoji="1" lang="en-US" sz="2000" i="1" baseline="-25000">
                <a:sym typeface="Symbol" pitchFamily="18" charset="2"/>
              </a:rPr>
              <a:t>branch_name</a:t>
            </a:r>
            <a:r>
              <a:rPr kumimoji="1" lang="en-US" sz="2000" baseline="-25000">
                <a:sym typeface="Symbol" pitchFamily="18" charset="2"/>
              </a:rPr>
              <a:t>, </a:t>
            </a:r>
            <a:r>
              <a:rPr kumimoji="1" lang="en-US" sz="2000" i="1" baseline="-25000">
                <a:sym typeface="Symbol" pitchFamily="18" charset="2"/>
              </a:rPr>
              <a:t>balance </a:t>
            </a:r>
            <a:r>
              <a:rPr kumimoji="1" lang="en-US" baseline="-25000">
                <a:sym typeface="Symbol" pitchFamily="18" charset="2"/>
              </a:rPr>
              <a:t>* 1.06</a:t>
            </a:r>
            <a:r>
              <a:rPr kumimoji="1" lang="en-US" i="1" baseline="-25000">
                <a:sym typeface="Symbol" pitchFamily="18" charset="2"/>
              </a:rPr>
              <a:t> </a:t>
            </a:r>
            <a:r>
              <a:rPr kumimoji="1" lang="en-US">
                <a:sym typeface="Symbol" pitchFamily="18" charset="2"/>
              </a:rPr>
              <a:t>( </a:t>
            </a:r>
            <a:r>
              <a:rPr kumimoji="1" lang="en-US" i="1" baseline="-25000">
                <a:sym typeface="Symbol" pitchFamily="18" charset="2"/>
              </a:rPr>
              <a:t>BAL  10000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account </a:t>
            </a:r>
            <a:r>
              <a:rPr kumimoji="1" lang="en-US">
                <a:sym typeface="Symbol" pitchFamily="18" charset="2"/>
              </a:rPr>
              <a:t>))</a:t>
            </a:r>
            <a:br>
              <a:rPr kumimoji="1" lang="en-US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                      </a:t>
            </a:r>
            <a:r>
              <a:rPr kumimoji="1" lang="en-US" sz="2000" i="1" baseline="-25000">
                <a:sym typeface="Symbol" pitchFamily="18" charset="2"/>
              </a:rPr>
              <a:t>account_number</a:t>
            </a:r>
            <a:r>
              <a:rPr kumimoji="1" lang="en-US" sz="2000" baseline="-25000">
                <a:sym typeface="Symbol" pitchFamily="18" charset="2"/>
              </a:rPr>
              <a:t>, </a:t>
            </a:r>
            <a:r>
              <a:rPr kumimoji="1" lang="en-US" sz="2000" i="1" baseline="-25000">
                <a:sym typeface="Symbol" pitchFamily="18" charset="2"/>
              </a:rPr>
              <a:t>branch_name</a:t>
            </a:r>
            <a:r>
              <a:rPr kumimoji="1" lang="en-US" sz="2000" baseline="-25000">
                <a:sym typeface="Symbol" pitchFamily="18" charset="2"/>
              </a:rPr>
              <a:t>, </a:t>
            </a:r>
            <a:r>
              <a:rPr kumimoji="1" lang="en-US" sz="2000" i="1" baseline="-25000">
                <a:sym typeface="Symbol" pitchFamily="18" charset="2"/>
              </a:rPr>
              <a:t>balance </a:t>
            </a:r>
            <a:r>
              <a:rPr kumimoji="1" lang="en-US" i="1" baseline="-25000">
                <a:sym typeface="Symbol" pitchFamily="18" charset="2"/>
              </a:rPr>
              <a:t>* </a:t>
            </a:r>
            <a:r>
              <a:rPr kumimoji="1" lang="en-US" baseline="-25000">
                <a:sym typeface="Symbol" pitchFamily="18" charset="2"/>
              </a:rPr>
              <a:t>1.05 </a:t>
            </a:r>
            <a:r>
              <a:rPr kumimoji="1" lang="en-US">
                <a:sym typeface="Symbol" pitchFamily="18" charset="2"/>
              </a:rPr>
              <a:t>(</a:t>
            </a:r>
            <a:r>
              <a:rPr kumimoji="1" lang="en-US" i="1" baseline="-25000">
                <a:sym typeface="Symbol" pitchFamily="18" charset="2"/>
              </a:rPr>
              <a:t>BAL  10000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account</a:t>
            </a:r>
            <a:r>
              <a:rPr kumimoji="1" lang="en-US">
                <a:sym typeface="Symbol" pitchFamily="18" charset="2"/>
              </a:rPr>
              <a:t>))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itchFamily="18" charset="2"/>
            </a:endParaRPr>
          </a:p>
        </p:txBody>
      </p:sp>
      <p:grpSp>
        <p:nvGrpSpPr>
          <p:cNvPr id="727046" name="Group 6"/>
          <p:cNvGrpSpPr>
            <a:grpSpLocks/>
          </p:cNvGrpSpPr>
          <p:nvPr/>
        </p:nvGrpSpPr>
        <p:grpSpPr bwMode="auto">
          <a:xfrm>
            <a:off x="1066800" y="1676400"/>
            <a:ext cx="7570788" cy="928688"/>
            <a:chOff x="526" y="965"/>
            <a:chExt cx="4769" cy="585"/>
          </a:xfrm>
        </p:grpSpPr>
        <p:sp>
          <p:nvSpPr>
            <p:cNvPr id="727047" name="Text Box 7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i="1"/>
                <a:t>account </a:t>
              </a:r>
              <a:r>
                <a:rPr kumimoji="1" lang="en-US">
                  <a:sym typeface="Symbol" pitchFamily="18" charset="2"/>
                </a:rPr>
                <a:t>  </a:t>
              </a:r>
              <a:r>
                <a:rPr kumimoji="1" lang="en-US" sz="2000" i="1" baseline="-25000">
                  <a:sym typeface="Symbol" pitchFamily="18" charset="2"/>
                </a:rPr>
                <a:t>account_number</a:t>
              </a:r>
              <a:r>
                <a:rPr kumimoji="1" lang="en-US" sz="2000" baseline="-25000">
                  <a:sym typeface="Symbol" pitchFamily="18" charset="2"/>
                </a:rPr>
                <a:t>, </a:t>
              </a:r>
              <a:r>
                <a:rPr kumimoji="1" lang="en-US" sz="2000" i="1" baseline="-25000">
                  <a:sym typeface="Symbol" pitchFamily="18" charset="2"/>
                </a:rPr>
                <a:t>branch_name</a:t>
              </a:r>
              <a:r>
                <a:rPr kumimoji="1" lang="en-US" sz="2000" baseline="-25000">
                  <a:sym typeface="Symbol" pitchFamily="18" charset="2"/>
                </a:rPr>
                <a:t>, </a:t>
              </a:r>
              <a:r>
                <a:rPr kumimoji="1" lang="en-US" sz="2000" i="1" baseline="-25000">
                  <a:sym typeface="Symbol" pitchFamily="18" charset="2"/>
                </a:rPr>
                <a:t>balance </a:t>
              </a:r>
              <a:r>
                <a:rPr kumimoji="1" lang="en-US" sz="2000" baseline="-25000">
                  <a:sym typeface="Symbol" pitchFamily="18" charset="2"/>
                </a:rPr>
                <a:t>* 1.05</a:t>
              </a:r>
              <a:r>
                <a:rPr kumimoji="1" lang="en-US" i="1" baseline="-25000">
                  <a:sym typeface="Symbol" pitchFamily="18" charset="2"/>
                </a:rPr>
                <a:t> </a:t>
              </a:r>
              <a:r>
                <a:rPr kumimoji="1" lang="en-US">
                  <a:sym typeface="Symbol" pitchFamily="18" charset="2"/>
                </a:rPr>
                <a:t>(</a:t>
              </a:r>
              <a:r>
                <a:rPr kumimoji="1" lang="en-US" i="1">
                  <a:sym typeface="Symbol" pitchFamily="18" charset="2"/>
                </a:rPr>
                <a:t>account</a:t>
              </a:r>
              <a:r>
                <a:rPr kumimoji="1" lang="en-US">
                  <a:sym typeface="Symbol" pitchFamily="18" charset="2"/>
                </a:rPr>
                <a:t>)</a:t>
              </a:r>
            </a:p>
          </p:txBody>
        </p:sp>
        <p:sp>
          <p:nvSpPr>
            <p:cNvPr id="727048" name="Text Box 8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kumimoji="1" lang="en-IN" i="1"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build="p" autoUpdateAnimBg="0"/>
      <p:bldP spid="727044" grpId="0" autoUpdateAnimBg="0"/>
      <p:bldP spid="727045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114300"/>
            <a:ext cx="6781800" cy="609600"/>
          </a:xfrm>
        </p:spPr>
        <p:txBody>
          <a:bodyPr/>
          <a:lstStyle/>
          <a:p>
            <a:r>
              <a:rPr lang="en-US"/>
              <a:t>Example Queries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7500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itchFamily="18" charset="2"/>
              </a:rPr>
              <a:t>Find the names of all customers who have a loan and an account at bank.</a:t>
            </a:r>
          </a:p>
        </p:txBody>
      </p:sp>
      <p:sp>
        <p:nvSpPr>
          <p:cNvPr id="743428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75692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borrower</a:t>
            </a:r>
            <a:r>
              <a:rPr kumimoji="1" lang="en-US" sz="2000">
                <a:sym typeface="Symbol" pitchFamily="18" charset="2"/>
              </a:rPr>
              <a:t>)  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depositor</a:t>
            </a:r>
            <a:r>
              <a:rPr kumimoji="1" lang="en-US" sz="2000">
                <a:sym typeface="Symbol" pitchFamily="18" charset="2"/>
              </a:rPr>
              <a:t>)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lang="en-US"/>
          </a:p>
        </p:txBody>
      </p:sp>
      <p:sp>
        <p:nvSpPr>
          <p:cNvPr id="743429" name="Rectangle 5"/>
          <p:cNvSpPr>
            <a:spLocks noChangeArrowheads="1"/>
          </p:cNvSpPr>
          <p:nvPr>
            <p:ph type="body" idx="1"/>
          </p:nvPr>
        </p:nvSpPr>
        <p:spPr>
          <a:xfrm>
            <a:off x="798513" y="2895600"/>
            <a:ext cx="7848600" cy="10033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Find the name of all customers who have a loan at the bank and the loan amount</a:t>
            </a:r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952500" y="3810000"/>
            <a:ext cx="756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customer_name, loan_number, amount </a:t>
            </a:r>
            <a:r>
              <a:rPr kumimoji="1" lang="en-US" sz="2000" i="1">
                <a:sym typeface="Symbol" pitchFamily="18" charset="2"/>
              </a:rPr>
              <a:t>(borrower     loan)</a:t>
            </a:r>
            <a:endParaRPr lang="en-US" sz="1600"/>
          </a:p>
        </p:txBody>
      </p:sp>
      <p:sp>
        <p:nvSpPr>
          <p:cNvPr id="743431" name="AutoShape 7"/>
          <p:cNvSpPr>
            <a:spLocks noChangeArrowheads="1"/>
          </p:cNvSpPr>
          <p:nvPr/>
        </p:nvSpPr>
        <p:spPr bwMode="auto">
          <a:xfrm rot="16200000" flipV="1">
            <a:off x="6492875" y="3946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autoUpdateAnimBg="0"/>
      <p:bldP spid="743428" grpId="0" autoUpdateAnimBg="0"/>
      <p:bldP spid="743429" grpId="0" build="p"/>
      <p:bldP spid="743430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0772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92150" lvl="1" indent="-2349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/>
              <a:t>Query 1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>
                <a:sym typeface="Symbol" pitchFamily="18" charset="2"/>
              </a:rPr>
              <a:t></a:t>
            </a:r>
            <a:r>
              <a:rPr kumimoji="1" lang="en-US" sz="2200" i="1" baseline="-25000"/>
              <a:t>customer_name </a:t>
            </a:r>
            <a:r>
              <a:rPr kumimoji="1" lang="en-US"/>
              <a:t>(</a:t>
            </a:r>
            <a:r>
              <a:rPr kumimoji="1" lang="en-US" sz="2200">
                <a:sym typeface="Symbol" pitchFamily="18" charset="2"/>
              </a:rPr>
              <a:t></a:t>
            </a:r>
            <a:r>
              <a:rPr kumimoji="1" lang="en-US" sz="2100" i="1" baseline="-25000">
                <a:sym typeface="Symbol" pitchFamily="18" charset="2"/>
              </a:rPr>
              <a:t>branch_name </a:t>
            </a:r>
            <a:r>
              <a:rPr kumimoji="1" lang="en-US" sz="2100" baseline="-25000">
                <a:sym typeface="Symbol" pitchFamily="18" charset="2"/>
              </a:rPr>
              <a:t>= “Downtown</a:t>
            </a:r>
            <a:r>
              <a:rPr kumimoji="1" lang="en-US" baseline="-25000">
                <a:sym typeface="Symbol" pitchFamily="18" charset="2"/>
              </a:rPr>
              <a:t>”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depositor</a:t>
            </a:r>
            <a:r>
              <a:rPr kumimoji="1" lang="en-US">
                <a:sym typeface="Symbol" pitchFamily="18" charset="2"/>
              </a:rPr>
              <a:t>      </a:t>
            </a:r>
            <a:r>
              <a:rPr kumimoji="1" lang="en-US" i="1">
                <a:sym typeface="Symbol" pitchFamily="18" charset="2"/>
              </a:rPr>
              <a:t>account </a:t>
            </a:r>
            <a:r>
              <a:rPr kumimoji="1" lang="en-US">
                <a:sym typeface="Symbol" pitchFamily="18" charset="2"/>
              </a:rPr>
              <a:t>)) 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>
                <a:sym typeface="Symbol" pitchFamily="18" charset="2"/>
              </a:rPr>
              <a:t>        </a:t>
            </a:r>
            <a:r>
              <a:rPr kumimoji="1" lang="en-US" sz="2100" i="1" baseline="-25000"/>
              <a:t>customer_name </a:t>
            </a:r>
            <a:r>
              <a:rPr kumimoji="1" lang="en-US"/>
              <a:t>(</a:t>
            </a:r>
            <a:r>
              <a:rPr kumimoji="1" lang="en-US" sz="2200">
                <a:sym typeface="Symbol" pitchFamily="18" charset="2"/>
              </a:rPr>
              <a:t></a:t>
            </a:r>
            <a:r>
              <a:rPr kumimoji="1" lang="en-US" sz="2100" i="1" baseline="-25000">
                <a:sym typeface="Symbol" pitchFamily="18" charset="2"/>
              </a:rPr>
              <a:t>branch_name </a:t>
            </a:r>
            <a:r>
              <a:rPr kumimoji="1" lang="en-US" sz="2100" baseline="-25000">
                <a:sym typeface="Symbol" pitchFamily="18" charset="2"/>
              </a:rPr>
              <a:t>= “Uptown</a:t>
            </a:r>
            <a:r>
              <a:rPr kumimoji="1" lang="en-US" baseline="-25000">
                <a:sym typeface="Symbol" pitchFamily="18" charset="2"/>
              </a:rPr>
              <a:t>” </a:t>
            </a:r>
            <a:r>
              <a:rPr kumimoji="1" lang="en-US">
                <a:sym typeface="Symbol" pitchFamily="18" charset="2"/>
              </a:rPr>
              <a:t>(</a:t>
            </a:r>
            <a:r>
              <a:rPr kumimoji="1" lang="en-US" i="1">
                <a:sym typeface="Symbol" pitchFamily="18" charset="2"/>
              </a:rPr>
              <a:t>depositor</a:t>
            </a:r>
            <a:r>
              <a:rPr kumimoji="1" lang="en-US">
                <a:sym typeface="Symbol" pitchFamily="18" charset="2"/>
              </a:rPr>
              <a:t>     </a:t>
            </a:r>
            <a:r>
              <a:rPr kumimoji="1" lang="en-US" i="1">
                <a:sym typeface="Symbol" pitchFamily="18" charset="2"/>
              </a:rPr>
              <a:t>account</a:t>
            </a:r>
            <a:r>
              <a:rPr kumimoji="1" lang="en-US">
                <a:sym typeface="Symbol" pitchFamily="18" charset="2"/>
              </a:rPr>
              <a:t>))</a:t>
            </a:r>
            <a:endParaRPr lang="en-US"/>
          </a:p>
        </p:txBody>
      </p:sp>
      <p:grpSp>
        <p:nvGrpSpPr>
          <p:cNvPr id="745475" name="Group 3"/>
          <p:cNvGrpSpPr>
            <a:grpSpLocks/>
          </p:cNvGrpSpPr>
          <p:nvPr/>
        </p:nvGrpSpPr>
        <p:grpSpPr bwMode="auto">
          <a:xfrm>
            <a:off x="838200" y="3276600"/>
            <a:ext cx="7054850" cy="1606550"/>
            <a:chOff x="566" y="2788"/>
            <a:chExt cx="4444" cy="1012"/>
          </a:xfrm>
        </p:grpSpPr>
        <p:sp>
          <p:nvSpPr>
            <p:cNvPr id="745476" name="AutoShape 4"/>
            <p:cNvSpPr>
              <a:spLocks noChangeArrowheads="1"/>
            </p:cNvSpPr>
            <p:nvPr/>
          </p:nvSpPr>
          <p:spPr bwMode="auto">
            <a:xfrm rot="16200000" flipV="1">
              <a:off x="3641" y="3157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477" name="Text Box 5"/>
            <p:cNvSpPr txBox="1">
              <a:spLocks noChangeArrowheads="1"/>
            </p:cNvSpPr>
            <p:nvPr/>
          </p:nvSpPr>
          <p:spPr bwMode="auto">
            <a:xfrm>
              <a:off x="566" y="2788"/>
              <a:ext cx="4444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</a:pPr>
              <a:r>
                <a:rPr kumimoji="1" lang="en-US"/>
                <a:t>Query 2</a:t>
              </a:r>
            </a:p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/>
                <a:t>	 </a:t>
              </a:r>
              <a:r>
                <a:rPr kumimoji="1" lang="en-US">
                  <a:sym typeface="Symbol" pitchFamily="18" charset="2"/>
                </a:rPr>
                <a:t></a:t>
              </a:r>
              <a:r>
                <a:rPr kumimoji="1" lang="en-US" sz="2300" i="1" baseline="-25000"/>
                <a:t>customer_name, branch_name</a:t>
              </a:r>
              <a:r>
                <a:rPr kumimoji="1" lang="en-US" baseline="-25000"/>
                <a:t> </a:t>
              </a:r>
              <a:r>
                <a:rPr kumimoji="1" lang="en-US"/>
                <a:t>(</a:t>
              </a:r>
              <a:r>
                <a:rPr kumimoji="1" lang="en-US" i="1">
                  <a:sym typeface="Symbol" pitchFamily="18" charset="2"/>
                </a:rPr>
                <a:t>depositor</a:t>
              </a:r>
              <a:r>
                <a:rPr kumimoji="1" lang="en-US">
                  <a:sym typeface="Symbol" pitchFamily="18" charset="2"/>
                </a:rPr>
                <a:t>      </a:t>
              </a:r>
              <a:r>
                <a:rPr kumimoji="1" lang="en-US" i="1">
                  <a:sym typeface="Symbol" pitchFamily="18" charset="2"/>
                </a:rPr>
                <a:t>account</a:t>
              </a:r>
              <a:r>
                <a:rPr kumimoji="1" lang="en-US">
                  <a:sym typeface="Symbol" pitchFamily="18" charset="2"/>
                </a:rPr>
                <a:t>)</a:t>
              </a:r>
              <a:br>
                <a:rPr kumimoji="1" lang="en-US">
                  <a:sym typeface="Symbol" pitchFamily="18" charset="2"/>
                </a:rPr>
              </a:br>
              <a:r>
                <a:rPr kumimoji="1" lang="en-US">
                  <a:sym typeface="Symbol" pitchFamily="18" charset="2"/>
                </a:rPr>
                <a:t>	         </a:t>
              </a:r>
              <a:r>
                <a:rPr kumimoji="1" lang="en-US" i="1">
                  <a:sym typeface="Symbol" pitchFamily="18" charset="2"/>
                </a:rPr>
                <a:t></a:t>
              </a:r>
              <a:r>
                <a:rPr kumimoji="1" lang="en-US" sz="2200" i="1" baseline="-25000">
                  <a:sym typeface="Symbol" pitchFamily="18" charset="2"/>
                </a:rPr>
                <a:t>temp(branch_name</a:t>
              </a:r>
              <a:r>
                <a:rPr kumimoji="1" lang="en-US" i="1" baseline="-25000">
                  <a:sym typeface="Symbol" pitchFamily="18" charset="2"/>
                </a:rPr>
                <a:t>)</a:t>
              </a:r>
              <a:r>
                <a:rPr kumimoji="1" lang="en-US" baseline="-25000">
                  <a:sym typeface="Symbol" pitchFamily="18" charset="2"/>
                </a:rPr>
                <a:t> </a:t>
              </a:r>
              <a:r>
                <a:rPr kumimoji="1" lang="en-US">
                  <a:sym typeface="Symbol" pitchFamily="18" charset="2"/>
                </a:rPr>
                <a:t>({(</a:t>
              </a:r>
              <a:r>
                <a:rPr kumimoji="1" lang="en-US" i="1">
                  <a:sym typeface="Symbol" pitchFamily="18" charset="2"/>
                </a:rPr>
                <a:t>“Downtown” </a:t>
              </a:r>
              <a:r>
                <a:rPr kumimoji="1" lang="en-US">
                  <a:sym typeface="Symbol" pitchFamily="18" charset="2"/>
                </a:rPr>
                <a:t>)</a:t>
              </a:r>
              <a:r>
                <a:rPr kumimoji="1" lang="en-US" i="1">
                  <a:sym typeface="Symbol" pitchFamily="18" charset="2"/>
                </a:rPr>
                <a:t>, </a:t>
              </a:r>
              <a:r>
                <a:rPr kumimoji="1" lang="en-US">
                  <a:sym typeface="Symbol" pitchFamily="18" charset="2"/>
                </a:rPr>
                <a:t>(</a:t>
              </a:r>
              <a:r>
                <a:rPr kumimoji="1" lang="en-US" i="1">
                  <a:sym typeface="Symbol" pitchFamily="18" charset="2"/>
                </a:rPr>
                <a:t>“Uptown” </a:t>
              </a:r>
              <a:r>
                <a:rPr kumimoji="1" lang="en-US">
                  <a:sym typeface="Symbol" pitchFamily="18" charset="2"/>
                </a:rPr>
                <a:t>)})</a:t>
              </a:r>
            </a:p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>
                  <a:sym typeface="Symbol" pitchFamily="18" charset="2"/>
                </a:rPr>
                <a:t>Note that Query 2 uses a constant relation.</a:t>
              </a:r>
            </a:p>
          </p:txBody>
        </p:sp>
      </p:grpSp>
      <p:sp>
        <p:nvSpPr>
          <p:cNvPr id="745478" name="Rectangle 6"/>
          <p:cNvSpPr>
            <a:spLocks noGrp="1" noChangeArrowheads="1"/>
          </p:cNvSpPr>
          <p:nvPr>
            <p:ph type="title"/>
          </p:nvPr>
        </p:nvSpPr>
        <p:spPr>
          <a:xfrm>
            <a:off x="1335088" y="117475"/>
            <a:ext cx="7510462" cy="609600"/>
          </a:xfrm>
        </p:spPr>
        <p:txBody>
          <a:bodyPr/>
          <a:lstStyle/>
          <a:p>
            <a:r>
              <a:rPr lang="en-US"/>
              <a:t>Example Queries</a:t>
            </a:r>
          </a:p>
        </p:txBody>
      </p:sp>
      <p:sp>
        <p:nvSpPr>
          <p:cNvPr id="7454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52475"/>
          </a:xfrm>
        </p:spPr>
        <p:txBody>
          <a:bodyPr/>
          <a:lstStyle/>
          <a:p>
            <a:r>
              <a:rPr lang="en-US"/>
              <a:t>Find all customers who have an account from at least the “Downtown” and the Uptown” branches.</a:t>
            </a:r>
          </a:p>
        </p:txBody>
      </p:sp>
      <p:sp>
        <p:nvSpPr>
          <p:cNvPr id="745480" name="AutoShape 8"/>
          <p:cNvSpPr>
            <a:spLocks noChangeArrowheads="1"/>
          </p:cNvSpPr>
          <p:nvPr/>
        </p:nvSpPr>
        <p:spPr bwMode="auto">
          <a:xfrm rot="16200000" flipV="1">
            <a:off x="6873082" y="2270918"/>
            <a:ext cx="152400" cy="18256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481" name="AutoShape 9"/>
          <p:cNvSpPr>
            <a:spLocks noChangeArrowheads="1"/>
          </p:cNvSpPr>
          <p:nvPr/>
        </p:nvSpPr>
        <p:spPr bwMode="auto">
          <a:xfrm rot="16200000" flipV="1">
            <a:off x="7026275" y="2803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4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ChangeArrowheads="1"/>
          </p:cNvSpPr>
          <p:nvPr>
            <p:ph type="body" idx="1"/>
          </p:nvPr>
        </p:nvSpPr>
        <p:spPr>
          <a:xfrm>
            <a:off x="798513" y="1077913"/>
            <a:ext cx="7848600" cy="1003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Find all customers who have an account at all branches located in Brooklyn city.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Bank Example Queries</a:t>
            </a:r>
          </a:p>
        </p:txBody>
      </p:sp>
      <p:grpSp>
        <p:nvGrpSpPr>
          <p:cNvPr id="747524" name="Group 4"/>
          <p:cNvGrpSpPr>
            <a:grpSpLocks/>
          </p:cNvGrpSpPr>
          <p:nvPr/>
        </p:nvGrpSpPr>
        <p:grpSpPr bwMode="auto">
          <a:xfrm>
            <a:off x="850900" y="1824038"/>
            <a:ext cx="7486650" cy="968375"/>
            <a:chOff x="494" y="1325"/>
            <a:chExt cx="4716" cy="610"/>
          </a:xfrm>
        </p:grpSpPr>
        <p:sp>
          <p:nvSpPr>
            <p:cNvPr id="747525" name="AutoShape 5"/>
            <p:cNvSpPr>
              <a:spLocks noChangeArrowheads="1"/>
            </p:cNvSpPr>
            <p:nvPr/>
          </p:nvSpPr>
          <p:spPr bwMode="auto">
            <a:xfrm rot="-5400000">
              <a:off x="3826" y="1479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26" name="Text Box 6"/>
            <p:cNvSpPr txBox="1">
              <a:spLocks noChangeArrowheads="1"/>
            </p:cNvSpPr>
            <p:nvPr/>
          </p:nvSpPr>
          <p:spPr bwMode="auto">
            <a:xfrm>
              <a:off x="494" y="1325"/>
              <a:ext cx="4716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sym typeface="Symbol" pitchFamily="18" charset="2"/>
                </a:rPr>
                <a:t>	</a:t>
              </a:r>
              <a:r>
                <a:rPr kumimoji="1" lang="en-US" sz="2400">
                  <a:sym typeface="Symbol" pitchFamily="18" charset="2"/>
                </a:rPr>
                <a:t></a:t>
              </a:r>
              <a:r>
                <a:rPr kumimoji="1" lang="en-US" sz="2400" i="1" baseline="-25000"/>
                <a:t>customer_name, branch_name</a:t>
              </a:r>
              <a:r>
                <a:rPr kumimoji="1" lang="en-US" sz="2400" baseline="-25000"/>
                <a:t> </a:t>
              </a:r>
              <a:r>
                <a:rPr kumimoji="1" lang="en-US" sz="2000"/>
                <a:t>(</a:t>
              </a:r>
              <a:r>
                <a:rPr kumimoji="1" lang="en-US" sz="2000" i="1">
                  <a:sym typeface="Symbol" pitchFamily="18" charset="2"/>
                </a:rPr>
                <a:t>depositor</a:t>
              </a:r>
              <a:r>
                <a:rPr kumimoji="1" lang="en-US" sz="2000">
                  <a:sym typeface="Symbol" pitchFamily="18" charset="2"/>
                </a:rPr>
                <a:t>     </a:t>
              </a:r>
              <a:r>
                <a:rPr kumimoji="1" lang="en-US" sz="2000" i="1">
                  <a:sym typeface="Symbol" pitchFamily="18" charset="2"/>
                </a:rPr>
                <a:t>account</a:t>
              </a:r>
              <a:r>
                <a:rPr kumimoji="1" lang="en-US" sz="2000">
                  <a:sym typeface="Symbol" pitchFamily="18" charset="2"/>
                </a:rPr>
                <a:t>)</a:t>
              </a:r>
              <a:br>
                <a:rPr kumimoji="1" lang="en-US" sz="2000">
                  <a:sym typeface="Symbol" pitchFamily="18" charset="2"/>
                </a:rPr>
              </a:br>
              <a:r>
                <a:rPr kumimoji="1" lang="en-US" sz="2400">
                  <a:sym typeface="Symbol" pitchFamily="18" charset="2"/>
                </a:rPr>
                <a:t>	 </a:t>
              </a:r>
              <a:r>
                <a:rPr kumimoji="1" lang="en-US" sz="2400" i="1" baseline="-25000">
                  <a:sym typeface="Symbol" pitchFamily="18" charset="2"/>
                </a:rPr>
                <a:t>branch_name </a:t>
              </a:r>
              <a:r>
                <a:rPr kumimoji="1" lang="en-US" sz="2400">
                  <a:sym typeface="Symbol" pitchFamily="18" charset="2"/>
                </a:rPr>
                <a:t>(</a:t>
              </a:r>
              <a:r>
                <a:rPr kumimoji="1" lang="en-US" sz="2400" i="1" baseline="-25000">
                  <a:sym typeface="Symbol" pitchFamily="18" charset="2"/>
                </a:rPr>
                <a:t>branch_city</a:t>
              </a:r>
              <a:r>
                <a:rPr kumimoji="1" lang="en-US" sz="2400" baseline="-25000">
                  <a:sym typeface="Symbol" pitchFamily="18" charset="2"/>
                </a:rPr>
                <a:t> = “Brooklyn”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branch</a:t>
              </a:r>
              <a:r>
                <a:rPr kumimoji="1" lang="en-US" sz="2000">
                  <a:sym typeface="Symbol" pitchFamily="18" charset="2"/>
                </a:rPr>
                <a:t>))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Operation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/>
              <a:t>Notation: 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 </a:t>
            </a:r>
            <a:r>
              <a:rPr lang="en-US" i="1">
                <a:sym typeface="Symbol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>
                <a:sym typeface="Symbol" pitchFamily="18" charset="2"/>
              </a:rPr>
              <a:t>Defined as: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/>
              <a:t>		</a:t>
            </a:r>
            <a:r>
              <a:rPr lang="en-US" i="1"/>
              <a:t>r</a:t>
            </a:r>
            <a:r>
              <a:rPr lang="en-US"/>
              <a:t>  </a:t>
            </a:r>
            <a:r>
              <a:rPr lang="en-US">
                <a:sym typeface="Symbol" pitchFamily="18" charset="2"/>
              </a:rPr>
              <a:t>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= {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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or</a:t>
            </a:r>
            <a:r>
              <a:rPr lang="en-US" i="1">
                <a:sym typeface="Symbol" pitchFamily="18" charset="2"/>
              </a:rPr>
              <a:t> t</a:t>
            </a:r>
            <a:r>
              <a:rPr lang="en-US">
                <a:sym typeface="Symbol" pitchFamily="18" charset="2"/>
              </a:rPr>
              <a:t> 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>
                <a:sym typeface="Symbol" pitchFamily="18" charset="2"/>
              </a:rPr>
              <a:t>For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to be valid.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i="1">
                <a:sym typeface="Symbol" pitchFamily="18" charset="2"/>
              </a:rPr>
              <a:t>	</a:t>
            </a:r>
            <a:r>
              <a:rPr lang="en-US">
                <a:sym typeface="Symbol" pitchFamily="18" charset="2"/>
              </a:rPr>
              <a:t>1.  </a:t>
            </a:r>
            <a:r>
              <a:rPr lang="en-US" i="1">
                <a:sym typeface="Symbol" pitchFamily="18" charset="2"/>
              </a:rPr>
              <a:t>r,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must have the </a:t>
            </a:r>
            <a:r>
              <a:rPr lang="en-US" i="1">
                <a:sym typeface="Symbol" pitchFamily="18" charset="2"/>
              </a:rPr>
              <a:t>same </a:t>
            </a:r>
            <a:r>
              <a:rPr lang="en-US" b="1">
                <a:solidFill>
                  <a:schemeClr val="tx2"/>
                </a:solidFill>
                <a:sym typeface="Symbol" pitchFamily="18" charset="2"/>
              </a:rPr>
              <a:t>arity</a:t>
            </a:r>
            <a:r>
              <a:rPr lang="en-US">
                <a:sym typeface="Symbol" pitchFamily="18" charset="2"/>
              </a:rPr>
              <a:t> (same number of attributes)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>
                <a:sym typeface="Symbol" pitchFamily="18" charset="2"/>
              </a:rPr>
              <a:t>	2.  The attribute domains must be </a:t>
            </a:r>
            <a:r>
              <a:rPr lang="en-US" b="1">
                <a:solidFill>
                  <a:schemeClr val="tx2"/>
                </a:solidFill>
                <a:sym typeface="Symbol" pitchFamily="18" charset="2"/>
              </a:rPr>
              <a:t>compatible</a:t>
            </a:r>
            <a:r>
              <a:rPr lang="en-US">
                <a:sym typeface="Symbol" pitchFamily="18" charset="2"/>
              </a:rPr>
              <a:t> (example: 2</a:t>
            </a:r>
            <a:r>
              <a:rPr lang="en-US" baseline="30000">
                <a:sym typeface="Symbol" pitchFamily="18" charset="2"/>
              </a:rPr>
              <a:t>nd</a:t>
            </a:r>
            <a:r>
              <a:rPr lang="en-US">
                <a:sym typeface="Symbol" pitchFamily="18" charset="2"/>
              </a:rPr>
              <a:t> column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	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deals with the same type of values as does the 2</a:t>
            </a:r>
            <a:r>
              <a:rPr lang="en-US" baseline="30000">
                <a:sym typeface="Symbol" pitchFamily="18" charset="2"/>
              </a:rPr>
              <a:t>nd 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column of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/>
              <a:t>Example: to find all courses taught in the Fall 2009 semester, or in the Spring 2010 semester, or in both</a:t>
            </a:r>
            <a:br>
              <a:rPr lang="en-US"/>
            </a:br>
            <a:r>
              <a:rPr lang="en-US"/>
              <a:t>   </a:t>
            </a:r>
            <a:r>
              <a:rPr lang="en-US" sz="2000">
                <a:sym typeface="Symbol" pitchFamily="18" charset="2"/>
              </a:rPr>
              <a:t></a:t>
            </a:r>
            <a:r>
              <a:rPr lang="en-US" sz="2800" i="1" baseline="-25000"/>
              <a:t>course_id</a:t>
            </a:r>
            <a:r>
              <a:rPr lang="en-US"/>
              <a:t> </a:t>
            </a:r>
            <a:r>
              <a:rPr lang="en-US" sz="2400"/>
              <a:t>(</a:t>
            </a:r>
            <a:r>
              <a:rPr lang="en-US" sz="2400" i="1">
                <a:sym typeface="Symbol" pitchFamily="18" charset="2"/>
              </a:rPr>
              <a:t>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800" i="1" baseline="-25000">
                <a:sym typeface="Symbol" pitchFamily="18" charset="2"/>
              </a:rPr>
              <a:t>semester=“Fall”  </a:t>
            </a:r>
            <a:r>
              <a:rPr lang="el-GR" sz="2800" i="1" baseline="-25000">
                <a:sym typeface="Symbol" pitchFamily="18" charset="2"/>
              </a:rPr>
              <a:t>Λ</a:t>
            </a:r>
            <a:r>
              <a:rPr lang="en-US" sz="2800" i="1" baseline="-25000">
                <a:sym typeface="Symbol" pitchFamily="18" charset="2"/>
              </a:rPr>
              <a:t> year=2009 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 i="1">
                <a:sym typeface="Symbol" pitchFamily="18" charset="2"/>
              </a:rPr>
              <a:t>section</a:t>
            </a:r>
            <a:r>
              <a:rPr lang="en-US" sz="2400">
                <a:sym typeface="Symbol" pitchFamily="18" charset="2"/>
              </a:rPr>
              <a:t>))  </a:t>
            </a:r>
            <a:r>
              <a:rPr lang="en-US">
                <a:sym typeface="Symbol" pitchFamily="18" charset="2"/>
              </a:rPr>
              <a:t> 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</a:t>
            </a:r>
            <a:r>
              <a:rPr lang="en-US" sz="2000">
                <a:sym typeface="Symbol" pitchFamily="18" charset="2"/>
              </a:rPr>
              <a:t></a:t>
            </a:r>
            <a:r>
              <a:rPr lang="en-US" sz="2800" i="1" baseline="-25000"/>
              <a:t>course_id</a:t>
            </a:r>
            <a:r>
              <a:rPr lang="en-US"/>
              <a:t> </a:t>
            </a:r>
            <a:r>
              <a:rPr lang="en-US" sz="2400"/>
              <a:t>(</a:t>
            </a:r>
            <a:r>
              <a:rPr lang="en-US" sz="2400" i="1">
                <a:sym typeface="Symbol" pitchFamily="18" charset="2"/>
              </a:rPr>
              <a:t>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800" i="1" baseline="-25000">
                <a:sym typeface="Symbol" pitchFamily="18" charset="2"/>
              </a:rPr>
              <a:t>semester=“Spring”  </a:t>
            </a:r>
            <a:r>
              <a:rPr lang="el-GR" sz="2800" i="1" baseline="-25000">
                <a:sym typeface="Symbol" pitchFamily="18" charset="2"/>
              </a:rPr>
              <a:t>Λ</a:t>
            </a:r>
            <a:r>
              <a:rPr lang="en-US" sz="2800" i="1" baseline="-25000">
                <a:sym typeface="Symbol" pitchFamily="18" charset="2"/>
              </a:rPr>
              <a:t> year=2010 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 i="1">
                <a:sym typeface="Symbol" pitchFamily="18" charset="2"/>
              </a:rPr>
              <a:t>section</a:t>
            </a:r>
            <a:r>
              <a:rPr lang="en-US" sz="2400">
                <a:sym typeface="Symbol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/>
          </a:p>
          <a:p>
            <a:pPr>
              <a:lnSpc>
                <a:spcPct val="140000"/>
              </a:lnSpc>
              <a:buFont typeface="Monotype Sorts" pitchFamily="2" charset="2"/>
              <a:buNone/>
              <a:tabLst>
                <a:tab pos="2965450" algn="ctr"/>
              </a:tabLst>
            </a:pP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19821</TotalTime>
  <Words>2758</Words>
  <Application>Microsoft PowerPoint</Application>
  <PresentationFormat>On-screen Show (4:3)</PresentationFormat>
  <Paragraphs>622</Paragraphs>
  <Slides>88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102" baseType="lpstr">
      <vt:lpstr>Times New Roman</vt:lpstr>
      <vt:lpstr>Helvetica</vt:lpstr>
      <vt:lpstr>Monotype Sorts</vt:lpstr>
      <vt:lpstr>Webdings</vt:lpstr>
      <vt:lpstr>Symbol</vt:lpstr>
      <vt:lpstr>Wingdings 2</vt:lpstr>
      <vt:lpstr>dbsym</vt:lpstr>
      <vt:lpstr>Lucida Sans Unicode</vt:lpstr>
      <vt:lpstr>Wingdings 3</vt:lpstr>
      <vt:lpstr>Wingdings</vt:lpstr>
      <vt:lpstr>Arial</vt:lpstr>
      <vt:lpstr>2_db-5-grey</vt:lpstr>
      <vt:lpstr>Microsoft Equation 3.0</vt:lpstr>
      <vt:lpstr>Microsoft Clip Gallery</vt:lpstr>
      <vt:lpstr>Chapter 6: Formal Relational Query Languages </vt:lpstr>
      <vt:lpstr>Chapter 6:  Formal  Relational Query Languages</vt:lpstr>
      <vt:lpstr>Relational Algebra</vt:lpstr>
      <vt:lpstr>Select Operation – Example</vt:lpstr>
      <vt:lpstr>Select Operation</vt:lpstr>
      <vt:lpstr>Project Operation – Example</vt:lpstr>
      <vt:lpstr>Project Operation</vt:lpstr>
      <vt:lpstr>Union Operation – Example </vt:lpstr>
      <vt:lpstr>Union Operation</vt:lpstr>
      <vt:lpstr>Set difference of two relations</vt:lpstr>
      <vt:lpstr>Set Difference Operation</vt:lpstr>
      <vt:lpstr>Cartesian-Product Operation –  Example</vt:lpstr>
      <vt:lpstr>Cartesian-Product Operation</vt:lpstr>
      <vt:lpstr>Composition of Operations</vt:lpstr>
      <vt:lpstr>Rename Operation</vt:lpstr>
      <vt:lpstr>Example Query</vt:lpstr>
      <vt:lpstr>Example Queries</vt:lpstr>
      <vt:lpstr>Formal Definition</vt:lpstr>
      <vt:lpstr>Additional Operations</vt:lpstr>
      <vt:lpstr>Set-Intersection Operation</vt:lpstr>
      <vt:lpstr>Set-Intersection Operation – Example</vt:lpstr>
      <vt:lpstr>Natural-Join Operation</vt:lpstr>
      <vt:lpstr>Natural Join Example</vt:lpstr>
      <vt:lpstr>Natural Join and Theta Join</vt:lpstr>
      <vt:lpstr>Assignment Operation</vt:lpstr>
      <vt:lpstr>Outer Join</vt:lpstr>
      <vt:lpstr>Outer Join – Example</vt:lpstr>
      <vt:lpstr>Outer Join – Example</vt:lpstr>
      <vt:lpstr>Outer Join – Example</vt:lpstr>
      <vt:lpstr>Outer Join using Joins</vt:lpstr>
      <vt:lpstr>Null Values</vt:lpstr>
      <vt:lpstr>Null Values</vt:lpstr>
      <vt:lpstr>Division Operator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Modification of the Database</vt:lpstr>
      <vt:lpstr>Multiset Relational Algebra</vt:lpstr>
      <vt:lpstr>SQL and Relational Algebra</vt:lpstr>
      <vt:lpstr>SQL and Relational Algebra</vt:lpstr>
      <vt:lpstr>Tuple Relational Calculus</vt:lpstr>
      <vt:lpstr>Tuple Relational Calculus</vt:lpstr>
      <vt:lpstr>Predicate Calculus Formula</vt:lpstr>
      <vt:lpstr>Example Queries</vt:lpstr>
      <vt:lpstr>Example Queries</vt:lpstr>
      <vt:lpstr>Example Queries</vt:lpstr>
      <vt:lpstr>Safety of Expressions</vt:lpstr>
      <vt:lpstr>Universal Quantification</vt:lpstr>
      <vt:lpstr>Domain Relational Calculus</vt:lpstr>
      <vt:lpstr>Domain Relational Calculus</vt:lpstr>
      <vt:lpstr>Example Queries</vt:lpstr>
      <vt:lpstr>Example Queries</vt:lpstr>
      <vt:lpstr>Safety of Expressions</vt:lpstr>
      <vt:lpstr>Universal Quantification</vt:lpstr>
      <vt:lpstr>End of Chapter 6</vt:lpstr>
      <vt:lpstr>Figure 6.01</vt:lpstr>
      <vt:lpstr>Figure 6.02</vt:lpstr>
      <vt:lpstr>Figure 6.03</vt:lpstr>
      <vt:lpstr>Figure 6.04</vt:lpstr>
      <vt:lpstr>Figure 6.05</vt:lpstr>
      <vt:lpstr>Figure 6.06</vt:lpstr>
      <vt:lpstr>Figure 6.07</vt:lpstr>
      <vt:lpstr>Figure 6.08</vt:lpstr>
      <vt:lpstr>Figure 6.09</vt:lpstr>
      <vt:lpstr>Figure 6.10</vt:lpstr>
      <vt:lpstr>Figure 6.11</vt:lpstr>
      <vt:lpstr>Figure 6.12</vt:lpstr>
      <vt:lpstr>Figure 6.13</vt:lpstr>
      <vt:lpstr>Figure 6.14</vt:lpstr>
      <vt:lpstr>Figure 6.15</vt:lpstr>
      <vt:lpstr>Figure 6.16</vt:lpstr>
      <vt:lpstr>Figure 6.17</vt:lpstr>
      <vt:lpstr>Figure 6.18</vt:lpstr>
      <vt:lpstr>Figure 6.19</vt:lpstr>
      <vt:lpstr>Figure 6.20</vt:lpstr>
      <vt:lpstr>Figure 6.21</vt:lpstr>
      <vt:lpstr>Deletion</vt:lpstr>
      <vt:lpstr>Deletion Examples</vt:lpstr>
      <vt:lpstr>Insertion</vt:lpstr>
      <vt:lpstr>Insertion Examples</vt:lpstr>
      <vt:lpstr>Updating</vt:lpstr>
      <vt:lpstr>Update Examples</vt:lpstr>
      <vt:lpstr>Example Queries</vt:lpstr>
      <vt:lpstr>Example Queries</vt:lpstr>
      <vt:lpstr>Bank Example Queries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Other Relational Languages</dc:title>
  <dc:creator>Marilyn Turnamian</dc:creator>
  <cp:lastModifiedBy>IICT (SWE)</cp:lastModifiedBy>
  <cp:revision>351</cp:revision>
  <cp:lastPrinted>1999-06-28T19:27:31Z</cp:lastPrinted>
  <dcterms:created xsi:type="dcterms:W3CDTF">1999-12-16T14:50:30Z</dcterms:created>
  <dcterms:modified xsi:type="dcterms:W3CDTF">2019-01-07T11:11:54Z</dcterms:modified>
</cp:coreProperties>
</file>