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94"/>
  </p:notesMasterIdLst>
  <p:handoutMasterIdLst>
    <p:handoutMasterId r:id="rId9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5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5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53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</p:sldIdLst>
  <p:sldSz cx="9144000" cy="6858000" type="screen4x3"/>
  <p:notesSz cx="6997700" cy="9283700"/>
  <p:custShowLst>
    <p:custShow name="Custom Show 1" id="0">
      <p:sldLst>
        <p:sld r:id="rId25"/>
        <p:sld r:id="rId22"/>
        <p:sld r:id="rId6"/>
        <p:sld r:id="rId8"/>
        <p:sld r:id="rId33"/>
        <p:sld r:id="rId32"/>
        <p:sld r:id="rId10"/>
        <p:sld r:id="rId61"/>
        <p:sld r:id="rId24"/>
        <p:sld r:id="rId24"/>
        <p:sld r:id="rId35"/>
        <p:sld r:id="rId57"/>
        <p:sld r:id="rId60"/>
        <p:sld r:id="rId70"/>
        <p:sld r:id="rId14"/>
        <p:sld r:id="rId42"/>
        <p:sld r:id="rId43"/>
        <p:sld r:id="rId34"/>
        <p:sld r:id="rId58"/>
        <p:sld r:id="rId59"/>
        <p:sld r:id="rId7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76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-108" y="-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946EE-9B52-47FB-A20A-598DC155C4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A8B0729-675B-4F29-808A-3F7584CDE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51C07-A605-4EBB-9B45-59738B65308A}" type="slidenum">
              <a:rPr lang="en-US"/>
              <a:pPr/>
              <a:t>1</a:t>
            </a:fld>
            <a:endParaRPr lang="en-US"/>
          </a:p>
        </p:txBody>
      </p:sp>
      <p:sp>
        <p:nvSpPr>
          <p:cNvPr id="64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B2471-6DB8-4C97-9395-34C0CEAA6887}" type="slidenum">
              <a:rPr lang="en-US"/>
              <a:pPr/>
              <a:t>10</a:t>
            </a:fld>
            <a:endParaRPr lang="en-US"/>
          </a:p>
        </p:txBody>
      </p:sp>
      <p:sp>
        <p:nvSpPr>
          <p:cNvPr id="66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F29A7-8912-4EDE-8F34-E8954C9D3E9C}" type="slidenum">
              <a:rPr lang="en-US"/>
              <a:pPr/>
              <a:t>11</a:t>
            </a:fld>
            <a:endParaRPr lang="en-US"/>
          </a:p>
        </p:txBody>
      </p:sp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15E9E-D51E-4ECE-8E8C-79D2AE0DA858}" type="slidenum">
              <a:rPr lang="en-US"/>
              <a:pPr/>
              <a:t>12</a:t>
            </a:fld>
            <a:endParaRPr lang="en-US"/>
          </a:p>
        </p:txBody>
      </p:sp>
      <p:sp>
        <p:nvSpPr>
          <p:cNvPr id="67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CB94C-5662-4C30-8E78-D4373CF861E2}" type="slidenum">
              <a:rPr lang="en-US"/>
              <a:pPr/>
              <a:t>13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55EC3-DAEA-4839-AA4D-ACBE72B596CC}" type="slidenum">
              <a:rPr lang="en-US"/>
              <a:pPr/>
              <a:t>14</a:t>
            </a:fld>
            <a:endParaRPr lang="en-US"/>
          </a:p>
        </p:txBody>
      </p:sp>
      <p:sp>
        <p:nvSpPr>
          <p:cNvPr id="67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6117B-303C-4082-96EA-4480D4BDD931}" type="slidenum">
              <a:rPr lang="en-US"/>
              <a:pPr/>
              <a:t>15</a:t>
            </a:fld>
            <a:endParaRPr lang="en-US"/>
          </a:p>
        </p:txBody>
      </p:sp>
      <p:sp>
        <p:nvSpPr>
          <p:cNvPr id="67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01638-9907-4CE9-A739-608157BFCEA1}" type="slidenum">
              <a:rPr lang="en-US"/>
              <a:pPr/>
              <a:t>16</a:t>
            </a:fld>
            <a:endParaRPr lang="en-US"/>
          </a:p>
        </p:txBody>
      </p:sp>
      <p:sp>
        <p:nvSpPr>
          <p:cNvPr id="67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45498-B675-4040-BEF0-87202AC1161F}" type="slidenum">
              <a:rPr lang="en-US"/>
              <a:pPr/>
              <a:t>17</a:t>
            </a:fld>
            <a:endParaRPr lang="en-US"/>
          </a:p>
        </p:txBody>
      </p:sp>
      <p:sp>
        <p:nvSpPr>
          <p:cNvPr id="68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03978-F896-44A5-9F8B-518B5D50BF97}" type="slidenum">
              <a:rPr lang="en-US"/>
              <a:pPr/>
              <a:t>18</a:t>
            </a:fld>
            <a:endParaRPr lang="en-US"/>
          </a:p>
        </p:txBody>
      </p:sp>
      <p:sp>
        <p:nvSpPr>
          <p:cNvPr id="68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ECCB1-A7DC-4053-9C91-2D0C5EE09DCF}" type="slidenum">
              <a:rPr lang="en-US"/>
              <a:pPr/>
              <a:t>19</a:t>
            </a:fld>
            <a:endParaRPr lang="en-US"/>
          </a:p>
        </p:txBody>
      </p:sp>
      <p:sp>
        <p:nvSpPr>
          <p:cNvPr id="68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C3628-5CF4-4002-8CA2-290A206B9B88}" type="slidenum">
              <a:rPr lang="en-US"/>
              <a:pPr/>
              <a:t>2</a:t>
            </a:fld>
            <a:endParaRPr lang="en-US"/>
          </a:p>
        </p:txBody>
      </p:sp>
      <p:sp>
        <p:nvSpPr>
          <p:cNvPr id="649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0C2DD-1A0D-48C5-A815-FC9A8FF016CD}" type="slidenum">
              <a:rPr lang="en-US"/>
              <a:pPr/>
              <a:t>20</a:t>
            </a:fld>
            <a:endParaRPr lang="en-US"/>
          </a:p>
        </p:txBody>
      </p:sp>
      <p:sp>
        <p:nvSpPr>
          <p:cNvPr id="68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3CB82-340D-4E3D-999F-2AFB725CF863}" type="slidenum">
              <a:rPr lang="en-US"/>
              <a:pPr/>
              <a:t>21</a:t>
            </a:fld>
            <a:endParaRPr lang="en-US"/>
          </a:p>
        </p:txBody>
      </p:sp>
      <p:sp>
        <p:nvSpPr>
          <p:cNvPr id="69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A6717-4C08-4D4D-8D70-79C443EDA01B}" type="slidenum">
              <a:rPr lang="en-US"/>
              <a:pPr/>
              <a:t>22</a:t>
            </a:fld>
            <a:endParaRPr lang="en-US"/>
          </a:p>
        </p:txBody>
      </p:sp>
      <p:sp>
        <p:nvSpPr>
          <p:cNvPr id="69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6D9DF-E415-494C-8258-5AA93C759C03}" type="slidenum">
              <a:rPr lang="en-US"/>
              <a:pPr/>
              <a:t>23</a:t>
            </a:fld>
            <a:endParaRPr lang="en-US"/>
          </a:p>
        </p:txBody>
      </p:sp>
      <p:sp>
        <p:nvSpPr>
          <p:cNvPr id="69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9FA86-F860-4873-9A4F-E8FAE23FD3FB}" type="slidenum">
              <a:rPr lang="en-US"/>
              <a:pPr/>
              <a:t>24</a:t>
            </a:fld>
            <a:endParaRPr lang="en-US"/>
          </a:p>
        </p:txBody>
      </p:sp>
      <p:sp>
        <p:nvSpPr>
          <p:cNvPr id="69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FACD3-FF53-43CB-B6AE-2C85F50D0304}" type="slidenum">
              <a:rPr lang="en-US"/>
              <a:pPr/>
              <a:t>25</a:t>
            </a:fld>
            <a:endParaRPr lang="en-US"/>
          </a:p>
        </p:txBody>
      </p:sp>
      <p:sp>
        <p:nvSpPr>
          <p:cNvPr id="69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C40EF-36CF-451E-BC98-D550DF2F8055}" type="slidenum">
              <a:rPr lang="en-US"/>
              <a:pPr/>
              <a:t>26</a:t>
            </a:fld>
            <a:endParaRPr lang="en-US"/>
          </a:p>
        </p:txBody>
      </p:sp>
      <p:sp>
        <p:nvSpPr>
          <p:cNvPr id="70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68BA1-8FDF-492E-9C70-E46292F626B0}" type="slidenum">
              <a:rPr lang="en-US"/>
              <a:pPr/>
              <a:t>27</a:t>
            </a:fld>
            <a:endParaRPr lang="en-US"/>
          </a:p>
        </p:txBody>
      </p:sp>
      <p:sp>
        <p:nvSpPr>
          <p:cNvPr id="850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9D410-3B72-4576-8E0C-BD6D4D16D021}" type="slidenum">
              <a:rPr lang="en-US"/>
              <a:pPr/>
              <a:t>28</a:t>
            </a:fld>
            <a:endParaRPr lang="en-US"/>
          </a:p>
        </p:txBody>
      </p:sp>
      <p:sp>
        <p:nvSpPr>
          <p:cNvPr id="70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2F576-D63C-4FB3-A34C-DD00B6D6F73F}" type="slidenum">
              <a:rPr lang="en-US"/>
              <a:pPr/>
              <a:t>29</a:t>
            </a:fld>
            <a:endParaRPr lang="en-US"/>
          </a:p>
        </p:txBody>
      </p:sp>
      <p:sp>
        <p:nvSpPr>
          <p:cNvPr id="70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0F3F5-2BAC-4C4B-824B-246F855D24E9}" type="slidenum">
              <a:rPr lang="en-US"/>
              <a:pPr/>
              <a:t>3</a:t>
            </a:fld>
            <a:endParaRPr lang="en-US"/>
          </a:p>
        </p:txBody>
      </p:sp>
      <p:sp>
        <p:nvSpPr>
          <p:cNvPr id="653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9AE66-23D3-4562-8E53-EEBA1E7B1ADF}" type="slidenum">
              <a:rPr lang="en-US"/>
              <a:pPr/>
              <a:t>30</a:t>
            </a:fld>
            <a:endParaRPr lang="en-US"/>
          </a:p>
        </p:txBody>
      </p:sp>
      <p:sp>
        <p:nvSpPr>
          <p:cNvPr id="70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08CDB-5C50-461B-AA1C-A21317B00411}" type="slidenum">
              <a:rPr lang="en-US"/>
              <a:pPr/>
              <a:t>31</a:t>
            </a:fld>
            <a:endParaRPr lang="en-US"/>
          </a:p>
        </p:txBody>
      </p:sp>
      <p:sp>
        <p:nvSpPr>
          <p:cNvPr id="70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A2D4A-6C14-4DD4-8227-BD7F73FBE7DB}" type="slidenum">
              <a:rPr lang="en-US"/>
              <a:pPr/>
              <a:t>32</a:t>
            </a:fld>
            <a:endParaRPr lang="en-US"/>
          </a:p>
        </p:txBody>
      </p:sp>
      <p:sp>
        <p:nvSpPr>
          <p:cNvPr id="71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727D3-600E-4C46-BA59-C577B5DD9833}" type="slidenum">
              <a:rPr lang="en-US"/>
              <a:pPr/>
              <a:t>33</a:t>
            </a:fld>
            <a:endParaRPr lang="en-US"/>
          </a:p>
        </p:txBody>
      </p:sp>
      <p:sp>
        <p:nvSpPr>
          <p:cNvPr id="71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1CE5D-2632-4DBE-975E-133721472242}" type="slidenum">
              <a:rPr lang="en-US"/>
              <a:pPr/>
              <a:t>34</a:t>
            </a:fld>
            <a:endParaRPr lang="en-US"/>
          </a:p>
        </p:txBody>
      </p:sp>
      <p:sp>
        <p:nvSpPr>
          <p:cNvPr id="71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B99E9-E50B-44E3-9343-C31AD36648C0}" type="slidenum">
              <a:rPr lang="en-US"/>
              <a:pPr/>
              <a:t>35</a:t>
            </a:fld>
            <a:endParaRPr lang="en-US"/>
          </a:p>
        </p:txBody>
      </p:sp>
      <p:sp>
        <p:nvSpPr>
          <p:cNvPr id="71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603B1-BDED-46D6-9A9E-FFF84F929351}" type="slidenum">
              <a:rPr lang="en-US"/>
              <a:pPr/>
              <a:t>36</a:t>
            </a:fld>
            <a:endParaRPr lang="en-US"/>
          </a:p>
        </p:txBody>
      </p:sp>
      <p:sp>
        <p:nvSpPr>
          <p:cNvPr id="71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BE1C9-D4D8-4DA6-93F9-375BB7BD230C}" type="slidenum">
              <a:rPr lang="en-US"/>
              <a:pPr/>
              <a:t>37</a:t>
            </a:fld>
            <a:endParaRPr lang="en-US"/>
          </a:p>
        </p:txBody>
      </p:sp>
      <p:sp>
        <p:nvSpPr>
          <p:cNvPr id="72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A6014-C8D0-4062-BCEC-4D15953E3480}" type="slidenum">
              <a:rPr lang="en-US"/>
              <a:pPr/>
              <a:t>38</a:t>
            </a:fld>
            <a:endParaRPr lang="en-US"/>
          </a:p>
        </p:txBody>
      </p:sp>
      <p:sp>
        <p:nvSpPr>
          <p:cNvPr id="722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8C388-BDFC-41B6-90AB-54A57B6FF322}" type="slidenum">
              <a:rPr lang="en-US"/>
              <a:pPr/>
              <a:t>39</a:t>
            </a:fld>
            <a:endParaRPr lang="en-US"/>
          </a:p>
        </p:txBody>
      </p:sp>
      <p:sp>
        <p:nvSpPr>
          <p:cNvPr id="72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6F317-ADBB-477F-87E0-3266959C229E}" type="slidenum">
              <a:rPr lang="en-US"/>
              <a:pPr/>
              <a:t>4</a:t>
            </a:fld>
            <a:endParaRPr lang="en-US"/>
          </a:p>
        </p:txBody>
      </p:sp>
      <p:sp>
        <p:nvSpPr>
          <p:cNvPr id="65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DEFB2-1142-44BC-BF0F-EEC903A0B19D}" type="slidenum">
              <a:rPr lang="en-US"/>
              <a:pPr/>
              <a:t>40</a:t>
            </a:fld>
            <a:endParaRPr lang="en-US"/>
          </a:p>
        </p:txBody>
      </p:sp>
      <p:sp>
        <p:nvSpPr>
          <p:cNvPr id="727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FA866-3CD6-4D73-979A-077BEC42AF03}" type="slidenum">
              <a:rPr lang="en-US"/>
              <a:pPr/>
              <a:t>41</a:t>
            </a:fld>
            <a:endParaRPr lang="en-US"/>
          </a:p>
        </p:txBody>
      </p:sp>
      <p:sp>
        <p:nvSpPr>
          <p:cNvPr id="729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032C-0ADF-42EA-BC9C-222AF598ACA6}" type="slidenum">
              <a:rPr lang="en-US"/>
              <a:pPr/>
              <a:t>42</a:t>
            </a:fld>
            <a:endParaRPr lang="en-US"/>
          </a:p>
        </p:txBody>
      </p:sp>
      <p:sp>
        <p:nvSpPr>
          <p:cNvPr id="73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3AADB-1D7D-4DA8-95B5-F14246B19D89}" type="slidenum">
              <a:rPr lang="en-US"/>
              <a:pPr/>
              <a:t>43</a:t>
            </a:fld>
            <a:endParaRPr lang="en-US"/>
          </a:p>
        </p:txBody>
      </p:sp>
      <p:sp>
        <p:nvSpPr>
          <p:cNvPr id="73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038F9-C989-4C09-8A00-ACA14B9BA1F9}" type="slidenum">
              <a:rPr lang="en-US"/>
              <a:pPr/>
              <a:t>44</a:t>
            </a:fld>
            <a:endParaRPr lang="en-US"/>
          </a:p>
        </p:txBody>
      </p:sp>
      <p:sp>
        <p:nvSpPr>
          <p:cNvPr id="735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2F8E4-CA03-46E6-BB7E-9730D6FC25FA}" type="slidenum">
              <a:rPr lang="en-US"/>
              <a:pPr/>
              <a:t>45</a:t>
            </a:fld>
            <a:endParaRPr lang="en-US"/>
          </a:p>
        </p:txBody>
      </p:sp>
      <p:sp>
        <p:nvSpPr>
          <p:cNvPr id="737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FB54-2869-4D8B-8505-B010AE6C32D4}" type="slidenum">
              <a:rPr lang="en-US"/>
              <a:pPr/>
              <a:t>46</a:t>
            </a:fld>
            <a:endParaRPr lang="en-US"/>
          </a:p>
        </p:txBody>
      </p:sp>
      <p:sp>
        <p:nvSpPr>
          <p:cNvPr id="739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546A1-DAF8-4C39-9325-73E942141835}" type="slidenum">
              <a:rPr lang="en-US"/>
              <a:pPr/>
              <a:t>47</a:t>
            </a:fld>
            <a:endParaRPr lang="en-US"/>
          </a:p>
        </p:txBody>
      </p:sp>
      <p:sp>
        <p:nvSpPr>
          <p:cNvPr id="74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2C2CB-D271-47A7-A980-5CA6B6AAF17C}" type="slidenum">
              <a:rPr lang="en-US"/>
              <a:pPr/>
              <a:t>48</a:t>
            </a:fld>
            <a:endParaRPr lang="en-US"/>
          </a:p>
        </p:txBody>
      </p:sp>
      <p:sp>
        <p:nvSpPr>
          <p:cNvPr id="7434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92EB0-CDFE-4F3D-8C73-D08F425EF801}" type="slidenum">
              <a:rPr lang="en-US"/>
              <a:pPr/>
              <a:t>49</a:t>
            </a:fld>
            <a:endParaRPr lang="en-US"/>
          </a:p>
        </p:txBody>
      </p:sp>
      <p:sp>
        <p:nvSpPr>
          <p:cNvPr id="851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5B357-2E80-4C6E-A548-4D341BACB748}" type="slidenum">
              <a:rPr lang="en-US"/>
              <a:pPr/>
              <a:t>5</a:t>
            </a:fld>
            <a:endParaRPr lang="en-US"/>
          </a:p>
        </p:txBody>
      </p:sp>
      <p:sp>
        <p:nvSpPr>
          <p:cNvPr id="65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057DC-3C66-407C-8C4B-BF93CA79B372}" type="slidenum">
              <a:rPr lang="en-US"/>
              <a:pPr/>
              <a:t>50</a:t>
            </a:fld>
            <a:endParaRPr lang="en-US"/>
          </a:p>
        </p:txBody>
      </p:sp>
      <p:sp>
        <p:nvSpPr>
          <p:cNvPr id="745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D322D-E860-4E1A-A167-42E6418E8D4C}" type="slidenum">
              <a:rPr lang="en-US"/>
              <a:pPr/>
              <a:t>51</a:t>
            </a:fld>
            <a:endParaRPr lang="en-US"/>
          </a:p>
        </p:txBody>
      </p:sp>
      <p:sp>
        <p:nvSpPr>
          <p:cNvPr id="747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C1AD1-0C43-4D6B-888B-027B4C08070A}" type="slidenum">
              <a:rPr lang="en-US"/>
              <a:pPr/>
              <a:t>52</a:t>
            </a:fld>
            <a:endParaRPr lang="en-US"/>
          </a:p>
        </p:txBody>
      </p:sp>
      <p:sp>
        <p:nvSpPr>
          <p:cNvPr id="74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CD72-11F2-4327-AA69-620FAD538F65}" type="slidenum">
              <a:rPr lang="en-US"/>
              <a:pPr/>
              <a:t>53</a:t>
            </a:fld>
            <a:endParaRPr lang="en-US"/>
          </a:p>
        </p:txBody>
      </p:sp>
      <p:sp>
        <p:nvSpPr>
          <p:cNvPr id="751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457BF-0C45-42B8-A1E5-A3BEF45AB6AB}" type="slidenum">
              <a:rPr lang="en-US"/>
              <a:pPr/>
              <a:t>54</a:t>
            </a:fld>
            <a:endParaRPr lang="en-US"/>
          </a:p>
        </p:txBody>
      </p:sp>
      <p:sp>
        <p:nvSpPr>
          <p:cNvPr id="753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DAC78-D57B-44F9-A1B7-8C0A46B54779}" type="slidenum">
              <a:rPr lang="en-US"/>
              <a:pPr/>
              <a:t>55</a:t>
            </a:fld>
            <a:endParaRPr lang="en-US"/>
          </a:p>
        </p:txBody>
      </p:sp>
      <p:sp>
        <p:nvSpPr>
          <p:cNvPr id="755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929F2-F358-49A1-933A-692CD17B5B09}" type="slidenum">
              <a:rPr lang="en-US"/>
              <a:pPr/>
              <a:t>56</a:t>
            </a:fld>
            <a:endParaRPr lang="en-US"/>
          </a:p>
        </p:txBody>
      </p:sp>
      <p:sp>
        <p:nvSpPr>
          <p:cNvPr id="757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E15BC-E652-410B-B363-FF21F3BA5FBA}" type="slidenum">
              <a:rPr lang="en-US"/>
              <a:pPr/>
              <a:t>57</a:t>
            </a:fld>
            <a:endParaRPr lang="en-US"/>
          </a:p>
        </p:txBody>
      </p:sp>
      <p:sp>
        <p:nvSpPr>
          <p:cNvPr id="7598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69DEE-2472-4AEA-8B88-D2305FB2543E}" type="slidenum">
              <a:rPr lang="en-US"/>
              <a:pPr/>
              <a:t>58</a:t>
            </a:fld>
            <a:endParaRPr lang="en-US"/>
          </a:p>
        </p:txBody>
      </p:sp>
      <p:sp>
        <p:nvSpPr>
          <p:cNvPr id="76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64ACA-D156-4435-8B4C-53429848458D}" type="slidenum">
              <a:rPr lang="en-US"/>
              <a:pPr/>
              <a:t>59</a:t>
            </a:fld>
            <a:endParaRPr lang="en-US"/>
          </a:p>
        </p:txBody>
      </p:sp>
      <p:sp>
        <p:nvSpPr>
          <p:cNvPr id="7639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DBF2B-59CB-42A9-B18B-5F17822756FF}" type="slidenum">
              <a:rPr lang="en-US"/>
              <a:pPr/>
              <a:t>6</a:t>
            </a:fld>
            <a:endParaRPr lang="en-US"/>
          </a:p>
        </p:txBody>
      </p:sp>
      <p:sp>
        <p:nvSpPr>
          <p:cNvPr id="65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ADE1E-FDDA-4FA6-BE7E-7E8ADDBE4ADB}" type="slidenum">
              <a:rPr lang="en-US"/>
              <a:pPr/>
              <a:t>60</a:t>
            </a:fld>
            <a:endParaRPr lang="en-US"/>
          </a:p>
        </p:txBody>
      </p:sp>
      <p:sp>
        <p:nvSpPr>
          <p:cNvPr id="7659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3ECA3-4788-4AB1-91D2-D46F517424AD}" type="slidenum">
              <a:rPr lang="en-US"/>
              <a:pPr/>
              <a:t>61</a:t>
            </a:fld>
            <a:endParaRPr lang="en-US"/>
          </a:p>
        </p:txBody>
      </p:sp>
      <p:sp>
        <p:nvSpPr>
          <p:cNvPr id="852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1ABAE-FD42-4ECD-8CAD-1D198F832C41}" type="slidenum">
              <a:rPr lang="en-US"/>
              <a:pPr/>
              <a:t>62</a:t>
            </a:fld>
            <a:endParaRPr lang="en-US"/>
          </a:p>
        </p:txBody>
      </p:sp>
      <p:sp>
        <p:nvSpPr>
          <p:cNvPr id="768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991ED-C514-443B-8BE7-0331884A73A6}" type="slidenum">
              <a:rPr lang="en-US"/>
              <a:pPr/>
              <a:t>63</a:t>
            </a:fld>
            <a:endParaRPr lang="en-US"/>
          </a:p>
        </p:txBody>
      </p:sp>
      <p:sp>
        <p:nvSpPr>
          <p:cNvPr id="7700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B8281-7EF7-4F23-BD7D-A723E513D25E}" type="slidenum">
              <a:rPr lang="en-US"/>
              <a:pPr/>
              <a:t>64</a:t>
            </a:fld>
            <a:endParaRPr lang="en-US"/>
          </a:p>
        </p:txBody>
      </p:sp>
      <p:sp>
        <p:nvSpPr>
          <p:cNvPr id="772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1D35D-6D58-4324-9F5C-490AD58E4150}" type="slidenum">
              <a:rPr lang="en-US"/>
              <a:pPr/>
              <a:t>65</a:t>
            </a:fld>
            <a:endParaRPr lang="en-US"/>
          </a:p>
        </p:txBody>
      </p:sp>
      <p:sp>
        <p:nvSpPr>
          <p:cNvPr id="774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E3550-CFA2-4153-87E5-C519ECF8815A}" type="slidenum">
              <a:rPr lang="en-US"/>
              <a:pPr/>
              <a:t>66</a:t>
            </a:fld>
            <a:endParaRPr lang="en-US"/>
          </a:p>
        </p:txBody>
      </p:sp>
      <p:sp>
        <p:nvSpPr>
          <p:cNvPr id="776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933E-A893-4E0B-BD79-877B55C77D71}" type="slidenum">
              <a:rPr lang="en-US"/>
              <a:pPr/>
              <a:t>67</a:t>
            </a:fld>
            <a:endParaRPr lang="en-US"/>
          </a:p>
        </p:txBody>
      </p:sp>
      <p:sp>
        <p:nvSpPr>
          <p:cNvPr id="778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AC103-0DA0-4E3F-8062-23241DAA9BC3}" type="slidenum">
              <a:rPr lang="en-US"/>
              <a:pPr/>
              <a:t>68</a:t>
            </a:fld>
            <a:endParaRPr lang="en-US"/>
          </a:p>
        </p:txBody>
      </p:sp>
      <p:sp>
        <p:nvSpPr>
          <p:cNvPr id="780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D43FF-96FC-4C75-B21A-2E6562C15ADE}" type="slidenum">
              <a:rPr lang="en-US"/>
              <a:pPr/>
              <a:t>69</a:t>
            </a:fld>
            <a:endParaRPr lang="en-US"/>
          </a:p>
        </p:txBody>
      </p:sp>
      <p:sp>
        <p:nvSpPr>
          <p:cNvPr id="782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5F6AC-E2C3-42CE-9C44-0E3A56A1FE20}" type="slidenum">
              <a:rPr lang="en-US"/>
              <a:pPr/>
              <a:t>7</a:t>
            </a:fld>
            <a:endParaRPr lang="en-US"/>
          </a:p>
        </p:txBody>
      </p:sp>
      <p:sp>
        <p:nvSpPr>
          <p:cNvPr id="66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483CD-F348-417F-B3E1-346B1004EE55}" type="slidenum">
              <a:rPr lang="en-US"/>
              <a:pPr/>
              <a:t>70</a:t>
            </a:fld>
            <a:endParaRPr lang="en-US"/>
          </a:p>
        </p:txBody>
      </p:sp>
      <p:sp>
        <p:nvSpPr>
          <p:cNvPr id="784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91C5E-1437-45A2-9787-189DBE1E72E2}" type="slidenum">
              <a:rPr lang="en-US"/>
              <a:pPr/>
              <a:t>71</a:t>
            </a:fld>
            <a:endParaRPr lang="en-US"/>
          </a:p>
        </p:txBody>
      </p:sp>
      <p:sp>
        <p:nvSpPr>
          <p:cNvPr id="786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39586-39AD-4A12-880F-7EEFD77F0330}" type="slidenum">
              <a:rPr lang="en-US"/>
              <a:pPr/>
              <a:t>72</a:t>
            </a:fld>
            <a:endParaRPr lang="en-US"/>
          </a:p>
        </p:txBody>
      </p:sp>
      <p:sp>
        <p:nvSpPr>
          <p:cNvPr id="788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681B0-EB62-4943-88BE-A02B0ED5C703}" type="slidenum">
              <a:rPr lang="en-US"/>
              <a:pPr/>
              <a:t>73</a:t>
            </a:fld>
            <a:endParaRPr lang="en-US"/>
          </a:p>
        </p:txBody>
      </p:sp>
      <p:sp>
        <p:nvSpPr>
          <p:cNvPr id="790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1D945-39F4-4A6F-83E5-44C27F8273CF}" type="slidenum">
              <a:rPr lang="en-US"/>
              <a:pPr/>
              <a:t>74</a:t>
            </a:fld>
            <a:endParaRPr lang="en-US"/>
          </a:p>
        </p:txBody>
      </p:sp>
      <p:sp>
        <p:nvSpPr>
          <p:cNvPr id="7925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54043-7ADF-4FD2-9713-97C6138B4F3A}" type="slidenum">
              <a:rPr lang="en-US"/>
              <a:pPr/>
              <a:t>75</a:t>
            </a:fld>
            <a:endParaRPr lang="en-US"/>
          </a:p>
        </p:txBody>
      </p:sp>
      <p:sp>
        <p:nvSpPr>
          <p:cNvPr id="794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0E9C9-49CB-45A0-8589-18E5AF0B2B9F}" type="slidenum">
              <a:rPr lang="en-US"/>
              <a:pPr/>
              <a:t>76</a:t>
            </a:fld>
            <a:endParaRPr lang="en-US"/>
          </a:p>
        </p:txBody>
      </p:sp>
      <p:sp>
        <p:nvSpPr>
          <p:cNvPr id="796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B1698-7215-4180-86E1-740135BED0E9}" type="slidenum">
              <a:rPr lang="en-US"/>
              <a:pPr/>
              <a:t>77</a:t>
            </a:fld>
            <a:endParaRPr lang="en-US"/>
          </a:p>
        </p:txBody>
      </p:sp>
      <p:sp>
        <p:nvSpPr>
          <p:cNvPr id="798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758A0-6C59-4238-81EE-DB621F0E16B3}" type="slidenum">
              <a:rPr lang="en-US"/>
              <a:pPr/>
              <a:t>78</a:t>
            </a:fld>
            <a:endParaRPr lang="en-US"/>
          </a:p>
        </p:txBody>
      </p:sp>
      <p:sp>
        <p:nvSpPr>
          <p:cNvPr id="800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C758-B2A0-4048-B195-B05DDCB83876}" type="slidenum">
              <a:rPr lang="en-US"/>
              <a:pPr/>
              <a:t>79</a:t>
            </a:fld>
            <a:endParaRPr lang="en-US"/>
          </a:p>
        </p:txBody>
      </p:sp>
      <p:sp>
        <p:nvSpPr>
          <p:cNvPr id="802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08B3A-DC4F-4AA8-B2CA-1AB4EE12B17A}" type="slidenum">
              <a:rPr lang="en-US"/>
              <a:pPr/>
              <a:t>8</a:t>
            </a:fld>
            <a:endParaRPr lang="en-US"/>
          </a:p>
        </p:txBody>
      </p:sp>
      <p:sp>
        <p:nvSpPr>
          <p:cNvPr id="66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8A944-C126-4DB9-BA28-DEEDAE9C5BB5}" type="slidenum">
              <a:rPr lang="en-US"/>
              <a:pPr/>
              <a:t>80</a:t>
            </a:fld>
            <a:endParaRPr lang="en-US"/>
          </a:p>
        </p:txBody>
      </p:sp>
      <p:sp>
        <p:nvSpPr>
          <p:cNvPr id="804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9BD7D-B838-4C3A-9D88-063A7A9BFCE8}" type="slidenum">
              <a:rPr lang="en-US"/>
              <a:pPr/>
              <a:t>81</a:t>
            </a:fld>
            <a:endParaRPr lang="en-US"/>
          </a:p>
        </p:txBody>
      </p:sp>
      <p:sp>
        <p:nvSpPr>
          <p:cNvPr id="806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F76DA-8234-4137-B5E7-1C3F888DBB49}" type="slidenum">
              <a:rPr lang="en-US"/>
              <a:pPr/>
              <a:t>82</a:t>
            </a:fld>
            <a:endParaRPr lang="en-US"/>
          </a:p>
        </p:txBody>
      </p:sp>
      <p:sp>
        <p:nvSpPr>
          <p:cNvPr id="808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221F9-DD3B-47F9-B349-B6E04BC9A956}" type="slidenum">
              <a:rPr lang="en-US"/>
              <a:pPr/>
              <a:t>83</a:t>
            </a:fld>
            <a:endParaRPr lang="en-US"/>
          </a:p>
        </p:txBody>
      </p:sp>
      <p:sp>
        <p:nvSpPr>
          <p:cNvPr id="811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534CC-C7BB-4168-A52D-C9EFEDF79FD5}" type="slidenum">
              <a:rPr lang="en-US"/>
              <a:pPr/>
              <a:t>84</a:t>
            </a:fld>
            <a:endParaRPr lang="en-US"/>
          </a:p>
        </p:txBody>
      </p:sp>
      <p:sp>
        <p:nvSpPr>
          <p:cNvPr id="813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93487-B8BC-4E84-85D0-867E1FE2C5D3}" type="slidenum">
              <a:rPr lang="en-US"/>
              <a:pPr/>
              <a:t>85</a:t>
            </a:fld>
            <a:endParaRPr lang="en-US"/>
          </a:p>
        </p:txBody>
      </p:sp>
      <p:sp>
        <p:nvSpPr>
          <p:cNvPr id="827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08C7F-1E6A-4BE0-BD72-0F3B3B680221}" type="slidenum">
              <a:rPr lang="en-US"/>
              <a:pPr/>
              <a:t>86</a:t>
            </a:fld>
            <a:endParaRPr lang="en-US"/>
          </a:p>
        </p:txBody>
      </p:sp>
      <p:sp>
        <p:nvSpPr>
          <p:cNvPr id="829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963E4-901C-47D4-9132-2C6E64A06D3F}" type="slidenum">
              <a:rPr lang="en-US"/>
              <a:pPr/>
              <a:t>87</a:t>
            </a:fld>
            <a:endParaRPr lang="en-US"/>
          </a:p>
        </p:txBody>
      </p:sp>
      <p:sp>
        <p:nvSpPr>
          <p:cNvPr id="831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B2BD3-DBFC-4033-BDEF-EE62E0595972}" type="slidenum">
              <a:rPr lang="en-US"/>
              <a:pPr/>
              <a:t>88</a:t>
            </a:fld>
            <a:endParaRPr lang="en-US"/>
          </a:p>
        </p:txBody>
      </p:sp>
      <p:sp>
        <p:nvSpPr>
          <p:cNvPr id="833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B6A5E-A7CE-425E-8704-F6B50347F56C}" type="slidenum">
              <a:rPr lang="en-US"/>
              <a:pPr/>
              <a:t>89</a:t>
            </a:fld>
            <a:endParaRPr lang="en-US"/>
          </a:p>
        </p:txBody>
      </p:sp>
      <p:sp>
        <p:nvSpPr>
          <p:cNvPr id="835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B0CD-8ECC-4FE8-B6D4-3297CC064FAC}" type="slidenum">
              <a:rPr lang="en-US"/>
              <a:pPr/>
              <a:t>9</a:t>
            </a:fld>
            <a:endParaRPr lang="en-US"/>
          </a:p>
        </p:txBody>
      </p:sp>
      <p:sp>
        <p:nvSpPr>
          <p:cNvPr id="66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37A96-30BD-4312-AB0A-1D88B8BE41A7}" type="slidenum">
              <a:rPr lang="en-US"/>
              <a:pPr/>
              <a:t>90</a:t>
            </a:fld>
            <a:endParaRPr lang="en-US"/>
          </a:p>
        </p:txBody>
      </p:sp>
      <p:sp>
        <p:nvSpPr>
          <p:cNvPr id="837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CE3AF-CB5A-4CE2-98A1-DC6397645D43}" type="slidenum">
              <a:rPr lang="en-US"/>
              <a:pPr/>
              <a:t>91</a:t>
            </a:fld>
            <a:endParaRPr lang="en-US"/>
          </a:p>
        </p:txBody>
      </p:sp>
      <p:sp>
        <p:nvSpPr>
          <p:cNvPr id="839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1D9A8-8987-4DF0-9EEC-519A2BA1BE7B}" type="slidenum">
              <a:rPr lang="en-US"/>
              <a:pPr/>
              <a:t>92</a:t>
            </a:fld>
            <a:endParaRPr lang="en-US"/>
          </a:p>
        </p:txBody>
      </p:sp>
      <p:sp>
        <p:nvSpPr>
          <p:cNvPr id="841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847878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47878" name="Clip" r:id="rId3" imgW="0" imgH="0" progId="MS_ClipArt_Gallery.2">
              <p:embed/>
            </p:oleObj>
          </a:graphicData>
        </a:graphic>
      </p:graphicFrame>
      <p:sp>
        <p:nvSpPr>
          <p:cNvPr id="847879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Database System Concepts, 6</a:t>
            </a:r>
            <a:r>
              <a:rPr lang="en-US" b="1" baseline="30000">
                <a:solidFill>
                  <a:schemeClr val="tx2"/>
                </a:solidFill>
              </a:rPr>
              <a:t>th</a:t>
            </a:r>
            <a:r>
              <a:rPr lang="en-US" b="1">
                <a:solidFill>
                  <a:schemeClr val="tx2"/>
                </a:solidFill>
              </a:rPr>
              <a:t> Ed</a:t>
            </a:r>
            <a:r>
              <a:rPr lang="en-US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r>
              <a:rPr lang="en-US" sz="1200" b="1">
                <a:solidFill>
                  <a:srgbClr val="000099"/>
                </a:solidFill>
              </a:rPr>
              <a:t/>
            </a:r>
            <a:br>
              <a:rPr lang="en-US" sz="1200" b="1">
                <a:solidFill>
                  <a:srgbClr val="000099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rgbClr val="000099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chemeClr val="tx2"/>
                </a:solidFill>
              </a:rPr>
              <a:t>for conditions on re-use</a:t>
            </a:r>
            <a:r>
              <a:rPr lang="en-US" sz="1200" b="1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847880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8.</a:t>
            </a:r>
            <a:fld id="{E3787316-B1FC-407C-8127-44785D634A50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468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</a:rPr>
              <a:t>th</a:t>
            </a:r>
            <a:r>
              <a:rPr 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8468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46857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8:  Relational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457200"/>
          </a:xfrm>
        </p:spPr>
        <p:txBody>
          <a:bodyPr/>
          <a:lstStyle/>
          <a:p>
            <a:r>
              <a:rPr lang="en-US"/>
              <a:t>Goal — Devise a Theory for the Following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64475" cy="4903787"/>
          </a:xfrm>
        </p:spPr>
        <p:txBody>
          <a:bodyPr/>
          <a:lstStyle/>
          <a:p>
            <a:r>
              <a:rPr lang="en-US"/>
              <a:t>Decide whether a particular relation </a:t>
            </a:r>
            <a:r>
              <a:rPr lang="en-US" i="1"/>
              <a:t>R</a:t>
            </a:r>
            <a:r>
              <a:rPr lang="en-US"/>
              <a:t> is in “good” form.</a:t>
            </a:r>
          </a:p>
          <a:p>
            <a:r>
              <a:rPr lang="en-US"/>
              <a:t>In the case that a relation </a:t>
            </a:r>
            <a:r>
              <a:rPr lang="en-US" i="1"/>
              <a:t>R</a:t>
            </a:r>
            <a:r>
              <a:rPr lang="en-US"/>
              <a:t> is not in “good” form, decompose it into a set of relations 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 i="1"/>
              <a:t>, R</a:t>
            </a:r>
            <a:r>
              <a:rPr lang="en-US" baseline="-25000"/>
              <a:t>2</a:t>
            </a:r>
            <a:r>
              <a:rPr lang="en-US" i="1"/>
              <a:t>, ..., R</a:t>
            </a:r>
            <a:r>
              <a:rPr lang="en-US" i="1" baseline="-25000"/>
              <a:t>n</a:t>
            </a:r>
            <a:r>
              <a:rPr lang="en-US"/>
              <a:t>} such that </a:t>
            </a:r>
          </a:p>
          <a:p>
            <a:pPr lvl="1"/>
            <a:r>
              <a:rPr lang="en-US"/>
              <a:t>each relation is in good form </a:t>
            </a:r>
          </a:p>
          <a:p>
            <a:pPr lvl="1"/>
            <a:r>
              <a:rPr lang="en-US"/>
              <a:t>the decomposition is a lossless-join decomposition</a:t>
            </a:r>
          </a:p>
          <a:p>
            <a:r>
              <a:rPr lang="en-US"/>
              <a:t>Our theory is based on:</a:t>
            </a:r>
          </a:p>
          <a:p>
            <a:pPr lvl="1"/>
            <a:r>
              <a:rPr lang="en-US"/>
              <a:t>functional dependencies</a:t>
            </a:r>
          </a:p>
          <a:p>
            <a:pPr lvl="1"/>
            <a:r>
              <a:rPr lang="en-US"/>
              <a:t>multivalued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Constraints on the set of legal relations.</a:t>
            </a:r>
          </a:p>
          <a:p>
            <a:r>
              <a:rPr lang="en-US"/>
              <a:t>Require that the value for a certain set of attributes determines uniquely the value for another set of attributes.</a:t>
            </a:r>
          </a:p>
          <a:p>
            <a:r>
              <a:rPr lang="en-US"/>
              <a:t>A functional dependency is a generalization of the notion of a </a:t>
            </a:r>
            <a:r>
              <a:rPr lang="en-US" i="1"/>
              <a:t>key.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(Cont.)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45350" cy="4787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be a relation schema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  </a:t>
            </a:r>
            <a:r>
              <a:rPr lang="en-US" i="1">
                <a:sym typeface="Symbol" pitchFamily="18" charset="2"/>
              </a:rPr>
              <a:t>R  and  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>
                <a:sym typeface="Symbol" pitchFamily="18" charset="2"/>
              </a:rPr>
              <a:t>The </a:t>
            </a:r>
            <a:r>
              <a:rPr lang="en-US" b="1">
                <a:solidFill>
                  <a:srgbClr val="000099"/>
                </a:solidFill>
                <a:sym typeface="Symbol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i="1">
                <a:sym typeface="Symbol" pitchFamily="18" charset="2"/>
              </a:rPr>
              <a:t>		 </a:t>
            </a:r>
            <a:r>
              <a:rPr lang="en-US" b="1">
                <a:solidFill>
                  <a:srgbClr val="000099"/>
                </a:solidFill>
                <a:sym typeface="Symbol" pitchFamily="18" charset="2"/>
              </a:rPr>
              <a:t> </a:t>
            </a:r>
            <a:r>
              <a:rPr lang="en-US" b="1">
                <a:solidFill>
                  <a:srgbClr val="000099"/>
                </a:solidFill>
                <a:sym typeface="Monotype Sorts" charset="2"/>
              </a:rPr>
              <a:t> </a:t>
            </a:r>
            <a:r>
              <a:rPr lang="en-US" b="1" i="1">
                <a:solidFill>
                  <a:srgbClr val="000099"/>
                </a:solidFill>
                <a:sym typeface="Symbol" pitchFamily="18" charset="2"/>
              </a:rPr>
              <a:t></a:t>
            </a:r>
            <a:br>
              <a:rPr lang="en-US" b="1" i="1">
                <a:solidFill>
                  <a:srgbClr val="000099"/>
                </a:solidFill>
                <a:sym typeface="Symbol" pitchFamily="18" charset="2"/>
              </a:rPr>
            </a:br>
            <a:r>
              <a:rPr lang="en-US" b="1">
                <a:solidFill>
                  <a:srgbClr val="000099"/>
                </a:solidFill>
                <a:sym typeface="Symbol" pitchFamily="18" charset="2"/>
              </a:rPr>
              <a:t>holds on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if and only if for any legal relations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(R), whenever any two tuples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agree on the attributes , they also agree on the attributes </a:t>
            </a:r>
            <a:r>
              <a:rPr lang="en-US" i="1">
                <a:sym typeface="Symbol" pitchFamily="18" charset="2"/>
              </a:rPr>
              <a:t>. </a:t>
            </a:r>
            <a:r>
              <a:rPr lang="en-US">
                <a:sym typeface="Symbol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i="1">
                <a:sym typeface="Symbol" pitchFamily="18" charset="2"/>
              </a:rPr>
              <a:t>		 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[] =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[]     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]  =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/>
              <a:t>Example:  Consider </a:t>
            </a:r>
            <a:r>
              <a:rPr lang="en-US" i="1"/>
              <a:t>r</a:t>
            </a:r>
            <a:r>
              <a:rPr lang="en-US"/>
              <a:t>(A</a:t>
            </a:r>
            <a:r>
              <a:rPr lang="en-US" i="1"/>
              <a:t>,B </a:t>
            </a:r>
            <a:r>
              <a:rPr lang="en-US"/>
              <a:t>) with the following instance of </a:t>
            </a:r>
            <a:r>
              <a:rPr lang="en-US" i="1"/>
              <a:t>r.</a:t>
            </a:r>
            <a:endParaRPr 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/>
              <a:t>On this instance,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/>
              <a:t>B</a:t>
            </a:r>
            <a:r>
              <a:rPr lang="en-US"/>
              <a:t> does </a:t>
            </a:r>
            <a:r>
              <a:rPr lang="en-US" b="1"/>
              <a:t>NOT</a:t>
            </a:r>
            <a:r>
              <a:rPr lang="en-US"/>
              <a:t> hold, but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i="1">
              <a:sym typeface="Symbol" pitchFamily="18" charset="2"/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3668713" y="4284663"/>
            <a:ext cx="777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/>
            </a:pPr>
            <a:r>
              <a:rPr lang="en-US" sz="1800"/>
              <a:t>4</a:t>
            </a:r>
          </a:p>
          <a:p>
            <a:pPr marL="457200" indent="-457200"/>
            <a:r>
              <a:rPr lang="en-US" sz="1800"/>
              <a:t>1     5</a:t>
            </a:r>
          </a:p>
          <a:p>
            <a:pPr marL="457200" indent="-457200"/>
            <a:r>
              <a:rPr lang="en-US" sz="1800"/>
              <a:t>3     7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(Cont.)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67675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is a superkey for relation schema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if and only if </a:t>
            </a:r>
            <a:r>
              <a:rPr lang="en-US" i="1">
                <a:sym typeface="Symbol" pitchFamily="18" charset="2"/>
              </a:rPr>
              <a:t>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  <a:endParaRPr lang="en-US"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Monotype Sorts" charset="2"/>
              </a:rPr>
              <a:t>K</a:t>
            </a:r>
            <a:r>
              <a:rPr lang="en-US">
                <a:sym typeface="Monotype Sorts" charset="2"/>
              </a:rPr>
              <a:t> is a candidate key for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Monotype Sorts" charset="2"/>
              </a:rPr>
              <a:t>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>
                <a:sym typeface="Monotype Sorts" charset="2"/>
              </a:rPr>
              <a:t>for no </a:t>
            </a:r>
            <a:r>
              <a:rPr lang="en-US">
                <a:sym typeface="Symbol" pitchFamily="18" charset="2"/>
              </a:rPr>
              <a:t>  </a:t>
            </a:r>
            <a:r>
              <a:rPr lang="en-US" i="1">
                <a:sym typeface="Symbol" pitchFamily="18" charset="2"/>
              </a:rPr>
              <a:t>K,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/>
              <a:t>Functional dependencies allow us to express constraints that cannot be expressed using superkeys.  Consider the schema: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/>
              <a:t>	 </a:t>
            </a:r>
            <a:r>
              <a:rPr lang="en-US" i="1"/>
              <a:t>inst_dept </a:t>
            </a:r>
            <a:r>
              <a:rPr lang="en-US"/>
              <a:t>(</a:t>
            </a:r>
            <a:r>
              <a:rPr lang="en-US" i="1" u="sng"/>
              <a:t>ID, </a:t>
            </a:r>
            <a:r>
              <a:rPr lang="en-US" i="1"/>
              <a:t>name, salary</a:t>
            </a:r>
            <a:r>
              <a:rPr lang="en-US" i="1" u="sng"/>
              <a:t>, dept_name, </a:t>
            </a:r>
            <a:r>
              <a:rPr lang="en-US" i="1"/>
              <a:t>building, budget </a:t>
            </a:r>
            <a:r>
              <a:rPr lang="en-US"/>
              <a:t>)</a:t>
            </a:r>
            <a:r>
              <a:rPr lang="en-US" i="1"/>
              <a:t>.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/>
              <a:t>	</a:t>
            </a:r>
            <a:r>
              <a:rPr lang="en-US"/>
              <a:t>We expect these functional dependencies to hold: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/>
              <a:t>			</a:t>
            </a:r>
            <a:r>
              <a:rPr lang="en-US" i="1"/>
              <a:t>dept_name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building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Monotype Sorts" charset="2"/>
              </a:rPr>
              <a:t>           and              ID 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Wingdings" pitchFamily="2" charset="2"/>
              </a:rPr>
              <a:t> building</a:t>
            </a:r>
            <a:endParaRPr lang="en-US" i="1"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Monotype Sorts" charset="2"/>
              </a:rPr>
              <a:t>	</a:t>
            </a:r>
            <a:r>
              <a:rPr lang="en-US">
                <a:sym typeface="Monotype Sorts" charset="2"/>
              </a:rPr>
              <a:t>but would not expect the following to hold: 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>
                <a:sym typeface="Monotype Sorts" charset="2"/>
              </a:rPr>
              <a:t>			</a:t>
            </a:r>
            <a:r>
              <a:rPr lang="en-US" i="1">
                <a:sym typeface="Monotype Sorts" charset="2"/>
              </a:rPr>
              <a:t>dept_name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salary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i="1"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Functional Dependencies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58875"/>
            <a:ext cx="8051800" cy="5245100"/>
          </a:xfrm>
        </p:spPr>
        <p:txBody>
          <a:bodyPr/>
          <a:lstStyle/>
          <a:p>
            <a:r>
              <a:rPr lang="en-US"/>
              <a:t>We use functional dependencies to:</a:t>
            </a:r>
          </a:p>
          <a:p>
            <a:pPr lvl="1"/>
            <a:r>
              <a:rPr lang="en-US"/>
              <a:t>test relations to see if they are legal under a given set of functional dependencies. </a:t>
            </a:r>
          </a:p>
          <a:p>
            <a:pPr lvl="2"/>
            <a:r>
              <a:rPr lang="en-US"/>
              <a:t> If a relation </a:t>
            </a:r>
            <a:r>
              <a:rPr lang="en-US" i="1"/>
              <a:t>r</a:t>
            </a:r>
            <a:r>
              <a:rPr lang="en-US"/>
              <a:t> is legal under a set </a:t>
            </a:r>
            <a:r>
              <a:rPr lang="en-US" i="1"/>
              <a:t>F</a:t>
            </a:r>
            <a:r>
              <a:rPr lang="en-US"/>
              <a:t> of functional dependencies, we say that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satisfies </a:t>
            </a:r>
            <a:r>
              <a:rPr lang="en-US" i="1"/>
              <a:t>F.</a:t>
            </a:r>
            <a:endParaRPr lang="en-US"/>
          </a:p>
          <a:p>
            <a:pPr lvl="1"/>
            <a:r>
              <a:rPr lang="en-US"/>
              <a:t>specify constraints on the set of legal relations</a:t>
            </a:r>
          </a:p>
          <a:p>
            <a:pPr lvl="2"/>
            <a:r>
              <a:rPr lang="en-US"/>
              <a:t>We say that </a:t>
            </a:r>
            <a:r>
              <a:rPr lang="en-US" i="1"/>
              <a:t>F</a:t>
            </a: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holds on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 if all legal relations on </a:t>
            </a:r>
            <a:r>
              <a:rPr lang="en-US" i="1"/>
              <a:t>R</a:t>
            </a:r>
            <a:r>
              <a:rPr lang="en-US"/>
              <a:t> satisfy the set of functional dependencies </a:t>
            </a:r>
            <a:r>
              <a:rPr lang="en-US" i="1"/>
              <a:t>F.</a:t>
            </a:r>
          </a:p>
          <a:p>
            <a:r>
              <a:rPr lang="en-US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/>
              <a:t>For example, a specific instance of </a:t>
            </a:r>
            <a:r>
              <a:rPr lang="en-US" i="1"/>
              <a:t>instructor</a:t>
            </a:r>
            <a:r>
              <a:rPr lang="en-US"/>
              <a:t> may, by chance, satisfy </a:t>
            </a:r>
            <a:br>
              <a:rPr lang="en-US"/>
            </a:br>
            <a:r>
              <a:rPr lang="en-US"/>
              <a:t>               </a:t>
            </a:r>
            <a:r>
              <a:rPr lang="en-US" i="1"/>
              <a:t>name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(Cont.)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Monotype Sorts" charset="2"/>
              </a:rPr>
              <a:t>functional dependency is </a:t>
            </a:r>
            <a:r>
              <a:rPr lang="en-US" b="1">
                <a:solidFill>
                  <a:srgbClr val="000099"/>
                </a:solidFill>
                <a:sym typeface="Monotype Sorts" charset="2"/>
              </a:rPr>
              <a:t>trivial</a:t>
            </a:r>
            <a:r>
              <a:rPr lang="en-US">
                <a:sym typeface="Monotype Sorts" charset="2"/>
              </a:rPr>
              <a:t> if it is satisfied by all instances of a relation</a:t>
            </a:r>
          </a:p>
          <a:p>
            <a:pPr lvl="1"/>
            <a:r>
              <a:rPr lang="en-US">
                <a:sym typeface="Monotype Sorts" charset="2"/>
              </a:rPr>
              <a:t>Example</a:t>
            </a:r>
            <a:r>
              <a:rPr lang="en-US" i="1">
                <a:sym typeface="Monotype Sorts" charset="2"/>
              </a:rPr>
              <a:t>:</a:t>
            </a:r>
          </a:p>
          <a:p>
            <a:pPr lvl="2"/>
            <a:r>
              <a:rPr lang="en-US" i="1">
                <a:sym typeface="Monotype Sorts" charset="2"/>
              </a:rPr>
              <a:t> ID, name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ID</a:t>
            </a:r>
          </a:p>
          <a:p>
            <a:pPr lvl="2"/>
            <a:r>
              <a:rPr lang="en-US" i="1">
                <a:sym typeface="Monotype Sorts" charset="2"/>
              </a:rPr>
              <a:t> name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name</a:t>
            </a:r>
          </a:p>
          <a:p>
            <a:pPr lvl="1"/>
            <a:r>
              <a:rPr lang="en-US">
                <a:sym typeface="Monotype Sorts" charset="2"/>
              </a:rPr>
              <a:t>In general,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is trivial if</a:t>
            </a:r>
            <a:r>
              <a:rPr lang="en-US" i="1">
                <a:sym typeface="Symbol" pitchFamily="18" charset="2"/>
              </a:rPr>
              <a:t> </a:t>
            </a:r>
            <a:r>
              <a:rPr lang="en-US">
                <a:sym typeface="Symbol" pitchFamily="18" charset="2"/>
              </a:rPr>
              <a:t>   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r>
              <a:rPr lang="en-US"/>
              <a:t>Closure of a Set of Functional Dependencies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68438"/>
            <a:ext cx="7453313" cy="4724400"/>
          </a:xfrm>
        </p:spPr>
        <p:txBody>
          <a:bodyPr/>
          <a:lstStyle/>
          <a:p>
            <a:r>
              <a:rPr lang="en-US"/>
              <a:t>Given a set </a:t>
            </a:r>
            <a:r>
              <a:rPr lang="en-US" i="1"/>
              <a:t>F</a:t>
            </a:r>
            <a:r>
              <a:rPr lang="en-US"/>
              <a:t>  of functional dependencies, there are certain other functional dependencies that are logically implied by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pPr lvl="1"/>
            <a:r>
              <a:rPr lang="en-US"/>
              <a:t>For example:  If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and 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r>
              <a:rPr lang="en-US">
                <a:sym typeface="Monotype Sorts" charset="2"/>
              </a:rPr>
              <a:t>,  then we can infer that 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endParaRPr lang="en-US"/>
          </a:p>
          <a:p>
            <a:r>
              <a:rPr lang="en-US"/>
              <a:t>The set of </a:t>
            </a:r>
            <a:r>
              <a:rPr lang="en-US" b="1">
                <a:solidFill>
                  <a:srgbClr val="000099"/>
                </a:solidFill>
              </a:rPr>
              <a:t>all</a:t>
            </a:r>
            <a:r>
              <a:rPr lang="en-US"/>
              <a:t> functional dependencies logically implied by </a:t>
            </a:r>
            <a:r>
              <a:rPr lang="en-US" i="1"/>
              <a:t>F</a:t>
            </a:r>
            <a:r>
              <a:rPr lang="en-US"/>
              <a:t> is the </a:t>
            </a:r>
            <a:r>
              <a:rPr lang="en-US" b="1">
                <a:solidFill>
                  <a:srgbClr val="000099"/>
                </a:solidFill>
              </a:rPr>
              <a:t>closure</a:t>
            </a:r>
            <a:r>
              <a:rPr lang="en-US"/>
              <a:t> of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r>
              <a:rPr lang="en-US"/>
              <a:t>We denote the </a:t>
            </a:r>
            <a:r>
              <a:rPr lang="en-US" i="1"/>
              <a:t>closure </a:t>
            </a:r>
            <a:r>
              <a:rPr lang="en-US"/>
              <a:t>of </a:t>
            </a:r>
            <a:r>
              <a:rPr lang="en-US" i="1"/>
              <a:t>F</a:t>
            </a:r>
            <a:r>
              <a:rPr lang="en-US"/>
              <a:t> by </a:t>
            </a:r>
            <a:r>
              <a:rPr lang="en-US" b="1">
                <a:solidFill>
                  <a:srgbClr val="000099"/>
                </a:solidFill>
              </a:rPr>
              <a:t>F</a:t>
            </a:r>
            <a:r>
              <a:rPr lang="en-US" b="1" i="1" baseline="30000">
                <a:solidFill>
                  <a:srgbClr val="000099"/>
                </a:solidFill>
              </a:rPr>
              <a:t>+</a:t>
            </a:r>
            <a:r>
              <a:rPr lang="en-US" i="1"/>
              <a:t>.</a:t>
            </a:r>
          </a:p>
          <a:p>
            <a:r>
              <a:rPr lang="en-US"/>
              <a:t>F</a:t>
            </a:r>
            <a:r>
              <a:rPr lang="en-US" baseline="30000"/>
              <a:t>+</a:t>
            </a:r>
            <a:r>
              <a:rPr lang="en-US"/>
              <a:t> is a superset of </a:t>
            </a:r>
            <a:r>
              <a:rPr lang="en-US" i="1"/>
              <a:t>F</a:t>
            </a:r>
            <a:r>
              <a:rPr lang="en-US"/>
              <a:t>.</a:t>
            </a:r>
            <a:endParaRPr lang="en-US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Boyce-Codd Normal Form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276600"/>
            <a:ext cx="6562725" cy="836613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 </a:t>
            </a:r>
            <a:r>
              <a:rPr lang="en-US">
                <a:sym typeface="Greek Symbols" pitchFamily="18" charset="2"/>
              </a:rPr>
              <a:t>is trivial (i.e.,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</a:t>
            </a:r>
            <a:r>
              <a:rPr lang="en-US">
                <a:sym typeface="Greek Symbols" pitchFamily="18" charset="2"/>
              </a:rPr>
              <a:t>)</a:t>
            </a:r>
          </a:p>
          <a:p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is a superkey for </a:t>
            </a:r>
            <a:r>
              <a:rPr lang="en-US" i="1">
                <a:sym typeface="Greek Symbols" pitchFamily="18" charset="2"/>
              </a:rPr>
              <a:t>R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715963" y="1135063"/>
            <a:ext cx="6851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/>
              <a:t>A relation schema </a:t>
            </a:r>
            <a:r>
              <a:rPr lang="en-US" sz="1800" i="1"/>
              <a:t>R</a:t>
            </a:r>
            <a:r>
              <a:rPr lang="en-US" sz="1800"/>
              <a:t> is in BCNF with respect to a set </a:t>
            </a:r>
            <a:r>
              <a:rPr lang="en-US" sz="1800" i="1"/>
              <a:t>F</a:t>
            </a:r>
            <a:r>
              <a:rPr lang="en-US" sz="1800"/>
              <a:t> of functional  dependencies if for all functional dependencies in </a:t>
            </a:r>
            <a:r>
              <a:rPr lang="en-US" sz="1800" i="1"/>
              <a:t>F</a:t>
            </a:r>
            <a:r>
              <a:rPr lang="en-US" sz="1800" baseline="30000"/>
              <a:t>+</a:t>
            </a:r>
            <a:r>
              <a:rPr lang="en-US" sz="1800"/>
              <a:t> of the form </a:t>
            </a:r>
          </a:p>
          <a:p>
            <a:endParaRPr lang="en-US" sz="1800"/>
          </a:p>
          <a:p>
            <a:r>
              <a:rPr lang="en-US" sz="1800">
                <a:sym typeface="Symbol" pitchFamily="18" charset="2"/>
              </a:rPr>
              <a:t>               </a:t>
            </a:r>
            <a:r>
              <a:rPr lang="en-US" sz="1800">
                <a:sym typeface="Greek Symbols" pitchFamily="18" charset="2"/>
              </a:rPr>
              <a:t></a:t>
            </a:r>
            <a:r>
              <a:rPr kumimoji="1" lang="en-US" sz="1800">
                <a:sym typeface="Symbol" pitchFamily="18" charset="2"/>
              </a:rPr>
              <a:t></a:t>
            </a:r>
            <a:r>
              <a:rPr kumimoji="1" lang="en-US" sz="1800">
                <a:sym typeface="Monotype Sorts" charset="2"/>
              </a:rPr>
              <a:t> </a:t>
            </a:r>
            <a:r>
              <a:rPr lang="en-US" sz="1800" i="1">
                <a:sym typeface="Symbol" pitchFamily="18" charset="2"/>
              </a:rPr>
              <a:t></a:t>
            </a:r>
            <a:endParaRPr lang="en-US" sz="1800" i="1">
              <a:sym typeface="Greek Symbols" pitchFamily="18" charset="2"/>
            </a:endParaRPr>
          </a:p>
          <a:p>
            <a:endParaRPr lang="en-US" sz="1800" i="1">
              <a:sym typeface="Greek Symbols" pitchFamily="18" charset="2"/>
            </a:endParaRPr>
          </a:p>
          <a:p>
            <a:r>
              <a:rPr lang="en-US" sz="1800">
                <a:sym typeface="Greek Symbols" pitchFamily="18" charset="2"/>
              </a:rPr>
              <a:t>where </a:t>
            </a:r>
            <a:r>
              <a:rPr lang="en-US" sz="1800">
                <a:sym typeface="Symbol" pitchFamily="18" charset="2"/>
              </a:rPr>
              <a:t></a:t>
            </a:r>
            <a:r>
              <a:rPr lang="en-US" sz="1800">
                <a:sym typeface="Greek Symbols" pitchFamily="18" charset="2"/>
              </a:rPr>
              <a:t> </a:t>
            </a:r>
            <a:r>
              <a:rPr lang="en-US" sz="1800">
                <a:sym typeface="Symbol" pitchFamily="18" charset="2"/>
              </a:rPr>
              <a:t>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and </a:t>
            </a:r>
            <a:r>
              <a:rPr lang="en-US" sz="1800" i="1">
                <a:sym typeface="Symbol" pitchFamily="18" charset="2"/>
              </a:rPr>
              <a:t></a:t>
            </a:r>
            <a:r>
              <a:rPr lang="en-US" sz="1800">
                <a:sym typeface="Greek Symbols" pitchFamily="18" charset="2"/>
              </a:rPr>
              <a:t> </a:t>
            </a:r>
            <a:r>
              <a:rPr lang="en-US" sz="1800">
                <a:sym typeface="Symbol" pitchFamily="18" charset="2"/>
              </a:rPr>
              <a:t>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,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at least one of the following holds: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666750" y="4230688"/>
            <a:ext cx="81295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Example schema </a:t>
            </a:r>
            <a:r>
              <a:rPr lang="en-US" sz="1800" i="1"/>
              <a:t>not</a:t>
            </a:r>
            <a:r>
              <a:rPr lang="en-US" sz="1800"/>
              <a:t> in BCNF:</a:t>
            </a:r>
          </a:p>
          <a:p>
            <a:endParaRPr lang="en-US" sz="1800"/>
          </a:p>
          <a:p>
            <a:r>
              <a:rPr lang="en-US" sz="1800"/>
              <a:t>     </a:t>
            </a:r>
            <a:r>
              <a:rPr kumimoji="1" lang="en-US" sz="1800" i="1"/>
              <a:t>instr_dept </a:t>
            </a:r>
            <a:r>
              <a:rPr kumimoji="1" lang="en-US" sz="1800"/>
              <a:t>(</a:t>
            </a:r>
            <a:r>
              <a:rPr kumimoji="1" lang="en-US" sz="1800" i="1" u="sng"/>
              <a:t>ID, </a:t>
            </a:r>
            <a:r>
              <a:rPr kumimoji="1" lang="en-US" sz="1800" i="1"/>
              <a:t>name, salary</a:t>
            </a:r>
            <a:r>
              <a:rPr kumimoji="1" lang="en-US" sz="1800" i="1" u="sng"/>
              <a:t>, dept_name, </a:t>
            </a:r>
            <a:r>
              <a:rPr kumimoji="1" lang="en-US" sz="1800" i="1"/>
              <a:t>building, budget </a:t>
            </a:r>
            <a:r>
              <a:rPr kumimoji="1" lang="en-US" sz="1800"/>
              <a:t>)</a:t>
            </a:r>
            <a:endParaRPr kumimoji="1" lang="en-US" sz="1800" i="1"/>
          </a:p>
          <a:p>
            <a:endParaRPr lang="en-US" sz="1800"/>
          </a:p>
          <a:p>
            <a:r>
              <a:rPr lang="en-US" sz="1800"/>
              <a:t>because </a:t>
            </a:r>
            <a:r>
              <a:rPr kumimoji="1" lang="en-US" sz="1800" i="1"/>
              <a:t>dept_name</a:t>
            </a:r>
            <a:r>
              <a:rPr kumimoji="1" lang="en-US" sz="1800">
                <a:sym typeface="Symbol" pitchFamily="18" charset="2"/>
              </a:rPr>
              <a:t></a:t>
            </a:r>
            <a:r>
              <a:rPr kumimoji="1" lang="en-US" sz="1800">
                <a:sym typeface="Monotype Sorts" charset="2"/>
              </a:rPr>
              <a:t> </a:t>
            </a:r>
            <a:r>
              <a:rPr kumimoji="1" lang="en-US" sz="1800" i="1">
                <a:sym typeface="Monotype Sorts" charset="2"/>
              </a:rPr>
              <a:t>building, budget</a:t>
            </a:r>
          </a:p>
          <a:p>
            <a:r>
              <a:rPr kumimoji="1" lang="en-US" sz="1800">
                <a:sym typeface="Monotype Sorts" charset="2"/>
              </a:rPr>
              <a:t>holds on </a:t>
            </a:r>
            <a:r>
              <a:rPr kumimoji="1" lang="en-US" sz="1800" i="1">
                <a:sym typeface="Monotype Sorts" charset="2"/>
              </a:rPr>
              <a:t>instr_dept, </a:t>
            </a:r>
            <a:r>
              <a:rPr kumimoji="1" lang="en-US" sz="1800">
                <a:sym typeface="Monotype Sorts" charset="2"/>
              </a:rPr>
              <a:t>but </a:t>
            </a:r>
            <a:r>
              <a:rPr kumimoji="1" lang="en-US" sz="1800" i="1">
                <a:sym typeface="Monotype Sorts" charset="2"/>
              </a:rPr>
              <a:t>dept_name</a:t>
            </a:r>
            <a:r>
              <a:rPr kumimoji="1" lang="en-US" sz="1800">
                <a:sym typeface="Monotype Sorts" charset="2"/>
              </a:rPr>
              <a:t> is not a superkey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Suppose we have a schema </a:t>
            </a:r>
            <a:r>
              <a:rPr lang="en-US" i="1"/>
              <a:t>R </a:t>
            </a:r>
            <a:r>
              <a:rPr lang="en-US"/>
              <a:t>and a non-trivial dependency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kumimoji="0"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 </a:t>
            </a:r>
            <a:r>
              <a:rPr lang="en-US"/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We decompose </a:t>
            </a:r>
            <a:r>
              <a:rPr lang="en-US" i="1"/>
              <a:t>R</a:t>
            </a:r>
            <a:r>
              <a:rPr lang="en-US"/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</a:pPr>
            <a:r>
              <a:rPr lang="en-US"/>
              <a:t>(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U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)</a:t>
            </a:r>
            <a:endParaRPr lang="en-US"/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</a:pPr>
            <a:r>
              <a:rPr lang="en-US"/>
              <a:t>( </a:t>
            </a:r>
            <a:r>
              <a:rPr lang="en-US" i="1"/>
              <a:t>R</a:t>
            </a:r>
            <a:r>
              <a:rPr lang="en-US"/>
              <a:t> - ( </a:t>
            </a:r>
            <a:r>
              <a:rPr lang="en-US" i="1">
                <a:sym typeface="Symbol" pitchFamily="18" charset="2"/>
              </a:rPr>
              <a:t> - </a:t>
            </a:r>
            <a:r>
              <a:rPr lang="en-US">
                <a:sym typeface="Symbol" pitchFamily="18" charset="2"/>
              </a:rPr>
              <a:t> ) 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 our example,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 = </a:t>
            </a:r>
            <a:r>
              <a:rPr lang="en-US" i="1">
                <a:sym typeface="Symbol" pitchFamily="18" charset="2"/>
              </a:rPr>
              <a:t>dept_name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=</a:t>
            </a:r>
            <a:r>
              <a:rPr lang="en-US" i="1">
                <a:sym typeface="Symbol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/>
              <a:t>and </a:t>
            </a:r>
            <a:r>
              <a:rPr lang="en-US" i="1"/>
              <a:t>inst_dept</a:t>
            </a:r>
            <a:r>
              <a:rPr lang="en-US"/>
              <a:t> is replaced by</a:t>
            </a:r>
          </a:p>
          <a:p>
            <a:pPr lvl="1">
              <a:lnSpc>
                <a:spcPct val="90000"/>
              </a:lnSpc>
            </a:pPr>
            <a:r>
              <a:rPr lang="en-US"/>
              <a:t> (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U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) = ( </a:t>
            </a:r>
            <a:r>
              <a:rPr lang="en-US" i="1">
                <a:sym typeface="Symbol" pitchFamily="18" charset="2"/>
              </a:rPr>
              <a:t>dept_name, building, budget</a:t>
            </a:r>
            <a:r>
              <a:rPr lang="en-US"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/>
              <a:t>( </a:t>
            </a:r>
            <a:r>
              <a:rPr lang="en-US" i="1"/>
              <a:t>R</a:t>
            </a:r>
            <a:r>
              <a:rPr lang="en-US"/>
              <a:t> - ( </a:t>
            </a:r>
            <a:r>
              <a:rPr lang="en-US" i="1">
                <a:sym typeface="Symbol" pitchFamily="18" charset="2"/>
              </a:rPr>
              <a:t> - </a:t>
            </a:r>
            <a:r>
              <a:rPr lang="en-US">
                <a:sym typeface="Symbol" pitchFamily="18" charset="2"/>
              </a:rPr>
              <a:t> ) ) = ( </a:t>
            </a:r>
            <a:r>
              <a:rPr lang="en-US" i="1">
                <a:sym typeface="Symbol" pitchFamily="18" charset="2"/>
              </a:rPr>
              <a:t>ID, name, salary, dept_name</a:t>
            </a:r>
            <a:r>
              <a:rPr lang="en-US">
                <a:sym typeface="Symbol" pitchFamily="18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and Dependency Preservation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Constraints, including functional dependencies, are costly to check in practice unless they pertain to only one relation</a:t>
            </a:r>
          </a:p>
          <a:p>
            <a:r>
              <a:rPr lang="en-US"/>
              <a:t>If it is sufficient to test only those dependencies on each individual relation of a decomposition in order to ensure that </a:t>
            </a:r>
            <a:r>
              <a:rPr lang="en-US" i="1"/>
              <a:t>all</a:t>
            </a:r>
            <a:r>
              <a:rPr lang="en-US"/>
              <a:t> functional dependencies hold, then that decomposition is </a:t>
            </a:r>
            <a:r>
              <a:rPr lang="en-US" i="1"/>
              <a:t>dependency preserving.</a:t>
            </a:r>
            <a:endParaRPr lang="en-US"/>
          </a:p>
          <a:p>
            <a:r>
              <a:rPr lang="en-US"/>
              <a:t>Because it is not always possible to achieve both BCNF and dependency preservation, we consider a weaker normal form, known as </a:t>
            </a:r>
            <a:r>
              <a:rPr lang="en-US" i="1"/>
              <a:t>third normal form.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r>
              <a:rPr lang="en-US"/>
              <a:t>Chapter 8:  Relational Database Design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/>
              <a:t>Features of Good Relational Design</a:t>
            </a:r>
          </a:p>
          <a:p>
            <a:r>
              <a:rPr lang="en-US"/>
              <a:t>Atomic Domains and First Normal Form</a:t>
            </a:r>
          </a:p>
          <a:p>
            <a:r>
              <a:rPr lang="en-US"/>
              <a:t>Decomposition Using Functional Dependencies</a:t>
            </a:r>
          </a:p>
          <a:p>
            <a:r>
              <a:rPr lang="en-US"/>
              <a:t>Functional Dependency Theory</a:t>
            </a:r>
          </a:p>
          <a:p>
            <a:r>
              <a:rPr lang="en-US"/>
              <a:t>Algorithms for Functional Dependencies</a:t>
            </a:r>
          </a:p>
          <a:p>
            <a:r>
              <a:rPr lang="en-US"/>
              <a:t>Decomposition Using Multivalued Dependencies </a:t>
            </a:r>
          </a:p>
          <a:p>
            <a:r>
              <a:rPr lang="en-US"/>
              <a:t>More Normal Form</a:t>
            </a:r>
          </a:p>
          <a:p>
            <a:r>
              <a:rPr lang="en-US"/>
              <a:t>Database-Design Process</a:t>
            </a:r>
          </a:p>
          <a:p>
            <a:r>
              <a:rPr lang="en-US"/>
              <a:t>Modeling Temporal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80362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/>
              <a:t>A relation schema </a:t>
            </a:r>
            <a:r>
              <a:rPr lang="en-US" i="1"/>
              <a:t>R</a:t>
            </a:r>
            <a:r>
              <a:rPr lang="en-US"/>
              <a:t> is in </a:t>
            </a:r>
            <a:r>
              <a:rPr lang="en-US" b="1">
                <a:solidFill>
                  <a:srgbClr val="000099"/>
                </a:solidFill>
              </a:rPr>
              <a:t>third normal form</a:t>
            </a:r>
            <a:r>
              <a:rPr lang="en-US" b="1"/>
              <a:t> (</a:t>
            </a:r>
            <a:r>
              <a:rPr lang="en-US" b="1">
                <a:solidFill>
                  <a:srgbClr val="000099"/>
                </a:solidFill>
              </a:rPr>
              <a:t>3NF</a:t>
            </a:r>
            <a:r>
              <a:rPr lang="en-US" b="1"/>
              <a:t>)</a:t>
            </a:r>
            <a:r>
              <a:rPr lang="en-US"/>
              <a:t> if for all:</a:t>
            </a:r>
          </a:p>
          <a:p>
            <a:pPr>
              <a:buFont typeface="Monotype Sorts" charset="2"/>
              <a:buNone/>
              <a:tabLst>
                <a:tab pos="2738438" algn="l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Monotype Sorts" charset="2"/>
              </a:rPr>
              <a:t> in </a:t>
            </a:r>
            <a:r>
              <a:rPr lang="en-US" i="1">
                <a:sym typeface="Monotype Sorts" charset="2"/>
              </a:rPr>
              <a:t>F</a:t>
            </a:r>
            <a:r>
              <a:rPr lang="en-US" baseline="30000">
                <a:sym typeface="Monotype Sorts" charset="2"/>
              </a:rPr>
              <a:t>+</a:t>
            </a:r>
            <a:r>
              <a:rPr lang="en-US">
                <a:sym typeface="Monotype Sorts" charset="2"/>
              </a:rPr>
              <a:t/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is trivial (i.e.,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 </a:t>
            </a:r>
            <a:r>
              <a:rPr lang="en-US"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is a superkey for </a:t>
            </a:r>
            <a:r>
              <a:rPr lang="en-US" i="1">
                <a:sym typeface="Greek Symbols" pitchFamily="18" charset="2"/>
              </a:rPr>
              <a:t>R</a:t>
            </a:r>
            <a:endParaRPr lang="en-US"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>
                <a:sym typeface="Greek Symbols" pitchFamily="18" charset="2"/>
              </a:rPr>
              <a:t>Each attribute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in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–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is contained in a candidate key for </a:t>
            </a:r>
            <a:r>
              <a:rPr lang="en-US" i="1">
                <a:sym typeface="Greek Symbols" pitchFamily="18" charset="2"/>
              </a:rPr>
              <a:t>R.</a:t>
            </a:r>
          </a:p>
          <a:p>
            <a:pPr lvl="1">
              <a:buFont typeface="Monotype Sorts" charset="2"/>
              <a:buNone/>
              <a:tabLst>
                <a:tab pos="2738438" algn="l"/>
              </a:tabLst>
            </a:pPr>
            <a:r>
              <a:rPr lang="en-US" i="1">
                <a:sym typeface="Greek Symbols" pitchFamily="18" charset="2"/>
              </a:rPr>
              <a:t>   </a:t>
            </a:r>
            <a:r>
              <a:rPr lang="en-US">
                <a:sym typeface="Greek Symbols" pitchFamily="18" charset="2"/>
              </a:rPr>
              <a:t>(</a:t>
            </a:r>
            <a:r>
              <a:rPr lang="en-US" b="1">
                <a:sym typeface="Greek Symbols" pitchFamily="18" charset="2"/>
              </a:rPr>
              <a:t>NOTE</a:t>
            </a:r>
            <a:r>
              <a:rPr lang="en-US" i="1">
                <a:sym typeface="Greek Symbols" pitchFamily="18" charset="2"/>
              </a:rPr>
              <a:t>: </a:t>
            </a:r>
            <a:r>
              <a:rPr lang="en-US">
                <a:sym typeface="Greek Symbols" pitchFamily="18" charset="2"/>
              </a:rPr>
              <a:t>each attribute may be in a different candidate key)</a:t>
            </a:r>
            <a:endParaRPr lang="en-US" i="1">
              <a:sym typeface="Greek Symbols" pitchFamily="18" charset="2"/>
            </a:endParaRPr>
          </a:p>
          <a:p>
            <a:pPr>
              <a:tabLst>
                <a:tab pos="2738438" algn="l"/>
              </a:tabLst>
            </a:pPr>
            <a:r>
              <a:rPr lang="en-US">
                <a:sym typeface="Greek Symbols" pitchFamily="18" charset="2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r>
              <a:rPr lang="en-US"/>
              <a:t>Goals of Normalization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56500" cy="3990975"/>
          </a:xfrm>
        </p:spPr>
        <p:txBody>
          <a:bodyPr/>
          <a:lstStyle/>
          <a:p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be a relation scheme with a set</a:t>
            </a:r>
            <a:r>
              <a:rPr lang="en-US" i="1"/>
              <a:t> F</a:t>
            </a:r>
            <a:r>
              <a:rPr lang="en-US"/>
              <a:t> of functional dependencies.</a:t>
            </a:r>
          </a:p>
          <a:p>
            <a:r>
              <a:rPr lang="en-US"/>
              <a:t>Decide whether a relation scheme </a:t>
            </a:r>
            <a:r>
              <a:rPr lang="en-US" i="1"/>
              <a:t>R</a:t>
            </a:r>
            <a:r>
              <a:rPr lang="en-US"/>
              <a:t> is in “good” form.</a:t>
            </a:r>
          </a:p>
          <a:p>
            <a:r>
              <a:rPr lang="en-US"/>
              <a:t>In the case that a relation scheme </a:t>
            </a:r>
            <a:r>
              <a:rPr lang="en-US" i="1"/>
              <a:t>R</a:t>
            </a:r>
            <a:r>
              <a:rPr lang="en-US"/>
              <a:t> is not in “good” form, decompose it into a set of relation scheme  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 i="1"/>
              <a:t>, R</a:t>
            </a:r>
            <a:r>
              <a:rPr lang="en-US" baseline="-25000"/>
              <a:t>2</a:t>
            </a:r>
            <a:r>
              <a:rPr lang="en-US" i="1"/>
              <a:t>, ..., R</a:t>
            </a:r>
            <a:r>
              <a:rPr lang="en-US" i="1" baseline="-25000"/>
              <a:t>n</a:t>
            </a:r>
            <a:r>
              <a:rPr lang="en-US"/>
              <a:t>} such that </a:t>
            </a:r>
          </a:p>
          <a:p>
            <a:pPr lvl="1"/>
            <a:r>
              <a:rPr lang="en-US"/>
              <a:t>each relation scheme is in good form </a:t>
            </a:r>
          </a:p>
          <a:p>
            <a:pPr lvl="1"/>
            <a:r>
              <a:rPr lang="en-US"/>
              <a:t>the decomposition is a lossless-join decomposition</a:t>
            </a:r>
          </a:p>
          <a:p>
            <a:pPr lvl="1"/>
            <a:r>
              <a:rPr lang="en-US"/>
              <a:t>Preferably, the decomposition should be dependency preserving.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7124700" cy="635000"/>
          </a:xfrm>
        </p:spPr>
        <p:txBody>
          <a:bodyPr/>
          <a:lstStyle/>
          <a:p>
            <a:r>
              <a:rPr lang="en-US"/>
              <a:t>How good is BCNF?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76563" algn="ctr"/>
              </a:tabLst>
            </a:pPr>
            <a:r>
              <a:rPr lang="en-US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/>
              <a:t>Consider a relation </a:t>
            </a:r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r>
              <a:rPr lang="en-US"/>
              <a:t>		</a:t>
            </a:r>
            <a:r>
              <a:rPr lang="en-US" i="1"/>
              <a:t>inst_info (ID, child_name, phone)</a:t>
            </a:r>
          </a:p>
          <a:p>
            <a:pPr lvl="1">
              <a:tabLst>
                <a:tab pos="2976563" algn="ctr"/>
              </a:tabLst>
            </a:pPr>
            <a:r>
              <a:rPr lang="en-US"/>
              <a:t>where an instructor may have more than one phone and can have multiple children</a:t>
            </a:r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endParaRPr lang="en-US"/>
          </a:p>
          <a:p>
            <a:pPr>
              <a:buFont typeface="Monotype Sorts" charset="2"/>
              <a:buNone/>
              <a:tabLst>
                <a:tab pos="2976563" algn="ctr"/>
              </a:tabLst>
            </a:pPr>
            <a:endParaRPr 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1371600" y="34940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3505200" y="34940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child_name</a:t>
            </a: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5638800" y="34940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phone</a:t>
            </a:r>
          </a:p>
        </p:txBody>
      </p:sp>
      <p:sp>
        <p:nvSpPr>
          <p:cNvPr id="691207" name="Rectangle 7"/>
          <p:cNvSpPr>
            <a:spLocks noChangeArrowheads="1"/>
          </p:cNvSpPr>
          <p:nvPr/>
        </p:nvSpPr>
        <p:spPr bwMode="auto">
          <a:xfrm>
            <a:off x="1371600" y="3875088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691208" name="Rectangle 8"/>
          <p:cNvSpPr>
            <a:spLocks noChangeArrowheads="1"/>
          </p:cNvSpPr>
          <p:nvPr/>
        </p:nvSpPr>
        <p:spPr bwMode="auto">
          <a:xfrm>
            <a:off x="3505200" y="3875088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David</a:t>
            </a:r>
          </a:p>
          <a:p>
            <a:r>
              <a:rPr lang="en-US"/>
              <a:t>David</a:t>
            </a:r>
          </a:p>
          <a:p>
            <a:r>
              <a:rPr lang="en-US"/>
              <a:t>William</a:t>
            </a:r>
          </a:p>
          <a:p>
            <a:r>
              <a:rPr lang="en-US"/>
              <a:t>Willian</a:t>
            </a:r>
          </a:p>
        </p:txBody>
      </p:sp>
      <p:sp>
        <p:nvSpPr>
          <p:cNvPr id="691209" name="Rectangle 9"/>
          <p:cNvSpPr>
            <a:spLocks noChangeArrowheads="1"/>
          </p:cNvSpPr>
          <p:nvPr/>
        </p:nvSpPr>
        <p:spPr bwMode="auto">
          <a:xfrm>
            <a:off x="5638800" y="3875088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endParaRPr lang="en-US" sz="1800"/>
          </a:p>
        </p:txBody>
      </p:sp>
      <p:sp>
        <p:nvSpPr>
          <p:cNvPr id="691210" name="Text Box 10"/>
          <p:cNvSpPr txBox="1">
            <a:spLocks noChangeArrowheads="1"/>
          </p:cNvSpPr>
          <p:nvPr/>
        </p:nvSpPr>
        <p:spPr bwMode="auto">
          <a:xfrm>
            <a:off x="3854450" y="565626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inst_info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2119313"/>
            <a:ext cx="7848600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/>
              <a:t>Insertion anomalies – i.e., if we add a phone 981-992-3443 to 99999, we need to add two tuples</a:t>
            </a:r>
          </a:p>
          <a:p>
            <a:pPr>
              <a:buFont typeface="Monotype Sorts" charset="2"/>
              <a:buNone/>
              <a:tabLst>
                <a:tab pos="1993900" algn="l"/>
              </a:tabLst>
            </a:pPr>
            <a:r>
              <a:rPr kumimoji="0" lang="en-US"/>
              <a:t>		(99999, David,   981-992-3443)</a:t>
            </a:r>
            <a:br>
              <a:rPr kumimoji="0" lang="en-US"/>
            </a:br>
            <a:r>
              <a:rPr kumimoji="0" lang="en-US"/>
              <a:t>	(99999, William, 981-992-3443)</a:t>
            </a:r>
            <a:br>
              <a:rPr kumimoji="0" lang="en-US"/>
            </a:br>
            <a:endParaRPr kumimoji="0" lang="en-US"/>
          </a:p>
        </p:txBody>
      </p:sp>
      <p:sp>
        <p:nvSpPr>
          <p:cNvPr id="693258" name="Rectangle 10"/>
          <p:cNvSpPr>
            <a:spLocks noGrp="1" noChangeArrowheads="1"/>
          </p:cNvSpPr>
          <p:nvPr>
            <p:ph type="title"/>
          </p:nvPr>
        </p:nvSpPr>
        <p:spPr>
          <a:xfrm>
            <a:off x="996950" y="117475"/>
            <a:ext cx="7162800" cy="609600"/>
          </a:xfrm>
          <a:noFill/>
          <a:ln/>
        </p:spPr>
        <p:txBody>
          <a:bodyPr/>
          <a:lstStyle/>
          <a:p>
            <a:r>
              <a:rPr lang="en-US"/>
              <a:t>How good is BCNF?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533400"/>
          </a:xfrm>
        </p:spPr>
        <p:txBody>
          <a:bodyPr/>
          <a:lstStyle/>
          <a:p>
            <a:r>
              <a:rPr lang="en-US"/>
              <a:t>Therefore, it is better to decompose </a:t>
            </a:r>
            <a:r>
              <a:rPr lang="en-US" i="1"/>
              <a:t>inst_info </a:t>
            </a:r>
            <a:r>
              <a:rPr lang="en-US"/>
              <a:t>into:</a:t>
            </a:r>
          </a:p>
        </p:txBody>
      </p:sp>
      <p:sp>
        <p:nvSpPr>
          <p:cNvPr id="695309" name="Rectangle 13"/>
          <p:cNvSpPr>
            <a:spLocks noChangeArrowheads="1"/>
          </p:cNvSpPr>
          <p:nvPr/>
        </p:nvSpPr>
        <p:spPr bwMode="auto">
          <a:xfrm>
            <a:off x="1008063" y="5768975"/>
            <a:ext cx="6724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/>
              <a:t>This suggests the need for higher normal forms, such as Fourth Normal Form (4NF), which we shall see later.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638300" y="119063"/>
            <a:ext cx="7124700" cy="576262"/>
          </a:xfrm>
          <a:noFill/>
          <a:ln/>
        </p:spPr>
        <p:txBody>
          <a:bodyPr/>
          <a:lstStyle/>
          <a:p>
            <a:r>
              <a:rPr lang="en-US" sz="2800"/>
              <a:t>How good is BCNF? (Cont.)</a:t>
            </a:r>
          </a:p>
        </p:txBody>
      </p:sp>
      <p:sp>
        <p:nvSpPr>
          <p:cNvPr id="695318" name="Rectangle 22"/>
          <p:cNvSpPr>
            <a:spLocks noChangeArrowheads="1"/>
          </p:cNvSpPr>
          <p:nvPr/>
        </p:nvSpPr>
        <p:spPr bwMode="auto">
          <a:xfrm>
            <a:off x="2482850" y="1827213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695319" name="Rectangle 23"/>
          <p:cNvSpPr>
            <a:spLocks noChangeArrowheads="1"/>
          </p:cNvSpPr>
          <p:nvPr/>
        </p:nvSpPr>
        <p:spPr bwMode="auto">
          <a:xfrm>
            <a:off x="4616450" y="1827213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child_name</a:t>
            </a:r>
          </a:p>
        </p:txBody>
      </p:sp>
      <p:sp>
        <p:nvSpPr>
          <p:cNvPr id="695321" name="Rectangle 25"/>
          <p:cNvSpPr>
            <a:spLocks noChangeArrowheads="1"/>
          </p:cNvSpPr>
          <p:nvPr/>
        </p:nvSpPr>
        <p:spPr bwMode="auto">
          <a:xfrm>
            <a:off x="2482850" y="2208213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695322" name="Rectangle 26"/>
          <p:cNvSpPr>
            <a:spLocks noChangeArrowheads="1"/>
          </p:cNvSpPr>
          <p:nvPr/>
        </p:nvSpPr>
        <p:spPr bwMode="auto">
          <a:xfrm>
            <a:off x="4616450" y="2208213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David</a:t>
            </a:r>
          </a:p>
          <a:p>
            <a:r>
              <a:rPr lang="en-US"/>
              <a:t>David</a:t>
            </a:r>
          </a:p>
          <a:p>
            <a:r>
              <a:rPr lang="en-US"/>
              <a:t>William</a:t>
            </a:r>
          </a:p>
          <a:p>
            <a:r>
              <a:rPr lang="en-US"/>
              <a:t>Willian</a:t>
            </a:r>
          </a:p>
        </p:txBody>
      </p:sp>
      <p:sp>
        <p:nvSpPr>
          <p:cNvPr id="695324" name="Text Box 28"/>
          <p:cNvSpPr txBox="1">
            <a:spLocks noChangeArrowheads="1"/>
          </p:cNvSpPr>
          <p:nvPr/>
        </p:nvSpPr>
        <p:spPr bwMode="auto">
          <a:xfrm>
            <a:off x="701675" y="2278063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inst_child</a:t>
            </a:r>
          </a:p>
        </p:txBody>
      </p:sp>
      <p:sp>
        <p:nvSpPr>
          <p:cNvPr id="695325" name="Rectangle 29"/>
          <p:cNvSpPr>
            <a:spLocks noChangeArrowheads="1"/>
          </p:cNvSpPr>
          <p:nvPr/>
        </p:nvSpPr>
        <p:spPr bwMode="auto">
          <a:xfrm>
            <a:off x="2528888" y="39893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ID</a:t>
            </a:r>
          </a:p>
        </p:txBody>
      </p:sp>
      <p:sp>
        <p:nvSpPr>
          <p:cNvPr id="695327" name="Rectangle 31"/>
          <p:cNvSpPr>
            <a:spLocks noChangeArrowheads="1"/>
          </p:cNvSpPr>
          <p:nvPr/>
        </p:nvSpPr>
        <p:spPr bwMode="auto">
          <a:xfrm>
            <a:off x="4652963" y="398938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phone</a:t>
            </a:r>
          </a:p>
        </p:txBody>
      </p:sp>
      <p:sp>
        <p:nvSpPr>
          <p:cNvPr id="695328" name="Rectangle 32"/>
          <p:cNvSpPr>
            <a:spLocks noChangeArrowheads="1"/>
          </p:cNvSpPr>
          <p:nvPr/>
        </p:nvSpPr>
        <p:spPr bwMode="auto">
          <a:xfrm>
            <a:off x="2528888" y="4370388"/>
            <a:ext cx="2133600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  <a:p>
            <a:pPr algn="ctr"/>
            <a:r>
              <a:rPr lang="en-US" sz="1800"/>
              <a:t>99999</a:t>
            </a:r>
          </a:p>
        </p:txBody>
      </p:sp>
      <p:sp>
        <p:nvSpPr>
          <p:cNvPr id="695330" name="Rectangle 34"/>
          <p:cNvSpPr>
            <a:spLocks noChangeArrowheads="1"/>
          </p:cNvSpPr>
          <p:nvPr/>
        </p:nvSpPr>
        <p:spPr bwMode="auto">
          <a:xfrm>
            <a:off x="4652963" y="4370388"/>
            <a:ext cx="2133600" cy="1311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r>
              <a:rPr lang="en-US"/>
              <a:t>512-555-1234</a:t>
            </a:r>
          </a:p>
          <a:p>
            <a:pPr algn="ctr"/>
            <a:r>
              <a:rPr lang="en-US"/>
              <a:t>512-555-4321</a:t>
            </a:r>
          </a:p>
          <a:p>
            <a:pPr algn="ctr"/>
            <a:endParaRPr lang="en-US" sz="1800"/>
          </a:p>
        </p:txBody>
      </p:sp>
      <p:sp>
        <p:nvSpPr>
          <p:cNvPr id="695331" name="Text Box 35"/>
          <p:cNvSpPr txBox="1">
            <a:spLocks noChangeArrowheads="1"/>
          </p:cNvSpPr>
          <p:nvPr/>
        </p:nvSpPr>
        <p:spPr bwMode="auto">
          <a:xfrm>
            <a:off x="668338" y="4484688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inst_phone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Functional-Dependency Theory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now consider the formal theory that tells us which functional dependencies are implied logically by a given set of functional dependencies.</a:t>
            </a:r>
          </a:p>
          <a:p>
            <a:r>
              <a:rPr lang="en-US"/>
              <a:t>We then develop algorithms to generate lossless decompositions into BCNF and 3NF</a:t>
            </a:r>
          </a:p>
          <a:p>
            <a:r>
              <a:rPr lang="en-US"/>
              <a:t>We then develop algorithms to test if a decomposition is dependency-preserving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0550"/>
            <a:ext cx="7924800" cy="457200"/>
          </a:xfrm>
        </p:spPr>
        <p:txBody>
          <a:bodyPr/>
          <a:lstStyle/>
          <a:p>
            <a:r>
              <a:rPr lang="en-US"/>
              <a:t>Closure of a Set of Functional Dependencies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468438"/>
            <a:ext cx="7450137" cy="4724400"/>
          </a:xfrm>
        </p:spPr>
        <p:txBody>
          <a:bodyPr/>
          <a:lstStyle/>
          <a:p>
            <a:r>
              <a:rPr lang="en-US"/>
              <a:t>Given a set </a:t>
            </a:r>
            <a:r>
              <a:rPr lang="en-US" i="1"/>
              <a:t>F</a:t>
            </a:r>
            <a:r>
              <a:rPr lang="en-US"/>
              <a:t> set of functional dependencies, there are certain other functional dependencies that are logically implied by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pPr lvl="1"/>
            <a:r>
              <a:rPr lang="en-US"/>
              <a:t>For e.g.:  If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and  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r>
              <a:rPr lang="en-US">
                <a:sym typeface="Monotype Sorts" charset="2"/>
              </a:rPr>
              <a:t>,  then we can infer that 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C</a:t>
            </a:r>
            <a:endParaRPr lang="en-US" i="1"/>
          </a:p>
          <a:p>
            <a:r>
              <a:rPr lang="en-US"/>
              <a:t>The set of </a:t>
            </a:r>
            <a:r>
              <a:rPr lang="en-US" b="1">
                <a:solidFill>
                  <a:srgbClr val="000099"/>
                </a:solidFill>
              </a:rPr>
              <a:t>all</a:t>
            </a:r>
            <a:r>
              <a:rPr lang="en-US"/>
              <a:t> functional dependencies logically implied by </a:t>
            </a:r>
            <a:r>
              <a:rPr lang="en-US" i="1"/>
              <a:t>F</a:t>
            </a:r>
            <a:r>
              <a:rPr lang="en-US"/>
              <a:t> is the </a:t>
            </a:r>
            <a:r>
              <a:rPr lang="en-US" b="1">
                <a:solidFill>
                  <a:srgbClr val="000099"/>
                </a:solidFill>
              </a:rPr>
              <a:t>closure</a:t>
            </a:r>
            <a:r>
              <a:rPr lang="en-US"/>
              <a:t> of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r>
              <a:rPr lang="en-US"/>
              <a:t>We denote the </a:t>
            </a:r>
            <a:r>
              <a:rPr lang="en-US" i="1"/>
              <a:t>closure </a:t>
            </a:r>
            <a:r>
              <a:rPr lang="en-US"/>
              <a:t>of </a:t>
            </a:r>
            <a:r>
              <a:rPr lang="en-US" i="1"/>
              <a:t>F</a:t>
            </a:r>
            <a:r>
              <a:rPr lang="en-US"/>
              <a:t> by </a:t>
            </a:r>
            <a:r>
              <a:rPr lang="en-US" b="1" i="1">
                <a:solidFill>
                  <a:srgbClr val="000099"/>
                </a:solidFill>
              </a:rPr>
              <a:t>F</a:t>
            </a:r>
            <a:r>
              <a:rPr lang="en-US" b="1" i="1" baseline="44000">
                <a:solidFill>
                  <a:srgbClr val="000099"/>
                </a:solidFill>
              </a:rPr>
              <a:t>+</a:t>
            </a:r>
            <a:r>
              <a:rPr lang="en-US" i="1">
                <a:solidFill>
                  <a:srgbClr val="000099"/>
                </a:solidFill>
              </a:rPr>
              <a:t>.</a:t>
            </a:r>
          </a:p>
          <a:p>
            <a:endParaRPr lang="en-US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r>
              <a:rPr lang="en-US"/>
              <a:t>Closure of a Set of Functional Dependencies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77963"/>
            <a:ext cx="7640637" cy="4714875"/>
          </a:xfrm>
        </p:spPr>
        <p:txBody>
          <a:bodyPr/>
          <a:lstStyle/>
          <a:p>
            <a:r>
              <a:rPr lang="en-US"/>
              <a:t>We can find F</a:t>
            </a:r>
            <a:r>
              <a:rPr lang="en-US" i="1" baseline="30000"/>
              <a:t>+, </a:t>
            </a:r>
            <a:r>
              <a:rPr lang="en-US"/>
              <a:t> the closure of F, by repeatedly applying </a:t>
            </a:r>
            <a:br>
              <a:rPr lang="en-US"/>
            </a:br>
            <a:r>
              <a:rPr lang="en-US" b="1">
                <a:solidFill>
                  <a:srgbClr val="000099"/>
                </a:solidFill>
              </a:rPr>
              <a:t>Armstrong’s Axioms:</a:t>
            </a:r>
          </a:p>
          <a:p>
            <a:pPr lvl="1"/>
            <a:r>
              <a:rPr lang="en-US"/>
              <a:t>if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Symbol" pitchFamily="18" charset="2"/>
              </a:rPr>
              <a:t>  , then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                     </a:t>
            </a:r>
            <a:r>
              <a:rPr lang="en-US" b="1">
                <a:sym typeface="Symbol" pitchFamily="18" charset="2"/>
              </a:rPr>
              <a:t>(</a:t>
            </a:r>
            <a:r>
              <a:rPr lang="en-US" b="1">
                <a:solidFill>
                  <a:srgbClr val="000099"/>
                </a:solidFill>
                <a:sym typeface="Symbol" pitchFamily="18" charset="2"/>
              </a:rPr>
              <a:t>reflexivity</a:t>
            </a:r>
            <a:r>
              <a:rPr lang="en-US" b="1">
                <a:sym typeface="Symbol" pitchFamily="18" charset="2"/>
              </a:rPr>
              <a:t>)</a:t>
            </a: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, </a:t>
            </a:r>
            <a:r>
              <a:rPr lang="en-US">
                <a:sym typeface="Symbol" pitchFamily="18" charset="2"/>
              </a:rPr>
              <a:t>then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 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              </a:t>
            </a:r>
            <a:r>
              <a:rPr lang="en-US" b="1">
                <a:sym typeface="Symbol" pitchFamily="18" charset="2"/>
              </a:rPr>
              <a:t>(</a:t>
            </a:r>
            <a:r>
              <a:rPr lang="en-US" b="1">
                <a:solidFill>
                  <a:srgbClr val="000099"/>
                </a:solidFill>
                <a:sym typeface="Symbol" pitchFamily="18" charset="2"/>
              </a:rPr>
              <a:t>augmentation</a:t>
            </a:r>
            <a:r>
              <a:rPr lang="en-US" b="1">
                <a:sym typeface="Symbol" pitchFamily="18" charset="2"/>
              </a:rPr>
              <a:t>)</a:t>
            </a: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, </a:t>
            </a:r>
            <a:r>
              <a:rPr lang="en-US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 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 </a:t>
            </a:r>
            <a:r>
              <a:rPr lang="en-US">
                <a:sym typeface="Greek Symbols" pitchFamily="18" charset="2"/>
              </a:rPr>
              <a:t>   </a:t>
            </a:r>
            <a:r>
              <a:rPr lang="en-US" b="1">
                <a:sym typeface="Greek Symbols" pitchFamily="18" charset="2"/>
              </a:rPr>
              <a:t>(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b="1">
                <a:sym typeface="Greek Symbols" pitchFamily="18" charset="2"/>
              </a:rPr>
              <a:t>)</a:t>
            </a:r>
          </a:p>
          <a:p>
            <a:r>
              <a:rPr lang="en-US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sound</a:t>
            </a:r>
            <a:r>
              <a:rPr lang="en-US">
                <a:sym typeface="Greek Symbols" pitchFamily="18" charset="2"/>
              </a:rPr>
              <a:t> (generate only functional dependencies that actually hold),  and </a:t>
            </a:r>
          </a:p>
          <a:p>
            <a:pPr lvl="1"/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complete</a:t>
            </a:r>
            <a:r>
              <a:rPr lang="en-US">
                <a:sym typeface="Greek Symbols" pitchFamily="18" charset="2"/>
              </a:rPr>
              <a:t> (generate all functional dependencies that hold).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i="1"/>
              <a:t>R = (A, B, C, G, H, I)</a:t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 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>
                <a:sym typeface="MS LineDraw" pitchFamily="49" charset="2"/>
              </a:rPr>
              <a:t>some members of </a:t>
            </a:r>
            <a:r>
              <a:rPr lang="en-US" i="1">
                <a:sym typeface="MS LineDraw" pitchFamily="49" charset="2"/>
              </a:rPr>
              <a:t>F</a:t>
            </a:r>
            <a:r>
              <a:rPr lang="en-US" baseline="30000">
                <a:sym typeface="MS LineDraw" pitchFamily="49" charset="2"/>
              </a:rPr>
              <a:t>+</a:t>
            </a:r>
            <a:endParaRPr lang="en-US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>
                <a:sym typeface="Monotype Sorts" charset="2"/>
              </a:rPr>
              <a:t>by transitivity from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 and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       </a:t>
            </a:r>
            <a:endParaRPr 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>
                <a:sym typeface="Monotype Sorts" charset="2"/>
              </a:rPr>
              <a:t>by augmenting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with G, to get </a:t>
            </a:r>
            <a:r>
              <a:rPr lang="en-US" i="1">
                <a:sym typeface="Iconic Symbols Ext" pitchFamily="2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CG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                   </a:t>
            </a:r>
            <a:r>
              <a:rPr lang="en-US">
                <a:sym typeface="Monotype Sorts" charset="2"/>
              </a:rPr>
              <a:t>and then transitivity with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HI     </a:t>
            </a:r>
            <a:endParaRPr 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>
                <a:sym typeface="Monotype Sorts" charset="2"/>
              </a:rPr>
              <a:t>by augmenting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 </a:t>
            </a:r>
            <a:r>
              <a:rPr lang="en-US">
                <a:sym typeface="Monotype Sorts" charset="2"/>
              </a:rPr>
              <a:t>to infer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CG</a:t>
            </a:r>
            <a:r>
              <a:rPr lang="en-US" i="1">
                <a:sym typeface="Monotype Sorts" charset="2"/>
              </a:rPr>
              <a:t>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>
                <a:sym typeface="Monotype Sorts" charset="2"/>
              </a:rPr>
              <a:t>    and augmenting of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 </a:t>
            </a:r>
            <a:r>
              <a:rPr lang="en-US">
                <a:sym typeface="Monotype Sorts" charset="2"/>
              </a:rPr>
              <a:t>to infer</a:t>
            </a:r>
            <a:r>
              <a:rPr lang="en-US" i="1">
                <a:sym typeface="Monotype Sorts" charset="2"/>
              </a:rPr>
              <a:t> </a:t>
            </a:r>
            <a:r>
              <a:rPr lang="en-US" i="1">
                <a:sym typeface="Iconic Symbols Ext" pitchFamily="2" charset="2"/>
              </a:rPr>
              <a:t>CGI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 i="1">
                <a:sym typeface="Monotype Sorts" charset="2"/>
              </a:rPr>
              <a:t>                         </a:t>
            </a:r>
            <a:r>
              <a:rPr lang="en-US">
                <a:sym typeface="Monotype Sorts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for Computing F</a:t>
            </a:r>
            <a:r>
              <a:rPr lang="en-US" baseline="30000"/>
              <a:t>+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994650" cy="4903787"/>
          </a:xfrm>
        </p:spPr>
        <p:txBody>
          <a:bodyPr/>
          <a:lstStyle/>
          <a:p>
            <a:r>
              <a:rPr lang="en-US"/>
              <a:t>To compute the closure of a set of functional dependencies F:</a:t>
            </a:r>
            <a:br>
              <a:rPr lang="en-US"/>
            </a:br>
            <a:endParaRPr lang="en-US" i="1"/>
          </a:p>
          <a:p>
            <a:pPr>
              <a:buFont typeface="Monotype Sorts" charset="2"/>
              <a:buNone/>
            </a:pPr>
            <a:r>
              <a:rPr lang="en-US" i="1"/>
              <a:t>     F </a:t>
            </a:r>
            <a:r>
              <a:rPr lang="en-US" baseline="30000"/>
              <a:t>+</a:t>
            </a:r>
            <a:r>
              <a:rPr lang="en-US"/>
              <a:t> = </a:t>
            </a:r>
            <a:r>
              <a:rPr lang="en-US" i="1"/>
              <a:t>F</a:t>
            </a:r>
            <a:r>
              <a:rPr lang="en-US"/>
              <a:t/>
            </a:r>
            <a:br>
              <a:rPr lang="en-US"/>
            </a:br>
            <a:r>
              <a:rPr lang="en-US" b="1"/>
              <a:t>repeat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for each</a:t>
            </a:r>
            <a:r>
              <a:rPr lang="en-US"/>
              <a:t> functional dependency </a:t>
            </a:r>
            <a:r>
              <a:rPr lang="en-US" i="1"/>
              <a:t>f</a:t>
            </a:r>
            <a:r>
              <a:rPr lang="en-US"/>
              <a:t> in </a:t>
            </a:r>
            <a:r>
              <a:rPr lang="en-US" i="1"/>
              <a:t>F</a:t>
            </a:r>
            <a:r>
              <a:rPr lang="en-US" baseline="30000"/>
              <a:t>+</a:t>
            </a:r>
            <a:br>
              <a:rPr lang="en-US" baseline="30000"/>
            </a:br>
            <a:r>
              <a:rPr lang="en-US" baseline="30000"/>
              <a:t>	</a:t>
            </a:r>
            <a:r>
              <a:rPr lang="en-US"/>
              <a:t>       apply reflexivity and augmentation rules on </a:t>
            </a:r>
            <a:r>
              <a:rPr lang="en-US" i="1"/>
              <a:t>f</a:t>
            </a:r>
            <a:br>
              <a:rPr lang="en-US" i="1"/>
            </a:br>
            <a:r>
              <a:rPr lang="en-US" i="1"/>
              <a:t>	       </a:t>
            </a:r>
            <a:r>
              <a:rPr lang="en-US"/>
              <a:t>add the resulting functional dependencies to </a:t>
            </a:r>
            <a:r>
              <a:rPr lang="en-US" i="1"/>
              <a:t>F </a:t>
            </a:r>
            <a:r>
              <a:rPr lang="en-US" baseline="30000"/>
              <a:t>+</a:t>
            </a:r>
            <a:br>
              <a:rPr lang="en-US" baseline="30000"/>
            </a:br>
            <a:r>
              <a:rPr lang="en-US" baseline="30000"/>
              <a:t>	</a:t>
            </a:r>
            <a:r>
              <a:rPr lang="en-US" b="1"/>
              <a:t>for each </a:t>
            </a:r>
            <a:r>
              <a:rPr lang="en-US"/>
              <a:t>pair of functional dependencies 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and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in </a:t>
            </a:r>
            <a:r>
              <a:rPr lang="en-US" i="1"/>
              <a:t>F </a:t>
            </a:r>
            <a:r>
              <a:rPr lang="en-US" baseline="30000"/>
              <a:t>+</a:t>
            </a:r>
            <a:br>
              <a:rPr lang="en-US" baseline="30000"/>
            </a:br>
            <a:r>
              <a:rPr lang="en-US" baseline="30000"/>
              <a:t>	</a:t>
            </a:r>
            <a:r>
              <a:rPr lang="en-US"/>
              <a:t>       </a:t>
            </a:r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can be combined using transitivity</a:t>
            </a:r>
            <a:br>
              <a:rPr lang="en-US"/>
            </a:br>
            <a:r>
              <a:rPr lang="en-US"/>
              <a:t>		 </a:t>
            </a:r>
            <a:r>
              <a:rPr lang="en-US" b="1"/>
              <a:t>then</a:t>
            </a:r>
            <a:r>
              <a:rPr lang="en-US"/>
              <a:t> add the resulting functional dependency to </a:t>
            </a:r>
            <a:r>
              <a:rPr lang="en-US" i="1"/>
              <a:t>F </a:t>
            </a:r>
            <a:r>
              <a:rPr lang="en-US" baseline="30000"/>
              <a:t>+</a:t>
            </a:r>
            <a:br>
              <a:rPr lang="en-US" baseline="30000"/>
            </a:br>
            <a:r>
              <a:rPr lang="en-US" b="1"/>
              <a:t>until </a:t>
            </a:r>
            <a:r>
              <a:rPr lang="en-US" i="1"/>
              <a:t>F </a:t>
            </a:r>
            <a:r>
              <a:rPr lang="en-US" baseline="30000"/>
              <a:t>+</a:t>
            </a:r>
            <a:r>
              <a:rPr lang="en-US"/>
              <a:t> does not change any further</a:t>
            </a:r>
          </a:p>
          <a:p>
            <a:pPr>
              <a:buFont typeface="Monotype Sorts" charset="2"/>
              <a:buNone/>
            </a:pP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     NOTE</a:t>
            </a:r>
            <a:r>
              <a:rPr lang="en-US"/>
              <a:t>:  We shall see an alternative procedure for this task later</a:t>
            </a:r>
            <a:endParaRPr lang="en-US" i="1" baseline="-25000"/>
          </a:p>
          <a:p>
            <a:pPr>
              <a:buFont typeface="Monotype Sorts" charset="2"/>
              <a:buNone/>
            </a:pP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Schemas?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combine </a:t>
            </a:r>
            <a:r>
              <a:rPr lang="en-US" i="1"/>
              <a:t>instructor</a:t>
            </a:r>
            <a:r>
              <a:rPr lang="en-US"/>
              <a:t> and </a:t>
            </a:r>
            <a:r>
              <a:rPr lang="en-US" i="1"/>
              <a:t>department </a:t>
            </a:r>
            <a:r>
              <a:rPr lang="en-US"/>
              <a:t>into </a:t>
            </a:r>
            <a:r>
              <a:rPr lang="en-US" i="1"/>
              <a:t>inst_dept</a:t>
            </a:r>
          </a:p>
          <a:p>
            <a:pPr lvl="1"/>
            <a:r>
              <a:rPr lang="en-US" i="1"/>
              <a:t>(No connection to relationship set inst_dept)</a:t>
            </a:r>
          </a:p>
          <a:p>
            <a:r>
              <a:rPr lang="en-US"/>
              <a:t>Result is possible repetition of information</a:t>
            </a:r>
          </a:p>
        </p:txBody>
      </p:sp>
      <p:pic>
        <p:nvPicPr>
          <p:cNvPr id="652293" name="Picture 5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488" y="2379663"/>
            <a:ext cx="5788025" cy="3471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85775"/>
            <a:ext cx="8077200" cy="609600"/>
          </a:xfrm>
        </p:spPr>
        <p:txBody>
          <a:bodyPr/>
          <a:lstStyle/>
          <a:p>
            <a:r>
              <a:rPr lang="en-US"/>
              <a:t>Closure of Functional Dependencies (Cont.)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74788"/>
            <a:ext cx="7359650" cy="4140200"/>
          </a:xfrm>
        </p:spPr>
        <p:txBody>
          <a:bodyPr/>
          <a:lstStyle/>
          <a:p>
            <a:r>
              <a:rPr lang="en-US"/>
              <a:t>Additional rules:</a:t>
            </a:r>
          </a:p>
          <a:p>
            <a:pPr lvl="1"/>
            <a:r>
              <a:rPr lang="en-US">
                <a:sym typeface="Symbol" pitchFamily="18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holds</a:t>
            </a:r>
            <a:r>
              <a:rPr lang="en-US" i="1">
                <a:sym typeface="Symbol" pitchFamily="18" charset="2"/>
              </a:rPr>
              <a:t> a</a:t>
            </a:r>
            <a:r>
              <a:rPr lang="en-US">
                <a:sym typeface="Symbol" pitchFamily="18" charset="2"/>
              </a:rPr>
              <a:t>nd 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Monotype Sorts" charset="2"/>
              </a:rPr>
              <a:t> holds,  then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Greek Symbols" pitchFamily="18" charset="2"/>
              </a:rPr>
              <a:t> holds </a:t>
            </a:r>
            <a:r>
              <a:rPr lang="en-US" b="1">
                <a:sym typeface="Greek Symbols" pitchFamily="18" charset="2"/>
              </a:rPr>
              <a:t>(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union</a:t>
            </a:r>
            <a:r>
              <a:rPr lang="en-US" b="1">
                <a:sym typeface="Greek Symbols" pitchFamily="18" charset="2"/>
              </a:rPr>
              <a:t>)</a:t>
            </a:r>
            <a:endParaRPr lang="en-US">
              <a:sym typeface="Greek Symbols" pitchFamily="18" charset="2"/>
            </a:endParaRPr>
          </a:p>
          <a:p>
            <a:pPr lvl="1"/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Monotype Sorts" charset="2"/>
              </a:rPr>
              <a:t> holds, then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 </a:t>
            </a:r>
            <a:r>
              <a:rPr lang="en-US">
                <a:sym typeface="Symbol" pitchFamily="18" charset="2"/>
              </a:rPr>
              <a:t>holds and 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Monotype Sorts" charset="2"/>
              </a:rPr>
              <a:t> holds </a:t>
            </a:r>
            <a:r>
              <a:rPr lang="en-US" b="1">
                <a:sym typeface="Monotype Sorts" charset="2"/>
              </a:rPr>
              <a:t>(</a:t>
            </a:r>
            <a:r>
              <a:rPr lang="en-US" b="1">
                <a:solidFill>
                  <a:srgbClr val="000099"/>
                </a:solidFill>
                <a:sym typeface="Monotype Sorts" charset="2"/>
              </a:rPr>
              <a:t>decomposition</a:t>
            </a:r>
            <a:r>
              <a:rPr lang="en-US" b="1">
                <a:sym typeface="Monotype Sorts" charset="2"/>
              </a:rPr>
              <a:t>)</a:t>
            </a:r>
            <a:endParaRPr lang="en-US">
              <a:sym typeface="Monotype Sorts" charset="2"/>
            </a:endParaRPr>
          </a:p>
          <a:p>
            <a:pPr lvl="1"/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  </a:t>
            </a:r>
            <a:r>
              <a:rPr lang="en-US">
                <a:sym typeface="Symbol" pitchFamily="18" charset="2"/>
              </a:rPr>
              <a:t>holds</a:t>
            </a:r>
            <a:r>
              <a:rPr lang="en-US" i="1">
                <a:sym typeface="Symbol" pitchFamily="18" charset="2"/>
              </a:rPr>
              <a:t> a</a:t>
            </a:r>
            <a:r>
              <a:rPr lang="en-US">
                <a:sym typeface="Symbol" pitchFamily="18" charset="2"/>
              </a:rPr>
              <a:t>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</a:t>
            </a:r>
            <a:r>
              <a:rPr lang="en-US">
                <a:sym typeface="Greek Symbols" pitchFamily="18" charset="2"/>
              </a:rPr>
              <a:t> holds, then </a:t>
            </a:r>
            <a:r>
              <a:rPr lang="en-US">
                <a:sym typeface="Symbol" pitchFamily="18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</a:t>
            </a:r>
            <a:r>
              <a:rPr lang="en-US">
                <a:sym typeface="Greek Symbols" pitchFamily="18" charset="2"/>
              </a:rPr>
              <a:t> holds</a:t>
            </a:r>
            <a:r>
              <a:rPr lang="en-US" b="1">
                <a:sym typeface="Greek Symbols" pitchFamily="18" charset="2"/>
              </a:rPr>
              <a:t> (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pseudotransitivity</a:t>
            </a:r>
            <a:r>
              <a:rPr lang="en-US" b="1">
                <a:sym typeface="Greek Symbols" pitchFamily="18" charset="2"/>
              </a:rPr>
              <a:t>)</a:t>
            </a:r>
            <a:endParaRPr lang="en-US">
              <a:sym typeface="Greek Symbols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/>
              <a:t>Given a set of attributes </a:t>
            </a:r>
            <a:r>
              <a:rPr lang="en-US">
                <a:latin typeface="Symbol" pitchFamily="18" charset="2"/>
                <a:sym typeface="Greek Symbols" pitchFamily="18" charset="2"/>
              </a:rPr>
              <a:t>a,</a:t>
            </a:r>
            <a:r>
              <a:rPr lang="en-US"/>
              <a:t> define the </a:t>
            </a:r>
            <a:r>
              <a:rPr lang="en-US" b="1" i="1">
                <a:solidFill>
                  <a:srgbClr val="000099"/>
                </a:solidFill>
              </a:rPr>
              <a:t>closure</a:t>
            </a:r>
            <a:r>
              <a:rPr lang="en-US" i="1"/>
              <a:t> </a:t>
            </a:r>
            <a:r>
              <a:rPr lang="en-US"/>
              <a:t>of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under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(denoted by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 baseline="30000">
                <a:sym typeface="Greek Symbols" pitchFamily="18" charset="2"/>
              </a:rPr>
              <a:t>+</a:t>
            </a:r>
            <a:r>
              <a:rPr lang="en-US">
                <a:sym typeface="Greek Symbols" pitchFamily="18" charset="2"/>
              </a:rPr>
              <a:t>) as the set of attributes that are functionally determined by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under </a:t>
            </a:r>
            <a:r>
              <a:rPr lang="en-US" i="1"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i="1"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>
                <a:sym typeface="Greek Symbols" pitchFamily="18" charset="2"/>
              </a:rPr>
              <a:t> Algorithm to compute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 baseline="30000">
                <a:sym typeface="Greek Symbols" pitchFamily="18" charset="2"/>
              </a:rPr>
              <a:t>+</a:t>
            </a:r>
            <a:r>
              <a:rPr lang="en-US">
                <a:sym typeface="Greek Symbols" pitchFamily="18" charset="2"/>
              </a:rPr>
              <a:t>, the closure of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under </a:t>
            </a:r>
            <a:r>
              <a:rPr lang="en-US" i="1">
                <a:sym typeface="Greek Symbols" pitchFamily="18" charset="2"/>
              </a:rPr>
              <a:t>F</a:t>
            </a:r>
            <a:br>
              <a:rPr lang="en-US" i="1">
                <a:sym typeface="Greek Symbols" pitchFamily="18" charset="2"/>
              </a:rPr>
            </a:br>
            <a:endParaRPr lang="en-US" i="1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i="1">
                <a:sym typeface="Greek Symbols" pitchFamily="18" charset="2"/>
              </a:rPr>
              <a:t>      	result </a:t>
            </a:r>
            <a:r>
              <a:rPr lang="en-US">
                <a:sym typeface="Greek Symbols" pitchFamily="18" charset="2"/>
              </a:rPr>
              <a:t>:=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;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</a:t>
            </a:r>
            <a:r>
              <a:rPr lang="en-US" b="1">
                <a:sym typeface="Greek Symbols" pitchFamily="18" charset="2"/>
              </a:rPr>
              <a:t>while</a:t>
            </a:r>
            <a:r>
              <a:rPr lang="en-US">
                <a:sym typeface="Greek Symbols" pitchFamily="18" charset="2"/>
              </a:rPr>
              <a:t> (changes to </a:t>
            </a:r>
            <a:r>
              <a:rPr lang="en-US" i="1">
                <a:sym typeface="Greek Symbols" pitchFamily="18" charset="2"/>
              </a:rPr>
              <a:t>result</a:t>
            </a:r>
            <a:r>
              <a:rPr lang="en-US">
                <a:sym typeface="Greek Symbols" pitchFamily="18" charset="2"/>
              </a:rPr>
              <a:t>) </a:t>
            </a:r>
            <a:r>
              <a:rPr lang="en-US" b="1">
                <a:sym typeface="Greek Symbols" pitchFamily="18" charset="2"/>
              </a:rPr>
              <a:t>do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for each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in</a:t>
            </a:r>
            <a:r>
              <a:rPr lang="en-US" i="1">
                <a:sym typeface="Greek Symbols" pitchFamily="18" charset="2"/>
              </a:rPr>
              <a:t> F</a:t>
            </a:r>
            <a:r>
              <a:rPr lang="en-US" b="1">
                <a:sym typeface="Greek Symbols" pitchFamily="18" charset="2"/>
              </a:rPr>
              <a:t> do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	begin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		if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result</a:t>
            </a:r>
            <a:r>
              <a:rPr lang="en-US" b="1">
                <a:sym typeface="Symbol" pitchFamily="18" charset="2"/>
              </a:rPr>
              <a:t> then </a:t>
            </a:r>
            <a:r>
              <a:rPr lang="en-US" i="1">
                <a:sym typeface="Symbol" pitchFamily="18" charset="2"/>
              </a:rPr>
              <a:t> result </a:t>
            </a:r>
            <a:r>
              <a:rPr lang="en-US">
                <a:sym typeface="Symbol" pitchFamily="18" charset="2"/>
              </a:rPr>
              <a:t>:= </a:t>
            </a:r>
            <a:r>
              <a:rPr lang="en-US" i="1">
                <a:sym typeface="Symbol" pitchFamily="18" charset="2"/>
              </a:rPr>
              <a:t>result </a:t>
            </a:r>
            <a:r>
              <a:rPr lang="en-US">
                <a:sym typeface="Symbol" pitchFamily="18" charset="2"/>
              </a:rPr>
              <a:t>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		</a:t>
            </a:r>
            <a:r>
              <a:rPr lang="en-US" b="1">
                <a:sym typeface="Greek Symbols" pitchFamily="18" charset="2"/>
              </a:rPr>
              <a:t>end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b="1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2000" b="1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131050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i="1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i="1"/>
              <a:t>F = </a:t>
            </a:r>
            <a:r>
              <a:rPr lang="en-US"/>
              <a:t>{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S LineDraw" pitchFamily="49" charset="2"/>
              </a:rPr>
              <a:t>(</a:t>
            </a:r>
            <a:r>
              <a:rPr lang="en-US" i="1">
                <a:sym typeface="MS LineDraw" pitchFamily="49" charset="2"/>
              </a:rPr>
              <a:t>AG)</a:t>
            </a:r>
            <a:r>
              <a:rPr lang="en-US" baseline="30000">
                <a:sym typeface="MS LineDraw" pitchFamily="49" charset="2"/>
              </a:rPr>
              <a:t>+</a:t>
            </a:r>
            <a:endParaRPr lang="en-US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S LineDraw" pitchFamily="49" charset="2"/>
              </a:rPr>
              <a:t>1.	</a:t>
            </a:r>
            <a:r>
              <a:rPr lang="en-US" i="1">
                <a:sym typeface="MS LineDraw" pitchFamily="49" charset="2"/>
              </a:rPr>
              <a:t>result = AG</a:t>
            </a:r>
            <a:endParaRPr lang="en-US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S LineDraw" pitchFamily="49" charset="2"/>
              </a:rPr>
              <a:t>2.	</a:t>
            </a:r>
            <a:r>
              <a:rPr lang="en-US" i="1">
                <a:sym typeface="MS LineDraw" pitchFamily="49" charset="2"/>
              </a:rPr>
              <a:t>result = ABCG	(A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B)</a:t>
            </a:r>
            <a:endParaRPr lang="en-US"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3.	</a:t>
            </a:r>
            <a:r>
              <a:rPr lang="en-US" i="1">
                <a:sym typeface="MS LineDraw" pitchFamily="49" charset="2"/>
              </a:rPr>
              <a:t>result = ABCG</a:t>
            </a:r>
            <a:r>
              <a:rPr lang="en-US" i="1">
                <a:sym typeface="Monotype Sorts" charset="2"/>
              </a:rPr>
              <a:t>H	(CG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 and </a:t>
            </a: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4.	</a:t>
            </a:r>
            <a:r>
              <a:rPr lang="en-US" i="1">
                <a:sym typeface="MS LineDraw" pitchFamily="49" charset="2"/>
              </a:rPr>
              <a:t>result = ABCG</a:t>
            </a:r>
            <a:r>
              <a:rPr lang="en-US" i="1">
                <a:sym typeface="Monotype Sorts" charset="2"/>
              </a:rPr>
              <a:t>HI	(CG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r>
              <a:rPr lang="en-US">
                <a:sym typeface="Monotype Sorts" charset="2"/>
              </a:rPr>
              <a:t> and </a:t>
            </a: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Is </a:t>
            </a:r>
            <a:r>
              <a:rPr lang="en-US" i="1">
                <a:sym typeface="Symbol" pitchFamily="18" charset="2"/>
              </a:rPr>
              <a:t>AG</a:t>
            </a:r>
            <a:r>
              <a:rPr lang="en-US">
                <a:sym typeface="Symbol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Symbol" pitchFamily="18" charset="2"/>
              </a:rPr>
              <a:t>Does </a:t>
            </a:r>
            <a:r>
              <a:rPr lang="en-US" i="1">
                <a:sym typeface="Symbol" pitchFamily="18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R? == </a:t>
            </a:r>
            <a:r>
              <a:rPr lang="en-US">
                <a:sym typeface="Monotype Sorts" charset="2"/>
              </a:rPr>
              <a:t>Is (AG)</a:t>
            </a:r>
            <a:r>
              <a:rPr lang="en-US" baseline="30000">
                <a:sym typeface="Monotype Sorts" charset="2"/>
              </a:rPr>
              <a:t>+ </a:t>
            </a:r>
            <a:r>
              <a:rPr lang="en-US">
                <a:sym typeface="Symbol" pitchFamily="18" charset="2"/>
              </a:rPr>
              <a:t> R</a:t>
            </a:r>
            <a:endParaRPr lang="en-US" i="1">
              <a:sym typeface="Monotype Sorts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onotype Sorts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onotype Sorts" charset="2"/>
              </a:rPr>
              <a:t>Does 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? </a:t>
            </a:r>
            <a:r>
              <a:rPr lang="en-US" i="1">
                <a:sym typeface="Monotype Sorts" charset="2"/>
              </a:rPr>
              <a:t>== </a:t>
            </a:r>
            <a:r>
              <a:rPr lang="en-US">
                <a:sym typeface="Monotype Sorts" charset="2"/>
              </a:rPr>
              <a:t>Is (A)</a:t>
            </a:r>
            <a:r>
              <a:rPr lang="en-US" baseline="30000">
                <a:sym typeface="Monotype Sorts" charset="2"/>
              </a:rPr>
              <a:t>+ </a:t>
            </a:r>
            <a:r>
              <a:rPr lang="en-US">
                <a:sym typeface="Symbol" pitchFamily="18" charset="2"/>
              </a:rPr>
              <a:t> R</a:t>
            </a:r>
            <a:endParaRPr lang="en-US">
              <a:sym typeface="Monotype Sorts" charset="2"/>
            </a:endParaRP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>
                <a:sym typeface="Monotype Sorts" charset="2"/>
              </a:rPr>
              <a:t>Does </a:t>
            </a:r>
            <a:r>
              <a:rPr lang="en-US" i="1">
                <a:sym typeface="Monotype Sorts" charset="2"/>
              </a:rPr>
              <a:t>G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? == Is (G)</a:t>
            </a:r>
            <a:r>
              <a:rPr lang="en-US" baseline="30000">
                <a:sym typeface="Monotype Sorts" charset="2"/>
              </a:rPr>
              <a:t>+ </a:t>
            </a:r>
            <a:r>
              <a:rPr lang="en-US">
                <a:sym typeface="Symbol" pitchFamily="18" charset="2"/>
              </a:rPr>
              <a:t>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r>
              <a:rPr lang="en-US"/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There are several uses of the attribute closure algorithm:</a:t>
            </a:r>
          </a:p>
          <a:p>
            <a:r>
              <a:rPr lang="en-US"/>
              <a:t>Testing for superkey:</a:t>
            </a:r>
          </a:p>
          <a:p>
            <a:pPr lvl="1"/>
            <a:r>
              <a:rPr lang="en-US"/>
              <a:t>To test if </a:t>
            </a:r>
            <a:r>
              <a:rPr lang="en-US">
                <a:sym typeface="Symbol" pitchFamily="18" charset="2"/>
              </a:rPr>
              <a:t> is a superkey, we compute </a:t>
            </a:r>
            <a:r>
              <a:rPr lang="en-US" baseline="30000">
                <a:sym typeface="Symbol" pitchFamily="18" charset="2"/>
              </a:rPr>
              <a:t>+,</a:t>
            </a:r>
            <a:r>
              <a:rPr lang="en-US">
                <a:sym typeface="Symbol" pitchFamily="18" charset="2"/>
              </a:rPr>
              <a:t> and check if 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contains all attributes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.</a:t>
            </a:r>
          </a:p>
          <a:p>
            <a:r>
              <a:rPr lang="en-US">
                <a:sym typeface="Symbol" pitchFamily="18" charset="2"/>
              </a:rPr>
              <a:t>Testing functional dependencies</a:t>
            </a:r>
          </a:p>
          <a:p>
            <a:pPr lvl="1"/>
            <a:r>
              <a:rPr lang="en-US">
                <a:sym typeface="Symbol" pitchFamily="18" charset="2"/>
              </a:rPr>
              <a:t>To check if a functional dependency    holds (or, in other words, is in </a:t>
            </a:r>
            <a:r>
              <a:rPr lang="en-US" i="1">
                <a:sym typeface="Symbol" pitchFamily="18" charset="2"/>
              </a:rPr>
              <a:t>F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), just check if   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. </a:t>
            </a:r>
          </a:p>
          <a:p>
            <a:pPr lvl="1"/>
            <a:r>
              <a:rPr lang="en-US">
                <a:sym typeface="Symbol" pitchFamily="18" charset="2"/>
              </a:rPr>
              <a:t>That is, we compute 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by using attribute closure, and then check if it contains . </a:t>
            </a:r>
          </a:p>
          <a:p>
            <a:pPr lvl="1"/>
            <a:r>
              <a:rPr lang="en-US">
                <a:sym typeface="Symbol" pitchFamily="18" charset="2"/>
              </a:rPr>
              <a:t>Is a simple and cheap test, and very useful</a:t>
            </a:r>
          </a:p>
          <a:p>
            <a:r>
              <a:rPr lang="en-US">
                <a:sym typeface="Symbol" pitchFamily="18" charset="2"/>
              </a:rPr>
              <a:t>Computing closure of F</a:t>
            </a:r>
          </a:p>
          <a:p>
            <a:pPr lvl="1"/>
            <a:r>
              <a:rPr lang="en-US">
                <a:sym typeface="Symbol" pitchFamily="18" charset="2"/>
              </a:rPr>
              <a:t>For each   </a:t>
            </a:r>
            <a:r>
              <a:rPr lang="en-US" i="1">
                <a:sym typeface="Symbol" pitchFamily="18" charset="2"/>
              </a:rPr>
              <a:t>R, </a:t>
            </a:r>
            <a:r>
              <a:rPr lang="en-US">
                <a:sym typeface="Symbol" pitchFamily="18" charset="2"/>
              </a:rPr>
              <a:t>we find the closure 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, and for each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 </a:t>
            </a:r>
            <a:r>
              <a:rPr lang="en-US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, we output a functional dependency   </a:t>
            </a:r>
            <a:r>
              <a:rPr lang="en-US" i="1">
                <a:sym typeface="Symbol" pitchFamily="18" charset="2"/>
              </a:rPr>
              <a:t>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Cover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Sets of functional dependencies may have redundant dependencies that can be inferred from the others</a:t>
            </a:r>
          </a:p>
          <a:p>
            <a:pPr lvl="1"/>
            <a:r>
              <a:rPr lang="en-US"/>
              <a:t>For example: 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C</a:t>
            </a:r>
            <a:r>
              <a:rPr lang="en-US"/>
              <a:t> is redundant in:   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, 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C, A</a:t>
            </a:r>
            <a:r>
              <a:rPr lang="en-US" i="1">
                <a:sym typeface="Wingdings" pitchFamily="2" charset="2"/>
              </a:rPr>
              <a:t> C</a:t>
            </a:r>
            <a:r>
              <a:rPr lang="en-US"/>
              <a:t>}</a:t>
            </a:r>
          </a:p>
          <a:p>
            <a:pPr lvl="1"/>
            <a:r>
              <a:rPr lang="en-US"/>
              <a:t>Parts of a functional dependency may be redundant</a:t>
            </a:r>
          </a:p>
          <a:p>
            <a:pPr lvl="2"/>
            <a:r>
              <a:rPr lang="en-US"/>
              <a:t>E.g.: on RHS:   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, 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, 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CD</a:t>
            </a:r>
            <a:r>
              <a:rPr lang="en-US"/>
              <a:t>}  can be simplified to </a:t>
            </a:r>
            <a:br>
              <a:rPr lang="en-US"/>
            </a:br>
            <a:r>
              <a:rPr lang="en-US"/>
              <a:t>                         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B</a:t>
            </a:r>
            <a:r>
              <a:rPr lang="en-US"/>
              <a:t>, 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, 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} </a:t>
            </a:r>
          </a:p>
          <a:p>
            <a:pPr lvl="2"/>
            <a:r>
              <a:rPr lang="en-US"/>
              <a:t>E.g.: on LHS:    {A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, 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,   </a:t>
            </a:r>
            <a:r>
              <a:rPr lang="en-US" i="1"/>
              <a:t>AC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}  can be simplified to </a:t>
            </a:r>
            <a:br>
              <a:rPr lang="en-US"/>
            </a:br>
            <a:r>
              <a:rPr lang="en-US"/>
              <a:t>                         {A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,  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,  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} </a:t>
            </a:r>
          </a:p>
          <a:p>
            <a:r>
              <a:rPr lang="en-US"/>
              <a:t>Intuitively, a canonical cover of F is a “minimal” set of functional dependencies equivalent to F, having no redundant dependencies or redundant parts of dependencies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588250" cy="5257800"/>
          </a:xfrm>
        </p:spPr>
        <p:txBody>
          <a:bodyPr/>
          <a:lstStyle/>
          <a:p>
            <a:r>
              <a:rPr lang="en-US"/>
              <a:t>Consider a set </a:t>
            </a:r>
            <a:r>
              <a:rPr lang="en-US" i="1"/>
              <a:t>F</a:t>
            </a:r>
            <a:r>
              <a:rPr lang="en-US"/>
              <a:t> of functional dependencies and the functional dependency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 </a:t>
            </a:r>
            <a:r>
              <a:rPr lang="en-US">
                <a:sym typeface="Greek Symbols" pitchFamily="18" charset="2"/>
              </a:rPr>
              <a:t>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.</a:t>
            </a:r>
          </a:p>
          <a:p>
            <a:pPr lvl="1"/>
            <a:r>
              <a:rPr lang="en-US">
                <a:sym typeface="Monotype Sorts" charset="2"/>
              </a:rPr>
              <a:t>Attribute A is </a:t>
            </a:r>
            <a:r>
              <a:rPr lang="en-US" b="1">
                <a:solidFill>
                  <a:srgbClr val="000099"/>
                </a:solidFill>
                <a:sym typeface="Monotype Sorts" charset="2"/>
              </a:rPr>
              <a:t>extraneous</a:t>
            </a:r>
            <a:r>
              <a:rPr lang="en-US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in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if </a:t>
            </a:r>
            <a:r>
              <a:rPr lang="en-US" i="1">
                <a:sym typeface="Greek Symbols" pitchFamily="18" charset="2"/>
              </a:rPr>
              <a:t>A </a:t>
            </a:r>
            <a:r>
              <a:rPr lang="en-US">
                <a:sym typeface="Symbol" pitchFamily="18" charset="2"/>
              </a:rPr>
              <a:t> </a:t>
            </a:r>
            <a:r>
              <a:rPr lang="en-US">
                <a:sym typeface="Greek Symbols" pitchFamily="18" charset="2"/>
              </a:rPr>
              <a:t>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  and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logically implies (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– {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}) </a:t>
            </a:r>
            <a:r>
              <a:rPr lang="en-US">
                <a:sym typeface="Symbol" pitchFamily="18" charset="2"/>
              </a:rPr>
              <a:t> {(</a:t>
            </a:r>
            <a:r>
              <a:rPr lang="en-US">
                <a:sym typeface="Greek Symbols" pitchFamily="18" charset="2"/>
              </a:rPr>
              <a:t>  –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)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}.</a:t>
            </a:r>
          </a:p>
          <a:p>
            <a:pPr lvl="1"/>
            <a:r>
              <a:rPr lang="en-US">
                <a:sym typeface="Greek Symbols" pitchFamily="18" charset="2"/>
              </a:rPr>
              <a:t>Attribute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is 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extraneous</a:t>
            </a:r>
            <a:r>
              <a:rPr lang="en-US">
                <a:sym typeface="Greek Symbols" pitchFamily="18" charset="2"/>
              </a:rPr>
              <a:t> in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if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 </a:t>
            </a:r>
            <a:r>
              <a:rPr lang="en-US">
                <a:sym typeface="Greek Symbols" pitchFamily="18" charset="2"/>
              </a:rPr>
              <a:t>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 and the set of functional dependencies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 (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 – {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}) </a:t>
            </a:r>
            <a:r>
              <a:rPr lang="en-US">
                <a:sym typeface="Symbol" pitchFamily="18" charset="2"/>
              </a:rPr>
              <a:t> {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Greek Symbols" pitchFamily="18" charset="2"/>
              </a:rPr>
              <a:t>(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–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)} logically implies </a:t>
            </a:r>
            <a:r>
              <a:rPr lang="en-US" i="1">
                <a:sym typeface="Greek Symbols" pitchFamily="18" charset="2"/>
              </a:rPr>
              <a:t>F.</a:t>
            </a:r>
          </a:p>
          <a:p>
            <a:r>
              <a:rPr lang="en-US" i="1">
                <a:sym typeface="Greek Symbols" pitchFamily="18" charset="2"/>
              </a:rPr>
              <a:t>Note: </a:t>
            </a:r>
            <a:r>
              <a:rPr lang="en-US">
                <a:sym typeface="Greek Symbols" pitchFamily="18" charset="2"/>
              </a:rPr>
              <a:t>implication in the opposite direction is trivial in each of the cases above, since a “stronger” functional dependency always implies a weaker one</a:t>
            </a:r>
          </a:p>
          <a:p>
            <a:r>
              <a:rPr lang="en-US"/>
              <a:t>Example: Given </a:t>
            </a:r>
            <a:r>
              <a:rPr lang="en-US" i="1"/>
              <a:t>F</a:t>
            </a:r>
            <a:r>
              <a:rPr lang="en-US"/>
              <a:t> = 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, </a:t>
            </a:r>
            <a:r>
              <a:rPr lang="en-US" i="1"/>
              <a:t>AB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}</a:t>
            </a:r>
          </a:p>
          <a:p>
            <a:pPr lvl="1"/>
            <a:r>
              <a:rPr lang="en-US" i="1"/>
              <a:t>B</a:t>
            </a:r>
            <a:r>
              <a:rPr lang="en-US"/>
              <a:t> is extraneous in </a:t>
            </a:r>
            <a:r>
              <a:rPr lang="en-US" i="1"/>
              <a:t>AB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C</a:t>
            </a:r>
            <a:r>
              <a:rPr lang="en-US"/>
              <a:t> because 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C, AB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C</a:t>
            </a:r>
            <a:r>
              <a:rPr lang="en-US"/>
              <a:t>} logically implies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 </a:t>
            </a:r>
            <a:r>
              <a:rPr lang="en-US"/>
              <a:t>(I.e. the result of dropping </a:t>
            </a:r>
            <a:r>
              <a:rPr lang="en-US" i="1"/>
              <a:t>B </a:t>
            </a:r>
            <a:r>
              <a:rPr lang="en-US"/>
              <a:t>from </a:t>
            </a:r>
            <a:r>
              <a:rPr lang="en-US" i="1"/>
              <a:t>AB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C</a:t>
            </a:r>
            <a:r>
              <a:rPr lang="en-US"/>
              <a:t>).</a:t>
            </a:r>
          </a:p>
          <a:p>
            <a:r>
              <a:rPr lang="en-US"/>
              <a:t>Example:  Given </a:t>
            </a:r>
            <a:r>
              <a:rPr lang="en-US" i="1"/>
              <a:t>F</a:t>
            </a:r>
            <a:r>
              <a:rPr lang="en-US"/>
              <a:t> = 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, </a:t>
            </a:r>
            <a:r>
              <a:rPr lang="en-US" i="1"/>
              <a:t>AB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CD}</a:t>
            </a:r>
          </a:p>
          <a:p>
            <a:pPr lvl="1"/>
            <a:r>
              <a:rPr lang="en-US" i="1"/>
              <a:t>C</a:t>
            </a:r>
            <a:r>
              <a:rPr lang="en-US"/>
              <a:t> is extraneous in </a:t>
            </a:r>
            <a:r>
              <a:rPr lang="en-US" i="1"/>
              <a:t>AB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CD</a:t>
            </a:r>
            <a:r>
              <a:rPr lang="en-US"/>
              <a:t> since  </a:t>
            </a:r>
            <a:r>
              <a:rPr lang="en-US" i="1"/>
              <a:t>A</a:t>
            </a:r>
            <a:r>
              <a:rPr lang="en-US"/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can be inferred even after deleting </a:t>
            </a:r>
            <a:r>
              <a:rPr lang="en-US" i="1"/>
              <a:t>C</a:t>
            </a:r>
          </a:p>
          <a:p>
            <a:endParaRPr lang="en-US" i="1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r>
              <a:rPr lang="en-US"/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/>
              <a:t>Consider a set </a:t>
            </a:r>
            <a:r>
              <a:rPr lang="en-US" i="1"/>
              <a:t>F</a:t>
            </a:r>
            <a:r>
              <a:rPr lang="en-US"/>
              <a:t> of functional dependencies and the functional dependency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 </a:t>
            </a:r>
            <a:r>
              <a:rPr lang="en-US">
                <a:sym typeface="Greek Symbols" pitchFamily="18" charset="2"/>
              </a:rPr>
              <a:t>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.</a:t>
            </a:r>
          </a:p>
          <a:p>
            <a:pPr marL="381000" indent="-381000"/>
            <a:r>
              <a:rPr lang="en-US">
                <a:sym typeface="Monotype Sorts" charset="2"/>
              </a:rPr>
              <a:t>To test if attribute A </a:t>
            </a:r>
            <a:r>
              <a:rPr lang="en-US">
                <a:sym typeface="Symbol" pitchFamily="18" charset="2"/>
              </a:rPr>
              <a:t> </a:t>
            </a:r>
            <a:r>
              <a:rPr lang="en-US">
                <a:sym typeface="Monotype Sorts" charset="2"/>
              </a:rPr>
              <a:t> is extraneous</a:t>
            </a:r>
            <a:r>
              <a:rPr lang="en-US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in</a:t>
            </a:r>
            <a:r>
              <a:rPr lang="en-US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olidFill>
                  <a:schemeClr val="tx2"/>
                </a:solidFill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>
                <a:sym typeface="Greek Symbols" pitchFamily="18" charset="2"/>
              </a:rPr>
              <a:t>compute ({</a:t>
            </a:r>
            <a:r>
              <a:rPr lang="en-US">
                <a:sym typeface="Symbol" pitchFamily="18" charset="2"/>
              </a:rPr>
              <a:t>} </a:t>
            </a:r>
            <a:r>
              <a:rPr lang="en-US">
                <a:sym typeface="Greek Symbols" pitchFamily="18" charset="2"/>
              </a:rPr>
              <a:t>– A</a:t>
            </a:r>
            <a:r>
              <a:rPr lang="en-US">
                <a:sym typeface="Symbol" pitchFamily="18" charset="2"/>
              </a:rPr>
              <a:t>)</a:t>
            </a:r>
            <a:r>
              <a:rPr lang="en-US" sz="2000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using the dependencies 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</a:t>
            </a:r>
            <a:endParaRPr lang="en-US"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>
                <a:sym typeface="Symbol" pitchFamily="18" charset="2"/>
              </a:rPr>
              <a:t> check that </a:t>
            </a:r>
            <a:r>
              <a:rPr lang="en-US">
                <a:sym typeface="Greek Symbols" pitchFamily="18" charset="2"/>
              </a:rPr>
              <a:t>({</a:t>
            </a:r>
            <a:r>
              <a:rPr lang="en-US">
                <a:sym typeface="Symbol" pitchFamily="18" charset="2"/>
              </a:rPr>
              <a:t>} </a:t>
            </a:r>
            <a:r>
              <a:rPr lang="en-US">
                <a:sym typeface="Greek Symbols" pitchFamily="18" charset="2"/>
              </a:rPr>
              <a:t>– A</a:t>
            </a:r>
            <a:r>
              <a:rPr lang="en-US">
                <a:sym typeface="Symbol" pitchFamily="18" charset="2"/>
              </a:rPr>
              <a:t>)</a:t>
            </a:r>
            <a:r>
              <a:rPr lang="en-US" sz="2000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contains </a:t>
            </a:r>
            <a:r>
              <a:rPr lang="en-US">
                <a:sym typeface="Greek Symbols" pitchFamily="18" charset="2"/>
              </a:rPr>
              <a:t>; if it does,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is extraneous </a:t>
            </a:r>
            <a:r>
              <a:rPr lang="en-US">
                <a:sym typeface="Monotype Sorts" charset="2"/>
              </a:rPr>
              <a:t>in</a:t>
            </a:r>
            <a:r>
              <a:rPr lang="en-US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olidFill>
                  <a:schemeClr val="tx2"/>
                </a:solidFill>
                <a:sym typeface="Monotype Sorts" charset="2"/>
              </a:rPr>
              <a:t> </a:t>
            </a:r>
            <a:endParaRPr lang="en-US">
              <a:sym typeface="Greek Symbols" pitchFamily="18" charset="2"/>
            </a:endParaRPr>
          </a:p>
          <a:p>
            <a:pPr marL="381000" indent="-381000"/>
            <a:r>
              <a:rPr lang="en-US">
                <a:sym typeface="Greek Symbols" pitchFamily="18" charset="2"/>
              </a:rPr>
              <a:t>To test if attribute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 </a:t>
            </a:r>
            <a:r>
              <a:rPr lang="en-US">
                <a:sym typeface="Greek Symbols" pitchFamily="18" charset="2"/>
              </a:rPr>
              <a:t>  is extraneous in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>
                <a:sym typeface="Greek Symbols" pitchFamily="18" charset="2"/>
              </a:rPr>
              <a:t>compute </a:t>
            </a:r>
            <a:r>
              <a:rPr lang="en-US">
                <a:sym typeface="Symbol" pitchFamily="18" charset="2"/>
              </a:rPr>
              <a:t></a:t>
            </a:r>
            <a:r>
              <a:rPr lang="en-US" sz="2000" baseline="30000">
                <a:sym typeface="Greek Symbols" pitchFamily="18" charset="2"/>
              </a:rPr>
              <a:t>+ </a:t>
            </a:r>
            <a:r>
              <a:rPr lang="en-US">
                <a:sym typeface="Greek Symbols" pitchFamily="18" charset="2"/>
              </a:rPr>
              <a:t> using only the dependencies in 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        F’ = (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 – {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}) </a:t>
            </a:r>
            <a:r>
              <a:rPr lang="en-US">
                <a:sym typeface="Symbol" pitchFamily="18" charset="2"/>
              </a:rPr>
              <a:t> {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Greek Symbols" pitchFamily="18" charset="2"/>
              </a:rPr>
              <a:t>(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– </a:t>
            </a:r>
            <a:r>
              <a:rPr lang="en-US" i="1"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>
                <a:sym typeface="Greek Symbols" pitchFamily="18" charset="2"/>
              </a:rPr>
              <a:t> check that </a:t>
            </a:r>
            <a:r>
              <a:rPr lang="en-US">
                <a:sym typeface="Symbol" pitchFamily="18" charset="2"/>
              </a:rPr>
              <a:t></a:t>
            </a:r>
            <a:r>
              <a:rPr lang="en-US" sz="2000" baseline="30000">
                <a:sym typeface="Greek Symbols" pitchFamily="18" charset="2"/>
              </a:rPr>
              <a:t>+ </a:t>
            </a:r>
            <a:r>
              <a:rPr lang="en-US">
                <a:sym typeface="Greek Symbols" pitchFamily="18" charset="2"/>
              </a:rPr>
              <a:t> contains </a:t>
            </a:r>
            <a:r>
              <a:rPr lang="en-US" i="1">
                <a:sym typeface="Greek Symbols" pitchFamily="18" charset="2"/>
              </a:rPr>
              <a:t>A; </a:t>
            </a:r>
            <a:r>
              <a:rPr lang="en-US">
                <a:sym typeface="Greek Symbols" pitchFamily="18" charset="2"/>
              </a:rPr>
              <a:t>if it does</a:t>
            </a:r>
            <a:r>
              <a:rPr lang="en-US" i="1">
                <a:sym typeface="Greek Symbols" pitchFamily="18" charset="2"/>
              </a:rPr>
              <a:t>, A </a:t>
            </a:r>
            <a:r>
              <a:rPr lang="en-US">
                <a:sym typeface="Greek Symbols" pitchFamily="18" charset="2"/>
              </a:rPr>
              <a:t>is extraneous in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163638"/>
            <a:ext cx="822325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ym typeface="Greek Symbols" pitchFamily="18" charset="2"/>
              </a:rPr>
              <a:t>A </a:t>
            </a:r>
            <a:r>
              <a:rPr lang="en-US" b="1">
                <a:solidFill>
                  <a:srgbClr val="000099"/>
                </a:solidFill>
                <a:sym typeface="Greek Symbols" pitchFamily="18" charset="2"/>
              </a:rPr>
              <a:t>canonical cover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for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is a set of dependencies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i="1" baseline="-25000">
                <a:sym typeface="Greek Symbols" pitchFamily="18" charset="2"/>
              </a:rPr>
              <a:t>c </a:t>
            </a:r>
            <a:r>
              <a:rPr lang="en-US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logically implies all dependencies 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i="1" baseline="-25000">
                <a:sym typeface="Greek Symbols" pitchFamily="18" charset="2"/>
              </a:rPr>
              <a:t>c,</a:t>
            </a:r>
            <a:r>
              <a:rPr lang="en-US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1">
                <a:sym typeface="Greek Symbols" pitchFamily="18" charset="2"/>
              </a:rPr>
              <a:t>F</a:t>
            </a:r>
            <a:r>
              <a:rPr lang="en-US" i="1" baseline="-25000">
                <a:sym typeface="Greek Symbols" pitchFamily="18" charset="2"/>
              </a:rPr>
              <a:t>c</a:t>
            </a:r>
            <a:r>
              <a:rPr lang="en-US" baseline="-25000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logically implies all dependencies in </a:t>
            </a:r>
            <a:r>
              <a:rPr lang="en-US" i="1">
                <a:sym typeface="Greek Symbols" pitchFamily="18" charset="2"/>
              </a:rPr>
              <a:t>F,</a:t>
            </a:r>
            <a:r>
              <a:rPr lang="en-US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Greek Symbols" pitchFamily="18" charset="2"/>
              </a:rPr>
              <a:t>No functional dependency 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sz="2000" i="1" baseline="-25000">
                <a:sym typeface="Greek Symbols" pitchFamily="18" charset="2"/>
              </a:rPr>
              <a:t>c</a:t>
            </a:r>
            <a:r>
              <a:rPr lang="en-US" sz="2000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Greek Symbols" pitchFamily="18" charset="2"/>
              </a:rPr>
              <a:t>Each left side of functional dependency 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sz="2000" i="1" baseline="-25000">
                <a:sym typeface="Greek Symbols" pitchFamily="18" charset="2"/>
              </a:rPr>
              <a:t>c</a:t>
            </a:r>
            <a:r>
              <a:rPr lang="en-US" sz="2000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is unique.</a:t>
            </a:r>
          </a:p>
          <a:p>
            <a:pPr>
              <a:lnSpc>
                <a:spcPct val="90000"/>
              </a:lnSpc>
            </a:pPr>
            <a:r>
              <a:rPr lang="en-US"/>
              <a:t>To compute a canonical cover for </a:t>
            </a:r>
            <a:r>
              <a:rPr lang="en-US" i="1"/>
              <a:t>F</a:t>
            </a:r>
            <a:r>
              <a:rPr lang="en-US"/>
              <a:t>:</a:t>
            </a:r>
            <a:br>
              <a:rPr lang="en-US"/>
            </a:br>
            <a:r>
              <a:rPr lang="en-US" b="1"/>
              <a:t>repeat</a:t>
            </a:r>
            <a:br>
              <a:rPr lang="en-US" b="1"/>
            </a:br>
            <a:r>
              <a:rPr lang="en-US" b="1"/>
              <a:t>	</a:t>
            </a:r>
            <a:r>
              <a:rPr lang="en-US"/>
              <a:t>Use the union rule to replace any dependencies in </a:t>
            </a:r>
            <a:r>
              <a:rPr lang="en-US" i="1"/>
              <a:t>F</a:t>
            </a:r>
            <a:br>
              <a:rPr lang="en-US" i="1"/>
            </a:br>
            <a:r>
              <a:rPr lang="en-US" i="1"/>
              <a:t>		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 and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 with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Find a functional dependency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with an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	extraneous attribute either in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or in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Greek Symbols" pitchFamily="18" charset="2"/>
              </a:rPr>
              <a:t/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                      /* Note: test for extraneous attributes done using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i="1" baseline="-25000">
                <a:sym typeface="Greek Symbols" pitchFamily="18" charset="2"/>
              </a:rPr>
              <a:t>c,</a:t>
            </a:r>
            <a:r>
              <a:rPr lang="en-US">
                <a:sym typeface="Greek Symbols" pitchFamily="18" charset="2"/>
              </a:rPr>
              <a:t> not F*/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	If an extraneous attribute is found, delete it from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/>
            </a:r>
            <a:br>
              <a:rPr lang="en-US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until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>
                <a:sym typeface="Greek Symbols" pitchFamily="18" charset="2"/>
              </a:rPr>
              <a:t> does not change</a:t>
            </a:r>
          </a:p>
          <a:p>
            <a:pPr>
              <a:lnSpc>
                <a:spcPct val="90000"/>
              </a:lnSpc>
            </a:pPr>
            <a:r>
              <a:rPr lang="en-US"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r>
              <a:rPr lang="en-US"/>
              <a:t>Computing a Canonical Cover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830263"/>
            <a:ext cx="8220075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1600" i="1"/>
              <a:t>R </a:t>
            </a:r>
            <a:r>
              <a:rPr lang="en-US" sz="1600"/>
              <a:t>= (</a:t>
            </a:r>
            <a:r>
              <a:rPr lang="en-US" sz="1600" i="1"/>
              <a:t>A, B, C)</a:t>
            </a:r>
            <a:br>
              <a:rPr lang="en-US" sz="1600" i="1"/>
            </a:br>
            <a:r>
              <a:rPr lang="en-US" sz="1600" i="1"/>
              <a:t>F = {A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BC</a:t>
            </a:r>
            <a:br>
              <a:rPr lang="en-US" sz="1600" i="1">
                <a:sym typeface="Monotype Sorts" charset="2"/>
              </a:rPr>
            </a:br>
            <a:r>
              <a:rPr lang="en-US" sz="1600" i="1">
                <a:sym typeface="Monotype Sorts" charset="2"/>
              </a:rPr>
              <a:t>	  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  <a:br>
              <a:rPr lang="en-US" sz="1600" i="1">
                <a:sym typeface="Monotype Sorts" charset="2"/>
              </a:rPr>
            </a:br>
            <a:r>
              <a:rPr lang="en-US" sz="1600" i="1">
                <a:sym typeface="Monotype Sorts" charset="2"/>
              </a:rPr>
              <a:t>	  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</a:t>
            </a:r>
            <a:r>
              <a:rPr lang="en-US" sz="1600">
                <a:sym typeface="Monotype Sorts" charset="2"/>
              </a:rPr>
              <a:t/>
            </a:r>
            <a:br>
              <a:rPr lang="en-US" sz="1600">
                <a:sym typeface="Monotype Sorts" charset="2"/>
              </a:rPr>
            </a:br>
            <a:r>
              <a:rPr lang="en-US" sz="1600">
                <a:sym typeface="Monotype Sorts" charset="2"/>
              </a:rPr>
              <a:t>	</a:t>
            </a:r>
            <a:r>
              <a:rPr lang="en-US" sz="1600" i="1">
                <a:sym typeface="Monotype Sorts" charset="2"/>
              </a:rPr>
              <a:t>AB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  <a:r>
              <a:rPr lang="en-US" sz="1600"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Combine 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BC </a:t>
            </a:r>
            <a:r>
              <a:rPr lang="en-US" sz="1600">
                <a:sym typeface="Monotype Sorts" charset="2"/>
              </a:rPr>
              <a:t>and 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 </a:t>
            </a:r>
            <a:r>
              <a:rPr lang="en-US" sz="1600">
                <a:sym typeface="Monotype Sorts" charset="2"/>
              </a:rPr>
              <a:t>into 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Set is now </a:t>
            </a:r>
            <a:r>
              <a:rPr lang="en-US" sz="1600" i="1"/>
              <a:t>{A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BC, 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C, AB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  <a:r>
              <a:rPr lang="en-US" sz="1600"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 i="1">
                <a:sym typeface="Monotype Sorts" charset="2"/>
              </a:rPr>
              <a:t>A</a:t>
            </a:r>
            <a:r>
              <a:rPr lang="en-US" sz="1600">
                <a:sym typeface="Monotype Sorts" charset="2"/>
              </a:rPr>
              <a:t> is extraneous in </a:t>
            </a:r>
            <a:r>
              <a:rPr lang="en-US" sz="1600" i="1">
                <a:sym typeface="Monotype Sorts" charset="2"/>
              </a:rPr>
              <a:t>AB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Check if the result of deleting A from  </a:t>
            </a:r>
            <a:r>
              <a:rPr lang="en-US" sz="1600" i="1">
                <a:sym typeface="Monotype Sorts" charset="2"/>
              </a:rPr>
              <a:t>AB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  </a:t>
            </a:r>
            <a:r>
              <a:rPr lang="en-US" sz="1600">
                <a:sym typeface="Monotype Sorts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Yes: in fact,  </a:t>
            </a:r>
            <a:r>
              <a:rPr lang="en-US" sz="1600" i="1">
                <a:sym typeface="Monotype Sorts" charset="2"/>
              </a:rPr>
              <a:t>B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 </a:t>
            </a:r>
            <a:r>
              <a:rPr lang="en-US" sz="1600">
                <a:sym typeface="Monotype Sorts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Set is now </a:t>
            </a:r>
            <a:r>
              <a:rPr lang="en-US" sz="1600" i="1"/>
              <a:t>{A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BC, 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  <a:r>
              <a:rPr lang="en-US" sz="1600">
                <a:sym typeface="Monotype Sorts" charset="2"/>
              </a:rPr>
              <a:t>}</a:t>
            </a:r>
            <a:endParaRPr lang="en-US" sz="1600" i="1"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 i="1">
                <a:sym typeface="Monotype Sorts" charset="2"/>
              </a:rPr>
              <a:t>C</a:t>
            </a:r>
            <a:r>
              <a:rPr lang="en-US" sz="1600">
                <a:sym typeface="Monotype Sorts" charset="2"/>
              </a:rPr>
              <a:t> is extraneous in </a:t>
            </a:r>
            <a:r>
              <a:rPr lang="en-US" sz="1600" i="1">
                <a:sym typeface="Monotype Sorts" charset="2"/>
              </a:rPr>
              <a:t>A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BC</a:t>
            </a:r>
            <a:r>
              <a:rPr lang="en-US" sz="1600">
                <a:sym typeface="Monotype Sorts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Check if 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  <a:r>
              <a:rPr lang="en-US" sz="1600">
                <a:sym typeface="Monotype Sorts" charset="2"/>
              </a:rPr>
              <a:t> is logically implied by 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 </a:t>
            </a:r>
            <a:r>
              <a:rPr lang="en-US" sz="1600">
                <a:sym typeface="Monotype Sorts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Yes</a:t>
            </a:r>
            <a:r>
              <a:rPr lang="en-US" sz="1600" i="1">
                <a:sym typeface="Monotype Sorts" charset="2"/>
              </a:rPr>
              <a:t>: </a:t>
            </a:r>
            <a:r>
              <a:rPr lang="en-US" sz="1600">
                <a:sym typeface="Monotype Sorts" charset="2"/>
              </a:rPr>
              <a:t>using transitivity on 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  and 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Can use attribute closure of </a:t>
            </a:r>
            <a:r>
              <a:rPr lang="en-US" sz="1600" i="1">
                <a:sym typeface="Monotype Sorts" charset="2"/>
              </a:rPr>
              <a:t>A</a:t>
            </a:r>
            <a:r>
              <a:rPr lang="en-US" sz="1600">
                <a:sym typeface="Monotype Sorts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charset="2"/>
              </a:rPr>
              <a:t>The canonical cover is: 	</a:t>
            </a:r>
            <a:r>
              <a:rPr lang="en-US" sz="1600" i="1">
                <a:sym typeface="Monotype Sorts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B</a:t>
            </a:r>
            <a:br>
              <a:rPr lang="en-US" sz="1600" i="1">
                <a:sym typeface="Monotype Sorts" charset="2"/>
              </a:rPr>
            </a:br>
            <a:r>
              <a:rPr lang="en-US" sz="1600" i="1">
                <a:sym typeface="Monotype Sorts" charset="2"/>
              </a:rPr>
              <a:t>		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charset="2"/>
              </a:rPr>
              <a:t> </a:t>
            </a:r>
            <a:r>
              <a:rPr lang="en-US" sz="1600" i="1">
                <a:sym typeface="Monotype Sorts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Lossless-join Decomposition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7937" cy="49561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/>
              <a:t>For the case of</a:t>
            </a:r>
            <a:r>
              <a:rPr lang="en-US" i="1"/>
              <a:t> R</a:t>
            </a:r>
            <a:r>
              <a:rPr lang="en-US"/>
              <a:t> = (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 i="1"/>
              <a:t>, R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i="1"/>
              <a:t>,</a:t>
            </a:r>
            <a:r>
              <a:rPr lang="en-US"/>
              <a:t> we require that for all possible relations </a:t>
            </a:r>
            <a:r>
              <a:rPr lang="en-US" i="1"/>
              <a:t>r</a:t>
            </a:r>
            <a:r>
              <a:rPr lang="en-US"/>
              <a:t> on schema </a:t>
            </a:r>
            <a:r>
              <a:rPr lang="en-US" i="1"/>
              <a:t>R</a:t>
            </a:r>
          </a:p>
          <a:p>
            <a:pPr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baseline="-25000"/>
              <a:t>		</a:t>
            </a:r>
            <a:r>
              <a:rPr lang="en-US" i="1"/>
              <a:t>r = </a:t>
            </a:r>
            <a:r>
              <a:rPr lang="en-US">
                <a:sym typeface="Symbol" pitchFamily="18" charset="2"/>
              </a:rPr>
              <a:t></a:t>
            </a:r>
            <a:r>
              <a:rPr lang="en-US" i="1" baseline="-25000">
                <a:sym typeface="Symbol" pitchFamily="18" charset="2"/>
              </a:rPr>
              <a:t>R1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)    </a:t>
            </a:r>
            <a:r>
              <a:rPr lang="en-US" i="1" baseline="-25000">
                <a:sym typeface="Symbol" pitchFamily="18" charset="2"/>
              </a:rPr>
              <a:t>R2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/>
              <a:t>A decomposition of </a:t>
            </a:r>
            <a:r>
              <a:rPr lang="en-US" i="1"/>
              <a:t>R</a:t>
            </a:r>
            <a:r>
              <a:rPr lang="en-US"/>
              <a:t> into </a:t>
            </a:r>
            <a:r>
              <a:rPr kumimoji="0" lang="en-US" i="1"/>
              <a:t>R</a:t>
            </a:r>
            <a:r>
              <a:rPr kumimoji="0" lang="en-US" baseline="-25000"/>
              <a:t>1</a:t>
            </a:r>
            <a:r>
              <a:rPr kumimoji="0" lang="en-US"/>
              <a:t> and </a:t>
            </a:r>
            <a:r>
              <a:rPr kumimoji="0" lang="en-US" i="1"/>
              <a:t>R</a:t>
            </a:r>
            <a:r>
              <a:rPr kumimoji="0" lang="en-US" baseline="-25000"/>
              <a:t>2</a:t>
            </a:r>
            <a:r>
              <a:rPr kumimoji="0" lang="en-US"/>
              <a:t> is lossless join if at</a:t>
            </a:r>
            <a:r>
              <a:rPr lang="en-US"/>
              <a:t> least one of the following dependencies is in </a:t>
            </a:r>
            <a:r>
              <a:rPr lang="en-US" i="1"/>
              <a:t>F</a:t>
            </a:r>
            <a:r>
              <a:rPr lang="en-US" sz="2000" baseline="30000"/>
              <a:t>+</a:t>
            </a:r>
            <a:r>
              <a:rPr lang="en-US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/>
              <a:t>R</a:t>
            </a:r>
            <a:r>
              <a:rPr lang="en-US" baseline="-2500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/>
              <a:t>R</a:t>
            </a:r>
            <a:r>
              <a:rPr lang="en-US" baseline="-25000"/>
              <a:t>2</a:t>
            </a:r>
            <a:endParaRPr lang="en-US"/>
          </a:p>
          <a:p>
            <a:pPr>
              <a:tabLst>
                <a:tab pos="2292350" algn="l"/>
                <a:tab pos="2976563" algn="l"/>
              </a:tabLst>
            </a:pPr>
            <a:r>
              <a:rPr lang="en-US">
                <a:sym typeface="Symbol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723972" name="Freeform 4"/>
          <p:cNvSpPr>
            <a:spLocks/>
          </p:cNvSpPr>
          <p:nvPr/>
        </p:nvSpPr>
        <p:spPr bwMode="auto">
          <a:xfrm>
            <a:off x="4283075" y="1873250"/>
            <a:ext cx="14287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Combined Schema Without Repetition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93788"/>
            <a:ext cx="7561263" cy="4903787"/>
          </a:xfrm>
        </p:spPr>
        <p:txBody>
          <a:bodyPr/>
          <a:lstStyle/>
          <a:p>
            <a:r>
              <a:rPr lang="en-US"/>
              <a:t>Consider combining relations </a:t>
            </a:r>
          </a:p>
          <a:p>
            <a:pPr lvl="1"/>
            <a:r>
              <a:rPr lang="en-US" i="1"/>
              <a:t>sec_class(sec_id, building, room_number)</a:t>
            </a:r>
            <a:r>
              <a:rPr lang="en-US"/>
              <a:t> and </a:t>
            </a:r>
          </a:p>
          <a:p>
            <a:pPr lvl="1"/>
            <a:r>
              <a:rPr lang="en-US" i="1"/>
              <a:t>section(course_id, sec_id, semester, year) </a:t>
            </a:r>
          </a:p>
          <a:p>
            <a:pPr lvl="1">
              <a:buFont typeface="Monotype Sorts" charset="2"/>
              <a:buNone/>
            </a:pPr>
            <a:r>
              <a:rPr lang="en-US"/>
              <a:t>into one relation</a:t>
            </a:r>
          </a:p>
          <a:p>
            <a:pPr lvl="1"/>
            <a:r>
              <a:rPr lang="en-US" i="1"/>
              <a:t>section(course_id, sec_id, semester, year, </a:t>
            </a:r>
            <a:br>
              <a:rPr lang="en-US" i="1"/>
            </a:br>
            <a:r>
              <a:rPr lang="en-US" i="1"/>
              <a:t>               building, room_number)</a:t>
            </a:r>
            <a:endParaRPr lang="en-US"/>
          </a:p>
          <a:p>
            <a:r>
              <a:rPr lang="en-US"/>
              <a:t>No repetition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26019" name="Rectangle 3"/>
          <p:cNvSpPr>
            <a:spLocks noChangeArrowheads="1"/>
          </p:cNvSpPr>
          <p:nvPr>
            <p:ph type="body" idx="1"/>
          </p:nvPr>
        </p:nvSpPr>
        <p:spPr>
          <a:xfrm>
            <a:off x="814388" y="1093788"/>
            <a:ext cx="7202487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i="1"/>
              <a:t>R = (A, B, C)</a:t>
            </a:r>
            <a:br>
              <a:rPr lang="en-US" i="1"/>
            </a:br>
            <a:r>
              <a:rPr lang="en-US" i="1"/>
              <a:t>F = {A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B, 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 i="1">
                <a:sym typeface="Monotype Sorts" charset="2"/>
              </a:rPr>
              <a:t> = (A, B),   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		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 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 </a:t>
            </a:r>
            <a:r>
              <a:rPr lang="en-US">
                <a:sym typeface="Monotype Sorts" charset="2"/>
              </a:rPr>
              <a:t>{</a:t>
            </a:r>
            <a:r>
              <a:rPr lang="en-US" i="1">
                <a:sym typeface="Monotype Sorts" charset="2"/>
              </a:rPr>
              <a:t>B</a:t>
            </a:r>
            <a:r>
              <a:rPr lang="en-US">
                <a:sym typeface="Monotype Sorts" charset="2"/>
              </a:rPr>
              <a:t>}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i="1" baseline="-25000">
                <a:sym typeface="Monotype Sorts" charset="2"/>
              </a:rPr>
              <a:t>1 </a:t>
            </a:r>
            <a:r>
              <a:rPr lang="en-US" i="1">
                <a:sym typeface="Monotype Sorts" charset="2"/>
              </a:rPr>
              <a:t>= (A, B),   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		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 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 i="1">
                <a:sym typeface="Monotype Sorts" charset="2"/>
              </a:rPr>
              <a:t> =</a:t>
            </a:r>
            <a:r>
              <a:rPr lang="en-US">
                <a:sym typeface="Monotype Sorts" charset="2"/>
              </a:rPr>
              <a:t> {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}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A</a:t>
            </a:r>
            <a:r>
              <a:rPr lang="en-US" i="1">
                <a:sym typeface="Monotype Sorts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>
                <a:sym typeface="Monotype Sorts" charset="2"/>
              </a:rPr>
              <a:t>Not dependency preserving </a:t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(cannot check </a:t>
            </a:r>
            <a:r>
              <a:rPr lang="en-US" i="1">
                <a:sym typeface="Monotype Sorts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without computing </a:t>
            </a:r>
            <a:r>
              <a:rPr lang="en-US" i="1">
                <a:sym typeface="Monotype Sorts" charset="2"/>
              </a:rPr>
              <a:t>R</a:t>
            </a:r>
            <a:r>
              <a:rPr lang="en-US" i="1" baseline="-25000">
                <a:sym typeface="Monotype Sorts" charset="2"/>
              </a:rPr>
              <a:t>1 </a:t>
            </a:r>
            <a:r>
              <a:rPr lang="en-US">
                <a:sym typeface="Monotype Sorts" charset="2"/>
              </a:rPr>
              <a:t>   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)</a:t>
            </a:r>
          </a:p>
        </p:txBody>
      </p:sp>
      <p:pic>
        <p:nvPicPr>
          <p:cNvPr id="7260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0" y="5048250"/>
            <a:ext cx="2349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r>
              <a:rPr lang="en-US"/>
              <a:t>Dependency Preservation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56487" cy="4716462"/>
          </a:xfrm>
        </p:spPr>
        <p:txBody>
          <a:bodyPr/>
          <a:lstStyle/>
          <a:p>
            <a:r>
              <a:rPr lang="en-US"/>
              <a:t> Let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be the set of dependencies </a:t>
            </a:r>
            <a:r>
              <a:rPr lang="en-US" i="1"/>
              <a:t>F </a:t>
            </a:r>
            <a:r>
              <a:rPr lang="en-US" sz="2000" i="1" baseline="30000"/>
              <a:t>+</a:t>
            </a:r>
            <a:r>
              <a:rPr lang="en-US"/>
              <a:t> that include only attributes in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 i="1"/>
              <a:t>. </a:t>
            </a:r>
          </a:p>
          <a:p>
            <a:pPr lvl="2"/>
            <a:r>
              <a:rPr lang="en-US"/>
              <a:t> A  decomposition is </a:t>
            </a:r>
            <a:r>
              <a:rPr lang="en-US" b="1">
                <a:solidFill>
                  <a:srgbClr val="000099"/>
                </a:solidFill>
              </a:rPr>
              <a:t>dependency preserving</a:t>
            </a:r>
            <a:r>
              <a:rPr lang="en-US"/>
              <a:t>,  if</a:t>
            </a:r>
          </a:p>
          <a:p>
            <a:pPr lvl="2">
              <a:buFont typeface="Webdings" pitchFamily="18" charset="2"/>
              <a:buNone/>
            </a:pPr>
            <a:r>
              <a:rPr lang="en-US"/>
              <a:t>         (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>
                <a:sym typeface="Symbol" pitchFamily="18" charset="2"/>
              </a:rPr>
              <a:t> F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>
                <a:sym typeface="Symbol" pitchFamily="18" charset="2"/>
              </a:rPr>
              <a:t> …</a:t>
            </a:r>
            <a:r>
              <a:rPr lang="en-US">
                <a:sym typeface="Symbol" pitchFamily="18" charset="2"/>
              </a:rPr>
              <a:t> </a:t>
            </a:r>
            <a:r>
              <a:rPr lang="en-US" i="1">
                <a:sym typeface="Symbol" pitchFamily="18" charset="2"/>
              </a:rPr>
              <a:t> F</a:t>
            </a:r>
            <a:r>
              <a:rPr lang="en-US" baseline="-25000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)</a:t>
            </a:r>
            <a:r>
              <a:rPr lang="en-US" sz="2000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F </a:t>
            </a:r>
            <a:r>
              <a:rPr lang="en-US" sz="2000" i="1" baseline="30000">
                <a:sym typeface="Symbol" pitchFamily="18" charset="2"/>
              </a:rPr>
              <a:t>+</a:t>
            </a:r>
          </a:p>
          <a:p>
            <a:pPr lvl="2"/>
            <a:r>
              <a:rPr lang="en-US"/>
              <a:t>If it is not, then checking updates for violation of functional dependencies may require computing joins, which is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r>
              <a:rPr lang="en-US"/>
              <a:t>Testing for Dependency Preservation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163638"/>
            <a:ext cx="7304088" cy="5197475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To check if a dependency    is preserved in a decomposition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into 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we apply the following test (with attribute closure done with respect to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r>
              <a:rPr lang="en-US" i="1"/>
              <a:t>result </a:t>
            </a:r>
            <a:r>
              <a:rPr lang="en-US"/>
              <a:t>= </a:t>
            </a:r>
            <a:r>
              <a:rPr lang="en-US">
                <a:sym typeface="Symbol" pitchFamily="18" charset="2"/>
              </a:rPr>
              <a:t>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while</a:t>
            </a:r>
            <a:r>
              <a:rPr lang="en-US">
                <a:sym typeface="Symbol" pitchFamily="18" charset="2"/>
              </a:rPr>
              <a:t> (changes to </a:t>
            </a:r>
            <a:r>
              <a:rPr lang="en-US" i="1">
                <a:sym typeface="Symbol" pitchFamily="18" charset="2"/>
              </a:rPr>
              <a:t>result</a:t>
            </a:r>
            <a:r>
              <a:rPr lang="en-US">
                <a:sym typeface="Symbol" pitchFamily="18" charset="2"/>
              </a:rPr>
              <a:t>) do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for each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in the decomposition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= (</a:t>
            </a:r>
            <a:r>
              <a:rPr lang="en-US" i="1">
                <a:sym typeface="Symbol" pitchFamily="18" charset="2"/>
              </a:rPr>
              <a:t>result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br>
              <a:rPr lang="en-US" i="1" baseline="-25000">
                <a:sym typeface="Symbol" pitchFamily="18" charset="2"/>
              </a:rPr>
            </a:br>
            <a:r>
              <a:rPr lang="en-US" i="1" baseline="-25000">
                <a:sym typeface="Symbol" pitchFamily="18" charset="2"/>
              </a:rPr>
              <a:t>		</a:t>
            </a:r>
            <a:r>
              <a:rPr lang="en-US" i="1">
                <a:sym typeface="Symbol" pitchFamily="18" charset="2"/>
              </a:rPr>
              <a:t>result  =  result 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t</a:t>
            </a:r>
          </a:p>
          <a:p>
            <a:pPr lvl="1"/>
            <a:r>
              <a:rPr lang="en-US">
                <a:sym typeface="Symbol" pitchFamily="18" charset="2"/>
              </a:rPr>
              <a:t>If </a:t>
            </a:r>
            <a:r>
              <a:rPr lang="en-US" i="1">
                <a:sym typeface="Symbol" pitchFamily="18" charset="2"/>
              </a:rPr>
              <a:t>result</a:t>
            </a:r>
            <a:r>
              <a:rPr lang="en-US">
                <a:sym typeface="Symbol" pitchFamily="18" charset="2"/>
              </a:rPr>
              <a:t> contains all attributes in , then the functional dependency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   is preserved.</a:t>
            </a:r>
          </a:p>
          <a:p>
            <a:r>
              <a:rPr lang="en-US">
                <a:sym typeface="Symbol" pitchFamily="18" charset="2"/>
              </a:rPr>
              <a:t>We apply the test on all dependencies in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 to check if a decomposition is dependency preserving</a:t>
            </a:r>
          </a:p>
          <a:p>
            <a:r>
              <a:rPr lang="en-US">
                <a:sym typeface="Symbol" pitchFamily="18" charset="2"/>
              </a:rPr>
              <a:t>This procedure takes polynomial time, instead of the exponential time required to compute </a:t>
            </a:r>
            <a:r>
              <a:rPr lang="en-US" i="1">
                <a:sym typeface="Symbol" pitchFamily="18" charset="2"/>
              </a:rPr>
              <a:t>F</a:t>
            </a:r>
            <a:r>
              <a:rPr lang="en-US" i="1" baseline="30000">
                <a:sym typeface="Symbol" pitchFamily="18" charset="2"/>
              </a:rPr>
              <a:t>+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and</a:t>
            </a:r>
            <a:r>
              <a:rPr lang="en-US" i="1">
                <a:sym typeface="Symbol" pitchFamily="18" charset="2"/>
              </a:rPr>
              <a:t> 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 i="1"/>
              <a:t> </a:t>
            </a:r>
            <a:r>
              <a:rPr lang="en-US" sz="1600">
                <a:sym typeface="Symbol" pitchFamily="18" charset="2"/>
              </a:rPr>
              <a:t></a:t>
            </a:r>
            <a:r>
              <a:rPr lang="en-US" i="1">
                <a:sym typeface="Symbol" pitchFamily="18" charset="2"/>
              </a:rPr>
              <a:t> F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 sz="1600">
                <a:sym typeface="Symbol" pitchFamily="18" charset="2"/>
              </a:rPr>
              <a:t> </a:t>
            </a:r>
            <a:r>
              <a:rPr lang="en-US" i="1">
                <a:sym typeface="Symbol" pitchFamily="18" charset="2"/>
              </a:rPr>
              <a:t> … </a:t>
            </a:r>
            <a:r>
              <a:rPr lang="en-US" sz="1600">
                <a:sym typeface="Symbol" pitchFamily="18" charset="2"/>
              </a:rPr>
              <a:t></a:t>
            </a:r>
            <a:r>
              <a:rPr lang="en-US" i="1">
                <a:sym typeface="Symbol" pitchFamily="18" charset="2"/>
              </a:rPr>
              <a:t> F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  <a:r>
              <a:rPr lang="en-US" sz="2000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A, B, C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B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charset="2"/>
              </a:rPr>
              <a:t> C</a:t>
            </a:r>
            <a:r>
              <a:rPr lang="en-US">
                <a:sym typeface="Monotype Sorts" charset="2"/>
              </a:rPr>
              <a:t>}</a:t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Key = {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>
                <a:sym typeface="Monotype Sorts" charset="2"/>
              </a:rPr>
              <a:t>Decomposition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 = (</a:t>
            </a:r>
            <a:r>
              <a:rPr lang="en-US" i="1">
                <a:sym typeface="Monotype Sorts" charset="2"/>
              </a:rPr>
              <a:t>A, B),  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 = </a:t>
            </a:r>
            <a:r>
              <a:rPr lang="en-US" i="1"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 i="1" baseline="-25000"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>
                <a:sym typeface="Monotype Sorts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>
                <a:sym typeface="Monotype Sorts" charset="2"/>
              </a:rPr>
              <a:t>Dependency 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092200"/>
            <a:ext cx="7788275" cy="527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check if a non-trivial dependency </a:t>
            </a:r>
            <a:r>
              <a:rPr lang="en-US" sz="1600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kumimoji="0" lang="en-US">
                <a:sym typeface="Symbol" pitchFamily="18" charset="2"/>
              </a:rPr>
              <a:t></a:t>
            </a:r>
            <a:r>
              <a:rPr lang="en-US" sz="1600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 </a:t>
            </a:r>
            <a:r>
              <a:rPr lang="en-US"/>
              <a:t>causes a violation of BCNF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/>
              <a:t>1.  compute </a:t>
            </a:r>
            <a:r>
              <a:rPr lang="en-US" sz="1600">
                <a:sym typeface="Symbol" pitchFamily="18" charset="2"/>
              </a:rPr>
              <a:t></a:t>
            </a:r>
            <a:r>
              <a:rPr lang="en-US" baseline="30000"/>
              <a:t>+</a:t>
            </a:r>
            <a:r>
              <a:rPr lang="en-US"/>
              <a:t> (the attribute closure of </a:t>
            </a:r>
            <a:r>
              <a:rPr lang="en-US" sz="1600">
                <a:sym typeface="Symbol" pitchFamily="18" charset="2"/>
              </a:rPr>
              <a:t></a:t>
            </a:r>
            <a:r>
              <a:rPr lang="en-US"/>
              <a:t>), and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/>
              <a:t>2.  verify that it includes all attributes of </a:t>
            </a:r>
            <a:r>
              <a:rPr lang="en-US" i="1"/>
              <a:t>R</a:t>
            </a:r>
            <a:r>
              <a:rPr lang="en-US"/>
              <a:t>, that is, it is a superkey of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99"/>
                </a:solidFill>
              </a:rPr>
              <a:t>Simplified test</a:t>
            </a:r>
            <a:r>
              <a:rPr lang="en-US"/>
              <a:t>: To check if a relation schema </a:t>
            </a:r>
            <a:r>
              <a:rPr lang="en-US" i="1"/>
              <a:t>R</a:t>
            </a:r>
            <a:r>
              <a:rPr lang="en-US"/>
              <a:t> is in BCNF, it suffices to check only the dependencies in the given set </a:t>
            </a:r>
            <a:r>
              <a:rPr lang="en-US" i="1"/>
              <a:t>F</a:t>
            </a:r>
            <a:r>
              <a:rPr lang="en-US"/>
              <a:t> for violation of BCNF, rather than checking all dependencies in </a:t>
            </a:r>
            <a:r>
              <a:rPr lang="en-US" i="1"/>
              <a:t>F</a:t>
            </a:r>
            <a:r>
              <a:rPr lang="en-US" baseline="30000"/>
              <a:t>+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If none of the dependencies in </a:t>
            </a:r>
            <a:r>
              <a:rPr lang="en-US" i="1"/>
              <a:t>F</a:t>
            </a:r>
            <a:r>
              <a:rPr lang="en-US"/>
              <a:t> causes a violation of BCNF, then none of the dependencies in </a:t>
            </a:r>
            <a:r>
              <a:rPr lang="en-US" i="1"/>
              <a:t>F</a:t>
            </a:r>
            <a:r>
              <a:rPr lang="en-US" baseline="30000"/>
              <a:t>+</a:t>
            </a:r>
            <a:r>
              <a:rPr lang="en-US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/>
              <a:t>However, </a:t>
            </a:r>
            <a:r>
              <a:rPr lang="en-US" b="1">
                <a:solidFill>
                  <a:srgbClr val="000099"/>
                </a:solidFill>
              </a:rPr>
              <a:t>simplified test using only </a:t>
            </a:r>
            <a:r>
              <a:rPr lang="en-US" b="1" i="1">
                <a:solidFill>
                  <a:srgbClr val="000099"/>
                </a:solidFill>
              </a:rPr>
              <a:t>F</a:t>
            </a:r>
            <a:r>
              <a:rPr lang="en-US" b="1">
                <a:solidFill>
                  <a:srgbClr val="000099"/>
                </a:solidFill>
              </a:rPr>
              <a:t> is</a:t>
            </a: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incorrect</a:t>
            </a: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/>
              <a:t>Consider </a:t>
            </a:r>
            <a:r>
              <a:rPr lang="en-US" i="1"/>
              <a:t>R =</a:t>
            </a:r>
            <a:r>
              <a:rPr lang="en-US"/>
              <a:t> (</a:t>
            </a:r>
            <a:r>
              <a:rPr lang="en-US" i="1"/>
              <a:t>A, B, C, D, E</a:t>
            </a:r>
            <a:r>
              <a:rPr lang="en-US"/>
              <a:t>), with </a:t>
            </a:r>
            <a:r>
              <a:rPr lang="en-US" i="1"/>
              <a:t>F</a:t>
            </a:r>
            <a:r>
              <a:rPr lang="en-US"/>
              <a:t> = { </a:t>
            </a:r>
            <a:r>
              <a:rPr lang="en-US" i="1"/>
              <a:t>A </a:t>
            </a:r>
            <a:r>
              <a:rPr lang="en-US" i="1">
                <a:sym typeface="Symbol" pitchFamily="18" charset="2"/>
              </a:rPr>
              <a:t> </a:t>
            </a:r>
            <a:r>
              <a:rPr lang="en-US" i="1"/>
              <a:t>B, BC </a:t>
            </a:r>
            <a:r>
              <a:rPr lang="en-US" i="1">
                <a:sym typeface="Symbol" pitchFamily="18" charset="2"/>
              </a:rPr>
              <a:t> D</a:t>
            </a:r>
            <a:r>
              <a:rPr lang="en-US"/>
              <a:t>}</a:t>
            </a:r>
          </a:p>
          <a:p>
            <a:pPr lvl="2">
              <a:lnSpc>
                <a:spcPct val="90000"/>
              </a:lnSpc>
            </a:pPr>
            <a:r>
              <a:rPr lang="en-US"/>
              <a:t>Decompose </a:t>
            </a:r>
            <a:r>
              <a:rPr lang="en-US" i="1"/>
              <a:t>R</a:t>
            </a:r>
            <a:r>
              <a:rPr lang="en-US"/>
              <a:t> into </a:t>
            </a:r>
            <a:r>
              <a:rPr lang="en-US" i="1"/>
              <a:t>R</a:t>
            </a:r>
            <a:r>
              <a:rPr lang="en-US" baseline="-25000"/>
              <a:t>1 </a:t>
            </a:r>
            <a:r>
              <a:rPr lang="en-US"/>
              <a:t>=</a:t>
            </a:r>
            <a:r>
              <a:rPr lang="en-US" baseline="-25000"/>
              <a:t> </a:t>
            </a:r>
            <a:r>
              <a:rPr lang="en-US"/>
              <a:t>(</a:t>
            </a:r>
            <a:r>
              <a:rPr lang="en-US" i="1"/>
              <a:t>A,B</a:t>
            </a:r>
            <a:r>
              <a:rPr lang="en-US"/>
              <a:t>) and </a:t>
            </a:r>
            <a:r>
              <a:rPr lang="en-US" i="1"/>
              <a:t>R</a:t>
            </a:r>
            <a:r>
              <a:rPr lang="en-US" baseline="-25000"/>
              <a:t>2 </a:t>
            </a:r>
            <a:r>
              <a:rPr lang="en-US"/>
              <a:t>=</a:t>
            </a:r>
            <a:r>
              <a:rPr lang="en-US" baseline="-25000"/>
              <a:t> </a:t>
            </a:r>
            <a:r>
              <a:rPr lang="en-US"/>
              <a:t>(</a:t>
            </a:r>
            <a:r>
              <a:rPr lang="en-US" i="1"/>
              <a:t>A,C,D, E</a:t>
            </a:r>
            <a:r>
              <a:rPr lang="en-US"/>
              <a:t>) </a:t>
            </a:r>
          </a:p>
          <a:p>
            <a:pPr lvl="2">
              <a:lnSpc>
                <a:spcPct val="90000"/>
              </a:lnSpc>
            </a:pPr>
            <a:r>
              <a:rPr lang="en-US"/>
              <a:t>Neither of the dependencies in </a:t>
            </a:r>
            <a:r>
              <a:rPr lang="en-US" i="1"/>
              <a:t>F</a:t>
            </a:r>
            <a:r>
              <a:rPr lang="en-US"/>
              <a:t> contain only attributes from</a:t>
            </a:r>
            <a:br>
              <a:rPr lang="en-US"/>
            </a:br>
            <a:r>
              <a:rPr lang="en-US"/>
              <a:t> (</a:t>
            </a:r>
            <a:r>
              <a:rPr lang="en-US" i="1"/>
              <a:t>A,C,D,E</a:t>
            </a:r>
            <a:r>
              <a:rPr lang="en-US"/>
              <a:t>) so we might be mislead into thinking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/>
              <a:t>In fact, dependency </a:t>
            </a:r>
            <a:r>
              <a:rPr lang="en-US" i="1"/>
              <a:t>AC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 in </a:t>
            </a:r>
            <a:r>
              <a:rPr lang="en-US" i="1"/>
              <a:t>F</a:t>
            </a:r>
            <a:r>
              <a:rPr lang="en-US" baseline="30000"/>
              <a:t>+</a:t>
            </a:r>
            <a:r>
              <a:rPr lang="en-US"/>
              <a:t> shows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is not in BCNF.</a:t>
            </a:r>
            <a:r>
              <a:rPr lang="en-US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Decomposition for BCNF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163638"/>
            <a:ext cx="7610475" cy="4568825"/>
          </a:xfrm>
        </p:spPr>
        <p:txBody>
          <a:bodyPr/>
          <a:lstStyle/>
          <a:p>
            <a:r>
              <a:rPr lang="en-US"/>
              <a:t>To check if a relation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in a decomposition of </a:t>
            </a:r>
            <a:r>
              <a:rPr lang="en-US" i="1"/>
              <a:t>R</a:t>
            </a:r>
            <a:r>
              <a:rPr lang="en-US"/>
              <a:t> is in BCNF, </a:t>
            </a:r>
          </a:p>
          <a:p>
            <a:pPr lvl="1"/>
            <a:r>
              <a:rPr lang="en-US"/>
              <a:t>Either test R</a:t>
            </a:r>
            <a:r>
              <a:rPr lang="en-US" baseline="-25000"/>
              <a:t>i </a:t>
            </a:r>
            <a:r>
              <a:rPr lang="en-US"/>
              <a:t>for BCNF with respect to the </a:t>
            </a:r>
            <a:r>
              <a:rPr lang="en-US" b="1">
                <a:solidFill>
                  <a:srgbClr val="000099"/>
                </a:solidFill>
              </a:rPr>
              <a:t>restriction</a:t>
            </a:r>
            <a:r>
              <a:rPr lang="en-US"/>
              <a:t> of F to R</a:t>
            </a:r>
            <a:r>
              <a:rPr lang="en-US" baseline="-25000"/>
              <a:t>i</a:t>
            </a:r>
            <a:r>
              <a:rPr lang="en-US"/>
              <a:t>  (that is, all FDs in F</a:t>
            </a:r>
            <a:r>
              <a:rPr lang="en-US" baseline="30000"/>
              <a:t>+</a:t>
            </a:r>
            <a:r>
              <a:rPr lang="en-US"/>
              <a:t> that contain only attributes from R</a:t>
            </a:r>
            <a:r>
              <a:rPr lang="en-US" baseline="-25000"/>
              <a:t>i</a:t>
            </a:r>
            <a:r>
              <a:rPr lang="en-US"/>
              <a:t>)</a:t>
            </a:r>
          </a:p>
          <a:p>
            <a:pPr lvl="1"/>
            <a:r>
              <a:rPr lang="en-US"/>
              <a:t>or use the original set of dependencies </a:t>
            </a:r>
            <a:r>
              <a:rPr lang="en-US" i="1"/>
              <a:t>F</a:t>
            </a:r>
            <a:r>
              <a:rPr lang="en-US"/>
              <a:t> that hold on </a:t>
            </a:r>
            <a:r>
              <a:rPr lang="en-US" i="1"/>
              <a:t>R</a:t>
            </a:r>
            <a:r>
              <a:rPr lang="en-US"/>
              <a:t>, but with the following test:</a:t>
            </a:r>
          </a:p>
          <a:p>
            <a:pPr lvl="3"/>
            <a:r>
              <a:rPr lang="en-US"/>
              <a:t>for every set of attributes </a:t>
            </a:r>
            <a:r>
              <a:rPr lang="en-US">
                <a:sym typeface="Symbol" pitchFamily="18" charset="2"/>
              </a:rPr>
              <a:t> 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, check that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30000"/>
              <a:t>+</a:t>
            </a:r>
            <a:r>
              <a:rPr lang="en-US"/>
              <a:t> (the attribute closure of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) either includes no attribute of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-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, or includes all attributes of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2"/>
            <a:r>
              <a:rPr lang="en-US"/>
              <a:t>If the condition is violated by some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/>
              <a:t>  in </a:t>
            </a:r>
            <a:r>
              <a:rPr lang="en-US" i="1"/>
              <a:t>F</a:t>
            </a:r>
            <a:r>
              <a:rPr lang="en-US"/>
              <a:t>, the dependency</a:t>
            </a:r>
            <a:br>
              <a:rPr lang="en-US"/>
            </a:br>
            <a:r>
              <a:rPr lang="en-US"/>
              <a:t>     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 (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- 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) 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 baseline="30000"/>
              <a:t/>
            </a:r>
            <a:br>
              <a:rPr lang="en-US" baseline="30000"/>
            </a:br>
            <a:r>
              <a:rPr lang="en-US"/>
              <a:t>can be shown to hold on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, and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violates BCNF.</a:t>
            </a:r>
          </a:p>
          <a:p>
            <a:pPr lvl="2"/>
            <a:r>
              <a:rPr lang="en-US"/>
              <a:t>We use above dependency to decompose </a:t>
            </a:r>
            <a:r>
              <a:rPr lang="en-US" i="1"/>
              <a:t>R</a:t>
            </a:r>
            <a:r>
              <a:rPr lang="en-US" i="1" baseline="-25000"/>
              <a:t>i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49350"/>
            <a:ext cx="8307388" cy="4291013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sz="2000" i="1"/>
              <a:t>	</a:t>
            </a:r>
            <a:r>
              <a:rPr lang="en-US" i="1"/>
              <a:t>result </a:t>
            </a:r>
            <a:r>
              <a:rPr lang="en-US"/>
              <a:t>:= {</a:t>
            </a:r>
            <a:r>
              <a:rPr lang="en-US" i="1"/>
              <a:t>R </a:t>
            </a:r>
            <a:r>
              <a:rPr lang="en-US"/>
              <a:t>};</a:t>
            </a:r>
            <a:br>
              <a:rPr lang="en-US"/>
            </a:br>
            <a:r>
              <a:rPr lang="en-US" i="1"/>
              <a:t>done </a:t>
            </a:r>
            <a:r>
              <a:rPr lang="en-US"/>
              <a:t>:= false;</a:t>
            </a:r>
            <a:br>
              <a:rPr lang="en-US"/>
            </a:br>
            <a:r>
              <a:rPr lang="en-US"/>
              <a:t>compute </a:t>
            </a:r>
            <a:r>
              <a:rPr lang="en-US" i="1"/>
              <a:t>F </a:t>
            </a:r>
            <a:r>
              <a:rPr lang="en-US" baseline="30000"/>
              <a:t>+</a:t>
            </a:r>
            <a:r>
              <a:rPr lang="en-US"/>
              <a:t>;</a:t>
            </a:r>
            <a:br>
              <a:rPr lang="en-US"/>
            </a:br>
            <a:r>
              <a:rPr lang="en-US" b="1"/>
              <a:t>while (not </a:t>
            </a:r>
            <a:r>
              <a:rPr lang="en-US" i="1"/>
              <a:t>done) </a:t>
            </a:r>
            <a:r>
              <a:rPr lang="en-US" b="1"/>
              <a:t>do</a:t>
            </a:r>
            <a:br>
              <a:rPr lang="en-US" b="1"/>
            </a:br>
            <a:r>
              <a:rPr lang="en-US" b="1"/>
              <a:t>	if </a:t>
            </a:r>
            <a:r>
              <a:rPr lang="en-US"/>
              <a:t>(there is a schema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in </a:t>
            </a:r>
            <a:r>
              <a:rPr lang="en-US" i="1"/>
              <a:t>result </a:t>
            </a:r>
            <a:r>
              <a:rPr lang="en-US"/>
              <a:t> that is not in BCNF)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then begin</a:t>
            </a:r>
            <a:br>
              <a:rPr lang="en-US" b="1"/>
            </a:br>
            <a:r>
              <a:rPr lang="en-US" b="1"/>
              <a:t>			</a:t>
            </a:r>
            <a:r>
              <a:rPr lang="en-US"/>
              <a:t>let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 be a nontrivial functional dependency that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                       holds on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 i="1" baseline="-25000">
                <a:sym typeface="Greek Symbols" pitchFamily="18" charset="2"/>
              </a:rPr>
              <a:t>i</a:t>
            </a:r>
            <a:r>
              <a:rPr lang="en-US" i="1">
                <a:sym typeface="Greek Symbols" pitchFamily="18" charset="2"/>
              </a:rPr>
              <a:t>  </a:t>
            </a:r>
            <a:r>
              <a:rPr lang="en-US">
                <a:sym typeface="Greek Symbols" pitchFamily="18" charset="2"/>
              </a:rPr>
              <a:t>such that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 i="1" baseline="-25000">
                <a:sym typeface="Greek Symbols" pitchFamily="18" charset="2"/>
              </a:rPr>
              <a:t>i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is not in </a:t>
            </a:r>
            <a:r>
              <a:rPr lang="en-US" i="1">
                <a:sym typeface="Greek Symbols" pitchFamily="18" charset="2"/>
              </a:rPr>
              <a:t>F </a:t>
            </a:r>
            <a:r>
              <a:rPr lang="en-US" baseline="30000">
                <a:sym typeface="Greek Symbols" pitchFamily="18" charset="2"/>
              </a:rPr>
              <a:t>+</a:t>
            </a:r>
            <a:r>
              <a:rPr lang="en-US">
                <a:sym typeface="Greek Symbols" pitchFamily="18" charset="2"/>
              </a:rPr>
              <a:t>,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			   and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 = </a:t>
            </a:r>
            <a:r>
              <a:rPr lang="en-US">
                <a:sym typeface="Symbol" pitchFamily="18" charset="2"/>
              </a:rPr>
              <a:t>;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   </a:t>
            </a:r>
            <a:r>
              <a:rPr lang="en-US" i="1">
                <a:sym typeface="Symbol" pitchFamily="18" charset="2"/>
              </a:rPr>
              <a:t>result </a:t>
            </a:r>
            <a:r>
              <a:rPr lang="en-US">
                <a:sym typeface="Symbol" pitchFamily="18" charset="2"/>
              </a:rPr>
              <a:t>:= (</a:t>
            </a:r>
            <a:r>
              <a:rPr lang="en-US" i="1">
                <a:sym typeface="Symbol" pitchFamily="18" charset="2"/>
              </a:rPr>
              <a:t>result – R</a:t>
            </a:r>
            <a:r>
              <a:rPr lang="en-US" i="1" baseline="-25000">
                <a:sym typeface="Symbol" pitchFamily="18" charset="2"/>
              </a:rPr>
              <a:t>i </a:t>
            </a:r>
            <a:r>
              <a:rPr lang="en-US" i="1">
                <a:sym typeface="Symbol" pitchFamily="18" charset="2"/>
              </a:rPr>
              <a:t>) </a:t>
            </a:r>
            <a:r>
              <a:rPr lang="en-US">
                <a:sym typeface="Symbol" pitchFamily="18" charset="2"/>
              </a:rPr>
              <a:t> (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i="1">
                <a:sym typeface="Symbol" pitchFamily="18" charset="2"/>
              </a:rPr>
              <a:t> – </a:t>
            </a:r>
            <a:r>
              <a:rPr lang="en-US">
                <a:sym typeface="Greek Symbols" pitchFamily="18" charset="2"/>
              </a:rPr>
              <a:t>) </a:t>
            </a:r>
            <a:r>
              <a:rPr lang="en-US">
                <a:sym typeface="Symbol" pitchFamily="18" charset="2"/>
              </a:rPr>
              <a:t> (</a:t>
            </a:r>
            <a:r>
              <a:rPr lang="en-US">
                <a:sym typeface="Greek Symbols" pitchFamily="18" charset="2"/>
              </a:rPr>
              <a:t>,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);</a:t>
            </a:r>
            <a:br>
              <a:rPr lang="en-US" i="1">
                <a:sym typeface="Greek Symbols" pitchFamily="18" charset="2"/>
              </a:rPr>
            </a:br>
            <a:r>
              <a:rPr lang="en-US" i="1">
                <a:sym typeface="Greek Symbols" pitchFamily="18" charset="2"/>
              </a:rPr>
              <a:t>	    	</a:t>
            </a:r>
            <a:r>
              <a:rPr lang="en-US" b="1">
                <a:sym typeface="Greek Symbols" pitchFamily="18" charset="2"/>
              </a:rPr>
              <a:t>end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else</a:t>
            </a:r>
            <a:r>
              <a:rPr lang="en-US" i="1">
                <a:sym typeface="Greek Symbols" pitchFamily="18" charset="2"/>
              </a:rPr>
              <a:t> done </a:t>
            </a:r>
            <a:r>
              <a:rPr lang="en-US">
                <a:sym typeface="Greek Symbols" pitchFamily="18" charset="2"/>
              </a:rPr>
              <a:t>:= </a:t>
            </a:r>
            <a:r>
              <a:rPr lang="en-US" b="1">
                <a:sym typeface="Greek Symbols" pitchFamily="18" charset="2"/>
              </a:rPr>
              <a:t>true; </a:t>
            </a: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b="1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>
                <a:sym typeface="Greek Symbols" pitchFamily="18" charset="2"/>
              </a:rPr>
              <a:t>     Note:  each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 i="1" baseline="-25000">
                <a:sym typeface="Greek Symbols" pitchFamily="18" charset="2"/>
              </a:rPr>
              <a:t>i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is in BCNF, and decomposition is lossless-join</a:t>
            </a:r>
            <a:r>
              <a:rPr lang="en-US" sz="2000">
                <a:sym typeface="Greek Symbols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BCNF Decomposition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338887" cy="425291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A, B, C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B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charset="2"/>
              </a:rPr>
              <a:t> C</a:t>
            </a:r>
            <a:r>
              <a:rPr lang="en-US">
                <a:sym typeface="Monotype Sorts" charset="2"/>
              </a:rPr>
              <a:t>}</a:t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Key = {</a:t>
            </a:r>
            <a:r>
              <a:rPr lang="en-US" i="1">
                <a:sym typeface="Monotype Sorts" charset="2"/>
              </a:rPr>
              <a:t>A</a:t>
            </a:r>
            <a:r>
              <a:rPr lang="en-US"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 is not in BCNF (</a:t>
            </a:r>
            <a:r>
              <a:rPr lang="en-US" i="1">
                <a:sym typeface="Monotype Sorts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charset="2"/>
              </a:rPr>
              <a:t> C </a:t>
            </a:r>
            <a:r>
              <a:rPr lang="en-US">
                <a:sym typeface="Monotype Sorts" charset="2"/>
              </a:rPr>
              <a:t>but</a:t>
            </a:r>
            <a:r>
              <a:rPr lang="en-US" i="1">
                <a:sym typeface="Monotype Sorts" charset="2"/>
              </a:rPr>
              <a:t> B </a:t>
            </a:r>
            <a:r>
              <a:rPr lang="en-US">
                <a:sym typeface="Monotype Sorts" charset="2"/>
              </a:rPr>
              <a:t>is not  superkey)</a:t>
            </a:r>
          </a:p>
          <a:p>
            <a:pPr>
              <a:tabLst>
                <a:tab pos="744538" algn="l"/>
              </a:tabLst>
            </a:pPr>
            <a:r>
              <a:rPr lang="en-US">
                <a:sym typeface="Monotype Sorts" charset="2"/>
              </a:rPr>
              <a:t>Decomposition</a:t>
            </a:r>
          </a:p>
          <a:p>
            <a:pPr lvl="1">
              <a:tabLst>
                <a:tab pos="744538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 = (</a:t>
            </a:r>
            <a:r>
              <a:rPr lang="en-US" i="1">
                <a:sym typeface="Monotype Sorts" charset="2"/>
              </a:rPr>
              <a:t>B, C)</a:t>
            </a:r>
            <a:endParaRPr lang="en-US"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 = </a:t>
            </a:r>
            <a:r>
              <a:rPr lang="en-US" i="1">
                <a:sym typeface="Monotype Sorts" charset="2"/>
              </a:rPr>
              <a:t>(A,B)</a:t>
            </a:r>
          </a:p>
          <a:p>
            <a:pPr lvl="1">
              <a:buFont typeface="Monotype Sorts" charset="2"/>
              <a:buNone/>
              <a:tabLst>
                <a:tab pos="744538" algn="l"/>
              </a:tabLst>
            </a:pPr>
            <a:endParaRPr lang="en-US"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69237" cy="5270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class </a:t>
            </a:r>
            <a:r>
              <a:rPr lang="en-US"/>
              <a:t>(</a:t>
            </a:r>
            <a:r>
              <a:rPr lang="en-US" i="1"/>
              <a:t>course_id</a:t>
            </a:r>
            <a:r>
              <a:rPr lang="en-US"/>
              <a:t>, </a:t>
            </a:r>
            <a:r>
              <a:rPr lang="en-US" i="1"/>
              <a:t>title</a:t>
            </a:r>
            <a:r>
              <a:rPr lang="en-US"/>
              <a:t>, </a:t>
            </a:r>
            <a:r>
              <a:rPr lang="en-US" i="1"/>
              <a:t>dept_name</a:t>
            </a:r>
            <a:r>
              <a:rPr lang="en-US"/>
              <a:t>, </a:t>
            </a:r>
            <a:r>
              <a:rPr lang="en-US" i="1"/>
              <a:t>credits</a:t>
            </a:r>
            <a:r>
              <a:rPr lang="en-US"/>
              <a:t>, </a:t>
            </a:r>
            <a:r>
              <a:rPr lang="en-US" i="1"/>
              <a:t>sec_id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year</a:t>
            </a:r>
            <a:r>
              <a:rPr lang="en-US"/>
              <a:t>, </a:t>
            </a:r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, </a:t>
            </a:r>
            <a:r>
              <a:rPr lang="en-US" i="1"/>
              <a:t>capacity</a:t>
            </a:r>
            <a:r>
              <a:rPr lang="en-US"/>
              <a:t>, </a:t>
            </a:r>
            <a:r>
              <a:rPr lang="en-US" i="1"/>
              <a:t>time_slot_id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course_id</a:t>
            </a:r>
            <a:r>
              <a:rPr lang="en-US"/>
              <a:t>→ </a:t>
            </a:r>
            <a:r>
              <a:rPr lang="en-US" i="1"/>
              <a:t>title</a:t>
            </a:r>
            <a:r>
              <a:rPr lang="en-US"/>
              <a:t>, </a:t>
            </a:r>
            <a:r>
              <a:rPr lang="en-US" i="1"/>
              <a:t>dept_name</a:t>
            </a:r>
            <a:r>
              <a:rPr lang="en-US"/>
              <a:t>, </a:t>
            </a:r>
            <a:r>
              <a:rPr lang="en-US" i="1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→</a:t>
            </a:r>
            <a:r>
              <a:rPr lang="en-US" i="1"/>
              <a:t>capacity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course_id</a:t>
            </a:r>
            <a:r>
              <a:rPr lang="en-US"/>
              <a:t>, </a:t>
            </a:r>
            <a:r>
              <a:rPr lang="en-US" i="1"/>
              <a:t>sec_id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year</a:t>
            </a:r>
            <a:r>
              <a:rPr lang="en-US"/>
              <a:t>→</a:t>
            </a:r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, </a:t>
            </a:r>
            <a:r>
              <a:rPr lang="en-US" i="1"/>
              <a:t>time_slot_id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/>
              <a:t>A candidate key {</a:t>
            </a:r>
            <a:r>
              <a:rPr lang="en-US" i="1"/>
              <a:t>course_id</a:t>
            </a:r>
            <a:r>
              <a:rPr lang="en-US"/>
              <a:t>, </a:t>
            </a:r>
            <a:r>
              <a:rPr lang="en-US" i="1"/>
              <a:t>sec_id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year</a:t>
            </a:r>
            <a:r>
              <a:rPr lang="en-US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course_id</a:t>
            </a:r>
            <a:r>
              <a:rPr lang="en-US"/>
              <a:t>→ </a:t>
            </a:r>
            <a:r>
              <a:rPr lang="en-US" i="1"/>
              <a:t>title</a:t>
            </a:r>
            <a:r>
              <a:rPr lang="en-US"/>
              <a:t>, </a:t>
            </a:r>
            <a:r>
              <a:rPr lang="en-US" i="1"/>
              <a:t>dept_name</a:t>
            </a:r>
            <a:r>
              <a:rPr lang="en-US"/>
              <a:t>, </a:t>
            </a:r>
            <a:r>
              <a:rPr lang="en-US" i="1"/>
              <a:t>credits  </a:t>
            </a:r>
            <a:r>
              <a:rPr lang="en-US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/>
              <a:t>but </a:t>
            </a:r>
            <a:r>
              <a:rPr lang="en-US" i="1"/>
              <a:t>course_id </a:t>
            </a:r>
            <a:r>
              <a:rPr lang="en-US"/>
              <a:t>is not a superkey.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/>
              <a:t> We replace </a:t>
            </a:r>
            <a:r>
              <a:rPr lang="en-US" i="1"/>
              <a:t>class </a:t>
            </a:r>
            <a:r>
              <a:rPr lang="en-US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course</a:t>
            </a:r>
            <a:r>
              <a:rPr lang="en-US"/>
              <a:t>(</a:t>
            </a:r>
            <a:r>
              <a:rPr lang="en-US" i="1"/>
              <a:t>course_id</a:t>
            </a:r>
            <a:r>
              <a:rPr lang="en-US"/>
              <a:t>, </a:t>
            </a:r>
            <a:r>
              <a:rPr lang="en-US" i="1"/>
              <a:t>title</a:t>
            </a:r>
            <a:r>
              <a:rPr lang="en-US"/>
              <a:t>, </a:t>
            </a:r>
            <a:r>
              <a:rPr lang="en-US" i="1"/>
              <a:t>dept_name</a:t>
            </a:r>
            <a:r>
              <a:rPr lang="en-US"/>
              <a:t>, </a:t>
            </a:r>
            <a:r>
              <a:rPr lang="en-US" i="1"/>
              <a:t>credits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i="1"/>
              <a:t>class-1 </a:t>
            </a:r>
            <a:r>
              <a:rPr lang="en-US"/>
              <a:t>(</a:t>
            </a:r>
            <a:r>
              <a:rPr lang="en-US" i="1"/>
              <a:t>course_id</a:t>
            </a:r>
            <a:r>
              <a:rPr lang="en-US"/>
              <a:t>, </a:t>
            </a:r>
            <a:r>
              <a:rPr lang="en-US" i="1"/>
              <a:t>sec_id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year</a:t>
            </a:r>
            <a:r>
              <a:rPr lang="en-US"/>
              <a:t>, </a:t>
            </a:r>
            <a:r>
              <a:rPr lang="en-US" i="1"/>
              <a:t>building</a:t>
            </a:r>
            <a:r>
              <a:rPr lang="en-US"/>
              <a:t>,           </a:t>
            </a:r>
            <a:br>
              <a:rPr lang="en-US"/>
            </a:br>
            <a:r>
              <a:rPr lang="en-US"/>
              <a:t>             </a:t>
            </a:r>
            <a:r>
              <a:rPr lang="en-US" i="1"/>
              <a:t>room_number, capacity</a:t>
            </a:r>
            <a:r>
              <a:rPr lang="en-US"/>
              <a:t>, </a:t>
            </a:r>
            <a:r>
              <a:rPr lang="en-US" i="1"/>
              <a:t>time_slot_id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uiExpand="1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(Cont.)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course </a:t>
            </a:r>
            <a:r>
              <a:rPr lang="en-US"/>
              <a:t>is in BCNF</a:t>
            </a:r>
          </a:p>
          <a:p>
            <a:pPr lvl="1"/>
            <a:r>
              <a:rPr lang="en-US"/>
              <a:t>How do we know this?</a:t>
            </a:r>
          </a:p>
          <a:p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→</a:t>
            </a:r>
            <a:r>
              <a:rPr lang="en-US" i="1"/>
              <a:t>capacity  </a:t>
            </a:r>
            <a:r>
              <a:rPr lang="en-US"/>
              <a:t>holds on </a:t>
            </a:r>
            <a:r>
              <a:rPr lang="en-US" i="1"/>
              <a:t>class-1</a:t>
            </a:r>
            <a:endParaRPr lang="en-US"/>
          </a:p>
          <a:p>
            <a:pPr lvl="1"/>
            <a:r>
              <a:rPr lang="en-US"/>
              <a:t> but {</a:t>
            </a:r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} is not a superkey for </a:t>
            </a:r>
            <a:r>
              <a:rPr lang="en-US" i="1"/>
              <a:t>class-1</a:t>
            </a:r>
            <a:r>
              <a:rPr lang="en-US"/>
              <a:t>.</a:t>
            </a:r>
          </a:p>
          <a:p>
            <a:pPr lvl="1"/>
            <a:r>
              <a:rPr lang="en-US"/>
              <a:t>We replace </a:t>
            </a:r>
            <a:r>
              <a:rPr lang="en-US" i="1"/>
              <a:t>class-1 </a:t>
            </a:r>
            <a:r>
              <a:rPr lang="en-US"/>
              <a:t>by:</a:t>
            </a:r>
          </a:p>
          <a:p>
            <a:pPr lvl="2"/>
            <a:r>
              <a:rPr lang="en-US" i="1"/>
              <a:t>classroom </a:t>
            </a:r>
            <a:r>
              <a:rPr lang="en-US"/>
              <a:t>(</a:t>
            </a:r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, </a:t>
            </a:r>
            <a:r>
              <a:rPr lang="en-US" i="1"/>
              <a:t>capacity</a:t>
            </a:r>
            <a:r>
              <a:rPr lang="en-US"/>
              <a:t>)</a:t>
            </a:r>
          </a:p>
          <a:p>
            <a:pPr lvl="2"/>
            <a:r>
              <a:rPr lang="en-US" i="1"/>
              <a:t>section </a:t>
            </a:r>
            <a:r>
              <a:rPr lang="en-US"/>
              <a:t>(</a:t>
            </a:r>
            <a:r>
              <a:rPr lang="en-US" i="1"/>
              <a:t>course_id</a:t>
            </a:r>
            <a:r>
              <a:rPr lang="en-US"/>
              <a:t>, </a:t>
            </a:r>
            <a:r>
              <a:rPr lang="en-US" i="1"/>
              <a:t>sec_id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year</a:t>
            </a:r>
            <a:r>
              <a:rPr lang="en-US"/>
              <a:t>, </a:t>
            </a:r>
            <a:r>
              <a:rPr lang="en-US" i="1"/>
              <a:t>building</a:t>
            </a:r>
            <a:r>
              <a:rPr lang="en-US"/>
              <a:t>, </a:t>
            </a:r>
            <a:r>
              <a:rPr lang="en-US" i="1"/>
              <a:t>room_number</a:t>
            </a:r>
            <a:r>
              <a:rPr lang="en-US"/>
              <a:t>, </a:t>
            </a:r>
            <a:r>
              <a:rPr lang="en-US" i="1"/>
              <a:t>time_slot_id</a:t>
            </a:r>
            <a:r>
              <a:rPr lang="en-US"/>
              <a:t>)</a:t>
            </a:r>
          </a:p>
          <a:p>
            <a:r>
              <a:rPr lang="en-US" i="1"/>
              <a:t>classroom </a:t>
            </a:r>
            <a:r>
              <a:rPr lang="en-US"/>
              <a:t>and </a:t>
            </a:r>
            <a:r>
              <a:rPr lang="en-US" i="1"/>
              <a:t>section </a:t>
            </a:r>
            <a:r>
              <a:rPr lang="en-US"/>
              <a:t>are in BCNF.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Smaller Schemas?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3050" cy="5178425"/>
          </a:xfrm>
        </p:spPr>
        <p:txBody>
          <a:bodyPr/>
          <a:lstStyle/>
          <a:p>
            <a:r>
              <a:rPr lang="en-US"/>
              <a:t>Suppose we had started with </a:t>
            </a:r>
            <a:r>
              <a:rPr lang="en-US" i="1"/>
              <a:t>inst_dept.  </a:t>
            </a:r>
            <a:r>
              <a:rPr lang="en-US"/>
              <a:t>How would we know to split up (</a:t>
            </a:r>
            <a:r>
              <a:rPr lang="en-US" b="1">
                <a:solidFill>
                  <a:srgbClr val="000099"/>
                </a:solidFill>
              </a:rPr>
              <a:t>decompose</a:t>
            </a:r>
            <a:r>
              <a:rPr lang="en-US"/>
              <a:t>) it into </a:t>
            </a:r>
            <a:r>
              <a:rPr lang="en-US" i="1"/>
              <a:t>instructor </a:t>
            </a:r>
            <a:r>
              <a:rPr lang="en-US"/>
              <a:t> and </a:t>
            </a:r>
            <a:r>
              <a:rPr lang="en-US" i="1"/>
              <a:t>department</a:t>
            </a:r>
            <a:r>
              <a:rPr lang="en-US"/>
              <a:t>?</a:t>
            </a:r>
          </a:p>
          <a:p>
            <a:r>
              <a:rPr lang="en-US"/>
              <a:t>Write a rule “if there were a schema (</a:t>
            </a:r>
            <a:r>
              <a:rPr lang="en-US" i="1"/>
              <a:t>dept_name, building, budget</a:t>
            </a:r>
            <a:r>
              <a:rPr lang="en-US"/>
              <a:t>), then </a:t>
            </a:r>
            <a:r>
              <a:rPr lang="en-US" i="1"/>
              <a:t>dept_name </a:t>
            </a:r>
            <a:r>
              <a:rPr lang="en-US"/>
              <a:t>would be a candidate key”</a:t>
            </a:r>
          </a:p>
          <a:p>
            <a:r>
              <a:rPr lang="en-US"/>
              <a:t>Denote as a </a:t>
            </a:r>
            <a:r>
              <a:rPr lang="en-US" b="1">
                <a:solidFill>
                  <a:srgbClr val="000099"/>
                </a:solidFill>
              </a:rPr>
              <a:t>functional dependency</a:t>
            </a:r>
            <a:r>
              <a:rPr lang="en-US"/>
              <a:t>: </a:t>
            </a:r>
          </a:p>
          <a:p>
            <a:pPr>
              <a:buFont typeface="Monotype Sorts" charset="2"/>
              <a:buNone/>
            </a:pPr>
            <a:r>
              <a:rPr lang="en-US" i="1"/>
              <a:t>		dept_name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/>
              <a:t>building, budget</a:t>
            </a:r>
            <a:endParaRPr lang="en-US"/>
          </a:p>
          <a:p>
            <a:r>
              <a:rPr lang="en-US"/>
              <a:t>In </a:t>
            </a:r>
            <a:r>
              <a:rPr lang="en-US" i="1"/>
              <a:t>inst_dept</a:t>
            </a:r>
            <a:r>
              <a:rPr lang="en-US"/>
              <a:t>, because </a:t>
            </a:r>
            <a:r>
              <a:rPr lang="en-US" i="1"/>
              <a:t>dept_name</a:t>
            </a:r>
            <a:r>
              <a:rPr lang="en-US"/>
              <a:t> is not a candidate key, the building and budget of a department may have to be repeated.  </a:t>
            </a:r>
          </a:p>
          <a:p>
            <a:pPr lvl="1"/>
            <a:r>
              <a:rPr lang="en-US"/>
              <a:t>This indicates the need to decompose </a:t>
            </a:r>
            <a:r>
              <a:rPr lang="en-US" i="1"/>
              <a:t>inst_dept</a:t>
            </a:r>
            <a:endParaRPr lang="en-US"/>
          </a:p>
          <a:p>
            <a:r>
              <a:rPr lang="en-US"/>
              <a:t>Not all decompositions are good.  Suppose we decompose</a:t>
            </a:r>
            <a:br>
              <a:rPr lang="en-US"/>
            </a:br>
            <a:r>
              <a:rPr lang="en-US"/>
              <a:t> </a:t>
            </a:r>
            <a:r>
              <a:rPr lang="en-US" i="1"/>
              <a:t>employee(ID, name, street, city, salary)</a:t>
            </a:r>
            <a:r>
              <a:rPr lang="en-US"/>
              <a:t> into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i="1"/>
              <a:t>employee1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, </a:t>
            </a:r>
            <a:r>
              <a:rPr lang="en-US" i="1"/>
              <a:t>name</a:t>
            </a:r>
            <a:r>
              <a:rPr lang="en-US"/>
              <a:t>)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i="1"/>
              <a:t>employee2</a:t>
            </a:r>
            <a:r>
              <a:rPr lang="en-US"/>
              <a:t> (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street, city, salary</a:t>
            </a:r>
            <a:r>
              <a:rPr lang="en-US"/>
              <a:t>)</a:t>
            </a:r>
          </a:p>
          <a:p>
            <a:r>
              <a:rPr lang="en-US"/>
              <a:t>The next slide shows how we lose information -- we cannot reconstruct the original </a:t>
            </a:r>
            <a:r>
              <a:rPr lang="en-US" i="1"/>
              <a:t>employee</a:t>
            </a:r>
            <a:r>
              <a:rPr lang="en-US"/>
              <a:t> relation -- and so, this is a </a:t>
            </a:r>
            <a:r>
              <a:rPr lang="en-US" b="1">
                <a:solidFill>
                  <a:srgbClr val="000099"/>
                </a:solidFill>
              </a:rPr>
              <a:t>lossy decomposition</a:t>
            </a:r>
            <a:r>
              <a:rPr lang="en-US"/>
              <a:t>.</a:t>
            </a:r>
          </a:p>
          <a:p>
            <a:pPr lvl="1">
              <a:buFont typeface="Monotype Sorts" charset="2"/>
              <a:buNone/>
            </a:pPr>
            <a:endParaRPr lang="en-US" i="1"/>
          </a:p>
          <a:p>
            <a:pPr lvl="1"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/>
          <a:lstStyle/>
          <a:p>
            <a:r>
              <a:rPr lang="en-US"/>
              <a:t>BCNF and Dependency Preservation</a:t>
            </a:r>
          </a:p>
        </p:txBody>
      </p:sp>
      <p:sp>
        <p:nvSpPr>
          <p:cNvPr id="744451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942975" y="2035175"/>
            <a:ext cx="6724650" cy="4114800"/>
          </a:xfrm>
          <a:noFill/>
          <a:ln/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J, K, L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L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L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K </a:t>
            </a:r>
            <a:r>
              <a:rPr lang="en-US">
                <a:sym typeface="Monotype Sorts" charset="2"/>
              </a:rPr>
              <a:t>}</a:t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Two candidate keys = </a:t>
            </a:r>
            <a:r>
              <a:rPr lang="en-US" i="1">
                <a:sym typeface="Monotype Sorts" charset="2"/>
              </a:rPr>
              <a:t>JK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i="1">
                <a:sym typeface="Monotype Sorts" charset="2"/>
              </a:rPr>
              <a:t>R </a:t>
            </a:r>
            <a:r>
              <a:rPr lang="en-US">
                <a:sym typeface="Monotype Sorts" charset="2"/>
              </a:rPr>
              <a:t>is 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>
                <a:sym typeface="Monotype Sorts" charset="2"/>
              </a:rPr>
              <a:t>Any decomposition of </a:t>
            </a: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 will fail to preserve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/>
              <a:t>			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L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>
                <a:sym typeface="Monotype Sorts" charset="2"/>
              </a:rPr>
              <a:t>      This implies that testing for 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L </a:t>
            </a:r>
            <a:r>
              <a:rPr lang="en-US">
                <a:sym typeface="Monotype Sorts" charset="2"/>
              </a:rPr>
              <a:t>requires a join</a:t>
            </a:r>
            <a:endParaRPr lang="en-US"/>
          </a:p>
          <a:p>
            <a:pPr>
              <a:tabLst>
                <a:tab pos="744538" algn="l"/>
                <a:tab pos="2679700" algn="l"/>
              </a:tabLst>
            </a:pPr>
            <a:endParaRPr lang="en-US"/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927100" y="1163638"/>
            <a:ext cx="636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/>
              <a:t>It is not always possible to get a BCNF decomposition that is </a:t>
            </a:r>
          </a:p>
          <a:p>
            <a:r>
              <a:rPr lang="en-US" sz="1800"/>
              <a:t>dependency 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Form: Motivation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00887" cy="4514850"/>
          </a:xfrm>
        </p:spPr>
        <p:txBody>
          <a:bodyPr/>
          <a:lstStyle/>
          <a:p>
            <a:r>
              <a:rPr lang="en-US"/>
              <a:t>There are some situations where </a:t>
            </a:r>
          </a:p>
          <a:p>
            <a:pPr lvl="1"/>
            <a:r>
              <a:rPr lang="en-US"/>
              <a:t>BCNF is not dependency preserving, and </a:t>
            </a:r>
          </a:p>
          <a:p>
            <a:pPr lvl="1"/>
            <a:r>
              <a:rPr lang="en-US"/>
              <a:t>efficient checking for FD violation on updates is important</a:t>
            </a:r>
          </a:p>
          <a:p>
            <a:r>
              <a:rPr lang="en-US"/>
              <a:t>Solution: define a weaker normal form, called Third                    Normal Form (3NF)</a:t>
            </a:r>
          </a:p>
          <a:p>
            <a:pPr lvl="1"/>
            <a:r>
              <a:rPr lang="en-US"/>
              <a:t>Allows some redundancy (with resultant problems; we </a:t>
            </a:r>
            <a:r>
              <a:rPr lang="en-US">
                <a:sym typeface="Greek Symbols" pitchFamily="18" charset="2"/>
              </a:rPr>
              <a:t>will see examples later)</a:t>
            </a:r>
            <a:endParaRPr lang="en-US"/>
          </a:p>
          <a:p>
            <a:pPr lvl="1"/>
            <a:r>
              <a:rPr lang="en-US"/>
              <a:t>But functional dependencies can be checked on individual relations without computing a join.</a:t>
            </a:r>
          </a:p>
          <a:p>
            <a:pPr lvl="1"/>
            <a:r>
              <a:rPr lang="en-US"/>
              <a:t>There is always a lossless-join, dependency-preserving decomposition into 3NF.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Example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64437" cy="484663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/>
              <a:t>Relation </a:t>
            </a:r>
            <a:r>
              <a:rPr lang="en-US" i="1"/>
              <a:t>dept_advisor</a:t>
            </a:r>
            <a:r>
              <a:rPr lang="en-US"/>
              <a:t>: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i="1"/>
              <a:t>dept_advisor </a:t>
            </a:r>
            <a:r>
              <a:rPr lang="en-US"/>
              <a:t>(</a:t>
            </a:r>
            <a:r>
              <a:rPr lang="en-US" i="1"/>
              <a:t>s_ID, i_ID, dept_name)</a:t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s_ID, dept_name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i_ID,  i_ID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Wingdings" pitchFamily="2" charset="2"/>
              </a:rPr>
              <a:t> dept_name</a:t>
            </a:r>
            <a:r>
              <a:rPr lang="en-US">
                <a:sym typeface="Monotype Sorts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>
                <a:sym typeface="Monotype Sorts" charset="2"/>
              </a:rPr>
              <a:t>Two candidate keys:  </a:t>
            </a:r>
            <a:r>
              <a:rPr lang="en-US" i="1">
                <a:sym typeface="Monotype Sorts" charset="2"/>
              </a:rPr>
              <a:t>s_ID, dept_name,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 i_ID, s_ID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i="1">
                <a:sym typeface="Monotype Sorts" charset="2"/>
              </a:rPr>
              <a:t>R</a:t>
            </a:r>
            <a:r>
              <a:rPr lang="en-US">
                <a:sym typeface="Monotype Sorts" charset="2"/>
              </a:rPr>
              <a:t> is in 3NF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i="1"/>
              <a:t>s_ID, dept_name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i_ID</a:t>
            </a:r>
            <a:r>
              <a:rPr lang="en-US" i="1">
                <a:sym typeface="Monotype Sorts" charset="2"/>
              </a:rPr>
              <a:t>   </a:t>
            </a:r>
            <a:r>
              <a:rPr lang="en-US" i="1"/>
              <a:t>s_ID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i="1"/>
              <a:t> dept_name </a:t>
            </a:r>
            <a:r>
              <a:rPr lang="en-US">
                <a:sym typeface="Monotype Sorts" charset="2"/>
              </a:rPr>
              <a:t>is a superkey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>
                <a:sym typeface="Monotype Sorts" charset="2"/>
              </a:rPr>
              <a:t> </a:t>
            </a:r>
            <a:r>
              <a:rPr lang="en-US" i="1"/>
              <a:t>i_ID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Wingdings" pitchFamily="2" charset="2"/>
              </a:rPr>
              <a:t> dept_name</a:t>
            </a:r>
            <a:r>
              <a:rPr lang="en-US" i="1">
                <a:sym typeface="Monotype Sorts" charset="2"/>
              </a:rPr>
              <a:t> 	</a:t>
            </a:r>
          </a:p>
          <a:p>
            <a:pPr lvl="3">
              <a:tabLst>
                <a:tab pos="1027113" algn="l"/>
                <a:tab pos="2455863" algn="l"/>
              </a:tabLst>
            </a:pPr>
            <a:r>
              <a:rPr lang="en-US" i="1">
                <a:sym typeface="Monotype Sorts" charset="2"/>
              </a:rPr>
              <a:t>dept_name </a:t>
            </a:r>
            <a:r>
              <a:rPr lang="en-US">
                <a:sym typeface="Monotype Sorts" charset="2"/>
              </a:rPr>
              <a:t>is contained in a candidate key</a:t>
            </a:r>
          </a:p>
          <a:p>
            <a:pPr>
              <a:buFont typeface="Monotype Sorts" charset="2"/>
              <a:buNone/>
              <a:tabLst>
                <a:tab pos="1027113" algn="l"/>
                <a:tab pos="2455863" algn="l"/>
              </a:tabLst>
            </a:pPr>
            <a:endParaRPr lang="en-US">
              <a:sym typeface="Symbol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r>
              <a:rPr lang="en-US"/>
              <a:t>Redundancy  in 3NF</a:t>
            </a:r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4760913" y="19875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J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4760913" y="2416175"/>
            <a:ext cx="609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 i="1"/>
              <a:t>j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/>
          </a:p>
          <a:p>
            <a:pPr algn="ctr">
              <a:lnSpc>
                <a:spcPct val="80000"/>
              </a:lnSpc>
            </a:pPr>
            <a:r>
              <a:rPr lang="en-US" sz="1800" i="1"/>
              <a:t>j</a:t>
            </a:r>
            <a:r>
              <a:rPr lang="en-US" sz="1800" baseline="-25000"/>
              <a:t>2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j</a:t>
            </a:r>
            <a:r>
              <a:rPr lang="en-US" sz="1800" baseline="-25000"/>
              <a:t>3</a:t>
            </a:r>
          </a:p>
          <a:p>
            <a:pPr algn="ctr">
              <a:lnSpc>
                <a:spcPct val="80000"/>
              </a:lnSpc>
            </a:pPr>
            <a:endParaRPr lang="en-US" sz="1800" i="1"/>
          </a:p>
          <a:p>
            <a:pPr algn="ctr">
              <a:lnSpc>
                <a:spcPct val="80000"/>
              </a:lnSpc>
            </a:pPr>
            <a:r>
              <a:rPr lang="en-US" sz="1800" i="1"/>
              <a:t>null</a:t>
            </a:r>
            <a:endParaRPr lang="en-US" i="1"/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5370513" y="1987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L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5370513" y="2416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i="1"/>
          </a:p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2</a:t>
            </a: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5827713" y="1987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K</a:t>
            </a: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5822950" y="2416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i="1"/>
          </a:p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2</a:t>
            </a: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782638" y="4262438"/>
            <a:ext cx="787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>
                <a:sym typeface="Monotype Sorts" charset="2"/>
              </a:rPr>
              <a:t>repetition of information (e.g., the relationship </a:t>
            </a:r>
            <a:r>
              <a:rPr kumimoji="1" lang="en-US" sz="1800" i="1">
                <a:sym typeface="Monotype Sorts" charset="2"/>
              </a:rPr>
              <a:t>l</a:t>
            </a:r>
            <a:r>
              <a:rPr kumimoji="1" lang="en-US" sz="1800" baseline="-25000">
                <a:sym typeface="Monotype Sorts" charset="2"/>
              </a:rPr>
              <a:t>1</a:t>
            </a:r>
            <a:r>
              <a:rPr kumimoji="1" lang="en-US" sz="1800">
                <a:sym typeface="Monotype Sorts" charset="2"/>
              </a:rPr>
              <a:t>, </a:t>
            </a:r>
            <a:r>
              <a:rPr kumimoji="1" lang="en-US" sz="1800" i="1">
                <a:sym typeface="Monotype Sorts" charset="2"/>
              </a:rPr>
              <a:t>k</a:t>
            </a:r>
            <a:r>
              <a:rPr kumimoji="1" lang="en-US" sz="1800" baseline="-25000">
                <a:sym typeface="Monotype Sorts" charset="2"/>
              </a:rPr>
              <a:t>1</a:t>
            </a:r>
            <a:r>
              <a:rPr kumimoji="1" lang="en-US" sz="1800">
                <a:sym typeface="Monotype Sorts" charset="2"/>
              </a:rPr>
              <a:t>) 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sz="1800">
                <a:sym typeface="Monotype Sorts" charset="2"/>
              </a:rPr>
              <a:t>(</a:t>
            </a:r>
            <a:r>
              <a:rPr kumimoji="1" lang="en-US" sz="1800" i="1">
                <a:sym typeface="Monotype Sorts" charset="2"/>
              </a:rPr>
              <a:t>i_ID, dept_name)</a:t>
            </a:r>
            <a:endParaRPr kumimoji="1" lang="en-US" sz="1800">
              <a:sym typeface="Monotype Sorts" charset="2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>
                <a:sym typeface="Monotype Sorts" charset="2"/>
              </a:rPr>
              <a:t>need to use null values (e.g., to represent the relationship</a:t>
            </a:r>
            <a:br>
              <a:rPr kumimoji="1" lang="en-US" sz="1800">
                <a:sym typeface="Monotype Sorts" charset="2"/>
              </a:rPr>
            </a:br>
            <a:r>
              <a:rPr kumimoji="1" lang="en-US" sz="1800">
                <a:sym typeface="Monotype Sorts" charset="2"/>
              </a:rPr>
              <a:t>     </a:t>
            </a:r>
            <a:r>
              <a:rPr kumimoji="1" lang="en-US" sz="1800" i="1">
                <a:sym typeface="Monotype Sorts" charset="2"/>
              </a:rPr>
              <a:t>l</a:t>
            </a:r>
            <a:r>
              <a:rPr kumimoji="1" lang="en-US" sz="1800" baseline="-25000">
                <a:sym typeface="Monotype Sorts" charset="2"/>
              </a:rPr>
              <a:t>2</a:t>
            </a:r>
            <a:r>
              <a:rPr kumimoji="1" lang="en-US" sz="1800">
                <a:sym typeface="Monotype Sorts" charset="2"/>
              </a:rPr>
              <a:t>, </a:t>
            </a:r>
            <a:r>
              <a:rPr kumimoji="1" lang="en-US" sz="1800" i="1">
                <a:sym typeface="Monotype Sorts" charset="2"/>
              </a:rPr>
              <a:t>k</a:t>
            </a:r>
            <a:r>
              <a:rPr kumimoji="1" lang="en-US" sz="1800" baseline="-25000">
                <a:sym typeface="Monotype Sorts" charset="2"/>
              </a:rPr>
              <a:t>2</a:t>
            </a:r>
            <a:r>
              <a:rPr kumimoji="1" lang="en-US" sz="1800">
                <a:sym typeface="Monotype Sorts" charset="2"/>
              </a:rPr>
              <a:t> where there is no corresponding value for </a:t>
            </a:r>
            <a:r>
              <a:rPr kumimoji="1" lang="en-US" sz="1800" i="1">
                <a:sym typeface="Monotype Sorts" charset="2"/>
              </a:rPr>
              <a:t>J</a:t>
            </a:r>
            <a:r>
              <a:rPr kumimoji="1" lang="en-US" sz="1800">
                <a:sym typeface="Monotype Sorts" charset="2"/>
              </a:rPr>
              <a:t>).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sz="1800">
                <a:sym typeface="Monotype Sorts" charset="2"/>
              </a:rPr>
              <a:t>(</a:t>
            </a:r>
            <a:r>
              <a:rPr kumimoji="1" lang="en-US" sz="1800" i="1">
                <a:sym typeface="Monotype Sorts" charset="2"/>
              </a:rPr>
              <a:t>i_ID, dept_nameI) </a:t>
            </a:r>
            <a:r>
              <a:rPr kumimoji="1" lang="en-US" sz="1800">
                <a:sym typeface="Monotype Sorts" charset="2"/>
              </a:rPr>
              <a:t>if there is no separate relation mapping instructors to departments</a:t>
            </a:r>
          </a:p>
        </p:txBody>
      </p:sp>
      <p:sp>
        <p:nvSpPr>
          <p:cNvPr id="7506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7100" y="947738"/>
            <a:ext cx="7848600" cy="4876800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There is some redundancy in this schema</a:t>
            </a:r>
            <a:endParaRPr lang="en-US"/>
          </a:p>
          <a:p>
            <a:r>
              <a:rPr lang="en-US"/>
              <a:t>Example of problems due to redundancy in 3NF</a:t>
            </a:r>
          </a:p>
          <a:p>
            <a:pPr lvl="1"/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J, K, L)</a:t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L, L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K </a:t>
            </a:r>
            <a:r>
              <a:rPr lang="en-US">
                <a:sym typeface="Monotype Sorts" charset="2"/>
              </a:rPr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3NF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Optimization: Need to check only FDs in </a:t>
            </a:r>
            <a:r>
              <a:rPr lang="en-US" i="1"/>
              <a:t>F</a:t>
            </a:r>
            <a:r>
              <a:rPr lang="en-US"/>
              <a:t>, need not check all FDs in </a:t>
            </a:r>
            <a:r>
              <a:rPr lang="en-US" i="1"/>
              <a:t>F</a:t>
            </a:r>
            <a:r>
              <a:rPr lang="en-US" i="1" baseline="30000"/>
              <a:t>+</a:t>
            </a:r>
            <a:r>
              <a:rPr lang="en-US"/>
              <a:t>.</a:t>
            </a:r>
          </a:p>
          <a:p>
            <a:r>
              <a:rPr lang="en-US"/>
              <a:t>Use attribute closure to check for each dependency </a:t>
            </a:r>
            <a:r>
              <a:rPr lang="en-US">
                <a:sym typeface="Symbol" pitchFamily="18" charset="2"/>
              </a:rPr>
              <a:t>  , if  </a:t>
            </a:r>
            <a:r>
              <a:rPr lang="en-US"/>
              <a:t>is a superkey.</a:t>
            </a:r>
          </a:p>
          <a:p>
            <a:r>
              <a:rPr lang="en-US"/>
              <a:t>If </a:t>
            </a:r>
            <a:r>
              <a:rPr lang="en-US">
                <a:sym typeface="Symbol" pitchFamily="18" charset="2"/>
              </a:rPr>
              <a:t> </a:t>
            </a:r>
            <a:r>
              <a:rPr lang="en-US"/>
              <a:t>is not a superkey, we have to verify if each attribute in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is contained in a candidate key of </a:t>
            </a:r>
            <a:r>
              <a:rPr lang="en-US" i="1"/>
              <a:t>R</a:t>
            </a:r>
          </a:p>
          <a:p>
            <a:pPr lvl="1"/>
            <a:r>
              <a:rPr lang="en-US"/>
              <a:t>this test is rather more expensive, since it involve finding candidate keys</a:t>
            </a:r>
          </a:p>
          <a:p>
            <a:pPr lvl="1"/>
            <a:r>
              <a:rPr lang="en-US"/>
              <a:t>testing for 3NF has been shown to be NP-hard</a:t>
            </a:r>
          </a:p>
          <a:p>
            <a:pPr lvl="1"/>
            <a:r>
              <a:rPr lang="en-US"/>
              <a:t>Interestingly, decomposition into third normal form (described shortly) can be done in polynomial time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 Algorithm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565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/>
              <a:t>	Let </a:t>
            </a:r>
            <a:r>
              <a:rPr lang="en-US" i="1"/>
              <a:t>F</a:t>
            </a:r>
            <a:r>
              <a:rPr lang="en-US" sz="2000" i="1" baseline="-25000"/>
              <a:t>c</a:t>
            </a:r>
            <a:r>
              <a:rPr lang="en-US" i="1"/>
              <a:t> </a:t>
            </a:r>
            <a:r>
              <a:rPr lang="en-US"/>
              <a:t>be a canonical cover for </a:t>
            </a:r>
            <a:r>
              <a:rPr lang="en-US" i="1"/>
              <a:t>F;</a:t>
            </a:r>
            <a:br>
              <a:rPr lang="en-US" i="1"/>
            </a:br>
            <a:r>
              <a:rPr lang="en-US" i="1"/>
              <a:t>i </a:t>
            </a:r>
            <a:r>
              <a:rPr lang="en-US"/>
              <a:t>:= 0;</a:t>
            </a:r>
            <a:br>
              <a:rPr lang="en-US"/>
            </a:br>
            <a:r>
              <a:rPr lang="en-US" b="1"/>
              <a:t>for each </a:t>
            </a:r>
            <a:r>
              <a:rPr lang="en-US"/>
              <a:t> functional dependency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in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sz="2000" i="1" baseline="-25000">
                <a:sym typeface="Greek Symbols" pitchFamily="18" charset="2"/>
              </a:rPr>
              <a:t>c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do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if </a:t>
            </a:r>
            <a:r>
              <a:rPr lang="en-US">
                <a:sym typeface="Greek Symbols" pitchFamily="18" charset="2"/>
              </a:rPr>
              <a:t>none of the schemas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 i="1" baseline="-25000">
                <a:sym typeface="Greek Symbols" pitchFamily="18" charset="2"/>
              </a:rPr>
              <a:t>j</a:t>
            </a:r>
            <a:r>
              <a:rPr lang="en-US" i="1">
                <a:sym typeface="Greek Symbols" pitchFamily="18" charset="2"/>
              </a:rPr>
              <a:t>, </a:t>
            </a:r>
            <a:r>
              <a:rPr lang="en-US">
                <a:sym typeface="Greek Symbols" pitchFamily="18" charset="2"/>
              </a:rPr>
              <a:t>1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j 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 i="1">
                <a:sym typeface="Symbol" pitchFamily="18" charset="2"/>
              </a:rPr>
              <a:t> i </a:t>
            </a:r>
            <a:r>
              <a:rPr lang="en-US">
                <a:sym typeface="Symbol" pitchFamily="18" charset="2"/>
              </a:rPr>
              <a:t>contains  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/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	</a:t>
            </a:r>
            <a:r>
              <a:rPr lang="en-US" b="1">
                <a:sym typeface="Greek Symbols" pitchFamily="18" charset="2"/>
              </a:rPr>
              <a:t>then begin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				</a:t>
            </a:r>
            <a:r>
              <a:rPr lang="en-US" i="1">
                <a:sym typeface="Greek Symbols" pitchFamily="18" charset="2"/>
              </a:rPr>
              <a:t>i </a:t>
            </a:r>
            <a:r>
              <a:rPr lang="en-US">
                <a:sym typeface="Greek Symbols" pitchFamily="18" charset="2"/>
              </a:rPr>
              <a:t>:= </a:t>
            </a:r>
            <a:r>
              <a:rPr lang="en-US" i="1">
                <a:sym typeface="Greek Symbols" pitchFamily="18" charset="2"/>
              </a:rPr>
              <a:t>i  + </a:t>
            </a:r>
            <a:r>
              <a:rPr lang="en-US">
                <a:sym typeface="Greek Symbols" pitchFamily="18" charset="2"/>
              </a:rPr>
              <a:t>1;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			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 i="1" baseline="-25000">
                <a:sym typeface="Greek Symbols" pitchFamily="18" charset="2"/>
              </a:rPr>
              <a:t>i </a:t>
            </a:r>
            <a:r>
              <a:rPr lang="en-US">
                <a:sym typeface="Greek Symbols" pitchFamily="18" charset="2"/>
              </a:rPr>
              <a:t> :=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br>
              <a:rPr lang="en-US" i="1">
                <a:sym typeface="Greek Symbols" pitchFamily="18" charset="2"/>
              </a:rPr>
            </a:br>
            <a:r>
              <a:rPr lang="en-US" i="1">
                <a:sym typeface="Greek Symbols" pitchFamily="18" charset="2"/>
              </a:rPr>
              <a:t>			</a:t>
            </a:r>
            <a:r>
              <a:rPr lang="en-US" b="1">
                <a:sym typeface="Greek Symbols" pitchFamily="18" charset="2"/>
              </a:rPr>
              <a:t>end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if</a:t>
            </a:r>
            <a:r>
              <a:rPr lang="en-US">
                <a:sym typeface="Greek Symbols" pitchFamily="18" charset="2"/>
              </a:rPr>
              <a:t> none of the schemas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 sz="2400" i="1" baseline="-25000">
                <a:sym typeface="Greek Symbols" pitchFamily="18" charset="2"/>
              </a:rPr>
              <a:t>j</a:t>
            </a:r>
            <a:r>
              <a:rPr lang="en-US" i="1">
                <a:sym typeface="Greek Symbols" pitchFamily="18" charset="2"/>
              </a:rPr>
              <a:t>, </a:t>
            </a:r>
            <a:r>
              <a:rPr lang="en-US">
                <a:sym typeface="Greek Symbols" pitchFamily="18" charset="2"/>
              </a:rPr>
              <a:t>1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j 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 i="1">
                <a:sym typeface="Symbol" pitchFamily="18" charset="2"/>
              </a:rPr>
              <a:t> i </a:t>
            </a:r>
            <a:r>
              <a:rPr lang="en-US">
                <a:sym typeface="Symbol" pitchFamily="18" charset="2"/>
              </a:rPr>
              <a:t>contains a candidate key for </a:t>
            </a:r>
            <a:r>
              <a:rPr lang="en-US" i="1">
                <a:sym typeface="Symbol" pitchFamily="18" charset="2"/>
              </a:rPr>
              <a:t>R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then begin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i </a:t>
            </a:r>
            <a:r>
              <a:rPr lang="en-US">
                <a:sym typeface="Symbol" pitchFamily="18" charset="2"/>
              </a:rPr>
              <a:t>:=</a:t>
            </a:r>
            <a:r>
              <a:rPr lang="en-US" i="1">
                <a:sym typeface="Symbol" pitchFamily="18" charset="2"/>
              </a:rPr>
              <a:t> i </a:t>
            </a:r>
            <a:r>
              <a:rPr lang="en-US">
                <a:sym typeface="Symbol" pitchFamily="18" charset="2"/>
              </a:rPr>
              <a:t> + 1;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	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:= any candidate key for </a:t>
            </a:r>
            <a:r>
              <a:rPr lang="en-US" i="1">
                <a:sym typeface="Symbol" pitchFamily="18" charset="2"/>
              </a:rPr>
              <a:t>R;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	</a:t>
            </a:r>
            <a:r>
              <a:rPr lang="en-US" b="1">
                <a:sym typeface="Symbol" pitchFamily="18" charset="2"/>
              </a:rPr>
              <a:t>end 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b="1">
                <a:sym typeface="Symbol" pitchFamily="18" charset="2"/>
              </a:rPr>
              <a:t>      repeat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if </a:t>
            </a:r>
            <a:r>
              <a:rPr lang="en-US">
                <a:sym typeface="Symbol" pitchFamily="18" charset="2"/>
              </a:rPr>
              <a:t>any schema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j</a:t>
            </a:r>
            <a:r>
              <a:rPr lang="en-US" sz="2400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contained in another schema 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400" i="1" baseline="-25000">
                <a:sym typeface="Symbol" pitchFamily="18" charset="2"/>
              </a:rPr>
              <a:t>k</a:t>
            </a:r>
            <a:br>
              <a:rPr lang="en-US" sz="2400" i="1" baseline="-25000">
                <a:sym typeface="Symbol" pitchFamily="18" charset="2"/>
              </a:rPr>
            </a:br>
            <a:r>
              <a:rPr lang="en-US" sz="2400" i="1" baseline="-25000">
                <a:sym typeface="Symbol" pitchFamily="18" charset="2"/>
              </a:rPr>
              <a:t>        </a:t>
            </a:r>
            <a:r>
              <a:rPr lang="en-US" b="1">
                <a:sym typeface="Greek Symbols" pitchFamily="18" charset="2"/>
              </a:rPr>
              <a:t>then /* </a:t>
            </a:r>
            <a:r>
              <a:rPr lang="en-US">
                <a:sym typeface="Greek Symbols" pitchFamily="18" charset="2"/>
              </a:rPr>
              <a:t>delete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j</a:t>
            </a:r>
            <a:r>
              <a:rPr lang="en-US" sz="2400" i="1" baseline="-25000">
                <a:sym typeface="Symbol" pitchFamily="18" charset="2"/>
              </a:rPr>
              <a:t>  </a:t>
            </a:r>
            <a:r>
              <a:rPr lang="en-US" b="1">
                <a:sym typeface="Greek Symbols" pitchFamily="18" charset="2"/>
              </a:rPr>
              <a:t>*/</a:t>
            </a:r>
            <a:br>
              <a:rPr lang="en-US" b="1">
                <a:sym typeface="Greek Symbols" pitchFamily="18" charset="2"/>
              </a:rPr>
            </a:br>
            <a:r>
              <a:rPr lang="en-US" b="1">
                <a:sym typeface="Greek Symbols" pitchFamily="18" charset="2"/>
              </a:rPr>
              <a:t>          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j </a:t>
            </a:r>
            <a:r>
              <a:rPr lang="en-US" i="1">
                <a:sym typeface="Symbol" pitchFamily="18" charset="2"/>
              </a:rPr>
              <a:t>= R;;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           i=i-1;</a:t>
            </a:r>
            <a:r>
              <a:rPr lang="en-US">
                <a:sym typeface="Greek Symbols" pitchFamily="18" charset="2"/>
              </a:rPr>
              <a:t/>
            </a:r>
            <a:br>
              <a:rPr lang="en-US">
                <a:sym typeface="Greek Symbols" pitchFamily="18" charset="2"/>
              </a:rPr>
            </a:br>
            <a:r>
              <a:rPr lang="en-US" b="1">
                <a:sym typeface="Symbol" pitchFamily="18" charset="2"/>
              </a:rPr>
              <a:t>return </a:t>
            </a:r>
            <a:r>
              <a:rPr lang="en-US" i="1">
                <a:sym typeface="Symbol" pitchFamily="18" charset="2"/>
              </a:rPr>
              <a:t>(R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..., </a:t>
            </a:r>
            <a:r>
              <a:rPr lang="en-US" i="1">
                <a:sym typeface="Symbol" pitchFamily="18" charset="2"/>
              </a:rPr>
              <a:t>R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 i="1">
                <a:sym typeface="Symbol" pitchFamily="18" charset="2"/>
              </a:rPr>
              <a:t>)</a:t>
            </a:r>
            <a:r>
              <a:rPr lang="en-US" i="1">
                <a:sym typeface="Greek Symbols" pitchFamily="18" charset="2"/>
              </a:rPr>
              <a:t>	</a:t>
            </a:r>
            <a:r>
              <a:rPr lang="en-US" sz="1600" i="1">
                <a:sym typeface="Greek Symbols" pitchFamily="18" charset="2"/>
              </a:rPr>
              <a:t>	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r>
              <a:rPr lang="en-US"/>
              <a:t>3NF Decomposition Algorithm (Cont.)</a:t>
            </a:r>
          </a:p>
        </p:txBody>
      </p:sp>
      <p:sp>
        <p:nvSpPr>
          <p:cNvPr id="75673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sym typeface="Monotype Sorts" charset="2"/>
              </a:rPr>
              <a:t>Above algorithm ensures: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>
                <a:sym typeface="Monotype Sorts" charset="2"/>
              </a:rPr>
              <a:t>each relation schema </a:t>
            </a:r>
            <a:r>
              <a:rPr lang="en-US" i="1">
                <a:sym typeface="Monotype Sorts" charset="2"/>
              </a:rPr>
              <a:t>R</a:t>
            </a:r>
            <a:r>
              <a:rPr lang="en-US" i="1" baseline="-25000">
                <a:sym typeface="Monotype Sorts" charset="2"/>
              </a:rPr>
              <a:t>i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Monotype Sorts" charset="2"/>
              </a:rPr>
              <a:t>is in 3NF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>
                <a:sym typeface="Monotype Sorts" charset="2"/>
              </a:rPr>
              <a:t>decomposition is dependency preserving and lossless-join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>
                <a:sym typeface="Monotype Sorts" charset="2"/>
              </a:rPr>
              <a:t>Proof of correctness is at end of this presentation (</a:t>
            </a:r>
            <a:r>
              <a:rPr lang="en-US">
                <a:sym typeface="Monotype Sorts" charset="2"/>
                <a:hlinkClick r:id="" action="ppaction://noaction"/>
              </a:rPr>
              <a:t>click here</a:t>
            </a:r>
            <a:r>
              <a:rPr lang="en-US">
                <a:sym typeface="Monotype Sorts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Decomposition: An Example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88300" cy="4876800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/>
              <a:t>Relation schema: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i="1"/>
              <a:t>cust_banker_branch = </a:t>
            </a:r>
            <a:r>
              <a:rPr lang="en-US"/>
              <a:t>(</a:t>
            </a:r>
            <a:r>
              <a:rPr lang="en-US" i="1" u="sng"/>
              <a:t>customer_id, employee_id</a:t>
            </a:r>
            <a:r>
              <a:rPr lang="en-US" i="1"/>
              <a:t>, branch_name, type </a:t>
            </a:r>
            <a:r>
              <a:rPr lang="en-US"/>
              <a:t>)</a:t>
            </a:r>
            <a:endParaRPr lang="en-US" i="1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/>
              <a:t>The functional dependencies for this relation schema are: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/>
              <a:t>customer_id, employee_id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branch_name, type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>
                <a:sym typeface="Monotype Sorts" charset="2"/>
              </a:rPr>
              <a:t>employee_id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charset="2"/>
              </a:rPr>
              <a:t> branch_name</a:t>
            </a:r>
          </a:p>
          <a:p>
            <a:pPr marL="800100" lvl="1" indent="-342900"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>
                <a:sym typeface="Monotype Sorts" charset="2"/>
              </a:rPr>
              <a:t>customer_id, branch_name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Wingdings" pitchFamily="2" charset="2"/>
              </a:rPr>
              <a:t>employee_id</a:t>
            </a: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>
                <a:sym typeface="Wingdings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i="1">
                <a:sym typeface="Wingdings" pitchFamily="2" charset="2"/>
              </a:rPr>
              <a:t>branch_name </a:t>
            </a:r>
            <a:r>
              <a:rPr lang="en-US">
                <a:sym typeface="Wingdings" pitchFamily="2" charset="2"/>
              </a:rPr>
              <a:t>is extraneous in the r.h.s. of the 1</a:t>
            </a:r>
            <a:r>
              <a:rPr lang="en-US" baseline="30000">
                <a:sym typeface="Wingdings" pitchFamily="2" charset="2"/>
              </a:rPr>
              <a:t>st</a:t>
            </a:r>
            <a:r>
              <a:rPr lang="en-US">
                <a:sym typeface="Wingdings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>
                <a:sym typeface="Wingdings" pitchFamily="2" charset="2"/>
              </a:rPr>
              <a:t>No other attribute is extraneous, so we get F</a:t>
            </a:r>
            <a:r>
              <a:rPr lang="en-US" baseline="-25000">
                <a:sym typeface="Wingdings" pitchFamily="2" charset="2"/>
              </a:rPr>
              <a:t>C </a:t>
            </a:r>
            <a:r>
              <a:rPr lang="en-US">
                <a:sym typeface="Wingdings" pitchFamily="2" charset="2"/>
              </a:rPr>
              <a:t>=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i="1"/>
              <a:t>             customer_id, employee_id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charset="2"/>
              </a:rPr>
              <a:t> type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  employee_id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charset="2"/>
              </a:rPr>
              <a:t> branch_name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        customer_id, branch_name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Wingdings" pitchFamily="2" charset="2"/>
              </a:rPr>
              <a:t>employee_id</a:t>
            </a:r>
          </a:p>
          <a:p>
            <a:pPr marL="800100" lvl="1" indent="-342900"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985838"/>
            <a:ext cx="7861300" cy="5562600"/>
          </a:xfrm>
        </p:spPr>
        <p:txBody>
          <a:bodyPr/>
          <a:lstStyle/>
          <a:p>
            <a:r>
              <a:rPr lang="en-US">
                <a:sym typeface="Monotype Sorts" charset="2"/>
              </a:rPr>
              <a:t>The </a:t>
            </a:r>
            <a:r>
              <a:rPr lang="en-US" b="1">
                <a:sym typeface="Monotype Sorts" charset="2"/>
              </a:rPr>
              <a:t>for</a:t>
            </a:r>
            <a:r>
              <a:rPr lang="en-US">
                <a:sym typeface="Monotype Sorts" charset="2"/>
              </a:rPr>
              <a:t> loop generates following 3NF schema:</a:t>
            </a:r>
            <a:endParaRPr lang="en-US" sz="2000">
              <a:sym typeface="Monotype Sorts" charset="2"/>
            </a:endParaRPr>
          </a:p>
          <a:p>
            <a:pPr>
              <a:buFont typeface="Monotype Sorts" charset="2"/>
              <a:buNone/>
            </a:pPr>
            <a:r>
              <a:rPr lang="en-US" sz="2000">
                <a:sym typeface="Monotype Sorts" charset="2"/>
              </a:rPr>
              <a:t>	            </a:t>
            </a:r>
            <a:r>
              <a:rPr lang="en-US">
                <a:sym typeface="Monotype Sorts" charset="2"/>
              </a:rPr>
              <a:t>(</a:t>
            </a:r>
            <a:r>
              <a:rPr lang="en-US" i="1"/>
              <a:t>customer_id, employee_id, type </a:t>
            </a:r>
            <a:r>
              <a:rPr lang="en-US"/>
              <a:t>)</a:t>
            </a:r>
            <a:endParaRPr lang="en-US" sz="2000"/>
          </a:p>
          <a:p>
            <a:pPr>
              <a:buFont typeface="Monotype Sorts" charset="2"/>
              <a:buNone/>
            </a:pPr>
            <a:r>
              <a:rPr lang="en-US" sz="2000"/>
              <a:t>                  </a:t>
            </a:r>
            <a:r>
              <a:rPr lang="en-US">
                <a:sym typeface="Monotype Sorts" charset="2"/>
              </a:rPr>
              <a:t>(</a:t>
            </a:r>
            <a:r>
              <a:rPr lang="en-US" i="1" u="sng"/>
              <a:t>employee_id</a:t>
            </a:r>
            <a:r>
              <a:rPr lang="en-US" i="1"/>
              <a:t>, branch_name</a:t>
            </a:r>
            <a:r>
              <a:rPr lang="en-US"/>
              <a:t>)</a:t>
            </a:r>
            <a:endParaRPr lang="en-US" sz="2000"/>
          </a:p>
          <a:p>
            <a:pPr>
              <a:buFont typeface="Monotype Sorts" charset="2"/>
              <a:buNone/>
            </a:pPr>
            <a:r>
              <a:rPr lang="en-US" sz="2000"/>
              <a:t>                  </a:t>
            </a:r>
            <a:r>
              <a:rPr lang="en-US"/>
              <a:t>(</a:t>
            </a:r>
            <a:r>
              <a:rPr lang="en-US" i="1"/>
              <a:t>customer_id, branch_name, employee_id)</a:t>
            </a:r>
            <a:endParaRPr lang="en-US" sz="2000" i="1"/>
          </a:p>
          <a:p>
            <a:pPr lvl="1">
              <a:lnSpc>
                <a:spcPct val="80000"/>
              </a:lnSpc>
            </a:pPr>
            <a:r>
              <a:rPr lang="en-US"/>
              <a:t>Observe that</a:t>
            </a:r>
            <a:r>
              <a:rPr lang="en-US">
                <a:sym typeface="Monotype Sorts" charset="2"/>
              </a:rPr>
              <a:t> (</a:t>
            </a:r>
            <a:r>
              <a:rPr lang="en-US" i="1"/>
              <a:t>customer_id, employee_id, type </a:t>
            </a:r>
            <a:r>
              <a:rPr lang="en-US"/>
              <a:t>) contains a candidate key of the original schema, so no further relation schema needs be added</a:t>
            </a:r>
          </a:p>
          <a:p>
            <a:r>
              <a:rPr lang="en-US"/>
              <a:t>At end of for loop, detect and delete schemas, such as  </a:t>
            </a:r>
            <a:r>
              <a:rPr lang="en-US">
                <a:sym typeface="Monotype Sorts" charset="2"/>
              </a:rPr>
              <a:t>(</a:t>
            </a:r>
            <a:r>
              <a:rPr lang="en-US" i="1" u="sng"/>
              <a:t>employee_id</a:t>
            </a:r>
            <a:r>
              <a:rPr lang="en-US" i="1"/>
              <a:t>, branch_name</a:t>
            </a:r>
            <a:r>
              <a:rPr lang="en-US"/>
              <a:t>), which are subsets of other schemas</a:t>
            </a:r>
          </a:p>
          <a:p>
            <a:pPr lvl="1"/>
            <a:r>
              <a:rPr lang="en-US"/>
              <a:t>result will not depend on the order in which FDs are considered</a:t>
            </a:r>
            <a:endParaRPr lang="en-US" sz="2000"/>
          </a:p>
          <a:p>
            <a:r>
              <a:rPr lang="en-US"/>
              <a:t>The resultant simplified 3NF schema is:</a:t>
            </a:r>
            <a:endParaRPr lang="en-US" sz="2000"/>
          </a:p>
          <a:p>
            <a:pPr>
              <a:buFont typeface="Monotype Sorts" charset="2"/>
              <a:buNone/>
            </a:pPr>
            <a:r>
              <a:rPr lang="en-US" sz="2000">
                <a:sym typeface="Monotype Sorts" charset="2"/>
              </a:rPr>
              <a:t> 		   </a:t>
            </a:r>
            <a:r>
              <a:rPr lang="en-US">
                <a:sym typeface="Monotype Sorts" charset="2"/>
              </a:rPr>
              <a:t>(</a:t>
            </a:r>
            <a:r>
              <a:rPr lang="en-US" i="1"/>
              <a:t>customer_id, employee_id, type</a:t>
            </a:r>
            <a:r>
              <a:rPr lang="en-US"/>
              <a:t>)</a:t>
            </a:r>
            <a:endParaRPr lang="en-US" sz="2000"/>
          </a:p>
          <a:p>
            <a:pPr>
              <a:buFont typeface="Monotype Sorts" charset="2"/>
              <a:buNone/>
            </a:pPr>
            <a:r>
              <a:rPr lang="en-US" sz="2000"/>
              <a:t>                </a:t>
            </a:r>
            <a:r>
              <a:rPr lang="en-US"/>
              <a:t>(</a:t>
            </a:r>
            <a:r>
              <a:rPr lang="en-US" i="1"/>
              <a:t>customer_id, branch_name, employee_id)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BCNF and 3NF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always possible to decompose a relation into a set of  relations that are in 3NF such that:</a:t>
            </a:r>
          </a:p>
          <a:p>
            <a:pPr lvl="1"/>
            <a:r>
              <a:rPr lang="en-US"/>
              <a:t>the decomposition is lossless</a:t>
            </a:r>
          </a:p>
          <a:p>
            <a:pPr lvl="1"/>
            <a:r>
              <a:rPr lang="en-US"/>
              <a:t>the dependencies are preserved</a:t>
            </a:r>
          </a:p>
          <a:p>
            <a:r>
              <a:rPr lang="en-US"/>
              <a:t>It is always possible to decompose a relation into a set of relations that are in BCNF such that:</a:t>
            </a:r>
          </a:p>
          <a:p>
            <a:pPr lvl="1"/>
            <a:r>
              <a:rPr lang="en-US"/>
              <a:t>the decomposition is lossless</a:t>
            </a:r>
          </a:p>
          <a:p>
            <a:pPr lvl="1"/>
            <a:r>
              <a:rPr lang="en-US"/>
              <a:t>it may not be possible to preserve dependencies.</a:t>
            </a:r>
          </a:p>
          <a:p>
            <a:pPr lvl="1"/>
            <a:endParaRPr lang="en-US" sz="2000"/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684213" algn="l"/>
              </a:tabLst>
            </a:pPr>
            <a:endParaRPr kumimoji="1" lang="en-US" sz="1800" i="1"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Lossy Decomposition</a:t>
            </a:r>
          </a:p>
        </p:txBody>
      </p:sp>
      <p:pic>
        <p:nvPicPr>
          <p:cNvPr id="658437" name="Picture 5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952500"/>
            <a:ext cx="6056312" cy="554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9100" cy="4903787"/>
          </a:xfrm>
        </p:spPr>
        <p:txBody>
          <a:bodyPr/>
          <a:lstStyle/>
          <a:p>
            <a:r>
              <a:rPr lang="en-US"/>
              <a:t>Goal for a relational database design is:</a:t>
            </a:r>
          </a:p>
          <a:p>
            <a:pPr lvl="1"/>
            <a:r>
              <a:rPr lang="en-US"/>
              <a:t>BCNF.</a:t>
            </a:r>
          </a:p>
          <a:p>
            <a:pPr lvl="1"/>
            <a:r>
              <a:rPr lang="en-US"/>
              <a:t>Lossless join.</a:t>
            </a:r>
          </a:p>
          <a:p>
            <a:pPr lvl="1"/>
            <a:r>
              <a:rPr lang="en-US"/>
              <a:t>Dependency preservation.</a:t>
            </a:r>
          </a:p>
          <a:p>
            <a:r>
              <a:rPr lang="en-US"/>
              <a:t>If we cannot achieve this, we accept one of</a:t>
            </a:r>
          </a:p>
          <a:p>
            <a:pPr lvl="1"/>
            <a:r>
              <a:rPr lang="en-US"/>
              <a:t>Lack of dependency preservation </a:t>
            </a:r>
          </a:p>
          <a:p>
            <a:pPr lvl="1"/>
            <a:r>
              <a:rPr lang="en-US"/>
              <a:t>Redundancy due to use of 3NF</a:t>
            </a:r>
          </a:p>
          <a:p>
            <a:r>
              <a:rPr lang="en-US"/>
              <a:t>Interestingly, SQL does not provide a direct way of specifying functional dependencies other than superkeys.</a:t>
            </a:r>
          </a:p>
          <a:p>
            <a:pPr>
              <a:buFont typeface="Monotype Sorts" charset="2"/>
              <a:buNone/>
            </a:pPr>
            <a:r>
              <a:rPr lang="en-US"/>
              <a:t>	Can specify FDs using assertions, but they are expensive to test, (and currently not supported by any of the widely used databases!)</a:t>
            </a:r>
          </a:p>
          <a:p>
            <a:r>
              <a:rPr lang="en-US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Multivalued Dependencies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record names of children, and phone numbers for instructors:</a:t>
            </a:r>
          </a:p>
          <a:p>
            <a:pPr lvl="1"/>
            <a:r>
              <a:rPr lang="en-US" i="1"/>
              <a:t>inst_child</a:t>
            </a:r>
            <a:r>
              <a:rPr lang="en-US"/>
              <a:t>(</a:t>
            </a:r>
            <a:r>
              <a:rPr lang="en-US" i="1"/>
              <a:t>ID</a:t>
            </a:r>
            <a:r>
              <a:rPr lang="en-US"/>
              <a:t>, </a:t>
            </a:r>
            <a:r>
              <a:rPr lang="en-US" i="1"/>
              <a:t>child_name</a:t>
            </a:r>
            <a:r>
              <a:rPr lang="en-US"/>
              <a:t>)</a:t>
            </a:r>
          </a:p>
          <a:p>
            <a:pPr lvl="1"/>
            <a:r>
              <a:rPr lang="en-US" i="1"/>
              <a:t>inst_phone</a:t>
            </a:r>
            <a:r>
              <a:rPr lang="en-US"/>
              <a:t>(</a:t>
            </a:r>
            <a:r>
              <a:rPr lang="en-US" i="1"/>
              <a:t>ID</a:t>
            </a:r>
            <a:r>
              <a:rPr lang="en-US"/>
              <a:t>, </a:t>
            </a:r>
            <a:r>
              <a:rPr lang="en-US" i="1"/>
              <a:t>phone_number</a:t>
            </a:r>
            <a:r>
              <a:rPr lang="en-US"/>
              <a:t>)</a:t>
            </a:r>
          </a:p>
          <a:p>
            <a:r>
              <a:rPr lang="en-US"/>
              <a:t>If we were to combine these schemas to get</a:t>
            </a:r>
          </a:p>
          <a:p>
            <a:pPr lvl="1"/>
            <a:r>
              <a:rPr lang="en-US" i="1"/>
              <a:t>inst_info</a:t>
            </a:r>
            <a:r>
              <a:rPr lang="en-US"/>
              <a:t>(</a:t>
            </a:r>
            <a:r>
              <a:rPr lang="en-US" i="1"/>
              <a:t>ID</a:t>
            </a:r>
            <a:r>
              <a:rPr lang="en-US"/>
              <a:t>, </a:t>
            </a:r>
            <a:r>
              <a:rPr lang="en-US" i="1"/>
              <a:t>child_name</a:t>
            </a:r>
            <a:r>
              <a:rPr lang="en-US"/>
              <a:t>, </a:t>
            </a:r>
            <a:r>
              <a:rPr lang="en-US" i="1"/>
              <a:t>phone_number</a:t>
            </a:r>
            <a:r>
              <a:rPr lang="en-US"/>
              <a:t>)</a:t>
            </a:r>
          </a:p>
          <a:p>
            <a:pPr lvl="1"/>
            <a:r>
              <a:rPr lang="en-US"/>
              <a:t>Example data:</a:t>
            </a:r>
            <a:br>
              <a:rPr lang="en-US"/>
            </a:br>
            <a:r>
              <a:rPr lang="en-US"/>
              <a:t>(99999, David, 512-555-1234)</a:t>
            </a:r>
            <a:br>
              <a:rPr lang="en-US"/>
            </a:br>
            <a:r>
              <a:rPr lang="en-US"/>
              <a:t>(99999, David, 512-555-4321)</a:t>
            </a:r>
            <a:br>
              <a:rPr lang="en-US"/>
            </a:br>
            <a:r>
              <a:rPr lang="en-US"/>
              <a:t>(99999, William, 512-555-1234)</a:t>
            </a:r>
            <a:br>
              <a:rPr lang="en-US"/>
            </a:br>
            <a:r>
              <a:rPr lang="en-US"/>
              <a:t>(99999, William, 512-555-4321)</a:t>
            </a:r>
          </a:p>
          <a:p>
            <a:r>
              <a:rPr lang="en-US"/>
              <a:t>This relation is in BCNF</a:t>
            </a:r>
          </a:p>
          <a:p>
            <a:pPr lvl="1"/>
            <a:r>
              <a:rPr lang="en-US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Multivalued Dependencies (MVDs)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601788"/>
            <a:ext cx="7605712" cy="4533900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be a relation schema and let </a:t>
            </a:r>
            <a:r>
              <a:rPr lang="en-US">
                <a:sym typeface="Symbol" pitchFamily="18" charset="2"/>
              </a:rPr>
              <a:t> 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and 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R. </a:t>
            </a:r>
            <a:r>
              <a:rPr lang="en-US">
                <a:sym typeface="Symbol" pitchFamily="18" charset="2"/>
              </a:rPr>
              <a:t>  The </a:t>
            </a:r>
            <a:r>
              <a:rPr lang="en-US" b="1">
                <a:solidFill>
                  <a:srgbClr val="000099"/>
                </a:solidFill>
                <a:sym typeface="Symbol" pitchFamily="18" charset="2"/>
              </a:rPr>
              <a:t>multivalued dependency</a:t>
            </a:r>
            <a:r>
              <a:rPr lang="en-US">
                <a:sym typeface="Symbol" pitchFamily="18" charset="2"/>
              </a:rPr>
              <a:t> </a:t>
            </a:r>
            <a:endParaRPr lang="en-US"/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>
                <a:sym typeface="Greek Symbols" pitchFamily="18" charset="2"/>
              </a:rPr>
              <a:t>			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endParaRPr lang="en-US" i="1"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 i="1">
                <a:sym typeface="Greek Symbols" pitchFamily="18" charset="2"/>
              </a:rPr>
              <a:t>	</a:t>
            </a:r>
            <a:r>
              <a:rPr lang="en-US">
                <a:sym typeface="Greek Symbols" pitchFamily="18" charset="2"/>
              </a:rPr>
              <a:t>holds on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>
                <a:sym typeface="Greek Symbols" pitchFamily="18" charset="2"/>
              </a:rPr>
              <a:t> if in any legal relation </a:t>
            </a:r>
            <a:r>
              <a:rPr lang="en-US" i="1">
                <a:sym typeface="Greek Symbols" pitchFamily="18" charset="2"/>
              </a:rPr>
              <a:t>r(R),</a:t>
            </a:r>
            <a:r>
              <a:rPr lang="en-US">
                <a:sym typeface="Greek Symbols" pitchFamily="18" charset="2"/>
              </a:rPr>
              <a:t> for all pairs for tuples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 </a:t>
            </a:r>
            <a:r>
              <a:rPr lang="en-US">
                <a:sym typeface="Greek Symbols" pitchFamily="18" charset="2"/>
              </a:rPr>
              <a:t>and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i="1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 in </a:t>
            </a:r>
            <a:r>
              <a:rPr lang="en-US" i="1">
                <a:sym typeface="Greek Symbols" pitchFamily="18" charset="2"/>
              </a:rPr>
              <a:t>r</a:t>
            </a:r>
            <a:r>
              <a:rPr lang="en-US">
                <a:sym typeface="Greek Symbols" pitchFamily="18" charset="2"/>
              </a:rPr>
              <a:t> such that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i="1" baseline="-25000">
                <a:sym typeface="Greek Symbols" pitchFamily="18" charset="2"/>
              </a:rPr>
              <a:t>2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], there exist tuples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i="1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 and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</a:t>
            </a:r>
            <a:r>
              <a:rPr lang="en-US">
                <a:sym typeface="Greek Symbols" pitchFamily="18" charset="2"/>
              </a:rPr>
              <a:t> in </a:t>
            </a:r>
            <a:r>
              <a:rPr lang="en-US" i="1">
                <a:sym typeface="Greek Symbols" pitchFamily="18" charset="2"/>
              </a:rPr>
              <a:t>r </a:t>
            </a:r>
            <a:r>
              <a:rPr lang="en-US">
                <a:sym typeface="Greek Symbols" pitchFamily="18" charset="2"/>
              </a:rPr>
              <a:t>such that: </a:t>
            </a:r>
          </a:p>
          <a:p>
            <a:pPr>
              <a:buFont typeface="Monotype Sorts" charset="2"/>
              <a:buNone/>
              <a:tabLst>
                <a:tab pos="1890713" algn="l"/>
                <a:tab pos="2798763" algn="l"/>
              </a:tabLst>
            </a:pPr>
            <a:r>
              <a:rPr lang="en-US">
                <a:sym typeface="Greek Symbols" pitchFamily="18" charset="2"/>
              </a:rPr>
              <a:t>	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i="1" baseline="-25000">
                <a:sym typeface="Greek Symbols" pitchFamily="18" charset="2"/>
              </a:rPr>
              <a:t>2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 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</a:t>
            </a:r>
            <a:r>
              <a:rPr lang="en-US" i="1" baseline="-25000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       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       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endParaRPr lang="en-US">
              <a:sym typeface="Greek Symbols" pitchFamily="18" charset="2"/>
            </a:endParaRPr>
          </a:p>
        </p:txBody>
      </p:sp>
      <p:grpSp>
        <p:nvGrpSpPr>
          <p:cNvPr id="766980" name="Group 4"/>
          <p:cNvGrpSpPr>
            <a:grpSpLocks/>
          </p:cNvGrpSpPr>
          <p:nvPr/>
        </p:nvGrpSpPr>
        <p:grpSpPr bwMode="auto">
          <a:xfrm>
            <a:off x="7272338" y="6637338"/>
            <a:ext cx="317500" cy="4762"/>
            <a:chOff x="2640" y="1301"/>
            <a:chExt cx="200" cy="3"/>
          </a:xfrm>
        </p:grpSpPr>
        <p:sp>
          <p:nvSpPr>
            <p:cNvPr id="766981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6982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MVD (Cont.)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669925"/>
          </a:xfrm>
        </p:spPr>
        <p:txBody>
          <a:bodyPr/>
          <a:lstStyle/>
          <a:p>
            <a:r>
              <a:rPr lang="en-US"/>
              <a:t>Tabular representation of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pic>
        <p:nvPicPr>
          <p:cNvPr id="769029" name="Picture 5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5" y="2184400"/>
            <a:ext cx="6172200" cy="2170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be a relation schema with a set of attributes that are partitioned into 3 nonempty subsets.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/>
              <a:t>			</a:t>
            </a:r>
            <a:r>
              <a:rPr lang="en-US" i="1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/>
              <a:t>We say that </a:t>
            </a:r>
            <a:r>
              <a:rPr lang="en-US" i="1"/>
              <a:t>Y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Z </a:t>
            </a:r>
            <a:r>
              <a:rPr lang="en-US">
                <a:sym typeface="Monotype Sorts" charset="2"/>
              </a:rPr>
              <a:t>(</a:t>
            </a:r>
            <a:r>
              <a:rPr lang="en-US" i="1">
                <a:sym typeface="Monotype Sorts" charset="2"/>
              </a:rPr>
              <a:t>Y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Monotype Sorts" charset="2"/>
              </a:rPr>
              <a:t>multidetermines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Z </a:t>
            </a:r>
            <a:r>
              <a:rPr lang="en-US">
                <a:sym typeface="Monotype Sorts" charset="2"/>
              </a:rPr>
              <a:t>)</a:t>
            </a:r>
            <a:r>
              <a:rPr lang="en-US" i="1">
                <a:sym typeface="Monotype Sorts" charset="2"/>
              </a:rPr>
              <a:t/>
            </a:r>
            <a:br>
              <a:rPr lang="en-US" i="1">
                <a:sym typeface="Monotype Sorts" charset="2"/>
              </a:rPr>
            </a:br>
            <a:r>
              <a:rPr lang="en-US">
                <a:sym typeface="Monotype Sorts" charset="2"/>
              </a:rPr>
              <a:t>if and only if for all possible relations </a:t>
            </a:r>
            <a:r>
              <a:rPr lang="en-US" i="1">
                <a:sym typeface="Monotype Sorts" charset="2"/>
              </a:rPr>
              <a:t>r </a:t>
            </a:r>
            <a:r>
              <a:rPr lang="en-US">
                <a:sym typeface="Monotype Sorts" charset="2"/>
              </a:rPr>
              <a:t>(</a:t>
            </a:r>
            <a:r>
              <a:rPr lang="en-US" i="1">
                <a:sym typeface="Monotype Sorts" charset="2"/>
              </a:rPr>
              <a:t>R </a:t>
            </a:r>
            <a:r>
              <a:rPr lang="en-US">
                <a:sym typeface="Monotype Sorts" charset="2"/>
              </a:rPr>
              <a:t>)</a:t>
            </a:r>
            <a:endParaRPr lang="en-US" i="1"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>
                <a:sym typeface="Monotype Sorts" charset="2"/>
              </a:rPr>
              <a:t>		&lt; </a:t>
            </a:r>
            <a:r>
              <a:rPr lang="en-US" i="1">
                <a:sym typeface="Monotype Sorts" charset="2"/>
              </a:rPr>
              <a:t>y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z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w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and &lt; </a:t>
            </a:r>
            <a:r>
              <a:rPr lang="en-US" i="1">
                <a:sym typeface="Monotype Sorts" charset="2"/>
              </a:rPr>
              <a:t>y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z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w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endParaRPr lang="en-US">
              <a:sym typeface="Symbol" pitchFamily="18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>
                <a:sym typeface="Symbol" pitchFamily="18" charset="2"/>
              </a:rPr>
              <a:t>	then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n-US">
                <a:sym typeface="Monotype Sorts" charset="2"/>
              </a:rPr>
              <a:t>&lt; </a:t>
            </a:r>
            <a:r>
              <a:rPr lang="en-US" i="1">
                <a:sym typeface="Monotype Sorts" charset="2"/>
              </a:rPr>
              <a:t>y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z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w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and &lt; </a:t>
            </a:r>
            <a:r>
              <a:rPr lang="en-US" i="1">
                <a:sym typeface="Monotype Sorts" charset="2"/>
              </a:rPr>
              <a:t>y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z</a:t>
            </a:r>
            <a:r>
              <a:rPr lang="en-US" baseline="-25000">
                <a:sym typeface="Monotype Sorts" charset="2"/>
              </a:rPr>
              <a:t>2</a:t>
            </a:r>
            <a:r>
              <a:rPr lang="en-US">
                <a:sym typeface="Monotype Sorts" charset="2"/>
              </a:rPr>
              <a:t>, </a:t>
            </a:r>
            <a:r>
              <a:rPr lang="en-US" i="1">
                <a:sym typeface="Monotype Sorts" charset="2"/>
              </a:rPr>
              <a:t>w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>
                <a:sym typeface="Monotype Sorts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>
                <a:sym typeface="Symbol" pitchFamily="18" charset="2"/>
              </a:rPr>
              <a:t>Note that since the behavior of </a:t>
            </a:r>
            <a:r>
              <a:rPr lang="en-US" i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W</a:t>
            </a:r>
            <a:r>
              <a:rPr lang="en-US">
                <a:sym typeface="Symbol" pitchFamily="18" charset="2"/>
              </a:rPr>
              <a:t> are identical it follows that </a:t>
            </a: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r>
              <a:rPr lang="en-US" i="1">
                <a:sym typeface="Symbol" pitchFamily="18" charset="2"/>
              </a:rPr>
              <a:t>	Y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Z </a:t>
            </a:r>
            <a:r>
              <a:rPr lang="en-US">
                <a:sym typeface="Monotype Sorts" charset="2"/>
              </a:rPr>
              <a:t>if </a:t>
            </a:r>
            <a:r>
              <a:rPr lang="en-US" i="1">
                <a:sym typeface="Monotype Sorts" charset="2"/>
              </a:rPr>
              <a:t>Y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W </a:t>
            </a:r>
            <a:endParaRPr lang="en-US">
              <a:sym typeface="Symbol" pitchFamily="18" charset="2"/>
            </a:endParaRPr>
          </a:p>
          <a:p>
            <a:pPr>
              <a:buFont typeface="Monotype Sorts" charset="2"/>
              <a:buNone/>
              <a:tabLst>
                <a:tab pos="1149350" algn="l"/>
                <a:tab pos="3311525" algn="ctr"/>
              </a:tabLst>
            </a:pP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58137" cy="4776787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/>
              <a:t>In our example:</a:t>
            </a:r>
          </a:p>
          <a:p>
            <a:pPr>
              <a:buFont typeface="Monotype Sorts" charset="2"/>
              <a:buNone/>
              <a:tabLst>
                <a:tab pos="2463800" algn="l"/>
              </a:tabLst>
            </a:pPr>
            <a:r>
              <a:rPr lang="en-US"/>
              <a:t>		</a:t>
            </a:r>
            <a:r>
              <a:rPr lang="en-US" i="1"/>
              <a:t>ID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child_name</a:t>
            </a:r>
            <a:r>
              <a:rPr lang="en-US">
                <a:sym typeface="Monotype Sorts" charset="2"/>
              </a:rPr>
              <a:t>	</a:t>
            </a:r>
            <a:br>
              <a:rPr lang="en-US">
                <a:sym typeface="Monotype Sorts" charset="2"/>
              </a:rPr>
            </a:br>
            <a:r>
              <a:rPr lang="en-US">
                <a:sym typeface="Monotype Sorts" charset="2"/>
              </a:rPr>
              <a:t>	</a:t>
            </a:r>
            <a:r>
              <a:rPr lang="en-US" i="1">
                <a:sym typeface="Monotype Sorts" charset="2"/>
              </a:rPr>
              <a:t>ID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 i="1">
                <a:sym typeface="Monotype Sorts" charset="2"/>
              </a:rPr>
              <a:t> phone_number</a:t>
            </a:r>
          </a:p>
          <a:p>
            <a:pPr>
              <a:tabLst>
                <a:tab pos="2463800" algn="l"/>
              </a:tabLst>
            </a:pPr>
            <a:r>
              <a:rPr lang="en-US">
                <a:sym typeface="Monotype Sorts" charset="2"/>
              </a:rPr>
              <a:t>The above formal definition is supposed to formalize the notion that given a particular value of </a:t>
            </a:r>
            <a:r>
              <a:rPr lang="en-US" i="1">
                <a:sym typeface="Monotype Sorts" charset="2"/>
              </a:rPr>
              <a:t>Y </a:t>
            </a:r>
            <a:r>
              <a:rPr lang="en-US">
                <a:sym typeface="Monotype Sorts" charset="2"/>
              </a:rPr>
              <a:t>(</a:t>
            </a:r>
            <a:r>
              <a:rPr lang="en-US" i="1">
                <a:sym typeface="Monotype Sorts" charset="2"/>
              </a:rPr>
              <a:t>ID</a:t>
            </a:r>
            <a:r>
              <a:rPr lang="en-US">
                <a:sym typeface="Monotype Sorts" charset="2"/>
              </a:rPr>
              <a:t>) it has associated with it a set of values of </a:t>
            </a:r>
            <a:r>
              <a:rPr lang="en-US" i="1">
                <a:sym typeface="Monotype Sorts" charset="2"/>
              </a:rPr>
              <a:t>Z (child_name) </a:t>
            </a:r>
            <a:r>
              <a:rPr lang="en-US">
                <a:sym typeface="Monotype Sorts" charset="2"/>
              </a:rPr>
              <a:t>and a set of values of </a:t>
            </a:r>
            <a:r>
              <a:rPr lang="en-US" i="1">
                <a:sym typeface="Monotype Sorts" charset="2"/>
              </a:rPr>
              <a:t>W (phone_number)</a:t>
            </a:r>
            <a:r>
              <a:rPr lang="en-US">
                <a:sym typeface="Monotype Sorts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>
                <a:sym typeface="Monotype Sorts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>
                <a:sym typeface="Monotype Sorts" charset="2"/>
              </a:rPr>
              <a:t>If </a:t>
            </a:r>
            <a:r>
              <a:rPr lang="en-US" i="1">
                <a:sym typeface="Monotype Sorts" charset="2"/>
              </a:rPr>
              <a:t>Y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Z </a:t>
            </a:r>
            <a:r>
              <a:rPr lang="en-US">
                <a:sym typeface="Monotype Sorts" charset="2"/>
              </a:rPr>
              <a:t> then  </a:t>
            </a:r>
            <a:r>
              <a:rPr lang="en-US" i="1">
                <a:sym typeface="Monotype Sorts" charset="2"/>
              </a:rPr>
              <a:t>Y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Z</a:t>
            </a:r>
            <a:endParaRPr lang="en-US">
              <a:sym typeface="Monotype Sorts" charset="2"/>
            </a:endParaRPr>
          </a:p>
          <a:p>
            <a:pPr lvl="1">
              <a:tabLst>
                <a:tab pos="2463800" algn="l"/>
              </a:tabLst>
            </a:pPr>
            <a:r>
              <a:rPr lang="en-US">
                <a:sym typeface="Monotype Sorts" charset="2"/>
              </a:rPr>
              <a:t>Indeed we have (in above notation) </a:t>
            </a:r>
            <a:r>
              <a:rPr lang="en-US" i="1">
                <a:sym typeface="Monotype Sorts" charset="2"/>
              </a:rPr>
              <a:t>Z</a:t>
            </a:r>
            <a:r>
              <a:rPr lang="en-US" baseline="-25000">
                <a:sym typeface="Monotype Sorts" charset="2"/>
              </a:rPr>
              <a:t>1</a:t>
            </a:r>
            <a:r>
              <a:rPr lang="en-US" i="1">
                <a:sym typeface="Monotype Sorts" charset="2"/>
              </a:rPr>
              <a:t> = Z</a:t>
            </a:r>
            <a:r>
              <a:rPr lang="en-US" baseline="-25000">
                <a:sym typeface="Monotype Sorts" charset="2"/>
              </a:rPr>
              <a:t>2</a:t>
            </a:r>
            <a:br>
              <a:rPr lang="en-US" baseline="-25000">
                <a:sym typeface="Monotype Sorts" charset="2"/>
              </a:rPr>
            </a:br>
            <a:r>
              <a:rPr lang="en-US">
                <a:sym typeface="Monotype Sorts" charset="2"/>
              </a:rPr>
              <a:t>The claim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Multivalued Dependencies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53312" cy="4484687"/>
          </a:xfrm>
        </p:spPr>
        <p:txBody>
          <a:bodyPr/>
          <a:lstStyle/>
          <a:p>
            <a:r>
              <a:rPr lang="en-US"/>
              <a:t>We use multivalued dependencies in two ways: </a:t>
            </a:r>
          </a:p>
          <a:p>
            <a:pPr lvl="1">
              <a:buFont typeface="Monotype Sorts" charset="2"/>
              <a:buNone/>
            </a:pPr>
            <a:r>
              <a:rPr lang="en-US"/>
              <a:t>1.	To test relations to </a:t>
            </a:r>
            <a:r>
              <a:rPr lang="en-US" b="1">
                <a:solidFill>
                  <a:srgbClr val="000099"/>
                </a:solidFill>
              </a:rPr>
              <a:t>determine</a:t>
            </a:r>
            <a:r>
              <a:rPr lang="en-US"/>
              <a:t> whether they are legal under a given set of functional and multivalued dependencies</a:t>
            </a:r>
          </a:p>
          <a:p>
            <a:pPr lvl="1">
              <a:buFont typeface="Monotype Sorts" charset="2"/>
              <a:buNone/>
            </a:pPr>
            <a:r>
              <a:rPr lang="en-US"/>
              <a:t>2.	To specify </a:t>
            </a:r>
            <a:r>
              <a:rPr lang="en-US" b="1">
                <a:solidFill>
                  <a:srgbClr val="000099"/>
                </a:solidFill>
              </a:rPr>
              <a:t>constraints</a:t>
            </a:r>
            <a:r>
              <a:rPr lang="en-US"/>
              <a:t> on the set of legal relations.  We shall thus concern ourselves </a:t>
            </a:r>
            <a:r>
              <a:rPr lang="en-US" i="1"/>
              <a:t>only</a:t>
            </a:r>
            <a:r>
              <a:rPr lang="en-US"/>
              <a:t> with relations that satisfy a given set of functional and multivalued dependencies.</a:t>
            </a:r>
          </a:p>
          <a:p>
            <a:r>
              <a:rPr lang="en-US"/>
              <a:t>If a relation </a:t>
            </a:r>
            <a:r>
              <a:rPr lang="en-US" i="1"/>
              <a:t>r</a:t>
            </a:r>
            <a:r>
              <a:rPr lang="en-US"/>
              <a:t> fails to satisfy a given multivalued dependency, we can construct a relations </a:t>
            </a:r>
            <a:r>
              <a:rPr lang="en-US" i="1"/>
              <a:t>r</a:t>
            </a:r>
            <a:r>
              <a:rPr lang="en-US" i="1">
                <a:sym typeface="Symbol" pitchFamily="18" charset="2"/>
              </a:rPr>
              <a:t></a:t>
            </a:r>
            <a:r>
              <a:rPr lang="en-US">
                <a:sym typeface="Symbol" pitchFamily="18" charset="2"/>
              </a:rPr>
              <a:t>  that does satisfy the multivalued dependency by adding tuples to </a:t>
            </a:r>
            <a:r>
              <a:rPr lang="en-US" i="1">
                <a:sym typeface="Symbol" pitchFamily="18" charset="2"/>
              </a:rPr>
              <a:t>r. 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MVDs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1093788"/>
            <a:ext cx="7807325" cy="5180012"/>
          </a:xfrm>
        </p:spPr>
        <p:txBody>
          <a:bodyPr/>
          <a:lstStyle/>
          <a:p>
            <a:r>
              <a:rPr lang="en-US"/>
              <a:t>From the definition of multivalued dependency, we can derive the following rule:</a:t>
            </a:r>
          </a:p>
          <a:p>
            <a:pPr lvl="1"/>
            <a:r>
              <a:rPr lang="en-US"/>
              <a:t>If </a:t>
            </a:r>
            <a:r>
              <a:rPr lang="en-US">
                <a:sym typeface="Symbol" pitchFamily="18" charset="2"/>
              </a:rPr>
              <a:t>  </a:t>
            </a:r>
            <a:r>
              <a:rPr lang="en-US"/>
              <a:t>, then </a:t>
            </a:r>
            <a:r>
              <a:rPr lang="en-US">
                <a:sym typeface="Symbol" pitchFamily="18" charset="2"/>
              </a:rPr>
              <a:t>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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	That is, every functional dependency is also a multivalued dependency</a:t>
            </a:r>
          </a:p>
          <a:p>
            <a:r>
              <a:rPr lang="en-US"/>
              <a:t>The </a:t>
            </a:r>
            <a:r>
              <a:rPr lang="en-US" b="1">
                <a:solidFill>
                  <a:srgbClr val="000099"/>
                </a:solidFill>
              </a:rPr>
              <a:t>closure</a:t>
            </a:r>
            <a:r>
              <a:rPr lang="en-US"/>
              <a:t> D</a:t>
            </a:r>
            <a:r>
              <a:rPr lang="en-US" baseline="30000"/>
              <a:t>+</a:t>
            </a:r>
            <a:r>
              <a:rPr lang="en-US"/>
              <a:t> of </a:t>
            </a:r>
            <a:r>
              <a:rPr lang="en-US" i="1"/>
              <a:t>D</a:t>
            </a:r>
            <a:r>
              <a:rPr lang="en-US"/>
              <a:t> is the set of all functional and multivalued dependencies logically implied by </a:t>
            </a:r>
            <a:r>
              <a:rPr lang="en-US" i="1"/>
              <a:t>D</a:t>
            </a:r>
            <a:r>
              <a:rPr lang="en-US"/>
              <a:t>. </a:t>
            </a:r>
          </a:p>
          <a:p>
            <a:pPr lvl="1"/>
            <a:r>
              <a:rPr lang="en-US"/>
              <a:t>We can compute D</a:t>
            </a:r>
            <a:r>
              <a:rPr lang="en-US" baseline="30000"/>
              <a:t>+</a:t>
            </a:r>
            <a:r>
              <a:rPr lang="en-US"/>
              <a:t> from </a:t>
            </a:r>
            <a:r>
              <a:rPr lang="en-US" i="1"/>
              <a:t>D</a:t>
            </a:r>
            <a:r>
              <a:rPr lang="en-US"/>
              <a:t>, using the formal definitions of functional dependencies and multivalued dependencies.</a:t>
            </a:r>
          </a:p>
          <a:p>
            <a:pPr lvl="1"/>
            <a:r>
              <a:rPr lang="en-US"/>
              <a:t>We can manage with such reasoning for very simple multivalued dependencies, which seem to be most common in practice</a:t>
            </a:r>
          </a:p>
          <a:p>
            <a:pPr lvl="1"/>
            <a:r>
              <a:rPr lang="en-US"/>
              <a:t>For complex dependencies, it is better to reason about sets of dependencies using a system of inference rules (see Appendix C).</a:t>
            </a:r>
          </a:p>
        </p:txBody>
      </p:sp>
      <p:grpSp>
        <p:nvGrpSpPr>
          <p:cNvPr id="777220" name="Group 4"/>
          <p:cNvGrpSpPr>
            <a:grpSpLocks/>
          </p:cNvGrpSpPr>
          <p:nvPr/>
        </p:nvGrpSpPr>
        <p:grpSpPr bwMode="auto">
          <a:xfrm>
            <a:off x="7137400" y="6584950"/>
            <a:ext cx="366713" cy="0"/>
            <a:chOff x="2605" y="829"/>
            <a:chExt cx="231" cy="0"/>
          </a:xfrm>
        </p:grpSpPr>
        <p:sp>
          <p:nvSpPr>
            <p:cNvPr id="777221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7222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Fourth Normal Form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/>
              <a:t>A relation schema </a:t>
            </a:r>
            <a:r>
              <a:rPr lang="en-US" i="1"/>
              <a:t>R</a:t>
            </a:r>
            <a:r>
              <a:rPr lang="en-US"/>
              <a:t> is in </a:t>
            </a:r>
            <a:r>
              <a:rPr lang="en-US" b="1">
                <a:solidFill>
                  <a:srgbClr val="000099"/>
                </a:solidFill>
              </a:rPr>
              <a:t>4NF</a:t>
            </a:r>
            <a:r>
              <a:rPr lang="en-US"/>
              <a:t> with respect to a set </a:t>
            </a:r>
            <a:r>
              <a:rPr lang="en-US" i="1"/>
              <a:t>D</a:t>
            </a:r>
            <a:r>
              <a:rPr lang="en-US"/>
              <a:t> of functional and multivalued dependencies if for all multivalued dependencies in </a:t>
            </a:r>
            <a:r>
              <a:rPr lang="en-US" i="1"/>
              <a:t>D</a:t>
            </a:r>
            <a:r>
              <a:rPr lang="en-US" baseline="30000"/>
              <a:t>+</a:t>
            </a:r>
            <a:r>
              <a:rPr lang="en-US"/>
              <a:t> of the form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, where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and 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R, </a:t>
            </a:r>
            <a:r>
              <a:rPr lang="en-US">
                <a:sym typeface="Symbol" pitchFamily="18" charset="2"/>
              </a:rPr>
              <a:t>at least one of the following hold:</a:t>
            </a:r>
          </a:p>
          <a:p>
            <a:pPr lvl="1"/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 i="1">
                <a:sym typeface="Monotype Sorts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is trivial (i.e.,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</a:t>
            </a:r>
            <a:r>
              <a:rPr lang="en-US">
                <a:sym typeface="Greek Symbols" pitchFamily="18" charset="2"/>
              </a:rPr>
              <a:t> or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 </a:t>
            </a:r>
            <a:r>
              <a:rPr lang="en-US" i="1">
                <a:sym typeface="Greek Symbols" pitchFamily="18" charset="2"/>
              </a:rPr>
              <a:t> = R)</a:t>
            </a:r>
          </a:p>
          <a:p>
            <a:pPr lvl="1"/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is a superkey for schema </a:t>
            </a:r>
            <a:r>
              <a:rPr lang="en-US" i="1">
                <a:sym typeface="Greek Symbols" pitchFamily="18" charset="2"/>
              </a:rPr>
              <a:t>R</a:t>
            </a:r>
          </a:p>
          <a:p>
            <a:r>
              <a:rPr lang="en-US">
                <a:sym typeface="Greek Symbols" pitchFamily="18" charset="2"/>
              </a:rPr>
              <a:t>If a relation is in 4NF it is in BCNF</a:t>
            </a:r>
          </a:p>
        </p:txBody>
      </p: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7108825" y="6642100"/>
            <a:ext cx="317500" cy="4763"/>
            <a:chOff x="2640" y="1301"/>
            <a:chExt cx="200" cy="3"/>
          </a:xfrm>
        </p:grpSpPr>
        <p:sp>
          <p:nvSpPr>
            <p:cNvPr id="779269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270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r>
              <a:rPr lang="en-US"/>
              <a:t>Restriction of Multivalued Dependencies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restriction of  D to R</a:t>
            </a:r>
            <a:r>
              <a:rPr lang="en-US" baseline="-25000"/>
              <a:t>i</a:t>
            </a:r>
            <a:r>
              <a:rPr lang="en-US"/>
              <a:t> is the set D</a:t>
            </a:r>
            <a:r>
              <a:rPr lang="en-US" baseline="-25000"/>
              <a:t>i</a:t>
            </a:r>
            <a:r>
              <a:rPr lang="en-US"/>
              <a:t> consisting of</a:t>
            </a:r>
          </a:p>
          <a:p>
            <a:pPr lvl="1"/>
            <a:r>
              <a:rPr lang="en-US"/>
              <a:t>All functional dependencies in D</a:t>
            </a:r>
            <a:r>
              <a:rPr lang="en-US" baseline="30000"/>
              <a:t>+</a:t>
            </a:r>
            <a:r>
              <a:rPr lang="en-US"/>
              <a:t> that include only attributes of R</a:t>
            </a:r>
            <a:r>
              <a:rPr lang="en-US" baseline="-25000"/>
              <a:t>i</a:t>
            </a:r>
          </a:p>
          <a:p>
            <a:pPr lvl="1"/>
            <a:r>
              <a:rPr lang="en-US"/>
              <a:t>All multivalued dependencies of the form</a:t>
            </a:r>
          </a:p>
          <a:p>
            <a:pPr lvl="2">
              <a:buFont typeface="Webdings" pitchFamily="18" charset="2"/>
              <a:buNone/>
            </a:pPr>
            <a:r>
              <a:rPr lang="en-US">
                <a:sym typeface="Symbol" pitchFamily="18" charset="2"/>
              </a:rPr>
              <a:t>   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 i="1">
                <a:sym typeface="Monotype Sorts" charset="2"/>
              </a:rPr>
              <a:t> (</a:t>
            </a:r>
            <a:r>
              <a:rPr lang="en-US">
                <a:sym typeface="Symbol" pitchFamily="18" charset="2"/>
              </a:rPr>
              <a:t> </a:t>
            </a:r>
            <a:r>
              <a:rPr lang="en-US">
                <a:sym typeface="Greek Symbols" pitchFamily="18" charset="2"/>
              </a:rPr>
              <a:t> </a:t>
            </a:r>
            <a:r>
              <a:rPr lang="en-US"/>
              <a:t>R</a:t>
            </a:r>
            <a:r>
              <a:rPr lang="en-US" baseline="-25000"/>
              <a:t>i</a:t>
            </a:r>
            <a:r>
              <a:rPr lang="en-US"/>
              <a:t>)</a:t>
            </a:r>
            <a:endParaRPr lang="en-US" baseline="-25000"/>
          </a:p>
          <a:p>
            <a:pPr lvl="1">
              <a:buFont typeface="Monotype Sorts" charset="2"/>
              <a:buNone/>
            </a:pPr>
            <a:r>
              <a:rPr lang="en-US"/>
              <a:t>    where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</a:t>
            </a:r>
            <a:r>
              <a:rPr lang="en-US"/>
              <a:t> R</a:t>
            </a:r>
            <a:r>
              <a:rPr lang="en-US" baseline="-25000"/>
              <a:t>i </a:t>
            </a:r>
            <a:r>
              <a:rPr lang="en-US"/>
              <a:t> and 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is in D</a:t>
            </a:r>
            <a:r>
              <a:rPr lang="en-US" baseline="30000"/>
              <a:t>+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r>
              <a:rPr lang="en-US" sz="2400"/>
              <a:t>Example of Lossless-Join Decomposition</a:t>
            </a:r>
            <a:r>
              <a:rPr lang="en-US" sz="2800"/>
              <a:t> 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b="1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/>
              <a:t>Decomposition of </a:t>
            </a:r>
            <a:r>
              <a:rPr lang="en-US" i="1"/>
              <a:t>R = (A, B, C)</a:t>
            </a:r>
            <a:br>
              <a:rPr lang="en-US" i="1"/>
            </a:br>
            <a:r>
              <a:rPr lang="en-US" i="1"/>
              <a:t>	R</a:t>
            </a:r>
            <a:r>
              <a:rPr lang="en-US" i="1" baseline="-25000"/>
              <a:t>1</a:t>
            </a:r>
            <a:r>
              <a:rPr lang="en-US" i="1"/>
              <a:t> = (A, B)	R</a:t>
            </a:r>
            <a:r>
              <a:rPr lang="en-US" baseline="-25000"/>
              <a:t>2</a:t>
            </a:r>
            <a:r>
              <a:rPr lang="en-US" i="1"/>
              <a:t> = (B, C)</a:t>
            </a:r>
            <a:endParaRPr lang="en-US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i="1">
              <a:sym typeface="Greek Symbols" pitchFamily="18" charset="2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  <a:endParaRPr lang="en-US" sz="1800" i="1"/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660489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660490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491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</a:p>
        </p:txBody>
      </p:sp>
      <p:sp>
        <p:nvSpPr>
          <p:cNvPr id="660492" name="Text Box 12"/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660493" name="Text Box 13"/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1800" i="1" baseline="-25000">
                <a:sym typeface="Symbol" pitchFamily="18" charset="2"/>
              </a:rPr>
              <a:t>B,C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660494" name="Rectangle 14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2336800" algn="l"/>
                <a:tab pos="3765550" algn="l"/>
              </a:tabLst>
            </a:pPr>
            <a:r>
              <a:rPr kumimoji="1" lang="en-US" sz="2000">
                <a:latin typeface="Times New Roman" pitchFamily="18" charset="0"/>
                <a:sym typeface="Symbol" pitchFamily="18" charset="2"/>
              </a:rPr>
              <a:t></a:t>
            </a:r>
            <a:r>
              <a:rPr kumimoji="1" lang="en-US" sz="2000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(r)     </a:t>
            </a:r>
            <a:r>
              <a:rPr kumimoji="1" lang="en-US" sz="2000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sz="2000">
                <a:latin typeface="Times New Roman" pitchFamily="18" charset="0"/>
                <a:sym typeface="Symbol" pitchFamily="18" charset="2"/>
              </a:rPr>
              <a:t> (r)</a:t>
            </a:r>
          </a:p>
        </p:txBody>
      </p:sp>
      <p:sp>
        <p:nvSpPr>
          <p:cNvPr id="660495" name="Rectangle 15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660496" name="Rectangle 16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497" name="Rectangle 17"/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660498" name="Rectangle 18"/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1</a:t>
            </a:r>
          </a:p>
          <a:p>
            <a:pPr algn="ctr"/>
            <a:r>
              <a:rPr lang="en-US" sz="1800">
                <a:sym typeface="Greek Symbols" pitchFamily="18" charset="2"/>
              </a:rPr>
              <a:t>2</a:t>
            </a:r>
            <a:endParaRPr lang="en-US" sz="1800" i="1"/>
          </a:p>
        </p:txBody>
      </p:sp>
      <p:sp>
        <p:nvSpPr>
          <p:cNvPr id="660499" name="Freeform 19"/>
          <p:cNvSpPr>
            <a:spLocks/>
          </p:cNvSpPr>
          <p:nvPr/>
        </p:nvSpPr>
        <p:spPr bwMode="auto">
          <a:xfrm>
            <a:off x="1882775" y="4624388"/>
            <a:ext cx="14287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500" name="Rectangle 20"/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660501" name="Rectangle 21"/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</a:p>
        </p:txBody>
      </p:sp>
      <p:sp>
        <p:nvSpPr>
          <p:cNvPr id="660502" name="Rectangle 22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660503" name="Rectangle 23"/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  <a:endParaRPr lang="en-US" sz="1800" i="1">
              <a:sym typeface="Greek Symbols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660504" name="Rectangle 2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660505" name="Rectangle 25"/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  <a:endParaRPr lang="en-US" sz="1800" i="1"/>
          </a:p>
        </p:txBody>
      </p:sp>
      <p:sp>
        <p:nvSpPr>
          <p:cNvPr id="660506" name="Rectangle 26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660507" name="Rectangle 27"/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Greek Symbols" pitchFamily="18" charset="2"/>
              </a:rPr>
              <a:t>A</a:t>
            </a:r>
          </a:p>
          <a:p>
            <a:pPr algn="ctr"/>
            <a:r>
              <a:rPr lang="en-US" sz="1800">
                <a:sym typeface="Greek Symbols" pitchFamily="18" charset="2"/>
              </a:rPr>
              <a:t>B</a:t>
            </a:r>
            <a:endParaRPr lang="en-US" sz="1800" i="1"/>
          </a:p>
        </p:txBody>
      </p:sp>
      <p:sp>
        <p:nvSpPr>
          <p:cNvPr id="660508" name="Text Box 28"/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1800" i="1" baseline="-25000">
                <a:sym typeface="Symbol" pitchFamily="18" charset="2"/>
              </a:rPr>
              <a:t>A,B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 Decomposition Algorithm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43863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i="1"/>
              <a:t>     </a:t>
            </a:r>
            <a:r>
              <a:rPr lang="en-US" i="1"/>
              <a:t>result:</a:t>
            </a:r>
            <a:r>
              <a:rPr lang="en-US"/>
              <a:t> = {</a:t>
            </a:r>
            <a:r>
              <a:rPr lang="en-US" i="1"/>
              <a:t>R</a:t>
            </a:r>
            <a:r>
              <a:rPr lang="en-US"/>
              <a:t>};</a:t>
            </a:r>
            <a:br>
              <a:rPr lang="en-US"/>
            </a:br>
            <a:r>
              <a:rPr lang="en-US" i="1"/>
              <a:t>done</a:t>
            </a:r>
            <a:r>
              <a:rPr lang="en-US"/>
              <a:t> := false;</a:t>
            </a:r>
            <a:br>
              <a:rPr lang="en-US"/>
            </a:br>
            <a:r>
              <a:rPr lang="en-US" i="1"/>
              <a:t>compute D</a:t>
            </a:r>
            <a:r>
              <a:rPr lang="en-US" baseline="30000"/>
              <a:t>+</a:t>
            </a:r>
            <a:r>
              <a:rPr lang="en-US"/>
              <a:t>;</a:t>
            </a:r>
            <a:br>
              <a:rPr lang="en-US"/>
            </a:br>
            <a:r>
              <a:rPr lang="en-US"/>
              <a:t>Let D</a:t>
            </a:r>
            <a:r>
              <a:rPr lang="en-US" baseline="-25000"/>
              <a:t>i</a:t>
            </a:r>
            <a:r>
              <a:rPr lang="en-US"/>
              <a:t> denote the restriction of D</a:t>
            </a:r>
            <a:r>
              <a:rPr lang="en-US" baseline="30000"/>
              <a:t>+</a:t>
            </a:r>
            <a:r>
              <a:rPr lang="en-US"/>
              <a:t> to R</a:t>
            </a:r>
            <a:r>
              <a:rPr lang="en-US" baseline="-25000"/>
              <a:t>i</a:t>
            </a:r>
          </a:p>
          <a:p>
            <a:pPr>
              <a:buFont typeface="Monotype Sorts" charset="2"/>
              <a:buNone/>
            </a:pPr>
            <a:r>
              <a:rPr lang="en-US" b="1"/>
              <a:t>      while </a:t>
            </a:r>
            <a:r>
              <a:rPr lang="en-US"/>
              <a:t>(</a:t>
            </a:r>
            <a:r>
              <a:rPr lang="en-US" b="1"/>
              <a:t>not </a:t>
            </a:r>
            <a:r>
              <a:rPr lang="en-US" i="1"/>
              <a:t>done</a:t>
            </a:r>
            <a:r>
              <a:rPr lang="en-US"/>
              <a:t>) </a:t>
            </a:r>
            <a:br>
              <a:rPr lang="en-US"/>
            </a:br>
            <a:r>
              <a:rPr lang="en-US"/>
              <a:t>    </a:t>
            </a:r>
            <a:r>
              <a:rPr lang="en-US" b="1"/>
              <a:t>if </a:t>
            </a:r>
            <a:r>
              <a:rPr lang="en-US"/>
              <a:t>(there is a schema </a:t>
            </a:r>
            <a:r>
              <a:rPr lang="en-US" b="1"/>
              <a:t>R</a:t>
            </a:r>
            <a:r>
              <a:rPr lang="en-US" baseline="-25000"/>
              <a:t>i</a:t>
            </a:r>
            <a:r>
              <a:rPr lang="en-US"/>
              <a:t> in </a:t>
            </a:r>
            <a:r>
              <a:rPr lang="en-US" i="1"/>
              <a:t>result </a:t>
            </a:r>
            <a:r>
              <a:rPr lang="en-US"/>
              <a:t>that is not in 4NF) </a:t>
            </a:r>
            <a:r>
              <a:rPr lang="en-US" b="1"/>
              <a:t>then</a:t>
            </a:r>
            <a:br>
              <a:rPr lang="en-US" b="1"/>
            </a:br>
            <a:r>
              <a:rPr lang="en-US" b="1"/>
              <a:t>       begin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		 let </a:t>
            </a:r>
            <a:r>
              <a:rPr lang="en-US">
                <a:sym typeface="Symbol" pitchFamily="18" charset="2"/>
              </a:rPr>
              <a:t>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 be a nontrivial multivalued dependency that holds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on </a:t>
            </a:r>
            <a:r>
              <a:rPr lang="en-US" i="1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such that  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  </a:t>
            </a:r>
            <a:r>
              <a:rPr lang="en-US">
                <a:sym typeface="Symbol" pitchFamily="18" charset="2"/>
              </a:rPr>
              <a:t>is not in </a:t>
            </a:r>
            <a:r>
              <a:rPr lang="en-US" i="1"/>
              <a:t>D</a:t>
            </a:r>
            <a:r>
              <a:rPr lang="en-US" baseline="-25000"/>
              <a:t>i</a:t>
            </a:r>
            <a:r>
              <a:rPr lang="en-US"/>
              <a:t>, and </a:t>
            </a:r>
            <a:r>
              <a:rPr lang="en-US">
                <a:sym typeface="Symbol" pitchFamily="18" charset="2"/>
              </a:rPr>
              <a:t>;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</a:t>
            </a:r>
            <a:r>
              <a:rPr lang="en-US" i="1">
                <a:sym typeface="Symbol" pitchFamily="18" charset="2"/>
              </a:rPr>
              <a:t>result </a:t>
            </a:r>
            <a:r>
              <a:rPr lang="en-US">
                <a:sym typeface="Symbol" pitchFamily="18" charset="2"/>
              </a:rPr>
              <a:t>:=  (</a:t>
            </a:r>
            <a:r>
              <a:rPr lang="en-US" i="1">
                <a:sym typeface="Symbol" pitchFamily="18" charset="2"/>
              </a:rPr>
              <a:t>result </a:t>
            </a:r>
            <a:r>
              <a:rPr lang="en-US">
                <a:sym typeface="Symbol" pitchFamily="18" charset="2"/>
              </a:rPr>
              <a:t>-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  (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- )   (, ); 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     end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  else </a:t>
            </a:r>
            <a:r>
              <a:rPr lang="en-US" i="1">
                <a:sym typeface="Symbol" pitchFamily="18" charset="2"/>
              </a:rPr>
              <a:t>done</a:t>
            </a:r>
            <a:r>
              <a:rPr lang="en-US">
                <a:sym typeface="Symbol" pitchFamily="18" charset="2"/>
              </a:rPr>
              <a:t>:= true;</a:t>
            </a:r>
          </a:p>
          <a:p>
            <a:pPr>
              <a:buFont typeface="Monotype Sorts" charset="2"/>
              <a:buNone/>
            </a:pPr>
            <a:r>
              <a:rPr lang="en-US">
                <a:sym typeface="Symbol" pitchFamily="18" charset="2"/>
              </a:rPr>
              <a:t>      Note: each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in 4NF, and decomposition is lossless-join</a:t>
            </a:r>
          </a:p>
        </p:txBody>
      </p:sp>
      <p:grpSp>
        <p:nvGrpSpPr>
          <p:cNvPr id="783364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783365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3366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63638"/>
            <a:ext cx="8412162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R</a:t>
            </a:r>
            <a:r>
              <a:rPr lang="en-US"/>
              <a:t> =(</a:t>
            </a:r>
            <a:r>
              <a:rPr lang="en-US" i="1"/>
              <a:t>A, B, C, G, H, I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i="1"/>
              <a:t>	F </a:t>
            </a:r>
            <a:r>
              <a:rPr lang="en-US"/>
              <a:t>={ </a:t>
            </a:r>
            <a:r>
              <a:rPr lang="en-US" i="1"/>
              <a:t>A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</a:t>
            </a:r>
            <a:r>
              <a:rPr lang="en-US" i="1"/>
              <a:t>B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i="1"/>
              <a:t>		B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/>
              <a:t> </a:t>
            </a:r>
            <a:r>
              <a:rPr lang="en-US" i="1"/>
              <a:t>HI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i="1"/>
              <a:t>		CG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</a:t>
            </a:r>
            <a:r>
              <a:rPr lang="en-US" i="1"/>
              <a:t>H</a:t>
            </a:r>
            <a:r>
              <a:rPr lang="en-US"/>
              <a:t> }</a:t>
            </a:r>
          </a:p>
          <a:p>
            <a:pPr>
              <a:lnSpc>
                <a:spcPct val="90000"/>
              </a:lnSpc>
            </a:pPr>
            <a:r>
              <a:rPr lang="en-US" i="1"/>
              <a:t>R</a:t>
            </a:r>
            <a:r>
              <a:rPr lang="en-US"/>
              <a:t> is not in 4NF since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A</a:t>
            </a:r>
            <a:r>
              <a:rPr lang="en-US"/>
              <a:t> is not a superkey for </a:t>
            </a:r>
            <a:r>
              <a:rPr lang="en-US" i="1"/>
              <a:t>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Decomposition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a) 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= (</a:t>
            </a:r>
            <a:r>
              <a:rPr lang="en-US" i="1"/>
              <a:t>A, B</a:t>
            </a:r>
            <a:r>
              <a:rPr lang="en-US"/>
              <a:t>) 			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b)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= (</a:t>
            </a:r>
            <a:r>
              <a:rPr lang="en-US" i="1"/>
              <a:t>A, C, G, H, I</a:t>
            </a:r>
            <a:r>
              <a:rPr lang="en-US"/>
              <a:t>)  		(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 is not in 4NF, decompose into R</a:t>
            </a:r>
            <a:r>
              <a:rPr lang="en-US" baseline="-25000"/>
              <a:t>3 </a:t>
            </a:r>
            <a:r>
              <a:rPr lang="en-US"/>
              <a:t>and R</a:t>
            </a:r>
            <a:r>
              <a:rPr lang="en-US" baseline="-25000"/>
              <a:t>4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c) </a:t>
            </a:r>
            <a:r>
              <a:rPr lang="en-US" i="1"/>
              <a:t>R</a:t>
            </a:r>
            <a:r>
              <a:rPr lang="en-US" baseline="-25000"/>
              <a:t>3</a:t>
            </a:r>
            <a:r>
              <a:rPr lang="en-US"/>
              <a:t> = (</a:t>
            </a:r>
            <a:r>
              <a:rPr lang="en-US" i="1"/>
              <a:t>C, G, H</a:t>
            </a:r>
            <a:r>
              <a:rPr lang="en-US"/>
              <a:t>) 		(</a:t>
            </a:r>
            <a:r>
              <a:rPr lang="en-US" i="1"/>
              <a:t>R</a:t>
            </a:r>
            <a:r>
              <a:rPr lang="en-US" baseline="-25000"/>
              <a:t>3</a:t>
            </a:r>
            <a:r>
              <a:rPr lang="en-US"/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d) </a:t>
            </a:r>
            <a:r>
              <a:rPr lang="en-US" i="1"/>
              <a:t>R</a:t>
            </a:r>
            <a:r>
              <a:rPr lang="en-US" i="1" baseline="-25000"/>
              <a:t>4</a:t>
            </a:r>
            <a:r>
              <a:rPr lang="en-US"/>
              <a:t> = (</a:t>
            </a:r>
            <a:r>
              <a:rPr lang="en-US" i="1"/>
              <a:t>A, C, G, I</a:t>
            </a:r>
            <a:r>
              <a:rPr lang="en-US"/>
              <a:t>)  		(</a:t>
            </a:r>
            <a:r>
              <a:rPr lang="en-US" i="1"/>
              <a:t>R</a:t>
            </a:r>
            <a:r>
              <a:rPr lang="en-US" i="1" baseline="-25000"/>
              <a:t>4</a:t>
            </a:r>
            <a:r>
              <a:rPr lang="en-US"/>
              <a:t> is not in 4NF, decompose into R</a:t>
            </a:r>
            <a:r>
              <a:rPr lang="en-US" baseline="-25000"/>
              <a:t>5 </a:t>
            </a:r>
            <a:r>
              <a:rPr lang="en-US"/>
              <a:t>and R</a:t>
            </a:r>
            <a:r>
              <a:rPr lang="en-US" baseline="-25000"/>
              <a:t>6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i="1"/>
              <a:t>A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/>
              <a:t> </a:t>
            </a:r>
            <a:r>
              <a:rPr lang="en-US" i="1"/>
              <a:t>HI </a:t>
            </a:r>
            <a:r>
              <a:rPr lang="en-US" i="1">
                <a:sym typeface="Wingdings" pitchFamily="2" charset="2"/>
              </a:rPr>
              <a:t>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</a:t>
            </a:r>
            <a:r>
              <a:rPr lang="en-US" i="1"/>
              <a:t>HI</a:t>
            </a:r>
            <a:r>
              <a:rPr lang="en-US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/>
              <a:t>and hence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</a:t>
            </a:r>
            <a:r>
              <a:rPr lang="en-US" i="1"/>
              <a:t>I (MVD restriction to R</a:t>
            </a:r>
            <a:r>
              <a:rPr lang="en-US" i="1" baseline="-25000"/>
              <a:t>4</a:t>
            </a:r>
            <a:r>
              <a:rPr lang="en-US" i="1"/>
              <a:t>)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e) </a:t>
            </a:r>
            <a:r>
              <a:rPr lang="en-US" i="1"/>
              <a:t>R</a:t>
            </a:r>
            <a:r>
              <a:rPr lang="en-US" i="1" baseline="-25000"/>
              <a:t>5</a:t>
            </a:r>
            <a:r>
              <a:rPr lang="en-US"/>
              <a:t> = (</a:t>
            </a:r>
            <a:r>
              <a:rPr lang="en-US" i="1"/>
              <a:t>A, I</a:t>
            </a:r>
            <a:r>
              <a:rPr lang="en-US"/>
              <a:t>)  			(</a:t>
            </a:r>
            <a:r>
              <a:rPr lang="en-US" i="1"/>
              <a:t>R</a:t>
            </a:r>
            <a:r>
              <a:rPr lang="en-US" i="1" baseline="-25000"/>
              <a:t>5</a:t>
            </a:r>
            <a:r>
              <a:rPr lang="en-US"/>
              <a:t> is in 4NF)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f)</a:t>
            </a:r>
            <a:r>
              <a:rPr lang="en-US" i="1"/>
              <a:t>R</a:t>
            </a:r>
            <a:r>
              <a:rPr lang="en-US" i="1" baseline="-25000"/>
              <a:t>6</a:t>
            </a:r>
            <a:r>
              <a:rPr lang="en-US"/>
              <a:t> = (A, C, G)  		(R</a:t>
            </a:r>
            <a:r>
              <a:rPr lang="en-US" baseline="-25000"/>
              <a:t>6</a:t>
            </a:r>
            <a:r>
              <a:rPr lang="en-US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r>
              <a:rPr lang="en-US"/>
              <a:t>Further Normal Forms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400425"/>
          </a:xfrm>
        </p:spPr>
        <p:txBody>
          <a:bodyPr/>
          <a:lstStyle/>
          <a:p>
            <a:r>
              <a:rPr lang="en-US" b="1">
                <a:solidFill>
                  <a:srgbClr val="000099"/>
                </a:solidFill>
              </a:rPr>
              <a:t>Join dependencies</a:t>
            </a:r>
            <a:r>
              <a:rPr lang="en-US"/>
              <a:t> generalize multivalued dependencies</a:t>
            </a:r>
          </a:p>
          <a:p>
            <a:pPr lvl="1"/>
            <a:r>
              <a:rPr lang="en-US"/>
              <a:t>lead to </a:t>
            </a:r>
            <a:r>
              <a:rPr lang="en-US" b="1">
                <a:solidFill>
                  <a:srgbClr val="000099"/>
                </a:solidFill>
              </a:rPr>
              <a:t>project-join normal form (PJNF)</a:t>
            </a:r>
            <a:r>
              <a:rPr lang="en-US"/>
              <a:t> (also called </a:t>
            </a:r>
            <a:r>
              <a:rPr lang="en-US" b="1">
                <a:solidFill>
                  <a:srgbClr val="000099"/>
                </a:solidFill>
              </a:rPr>
              <a:t>fifth normal form</a:t>
            </a:r>
            <a:r>
              <a:rPr lang="en-US"/>
              <a:t>)</a:t>
            </a:r>
          </a:p>
          <a:p>
            <a:r>
              <a:rPr lang="en-US"/>
              <a:t>A class of even more general constraints, leads to a normal form called </a:t>
            </a:r>
            <a:r>
              <a:rPr lang="en-US" b="1">
                <a:solidFill>
                  <a:srgbClr val="000099"/>
                </a:solidFill>
              </a:rPr>
              <a:t>domain-key normal form</a:t>
            </a:r>
            <a:r>
              <a:rPr lang="en-US"/>
              <a:t>.</a:t>
            </a:r>
          </a:p>
          <a:p>
            <a:r>
              <a:rPr lang="en-US"/>
              <a:t>Problem with these generalized constraints:  are hard to reason with, and no set of sound and complete set of inference rules exists.</a:t>
            </a:r>
          </a:p>
          <a:p>
            <a:r>
              <a:rPr lang="en-US"/>
              <a:t>Hence rarely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Database Design Process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3638"/>
            <a:ext cx="7959725" cy="4081462"/>
          </a:xfrm>
        </p:spPr>
        <p:txBody>
          <a:bodyPr/>
          <a:lstStyle/>
          <a:p>
            <a:r>
              <a:rPr lang="en-US"/>
              <a:t>We have assumed schema </a:t>
            </a:r>
            <a:r>
              <a:rPr lang="en-US" i="1"/>
              <a:t>R</a:t>
            </a:r>
            <a:r>
              <a:rPr lang="en-US"/>
              <a:t> is given</a:t>
            </a:r>
          </a:p>
          <a:p>
            <a:pPr lvl="1"/>
            <a:r>
              <a:rPr lang="en-US" i="1"/>
              <a:t>R</a:t>
            </a:r>
            <a:r>
              <a:rPr lang="en-US"/>
              <a:t> could have been generated when converting E-R diagram to a set of tables.</a:t>
            </a:r>
          </a:p>
          <a:p>
            <a:pPr lvl="1"/>
            <a:r>
              <a:rPr lang="en-US" i="1"/>
              <a:t>R</a:t>
            </a:r>
            <a:r>
              <a:rPr lang="en-US"/>
              <a:t> could have been a single relation containing </a:t>
            </a:r>
            <a:r>
              <a:rPr lang="en-US" i="1"/>
              <a:t>all</a:t>
            </a:r>
            <a:r>
              <a:rPr lang="en-US"/>
              <a:t> attributes that are of interest (called </a:t>
            </a:r>
            <a:r>
              <a:rPr lang="en-US" b="1">
                <a:solidFill>
                  <a:srgbClr val="000099"/>
                </a:solidFill>
              </a:rPr>
              <a:t>universal relation</a:t>
            </a:r>
            <a:r>
              <a:rPr lang="en-US"/>
              <a:t>).</a:t>
            </a:r>
          </a:p>
          <a:p>
            <a:pPr lvl="1"/>
            <a:r>
              <a:rPr lang="en-US"/>
              <a:t>Normalization breaks </a:t>
            </a:r>
            <a:r>
              <a:rPr lang="en-US" i="1"/>
              <a:t>R</a:t>
            </a:r>
            <a:r>
              <a:rPr lang="en-US"/>
              <a:t> into smaller relations.</a:t>
            </a:r>
          </a:p>
          <a:p>
            <a:pPr lvl="1"/>
            <a:r>
              <a:rPr lang="en-US" i="1"/>
              <a:t>R</a:t>
            </a:r>
            <a:r>
              <a:rPr lang="en-US"/>
              <a:t> could have been the result of some ad hoc design of relations, which we then test/convert to normal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Model and Normalization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63638"/>
            <a:ext cx="7866062" cy="4592637"/>
          </a:xfrm>
        </p:spPr>
        <p:txBody>
          <a:bodyPr/>
          <a:lstStyle/>
          <a:p>
            <a:r>
              <a:rPr lang="en-US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/>
              <a:t>Example: an </a:t>
            </a:r>
            <a:r>
              <a:rPr lang="en-US" i="1"/>
              <a:t>employee</a:t>
            </a:r>
            <a:r>
              <a:rPr lang="en-US"/>
              <a:t> entity with attributes </a:t>
            </a:r>
            <a:br>
              <a:rPr lang="en-US"/>
            </a:br>
            <a:r>
              <a:rPr lang="en-US"/>
              <a:t>   </a:t>
            </a:r>
            <a:r>
              <a:rPr lang="en-US" i="1"/>
              <a:t>department_name </a:t>
            </a:r>
            <a:r>
              <a:rPr lang="en-US"/>
              <a:t>and </a:t>
            </a:r>
            <a:r>
              <a:rPr lang="en-US" i="1"/>
              <a:t>building</a:t>
            </a:r>
            <a:r>
              <a:rPr lang="en-US"/>
              <a:t>, </a:t>
            </a:r>
            <a:br>
              <a:rPr lang="en-US"/>
            </a:br>
            <a:r>
              <a:rPr lang="en-US"/>
              <a:t>and  a functional dependency </a:t>
            </a:r>
            <a:br>
              <a:rPr lang="en-US"/>
            </a:br>
            <a:r>
              <a:rPr lang="en-US"/>
              <a:t>   </a:t>
            </a:r>
            <a:r>
              <a:rPr lang="en-US" i="1"/>
              <a:t>department_name</a:t>
            </a:r>
            <a:r>
              <a:rPr lang="en-US" i="1">
                <a:sym typeface="Symbol" pitchFamily="18" charset="2"/>
              </a:rPr>
              <a:t> </a:t>
            </a:r>
            <a:r>
              <a:rPr lang="en-US" i="1"/>
              <a:t>building</a:t>
            </a:r>
          </a:p>
          <a:p>
            <a:pPr lvl="1"/>
            <a:r>
              <a:rPr lang="en-US"/>
              <a:t>Good design would have made department an entity</a:t>
            </a:r>
          </a:p>
          <a:p>
            <a:r>
              <a:rPr lang="en-US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Denormalization for Performance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96988"/>
            <a:ext cx="8034338" cy="4876800"/>
          </a:xfrm>
        </p:spPr>
        <p:txBody>
          <a:bodyPr/>
          <a:lstStyle/>
          <a:p>
            <a:r>
              <a:rPr lang="en-US"/>
              <a:t>May want to use non-normalized schema for performance</a:t>
            </a:r>
          </a:p>
          <a:p>
            <a:r>
              <a:rPr lang="en-US"/>
              <a:t>For example, displaying </a:t>
            </a:r>
            <a:r>
              <a:rPr lang="en-US" i="1"/>
              <a:t>prereqs</a:t>
            </a:r>
            <a:r>
              <a:rPr lang="en-US"/>
              <a:t> along with </a:t>
            </a:r>
            <a:r>
              <a:rPr lang="en-US" i="1"/>
              <a:t>course_id, </a:t>
            </a:r>
            <a:r>
              <a:rPr lang="en-US"/>
              <a:t> and </a:t>
            </a:r>
            <a:r>
              <a:rPr lang="en-US" i="1"/>
              <a:t>title</a:t>
            </a:r>
            <a:r>
              <a:rPr lang="en-US"/>
              <a:t> requires join of </a:t>
            </a:r>
            <a:r>
              <a:rPr lang="en-US" i="1"/>
              <a:t>course</a:t>
            </a:r>
            <a:r>
              <a:rPr lang="en-US"/>
              <a:t> with </a:t>
            </a:r>
            <a:r>
              <a:rPr lang="en-US" i="1"/>
              <a:t>prereq</a:t>
            </a:r>
          </a:p>
          <a:p>
            <a:r>
              <a:rPr lang="en-US"/>
              <a:t>Alternative 1:  Use denormalized relation containing attributes of </a:t>
            </a:r>
            <a:r>
              <a:rPr lang="en-US" i="1"/>
              <a:t>course</a:t>
            </a:r>
            <a:r>
              <a:rPr lang="en-US"/>
              <a:t> as well as </a:t>
            </a:r>
            <a:r>
              <a:rPr lang="en-US" i="1"/>
              <a:t>prereq</a:t>
            </a:r>
            <a:r>
              <a:rPr lang="en-US"/>
              <a:t> with all above attributes</a:t>
            </a:r>
          </a:p>
          <a:p>
            <a:pPr lvl="1"/>
            <a:r>
              <a:rPr lang="en-US"/>
              <a:t>faster lookup</a:t>
            </a:r>
          </a:p>
          <a:p>
            <a:pPr lvl="1"/>
            <a:r>
              <a:rPr lang="en-US"/>
              <a:t>extra space and extra execution time for updates</a:t>
            </a:r>
          </a:p>
          <a:p>
            <a:pPr lvl="1"/>
            <a:r>
              <a:rPr lang="en-US"/>
              <a:t>extra coding work for programmer and possibility of error in extra code</a:t>
            </a:r>
          </a:p>
          <a:p>
            <a:r>
              <a:rPr lang="en-US"/>
              <a:t>Alternative 2: use a materialized view defined as</a:t>
            </a:r>
            <a:br>
              <a:rPr lang="en-US"/>
            </a:br>
            <a:r>
              <a:rPr lang="en-US"/>
              <a:t>          </a:t>
            </a:r>
            <a:r>
              <a:rPr lang="en-US" i="1"/>
              <a:t>course</a:t>
            </a:r>
            <a:r>
              <a:rPr lang="en-US"/>
              <a:t>      </a:t>
            </a:r>
            <a:r>
              <a:rPr lang="en-US" i="1"/>
              <a:t>prereq</a:t>
            </a:r>
          </a:p>
          <a:p>
            <a:pPr lvl="1"/>
            <a:r>
              <a:rPr lang="en-US"/>
              <a:t>Benefits and drawbacks same as above, except no extra coding work for programmer and avoids possible errors</a:t>
            </a:r>
          </a:p>
        </p:txBody>
      </p:sp>
      <p:sp>
        <p:nvSpPr>
          <p:cNvPr id="793604" name="Freeform 4"/>
          <p:cNvSpPr>
            <a:spLocks/>
          </p:cNvSpPr>
          <p:nvPr/>
        </p:nvSpPr>
        <p:spPr bwMode="auto">
          <a:xfrm>
            <a:off x="2716213" y="5148263"/>
            <a:ext cx="14287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Design Issues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93788"/>
            <a:ext cx="8108950" cy="4903787"/>
          </a:xfrm>
        </p:spPr>
        <p:txBody>
          <a:bodyPr/>
          <a:lstStyle/>
          <a:p>
            <a:r>
              <a:rPr lang="en-US"/>
              <a:t>Some aspects of database design are not caught by normalization</a:t>
            </a:r>
          </a:p>
          <a:p>
            <a:r>
              <a:rPr lang="en-US"/>
              <a:t>Examples of bad database design, to be avoided: </a:t>
            </a:r>
          </a:p>
          <a:p>
            <a:pPr>
              <a:buFont typeface="Monotype Sorts" charset="2"/>
              <a:buNone/>
            </a:pPr>
            <a:r>
              <a:rPr lang="en-US"/>
              <a:t>	Instead of </a:t>
            </a:r>
            <a:r>
              <a:rPr lang="en-US" i="1"/>
              <a:t>earnings </a:t>
            </a:r>
            <a:r>
              <a:rPr lang="en-US"/>
              <a:t>(</a:t>
            </a:r>
            <a:r>
              <a:rPr lang="en-US" i="1"/>
              <a:t>company_id, year, amount </a:t>
            </a:r>
            <a:r>
              <a:rPr lang="en-US"/>
              <a:t>), use </a:t>
            </a:r>
          </a:p>
          <a:p>
            <a:pPr lvl="1"/>
            <a:r>
              <a:rPr lang="en-US" i="1"/>
              <a:t>earnings_2004, earnings_2005, earnings_2006</a:t>
            </a:r>
            <a:r>
              <a:rPr lang="en-US"/>
              <a:t>, etc., all on the schema (</a:t>
            </a:r>
            <a:r>
              <a:rPr lang="en-US" i="1"/>
              <a:t>company_id, earnings</a:t>
            </a:r>
            <a:r>
              <a:rPr lang="en-US"/>
              <a:t>).</a:t>
            </a:r>
          </a:p>
          <a:p>
            <a:pPr lvl="2"/>
            <a:r>
              <a:rPr lang="en-US"/>
              <a:t>Above are in BCNF, but make querying across years difficult and needs new table each year</a:t>
            </a:r>
          </a:p>
          <a:p>
            <a:pPr lvl="1"/>
            <a:r>
              <a:rPr lang="en-US" i="1"/>
              <a:t>company_year </a:t>
            </a:r>
            <a:r>
              <a:rPr lang="en-US"/>
              <a:t>(</a:t>
            </a:r>
            <a:r>
              <a:rPr lang="en-US" i="1"/>
              <a:t>company_id, earnings_2004, earnings_2005,  </a:t>
            </a:r>
            <a:br>
              <a:rPr lang="en-US" i="1"/>
            </a:br>
            <a:r>
              <a:rPr lang="en-US" i="1"/>
              <a:t>                         earnings_2006</a:t>
            </a:r>
            <a:r>
              <a:rPr lang="en-US"/>
              <a:t>)</a:t>
            </a:r>
          </a:p>
          <a:p>
            <a:pPr lvl="2"/>
            <a:r>
              <a:rPr lang="en-US"/>
              <a:t>Also in BCNF, but also makes querying across years difficult and requires new attribute each year.</a:t>
            </a:r>
          </a:p>
          <a:p>
            <a:pPr lvl="2"/>
            <a:r>
              <a:rPr lang="en-US"/>
              <a:t>Is an example of a </a:t>
            </a:r>
            <a:r>
              <a:rPr lang="en-US" b="1"/>
              <a:t>crosstab</a:t>
            </a:r>
            <a:r>
              <a:rPr lang="en-US"/>
              <a:t>, where values for one attribute become column names</a:t>
            </a:r>
          </a:p>
          <a:p>
            <a:pPr lvl="2"/>
            <a:r>
              <a:rPr lang="en-US"/>
              <a:t>Used in spreadsheets, and in data analysis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Temporal Data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000099"/>
                </a:solidFill>
              </a:rPr>
              <a:t>Temporal data</a:t>
            </a:r>
            <a:r>
              <a:rPr lang="en-US"/>
              <a:t> have an association time interval during which the data are </a:t>
            </a:r>
            <a:r>
              <a:rPr lang="en-US" i="1"/>
              <a:t>valid.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solidFill>
                  <a:srgbClr val="000099"/>
                </a:solidFill>
              </a:rPr>
              <a:t>snapshot</a:t>
            </a:r>
            <a:r>
              <a:rPr lang="en-US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i="1"/>
              <a:t>		ID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street, city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not to hold, because the address varies over time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solidFill>
                  <a:srgbClr val="000099"/>
                </a:solidFill>
              </a:rPr>
              <a:t>temporal functional dependency</a:t>
            </a:r>
            <a:r>
              <a:rPr lang="en-US" i="1"/>
              <a:t>  </a:t>
            </a:r>
            <a:r>
              <a:rPr lang="en-US"/>
              <a:t>X </a:t>
            </a:r>
            <a:r>
              <a:rPr lang="en-US">
                <a:sym typeface="Wingdings" pitchFamily="2" charset="2"/>
              </a:rPr>
              <a:t> Y </a:t>
            </a:r>
            <a:r>
              <a:rPr lang="en-US"/>
              <a:t>holds on schema </a:t>
            </a:r>
            <a:r>
              <a:rPr lang="en-US" i="1"/>
              <a:t>R</a:t>
            </a:r>
            <a:r>
              <a:rPr lang="en-US"/>
              <a:t> if the functional dependency X </a:t>
            </a:r>
            <a:r>
              <a:rPr lang="en-US">
                <a:sym typeface="Wingdings" pitchFamily="2" charset="2"/>
              </a:rPr>
              <a:t> Y </a:t>
            </a:r>
            <a:r>
              <a:rPr lang="en-US"/>
              <a:t>holds on all snapshots for all legal instances r (</a:t>
            </a:r>
            <a:r>
              <a:rPr lang="en-US" i="1"/>
              <a:t>R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/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5089525" y="31178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Greek Symbols" pitchFamily="18" charset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Temporal Data (Cont.)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practice, database designers may add start and end time attributes to relations</a:t>
            </a:r>
          </a:p>
          <a:p>
            <a:pPr lvl="1"/>
            <a:r>
              <a:rPr lang="en-US"/>
              <a:t>E.g., </a:t>
            </a:r>
            <a:r>
              <a:rPr lang="en-US" i="1"/>
              <a:t>course</a:t>
            </a:r>
            <a:r>
              <a:rPr lang="en-US"/>
              <a:t>(</a:t>
            </a:r>
            <a:r>
              <a:rPr lang="en-US" i="1"/>
              <a:t>course_id, course_title</a:t>
            </a:r>
            <a:r>
              <a:rPr lang="en-US"/>
              <a:t>) </a:t>
            </a:r>
            <a:r>
              <a:rPr lang="en-US">
                <a:sym typeface="Wingdings" pitchFamily="2" charset="2"/>
              </a:rPr>
              <a:t>is replaced by</a:t>
            </a:r>
            <a:endParaRPr lang="en-US"/>
          </a:p>
          <a:p>
            <a:pPr lvl="2">
              <a:buFont typeface="Webdings" pitchFamily="18" charset="2"/>
              <a:buNone/>
            </a:pPr>
            <a:r>
              <a:rPr lang="en-US" i="1"/>
              <a:t>     course</a:t>
            </a:r>
            <a:r>
              <a:rPr lang="en-US"/>
              <a:t>(</a:t>
            </a:r>
            <a:r>
              <a:rPr lang="en-US" i="1"/>
              <a:t>course_id, course_title, start, end</a:t>
            </a:r>
            <a:r>
              <a:rPr lang="en-US"/>
              <a:t>)</a:t>
            </a:r>
          </a:p>
          <a:p>
            <a:pPr lvl="2"/>
            <a:r>
              <a:rPr lang="en-US"/>
              <a:t>Constraint: no two tuples can have overlapping valid times</a:t>
            </a:r>
          </a:p>
          <a:p>
            <a:pPr lvl="3"/>
            <a:r>
              <a:rPr lang="en-US"/>
              <a:t>Hard to enforce efficiently</a:t>
            </a:r>
          </a:p>
          <a:p>
            <a:r>
              <a:rPr lang="en-US"/>
              <a:t>Foreign key references may be to current version of data, or to data at a point in time</a:t>
            </a:r>
          </a:p>
          <a:p>
            <a:pPr lvl="1"/>
            <a:r>
              <a:rPr lang="en-US"/>
              <a:t>E.g., student transcript should refer to course information at the time the course was taken</a:t>
            </a:r>
          </a:p>
          <a:p>
            <a:pPr lvl="1"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Normal Form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194300"/>
          </a:xfrm>
        </p:spPr>
        <p:txBody>
          <a:bodyPr/>
          <a:lstStyle/>
          <a:p>
            <a:r>
              <a:rPr lang="en-US"/>
              <a:t>Domain is </a:t>
            </a:r>
            <a:r>
              <a:rPr lang="en-US" b="1">
                <a:solidFill>
                  <a:srgbClr val="000099"/>
                </a:solidFill>
              </a:rPr>
              <a:t>atomic</a:t>
            </a:r>
            <a:r>
              <a:rPr lang="en-US"/>
              <a:t> if its elements are considered to be indivisible units</a:t>
            </a:r>
          </a:p>
          <a:p>
            <a:pPr lvl="1"/>
            <a:r>
              <a:rPr lang="en-US"/>
              <a:t>Examples of non-atomic domains:</a:t>
            </a:r>
          </a:p>
          <a:p>
            <a:pPr lvl="2"/>
            <a:r>
              <a:rPr lang="en-US"/>
              <a:t>Set of names, composite attributes</a:t>
            </a:r>
          </a:p>
          <a:p>
            <a:pPr lvl="2"/>
            <a:r>
              <a:rPr lang="en-US"/>
              <a:t>Identification numbers like CS101  that can be broken up into parts</a:t>
            </a:r>
          </a:p>
          <a:p>
            <a:r>
              <a:rPr lang="en-US"/>
              <a:t>A relational schema R is in </a:t>
            </a:r>
            <a:r>
              <a:rPr lang="en-US" b="1">
                <a:solidFill>
                  <a:srgbClr val="000099"/>
                </a:solidFill>
              </a:rPr>
              <a:t>first normal form</a:t>
            </a:r>
            <a:r>
              <a:rPr lang="en-US"/>
              <a:t> if the domains of all attributes of R are atomic</a:t>
            </a:r>
          </a:p>
          <a:p>
            <a:r>
              <a:rPr lang="en-US"/>
              <a:t>Non-atomic values complicate storage and encourage redundant (repeated) storage of data</a:t>
            </a:r>
          </a:p>
          <a:p>
            <a:pPr lvl="1"/>
            <a:r>
              <a:rPr lang="en-US"/>
              <a:t>Example:  Set of accounts stored with each customer, and set of owners stored with each account</a:t>
            </a:r>
          </a:p>
          <a:p>
            <a:pPr lvl="1"/>
            <a:r>
              <a:rPr lang="en-US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Proof of Correctness of 3NF Decomposition Algorithm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938"/>
            <a:ext cx="8077200" cy="1066801"/>
          </a:xfrm>
        </p:spPr>
        <p:txBody>
          <a:bodyPr/>
          <a:lstStyle/>
          <a:p>
            <a:r>
              <a:rPr lang="en-US"/>
              <a:t>Correctness of 3NF Decomposition Algorithm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420813"/>
            <a:ext cx="7543800" cy="3086100"/>
          </a:xfrm>
        </p:spPr>
        <p:txBody>
          <a:bodyPr/>
          <a:lstStyle/>
          <a:p>
            <a:r>
              <a:rPr lang="en-US"/>
              <a:t>3NF decomposition algorithm is dependency preserving (since there is a relation for every FD in </a:t>
            </a:r>
            <a:r>
              <a:rPr lang="en-US" i="1"/>
              <a:t>F</a:t>
            </a:r>
            <a:r>
              <a:rPr lang="en-US" i="1" baseline="-25000"/>
              <a:t>c</a:t>
            </a:r>
            <a:r>
              <a:rPr lang="en-US"/>
              <a:t>)</a:t>
            </a:r>
          </a:p>
          <a:p>
            <a:r>
              <a:rPr lang="en-US"/>
              <a:t>Decomposition is lossless</a:t>
            </a:r>
          </a:p>
          <a:p>
            <a:pPr lvl="1"/>
            <a:r>
              <a:rPr lang="en-US"/>
              <a:t>A candidate key (</a:t>
            </a:r>
            <a:r>
              <a:rPr lang="en-US" i="1"/>
              <a:t>C </a:t>
            </a:r>
            <a:r>
              <a:rPr lang="en-US"/>
              <a:t>) is in one of the relations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in decomposition</a:t>
            </a:r>
          </a:p>
          <a:p>
            <a:pPr lvl="1"/>
            <a:r>
              <a:rPr lang="en-US"/>
              <a:t>Closure of candidate key under </a:t>
            </a:r>
            <a:r>
              <a:rPr lang="en-US" i="1"/>
              <a:t>F</a:t>
            </a:r>
            <a:r>
              <a:rPr lang="en-US" i="1" baseline="-25000"/>
              <a:t>c</a:t>
            </a:r>
            <a:r>
              <a:rPr lang="en-US"/>
              <a:t> must contain all attributes in </a:t>
            </a:r>
            <a:r>
              <a:rPr lang="en-US" i="1"/>
              <a:t>R</a:t>
            </a:r>
            <a:r>
              <a:rPr lang="en-US"/>
              <a:t>.  </a:t>
            </a:r>
          </a:p>
          <a:p>
            <a:pPr lvl="1"/>
            <a:r>
              <a:rPr lang="en-US"/>
              <a:t>Follow the steps of attribute closure algorithm to show there is only one tuple in the join result for each tuple in</a:t>
            </a:r>
            <a:r>
              <a:rPr lang="en-US" i="1"/>
              <a:t> R</a:t>
            </a:r>
            <a:r>
              <a:rPr lang="en-US" i="1" baseline="-25000"/>
              <a:t>i</a:t>
            </a:r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1066800"/>
          </a:xfrm>
        </p:spPr>
        <p:txBody>
          <a:bodyPr/>
          <a:lstStyle/>
          <a:p>
            <a:r>
              <a:rPr lang="en-US"/>
              <a:t>Correctness of 3NF Decomposition Algorithm (Cont’d.)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87488"/>
            <a:ext cx="7889875" cy="30289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Claim: if a relation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is in the decomposition generated by the </a:t>
            </a:r>
          </a:p>
          <a:p>
            <a:pPr>
              <a:buFont typeface="Monotype Sorts" charset="2"/>
              <a:buNone/>
            </a:pPr>
            <a:r>
              <a:rPr lang="en-US"/>
              <a:t>above algorithm, then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satisfies 3NF.</a:t>
            </a:r>
          </a:p>
          <a:p>
            <a:r>
              <a:rPr lang="en-US"/>
              <a:t>Let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be generated from the dependency </a:t>
            </a:r>
            <a:r>
              <a:rPr lang="en-US">
                <a:sym typeface="Symbol" pitchFamily="18" charset="2"/>
              </a:rPr>
              <a:t>  </a:t>
            </a:r>
            <a:endParaRPr lang="en-US"/>
          </a:p>
          <a:p>
            <a:r>
              <a:rPr lang="en-US"/>
              <a:t>Let </a:t>
            </a:r>
            <a:r>
              <a:rPr lang="en-US">
                <a:sym typeface="Symbol" pitchFamily="18" charset="2"/>
              </a:rPr>
              <a:t>  B </a:t>
            </a:r>
            <a:r>
              <a:rPr lang="en-US"/>
              <a:t>be any non-trivial functional dependency on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. (We need only consider FDs whose right-hand side is a single attribute.)</a:t>
            </a:r>
          </a:p>
          <a:p>
            <a:r>
              <a:rPr lang="en-US"/>
              <a:t>Now, </a:t>
            </a:r>
            <a:r>
              <a:rPr lang="en-US" i="1"/>
              <a:t>B</a:t>
            </a:r>
            <a:r>
              <a:rPr lang="en-US"/>
              <a:t> can be in either </a:t>
            </a:r>
            <a:r>
              <a:rPr lang="en-US">
                <a:sym typeface="Symbol" pitchFamily="18" charset="2"/>
              </a:rPr>
              <a:t> </a:t>
            </a:r>
            <a:r>
              <a:rPr lang="en-US"/>
              <a:t>or </a:t>
            </a:r>
            <a:r>
              <a:rPr lang="en-US">
                <a:sym typeface="Symbol" pitchFamily="18" charset="2"/>
              </a:rPr>
              <a:t> </a:t>
            </a:r>
            <a:r>
              <a:rPr lang="en-US"/>
              <a:t>but not in both. Consider each case separately.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23825"/>
            <a:ext cx="8077200" cy="1181100"/>
          </a:xfrm>
        </p:spPr>
        <p:txBody>
          <a:bodyPr/>
          <a:lstStyle/>
          <a:p>
            <a:r>
              <a:rPr lang="en-US"/>
              <a:t>Correctness of 3NF Decomposition (Cont’d.)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/>
              <a:t>Case 1: If </a:t>
            </a:r>
            <a:r>
              <a:rPr lang="en-US" i="1"/>
              <a:t>B</a:t>
            </a:r>
            <a:r>
              <a:rPr lang="en-US"/>
              <a:t> in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:</a:t>
            </a:r>
          </a:p>
          <a:p>
            <a:pPr lvl="1"/>
            <a:r>
              <a:rPr lang="en-US"/>
              <a:t>If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 is a superkey, the 2nd condition of 3NF is satisfied</a:t>
            </a:r>
          </a:p>
          <a:p>
            <a:pPr lvl="1"/>
            <a:r>
              <a:rPr lang="en-US"/>
              <a:t>Otherwise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must contain some attribute not in </a:t>
            </a:r>
            <a:r>
              <a:rPr lang="en-US">
                <a:sym typeface="Symbol" pitchFamily="18" charset="2"/>
              </a:rPr>
              <a:t></a:t>
            </a:r>
            <a:endParaRPr lang="en-US"/>
          </a:p>
          <a:p>
            <a:pPr lvl="1"/>
            <a:r>
              <a:rPr lang="en-US"/>
              <a:t>Since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 is in </a:t>
            </a:r>
            <a:r>
              <a:rPr lang="en-US" i="1"/>
              <a:t>F</a:t>
            </a:r>
            <a:r>
              <a:rPr lang="en-US" i="1" baseline="30000"/>
              <a:t>+</a:t>
            </a:r>
            <a:r>
              <a:rPr lang="en-US"/>
              <a:t> it must be derivable from </a:t>
            </a:r>
            <a:r>
              <a:rPr lang="en-US" i="1"/>
              <a:t>F</a:t>
            </a:r>
            <a:r>
              <a:rPr lang="en-US" i="1" baseline="-25000"/>
              <a:t>c</a:t>
            </a:r>
            <a:r>
              <a:rPr lang="en-US"/>
              <a:t>, by using attribute closure on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.</a:t>
            </a:r>
          </a:p>
          <a:p>
            <a:pPr lvl="1"/>
            <a:r>
              <a:rPr lang="en-US"/>
              <a:t>Attribute closure not have used </a:t>
            </a:r>
            <a:r>
              <a:rPr lang="en-US">
                <a:sym typeface="Symbol" pitchFamily="18" charset="2"/>
              </a:rPr>
              <a:t> .  If </a:t>
            </a:r>
            <a:r>
              <a:rPr lang="en-US"/>
              <a:t>it had been used,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must be contained in the attribute closure of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, which is not possible, since we assumed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 is not a superkey.</a:t>
            </a:r>
          </a:p>
          <a:p>
            <a:pPr lvl="1"/>
            <a:r>
              <a:rPr lang="en-US"/>
              <a:t>Now, using </a:t>
            </a:r>
            <a:r>
              <a:rPr lang="en-US">
                <a:sym typeface="Symbol" pitchFamily="18" charset="2"/>
              </a:rPr>
              <a:t></a:t>
            </a:r>
            <a:r>
              <a:rPr lang="en-US"/>
              <a:t>  (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- {B}) and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, we can derive </a:t>
            </a:r>
            <a:r>
              <a:rPr lang="en-US">
                <a:sym typeface="Symbol" pitchFamily="18" charset="2"/>
              </a:rPr>
              <a:t> </a:t>
            </a:r>
            <a:r>
              <a:rPr lang="en-US" i="1">
                <a:sym typeface="Symbol" pitchFamily="18" charset="2"/>
              </a:rPr>
              <a:t>B</a:t>
            </a:r>
            <a:endParaRPr lang="en-US" i="1"/>
          </a:p>
          <a:p>
            <a:pPr lvl="1">
              <a:buFont typeface="Monotype Sorts" charset="2"/>
              <a:buNone/>
            </a:pPr>
            <a:r>
              <a:rPr lang="en-US"/>
              <a:t>	(since </a:t>
            </a:r>
            <a:r>
              <a:rPr lang="en-US">
                <a:sym typeface="Symbol" pitchFamily="18" charset="2"/>
              </a:rPr>
              <a:t>   , and B   since  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 is non-trivial)</a:t>
            </a:r>
          </a:p>
          <a:p>
            <a:pPr lvl="1"/>
            <a:r>
              <a:rPr lang="en-US"/>
              <a:t>Then, </a:t>
            </a:r>
            <a:r>
              <a:rPr lang="en-US" i="1"/>
              <a:t>B</a:t>
            </a:r>
            <a:r>
              <a:rPr lang="en-US"/>
              <a:t> is extraneous in the right-hand side of </a:t>
            </a:r>
            <a:r>
              <a:rPr lang="en-US">
                <a:sym typeface="Symbol" pitchFamily="18" charset="2"/>
              </a:rPr>
              <a:t> ;</a:t>
            </a:r>
            <a:r>
              <a:rPr lang="en-US"/>
              <a:t> which is not possible since </a:t>
            </a:r>
            <a:r>
              <a:rPr lang="en-US">
                <a:sym typeface="Symbol" pitchFamily="18" charset="2"/>
              </a:rPr>
              <a:t> </a:t>
            </a:r>
            <a:r>
              <a:rPr lang="en-US"/>
              <a:t> is in F</a:t>
            </a:r>
            <a:r>
              <a:rPr lang="en-US" baseline="-25000"/>
              <a:t>c</a:t>
            </a:r>
            <a:r>
              <a:rPr lang="en-US"/>
              <a:t>.</a:t>
            </a:r>
          </a:p>
          <a:p>
            <a:pPr lvl="1"/>
            <a:r>
              <a:rPr lang="en-US"/>
              <a:t>Thus, if </a:t>
            </a:r>
            <a:r>
              <a:rPr lang="en-US" i="1"/>
              <a:t>B</a:t>
            </a:r>
            <a:r>
              <a:rPr lang="en-US"/>
              <a:t> is in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then </a:t>
            </a:r>
            <a:r>
              <a:rPr lang="en-US">
                <a:sym typeface="Symbol" pitchFamily="18" charset="2"/>
              </a:rPr>
              <a:t></a:t>
            </a:r>
            <a:r>
              <a:rPr lang="en-US"/>
              <a:t>  must be a superkey, and the second condition of 3NF must be satisfied.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7625"/>
            <a:ext cx="8077200" cy="1016000"/>
          </a:xfrm>
        </p:spPr>
        <p:txBody>
          <a:bodyPr/>
          <a:lstStyle/>
          <a:p>
            <a:r>
              <a:rPr lang="en-US"/>
              <a:t>Correctness of 3NF Decomposition (Cont’d.)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2820987"/>
          </a:xfrm>
        </p:spPr>
        <p:txBody>
          <a:bodyPr/>
          <a:lstStyle/>
          <a:p>
            <a:r>
              <a:rPr lang="en-US"/>
              <a:t>Case 2:  </a:t>
            </a:r>
            <a:r>
              <a:rPr lang="en-US" i="1"/>
              <a:t>B</a:t>
            </a:r>
            <a:r>
              <a:rPr lang="en-US"/>
              <a:t> is in </a:t>
            </a:r>
            <a:r>
              <a:rPr lang="en-US">
                <a:sym typeface="Symbol" pitchFamily="18" charset="2"/>
              </a:rPr>
              <a:t>.</a:t>
            </a:r>
            <a:endParaRPr lang="en-US"/>
          </a:p>
          <a:p>
            <a:pPr lvl="1"/>
            <a:r>
              <a:rPr lang="en-US"/>
              <a:t>Since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 is a candidate key, the third alternative in the definition of 3NF is trivially satisfied.</a:t>
            </a:r>
          </a:p>
          <a:p>
            <a:pPr lvl="1"/>
            <a:r>
              <a:rPr lang="en-US"/>
              <a:t>In fact, we cannot show that </a:t>
            </a:r>
            <a:r>
              <a:rPr lang="en-US">
                <a:sym typeface="Symbol" pitchFamily="18" charset="2"/>
              </a:rPr>
              <a:t> </a:t>
            </a:r>
            <a:r>
              <a:rPr lang="en-US"/>
              <a:t>is a superkey.</a:t>
            </a:r>
          </a:p>
          <a:p>
            <a:pPr lvl="1"/>
            <a:r>
              <a:rPr lang="en-US"/>
              <a:t>This shows exactly why the third alternative is present in the definition of 3NF.</a:t>
            </a:r>
          </a:p>
          <a:p>
            <a:pPr>
              <a:buFont typeface="Monotype Sorts" charset="2"/>
              <a:buNone/>
            </a:pPr>
            <a:r>
              <a:rPr lang="en-US"/>
              <a:t>Q.E.D.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8.02</a:t>
            </a:r>
          </a:p>
        </p:txBody>
      </p:sp>
      <p:pic>
        <p:nvPicPr>
          <p:cNvPr id="826371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1601788"/>
            <a:ext cx="7345363" cy="4405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8.03</a:t>
            </a:r>
          </a:p>
        </p:txBody>
      </p:sp>
      <p:pic>
        <p:nvPicPr>
          <p:cNvPr id="828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235075"/>
            <a:ext cx="5630863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8.04</a:t>
            </a:r>
          </a:p>
        </p:txBody>
      </p:sp>
      <p:pic>
        <p:nvPicPr>
          <p:cNvPr id="830467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4425" y="2397125"/>
            <a:ext cx="1833563" cy="2062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8.05</a:t>
            </a:r>
          </a:p>
        </p:txBody>
      </p:sp>
      <p:pic>
        <p:nvPicPr>
          <p:cNvPr id="832515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6763" y="2805113"/>
            <a:ext cx="2528887" cy="124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8.06</a:t>
            </a:r>
          </a:p>
        </p:txBody>
      </p:sp>
      <p:pic>
        <p:nvPicPr>
          <p:cNvPr id="834564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751013"/>
            <a:ext cx="5475288" cy="284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r>
              <a:rPr lang="en-US"/>
              <a:t>First Normal Form (Cont’d)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706812"/>
          </a:xfrm>
        </p:spPr>
        <p:txBody>
          <a:bodyPr/>
          <a:lstStyle/>
          <a:p>
            <a:r>
              <a:rPr lang="en-US"/>
              <a:t>Atomicity is actually a property of how the elements of the domain are used.</a:t>
            </a:r>
          </a:p>
          <a:p>
            <a:pPr lvl="1"/>
            <a:r>
              <a:rPr lang="en-US"/>
              <a:t>Example: Strings would normally be considered indivisible </a:t>
            </a:r>
          </a:p>
          <a:p>
            <a:pPr lvl="1"/>
            <a:r>
              <a:rPr lang="en-US"/>
              <a:t>Suppose that students are given roll numbers which are strings of the form </a:t>
            </a:r>
            <a:r>
              <a:rPr lang="en-US" i="1"/>
              <a:t>CS0012 </a:t>
            </a:r>
            <a:r>
              <a:rPr lang="en-US"/>
              <a:t>or </a:t>
            </a:r>
            <a:r>
              <a:rPr lang="en-US" i="1"/>
              <a:t>EE1127</a:t>
            </a:r>
          </a:p>
          <a:p>
            <a:pPr lvl="1"/>
            <a:r>
              <a:rPr lang="en-US"/>
              <a:t>If the first two characters are extracted to find the department, the domain of roll numbers is not atomic.</a:t>
            </a:r>
          </a:p>
          <a:p>
            <a:pPr lvl="1"/>
            <a:r>
              <a:rPr lang="en-US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8.14</a:t>
            </a:r>
          </a:p>
        </p:txBody>
      </p:sp>
      <p:pic>
        <p:nvPicPr>
          <p:cNvPr id="836611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2911475"/>
            <a:ext cx="3598863" cy="1033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8.15</a:t>
            </a:r>
          </a:p>
        </p:txBody>
      </p:sp>
      <p:pic>
        <p:nvPicPr>
          <p:cNvPr id="838659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033713"/>
            <a:ext cx="3598863" cy="79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8.17</a:t>
            </a:r>
          </a:p>
        </p:txBody>
      </p:sp>
      <p:pic>
        <p:nvPicPr>
          <p:cNvPr id="840707" name="Picture 3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5563" y="2563813"/>
            <a:ext cx="1412875" cy="1728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31906</TotalTime>
  <Words>4512</Words>
  <Application>Microsoft PowerPoint</Application>
  <PresentationFormat>On-screen Show (4:3)</PresentationFormat>
  <Paragraphs>816</Paragraphs>
  <Slides>92</Slides>
  <Notes>92</Notes>
  <HiddenSlides>0</HiddenSlides>
  <MMClips>0</MMClips>
  <ScaleCrop>false</ScaleCrop>
  <HeadingPairs>
    <vt:vector size="10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  <vt:variant>
        <vt:lpstr>Custom Shows</vt:lpstr>
      </vt:variant>
      <vt:variant>
        <vt:i4>1</vt:i4>
      </vt:variant>
    </vt:vector>
  </HeadingPairs>
  <TitlesOfParts>
    <vt:vector size="105" baseType="lpstr">
      <vt:lpstr>Times New Roman</vt:lpstr>
      <vt:lpstr>Helvetica</vt:lpstr>
      <vt:lpstr>Monotype Sorts</vt:lpstr>
      <vt:lpstr>Webdings</vt:lpstr>
      <vt:lpstr>Symbol</vt:lpstr>
      <vt:lpstr>Greek Symbols</vt:lpstr>
      <vt:lpstr>Wingdings</vt:lpstr>
      <vt:lpstr>Times</vt:lpstr>
      <vt:lpstr>Iconic Symbols Ext</vt:lpstr>
      <vt:lpstr>MS LineDraw</vt:lpstr>
      <vt:lpstr>2_db-5-grey</vt:lpstr>
      <vt:lpstr>Microsoft Clip Gallery</vt:lpstr>
      <vt:lpstr>Chapter 8:  Relational Database Design</vt:lpstr>
      <vt:lpstr>Chapter 8:  Relational Database Design</vt:lpstr>
      <vt:lpstr>Combine Schemas?</vt:lpstr>
      <vt:lpstr>A Combined Schema Without Repetition</vt:lpstr>
      <vt:lpstr>What About Smaller Schemas?</vt:lpstr>
      <vt:lpstr>A Lossy Decomposition</vt:lpstr>
      <vt:lpstr>Example of Lossless-Join Decomposition </vt:lpstr>
      <vt:lpstr>First Normal Form</vt:lpstr>
      <vt:lpstr>First Normal Form (Cont’d)</vt:lpstr>
      <vt:lpstr>Goal — Devise a Theory for the Following</vt:lpstr>
      <vt:lpstr>Functional Dependencies</vt:lpstr>
      <vt:lpstr>Functional Dependencies (Cont.)</vt:lpstr>
      <vt:lpstr>Functional Dependencies (Cont.)</vt:lpstr>
      <vt:lpstr>Use of Functional Dependencies</vt:lpstr>
      <vt:lpstr>Functional Dependencies (Cont.)</vt:lpstr>
      <vt:lpstr>Closure of a Set of Functional Dependencies</vt:lpstr>
      <vt:lpstr>Boyce-Codd Normal Form</vt:lpstr>
      <vt:lpstr>Decomposing a Schema into BCNF</vt:lpstr>
      <vt:lpstr>BCNF and Dependency Preservation</vt:lpstr>
      <vt:lpstr>Third Normal Form</vt:lpstr>
      <vt:lpstr>Goals of Normalization</vt:lpstr>
      <vt:lpstr>How good is BCNF?</vt:lpstr>
      <vt:lpstr>How good is BCNF? (Cont.)</vt:lpstr>
      <vt:lpstr>How good is BCNF? (Cont.)</vt:lpstr>
      <vt:lpstr>Functional-Dependency Theory</vt:lpstr>
      <vt:lpstr>Closure of a Set of Functional Dependencies</vt:lpstr>
      <vt:lpstr>Closure of a Set of Functional Dependencies</vt:lpstr>
      <vt:lpstr>Example</vt:lpstr>
      <vt:lpstr>Procedure for Computing F+</vt:lpstr>
      <vt:lpstr>Closure of Functional Dependencies (Cont.)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Testing if an Attribute is Extraneous</vt:lpstr>
      <vt:lpstr>Canonical Cover</vt:lpstr>
      <vt:lpstr>Computing a Canonical Cover</vt:lpstr>
      <vt:lpstr>Lossless-join Decomposition</vt:lpstr>
      <vt:lpstr>Example</vt:lpstr>
      <vt:lpstr>Dependency Preservation</vt:lpstr>
      <vt:lpstr>Testing for Dependency Preservation</vt:lpstr>
      <vt:lpstr>Example</vt:lpstr>
      <vt:lpstr>Testing for BCNF</vt:lpstr>
      <vt:lpstr>Testing Decomposition for BCNF</vt:lpstr>
      <vt:lpstr>BCNF Decomposition Algorithm</vt:lpstr>
      <vt:lpstr>Example of BCNF Decomposition</vt:lpstr>
      <vt:lpstr>Example of BCNF Decomposition</vt:lpstr>
      <vt:lpstr>BCNF Decomposition (Cont.)</vt:lpstr>
      <vt:lpstr>BCNF and Dependency Preservation</vt:lpstr>
      <vt:lpstr>Third Normal Form: Motivation</vt:lpstr>
      <vt:lpstr>3NF Example</vt:lpstr>
      <vt:lpstr>Redundancy  in 3NF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Multivalued Dependencies</vt:lpstr>
      <vt:lpstr>Multivalued Dependencies (MVDs)</vt:lpstr>
      <vt:lpstr>MVD (Cont.)</vt:lpstr>
      <vt:lpstr>Example</vt:lpstr>
      <vt:lpstr>Example (Cont.)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</vt:lpstr>
      <vt:lpstr>Proof of Correctness of 3NF Decomposition Algorithm</vt:lpstr>
      <vt:lpstr>Correctness of 3NF Decomposition Algorithm</vt:lpstr>
      <vt:lpstr>Correctness of 3NF Decomposition Algorithm (Cont’d.)</vt:lpstr>
      <vt:lpstr>Correctness of 3NF Decomposition (Cont’d.)</vt:lpstr>
      <vt:lpstr>Correctness of 3NF Decomposition (Cont’d.)</vt:lpstr>
      <vt:lpstr>Figure 8.02</vt:lpstr>
      <vt:lpstr>Figure 8.03</vt:lpstr>
      <vt:lpstr>Figure 8.04</vt:lpstr>
      <vt:lpstr>Figure 8.05</vt:lpstr>
      <vt:lpstr>Figure 8.06</vt:lpstr>
      <vt:lpstr>Figure 8.14</vt:lpstr>
      <vt:lpstr>Figure 8.15</vt:lpstr>
      <vt:lpstr>Figure 8.17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IICT (SWE)</cp:lastModifiedBy>
  <cp:revision>275</cp:revision>
  <cp:lastPrinted>2005-01-10T21:51:57Z</cp:lastPrinted>
  <dcterms:created xsi:type="dcterms:W3CDTF">1999-11-04T20:50:09Z</dcterms:created>
  <dcterms:modified xsi:type="dcterms:W3CDTF">2019-01-07T11:10:56Z</dcterms:modified>
</cp:coreProperties>
</file>