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9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2" r:id="rId13"/>
    <p:sldId id="273" r:id="rId14"/>
    <p:sldId id="271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A01F-8FB3-7C89-3592-BA45FB4EC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37EE6-3147-E9A4-775D-61D6F8F41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6FFB2-C7A7-13F2-2F88-64BD746E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6A5B-C720-4E25-BBB9-7406874676D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0A69A-E97D-E56C-6409-11D2836F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FD30-211C-FD41-7F5E-A8F44F36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AC5C-E6C0-4DBF-8EE3-8496A120A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87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E13F-398C-6A60-0332-A47C0063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C1ABF-462A-9E8B-45D5-5C7F7C224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040BA-B383-FC09-7494-4D5D8D1C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6A5B-C720-4E25-BBB9-7406874676D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80AA-32C1-EA2D-766E-C5C6A07D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6CCE-91C3-270E-4C07-4F9EBEBC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AC5C-E6C0-4DBF-8EE3-8496A120A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83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1E2C1-EFB8-7B08-93FD-731B1036C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E74CF-519B-68ED-751A-BBD36C868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6EE2-32B3-6D30-46E4-5726A437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6A5B-C720-4E25-BBB9-7406874676D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7492D-D5D6-F441-E15F-EAE0291A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EC9BF-C70B-A975-BC39-858A3E92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AC5C-E6C0-4DBF-8EE3-8496A120A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2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5A32-E638-EE20-22A3-6A7E7F50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8200-03EA-93DC-EC36-E96E70858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F4781-584B-443A-BB4C-DEF78029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6A5B-C720-4E25-BBB9-7406874676D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DB75A-87E2-E3A7-16DE-8EEBC53A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A00E5-6B09-151F-9E2E-AF939233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AC5C-E6C0-4DBF-8EE3-8496A120A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56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2F70-EFE9-A2EB-34D6-0C5CAC31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2F4D1-E5D2-58AF-1983-BA95E2C5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DA9CE-80F4-15FF-05F1-A8F4419E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6A5B-C720-4E25-BBB9-7406874676D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7E629-171F-033F-B8AA-9A8FF7FC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CADF-6B62-5F0F-C377-537442D0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AC5C-E6C0-4DBF-8EE3-8496A120A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0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59F8-E950-D58F-771B-46793997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82B6-635A-6E43-4896-0429A4D7F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DD1C9-595E-3AB5-DAC3-51C035B26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7E039-DE39-73DB-E542-C66584D2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6A5B-C720-4E25-BBB9-7406874676D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01889-5969-1CA3-2A4E-885CDDBB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C0CE5-36EE-E312-2D77-5C199F51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AC5C-E6C0-4DBF-8EE3-8496A120A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4796-F218-0416-53E4-66858273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E0036-6D3B-A1E4-7D5C-6AA99DBF3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4B48-77AA-1C4C-F26C-C80980A55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ABBB3-16B0-F54A-7AB4-15660B286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CD4D5-5407-B56C-B102-4A7212E05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450B5-EAA6-3815-031F-BBDB2551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6A5B-C720-4E25-BBB9-7406874676D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17B58-7ABB-9E1D-7F94-AF12C742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37C3B-C4A9-0B5E-0BBC-A50315CF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AC5C-E6C0-4DBF-8EE3-8496A120A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51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4B1E-66EC-CEFC-1725-6B2F26CE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EA38C-3904-5D1D-A349-B4505747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6A5B-C720-4E25-BBB9-7406874676D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DB8B2-F53E-3E69-104E-00146B30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AC1BA-B3B0-CFCD-EF4E-E976AF39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AC5C-E6C0-4DBF-8EE3-8496A120A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6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5DF27-8487-6D2B-600D-E121E985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6A5B-C720-4E25-BBB9-7406874676D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D1937-4851-9BD9-AD9B-FE9A9A3B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83FBE-9214-4246-FD6D-0740554D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AC5C-E6C0-4DBF-8EE3-8496A120A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7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6EE5-CEB3-9421-CC03-71D19CAE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06C4-AEC1-E443-CC75-A0944B8EA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21D22-6BF0-5A1A-E495-A87487C8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D518A-D5A0-7D91-F661-D333C055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6A5B-C720-4E25-BBB9-7406874676D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81F68-01BB-99E9-6578-82842A38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EF593-521B-9D83-1231-CE8E3098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AC5C-E6C0-4DBF-8EE3-8496A120A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33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2DFE-C155-1867-E60B-9B2677F8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7D663-44EF-AAAF-8DC7-010FAF556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54609-AFBE-8C88-4289-0F274185A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DBD68-1D85-8033-875A-057774A1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6A5B-C720-4E25-BBB9-7406874676D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35D88-202F-454B-7208-B0ED2272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0BAEE-1C19-5874-C6A4-E3BE1346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AC5C-E6C0-4DBF-8EE3-8496A120A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3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23609-7381-6169-73FE-A2DDD0D6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1EC19-B83A-EF7C-1511-1C2F10837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51947-8B64-F25E-33F6-BBFB10575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D6A5B-C720-4E25-BBB9-7406874676D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BEFF5-1680-0CF4-1A4D-57BE2D057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E7A2F-3FE1-DD94-123E-D93BCE74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DAC5C-E6C0-4DBF-8EE3-8496A120A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22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gs.hss.ed.ac.uk/pubs-and-publications/2015/09/04/5-things-ive-learned-in-pub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D388F5-85CE-3062-38CB-1949BACED598}"/>
              </a:ext>
            </a:extLst>
          </p:cNvPr>
          <p:cNvSpPr/>
          <p:nvPr/>
        </p:nvSpPr>
        <p:spPr>
          <a:xfrm>
            <a:off x="1" y="10633"/>
            <a:ext cx="4146697" cy="6857999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SQL CHALLENGE – 5 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PUB PRICING ANALYSIS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7306DF-C805-3467-A40A-7613B0EE4510}"/>
              </a:ext>
            </a:extLst>
          </p:cNvPr>
          <p:cNvSpPr/>
          <p:nvPr/>
        </p:nvSpPr>
        <p:spPr>
          <a:xfrm>
            <a:off x="233916" y="5178056"/>
            <a:ext cx="3753293" cy="1584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Presented By: SUMANTH KUMAR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1FB740-0439-AB0C-4546-FB5CDF2FC5BC}"/>
              </a:ext>
            </a:extLst>
          </p:cNvPr>
          <p:cNvSpPr txBox="1"/>
          <p:nvPr/>
        </p:nvSpPr>
        <p:spPr>
          <a:xfrm>
            <a:off x="85060" y="138799"/>
            <a:ext cx="90589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aleway" pitchFamily="2" charset="0"/>
              </a:rPr>
              <a:t>--7. What is the average price per unit for each category of beverages, excluding the category 'Spirit'?</a:t>
            </a:r>
            <a:endParaRPr lang="en-IN" sz="2400" dirty="0">
              <a:latin typeface="Raleway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35A2E-35A9-6DC7-2BE9-83AD61B3E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34" y="1129375"/>
            <a:ext cx="6791717" cy="1826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995504-A945-DCC7-66DC-AA71B791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34" y="3362288"/>
            <a:ext cx="6223320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0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71ABA3-6910-1065-0FC0-5C4F5D649341}"/>
              </a:ext>
            </a:extLst>
          </p:cNvPr>
          <p:cNvSpPr txBox="1"/>
          <p:nvPr/>
        </p:nvSpPr>
        <p:spPr>
          <a:xfrm>
            <a:off x="318977" y="117809"/>
            <a:ext cx="8389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aleway" pitchFamily="2" charset="0"/>
              </a:rPr>
              <a:t>--8. Which pubs have a rating higher than the average rating of all pubs?</a:t>
            </a:r>
            <a:endParaRPr lang="en-IN" sz="2400" dirty="0">
              <a:latin typeface="Raleway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DAF28-7F34-B095-F353-7FB08C869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6" y="980666"/>
            <a:ext cx="6153466" cy="2283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75F59-7B96-A47D-E691-700A299C2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46" y="3745715"/>
            <a:ext cx="5940730" cy="237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79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DE38EC-E8D3-D74E-8E9F-550B8013AD3D}"/>
              </a:ext>
            </a:extLst>
          </p:cNvPr>
          <p:cNvSpPr txBox="1"/>
          <p:nvPr/>
        </p:nvSpPr>
        <p:spPr>
          <a:xfrm>
            <a:off x="0" y="52685"/>
            <a:ext cx="7651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aleway" pitchFamily="2" charset="0"/>
              </a:rPr>
              <a:t>--9. What is the running total of sales amount for each pub, ordered by the transaction date?</a:t>
            </a:r>
            <a:endParaRPr lang="en-IN" sz="2400" dirty="0">
              <a:latin typeface="Raleway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D0AB6-4FE8-0408-BD7A-2C74B5E5A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04" y="1001350"/>
            <a:ext cx="8316829" cy="344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3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5C25D6-634A-6005-9F59-6B1F4AF34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52" y="844424"/>
            <a:ext cx="7405264" cy="62797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25A84A-BA1B-61E2-45FB-D527AC96FAA8}"/>
              </a:ext>
            </a:extLst>
          </p:cNvPr>
          <p:cNvSpPr/>
          <p:nvPr/>
        </p:nvSpPr>
        <p:spPr>
          <a:xfrm>
            <a:off x="266552" y="114300"/>
            <a:ext cx="5766096" cy="590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Raleway" pitchFamily="2" charset="0"/>
              </a:rPr>
              <a:t>Output:</a:t>
            </a:r>
            <a:endParaRPr lang="en-IN" sz="2400" dirty="0">
              <a:solidFill>
                <a:schemeClr val="tx1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7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F1191F-05C4-3A5A-EAFC-E70D937BAF4A}"/>
              </a:ext>
            </a:extLst>
          </p:cNvPr>
          <p:cNvSpPr txBox="1"/>
          <p:nvPr/>
        </p:nvSpPr>
        <p:spPr>
          <a:xfrm>
            <a:off x="429768" y="0"/>
            <a:ext cx="86136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aleway" pitchFamily="2" charset="0"/>
              </a:rPr>
              <a:t>--10. For each country, what is the average price per unit of beverages in each category, and what is the overall average price per unit of beverages across all categories?</a:t>
            </a:r>
            <a:endParaRPr lang="en-IN" sz="2400" dirty="0">
              <a:latin typeface="Raleway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8B275-AA74-0E3B-1F69-86D6BC3F1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1449975"/>
            <a:ext cx="7946576" cy="476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7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9A355D-5B2D-1C84-DF3D-F7B68B01D3B6}"/>
              </a:ext>
            </a:extLst>
          </p:cNvPr>
          <p:cNvSpPr txBox="1"/>
          <p:nvPr/>
        </p:nvSpPr>
        <p:spPr>
          <a:xfrm>
            <a:off x="329184" y="12623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Raleway" pitchFamily="2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EB777-DBA3-E4FD-4040-BFAF02D27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70" y="926859"/>
            <a:ext cx="7430046" cy="56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4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0E153B-E570-B879-8F13-2F943DF9FB68}"/>
              </a:ext>
            </a:extLst>
          </p:cNvPr>
          <p:cNvSpPr txBox="1"/>
          <p:nvPr/>
        </p:nvSpPr>
        <p:spPr>
          <a:xfrm>
            <a:off x="155448" y="0"/>
            <a:ext cx="88148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aleway" pitchFamily="2" charset="0"/>
              </a:rPr>
              <a:t>--11. For each pub, what is the percentage contribution of each category of beverages to the total sales amount,</a:t>
            </a:r>
          </a:p>
          <a:p>
            <a:r>
              <a:rPr lang="en-US" sz="2400" dirty="0">
                <a:latin typeface="Raleway" pitchFamily="2" charset="0"/>
              </a:rPr>
              <a:t>--and what is the pub's overall sales amount?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D245B-6BE5-2AF3-D9B0-28478AF1B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78" y="1564527"/>
            <a:ext cx="7455283" cy="43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45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5DB4A-EF65-2F9C-170F-916D1881A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44" y="804672"/>
            <a:ext cx="8000690" cy="55004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E2BE86-699A-85A9-5902-9CD01A398DEA}"/>
              </a:ext>
            </a:extLst>
          </p:cNvPr>
          <p:cNvSpPr txBox="1"/>
          <p:nvPr/>
        </p:nvSpPr>
        <p:spPr>
          <a:xfrm>
            <a:off x="329184" y="12623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Raleway" pitchFamily="2" charset="0"/>
              </a:rPr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71929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7789-1DCD-84A1-53AF-7727080D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C4A8-3C5E-6B3F-1EC3-5068A4B2F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aleway" pitchFamily="2" charset="0"/>
              </a:rPr>
              <a:t>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a Pricing Analyst working for a pub chain called 'Pubs "R" Us’</a:t>
            </a:r>
          </a:p>
          <a:p>
            <a:r>
              <a:rPr lang="en-US" sz="2400" dirty="0">
                <a:solidFill>
                  <a:srgbClr val="000000"/>
                </a:solidFill>
                <a:latin typeface="Raleway" pitchFamily="2" charset="0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have been tasked with analyzing the drinks prices and sales to gain a greater insight into how the pubs in your chain are performing.</a:t>
            </a:r>
          </a:p>
          <a:p>
            <a:r>
              <a:rPr lang="en-US" sz="2400" dirty="0">
                <a:solidFill>
                  <a:srgbClr val="000000"/>
                </a:solidFill>
                <a:latin typeface="Raleway" pitchFamily="2" charset="0"/>
              </a:rPr>
              <a:t>This case study by Steel Data has 4 Tables: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Raleway" pitchFamily="2" charset="0"/>
              </a:rPr>
              <a:t>Pubs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Raleway" pitchFamily="2" charset="0"/>
              </a:rPr>
              <a:t>Beverages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Raleway" pitchFamily="2" charset="0"/>
              </a:rPr>
              <a:t>Rating</a:t>
            </a:r>
            <a:r>
              <a:rPr lang="en-IN" sz="2400" dirty="0">
                <a:solidFill>
                  <a:srgbClr val="000000"/>
                </a:solidFill>
                <a:latin typeface="Raleway" pitchFamily="2" charset="0"/>
              </a:rPr>
              <a:t>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Raleway" pitchFamily="2" charset="0"/>
              </a:rPr>
              <a:t>Sales</a:t>
            </a:r>
            <a:endParaRPr lang="en-US" sz="2400" dirty="0">
              <a:solidFill>
                <a:srgbClr val="000000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73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DC3475-A070-6242-5E47-B1016C1BC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74" y="1562986"/>
            <a:ext cx="8378456" cy="51993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7C4FB2-DA9B-BBC0-2FD8-E947347DC804}"/>
              </a:ext>
            </a:extLst>
          </p:cNvPr>
          <p:cNvSpPr/>
          <p:nvPr/>
        </p:nvSpPr>
        <p:spPr>
          <a:xfrm>
            <a:off x="324293" y="179746"/>
            <a:ext cx="8495414" cy="1212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</a:t>
            </a:r>
            <a:r>
              <a:rPr lang="en-US" sz="2800" b="1" dirty="0">
                <a:solidFill>
                  <a:schemeClr val="tx1"/>
                </a:solidFill>
              </a:rPr>
              <a:t>TABLES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87464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A56AA6-EAA9-8C49-0BA3-EF95984DAA70}"/>
              </a:ext>
            </a:extLst>
          </p:cNvPr>
          <p:cNvSpPr txBox="1"/>
          <p:nvPr/>
        </p:nvSpPr>
        <p:spPr>
          <a:xfrm>
            <a:off x="606054" y="383900"/>
            <a:ext cx="7974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aleway" pitchFamily="2" charset="0"/>
              </a:rPr>
              <a:t>--1. How many pubs are located in each country?</a:t>
            </a:r>
            <a:endParaRPr lang="en-IN" sz="2400" dirty="0">
              <a:latin typeface="Raleway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EDA0F-381D-D5CC-CA3E-FAB6E6554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83" y="1179740"/>
            <a:ext cx="7176133" cy="2031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BD73B8-64DC-02A2-B30E-40CB0A096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83" y="3689499"/>
            <a:ext cx="7271826" cy="21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6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0EF99-85CA-93DE-06D9-F5B003E161C7}"/>
              </a:ext>
            </a:extLst>
          </p:cNvPr>
          <p:cNvSpPr txBox="1"/>
          <p:nvPr/>
        </p:nvSpPr>
        <p:spPr>
          <a:xfrm>
            <a:off x="180754" y="298563"/>
            <a:ext cx="88781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Raleway" pitchFamily="2" charset="0"/>
              </a:rPr>
              <a:t>--2. What is the total sales amount for each pub, including the beverage price and quantity sold?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3FAACA-01A9-4093-B5D5-05C032692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1" y="1462745"/>
            <a:ext cx="8360151" cy="2715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D6C14D-0F39-AF5B-C69D-1E1CD7C13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21" y="4388670"/>
            <a:ext cx="8431619" cy="20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A7ACD-BF6B-2324-8BD6-2BA63F440F22}"/>
              </a:ext>
            </a:extLst>
          </p:cNvPr>
          <p:cNvSpPr txBox="1"/>
          <p:nvPr/>
        </p:nvSpPr>
        <p:spPr>
          <a:xfrm>
            <a:off x="350874" y="51483"/>
            <a:ext cx="81126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Raleway" pitchFamily="2" charset="0"/>
            </a:endParaRPr>
          </a:p>
          <a:p>
            <a:r>
              <a:rPr lang="en-US" sz="2400" dirty="0">
                <a:latin typeface="Raleway" pitchFamily="2" charset="0"/>
              </a:rPr>
              <a:t>--3. Which pub has the highest average rating?</a:t>
            </a:r>
            <a:endParaRPr lang="en-IN" sz="2400" dirty="0">
              <a:latin typeface="Raleway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7E53C-F406-F692-2C0B-29544B0EA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73" y="1155583"/>
            <a:ext cx="7635925" cy="2746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40D255-278C-BA41-A763-FC9D89B19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74" y="4423144"/>
            <a:ext cx="7635924" cy="185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7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ED7272-96E5-C45A-C19C-BEC837E98EB3}"/>
              </a:ext>
            </a:extLst>
          </p:cNvPr>
          <p:cNvSpPr txBox="1"/>
          <p:nvPr/>
        </p:nvSpPr>
        <p:spPr>
          <a:xfrm>
            <a:off x="382772" y="213779"/>
            <a:ext cx="8761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aleway" pitchFamily="2" charset="0"/>
              </a:rPr>
              <a:t>--4. What are the top 5 beverages by sales quantity across all pubs?</a:t>
            </a:r>
            <a:endParaRPr lang="en-IN" sz="2400" dirty="0">
              <a:latin typeface="Raleway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2A503-D5FB-B8FF-7D0C-2EDF6FA25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86" y="1226967"/>
            <a:ext cx="7208116" cy="2951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89BF76-E846-4290-A7DD-658F931E7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86" y="4262849"/>
            <a:ext cx="3699372" cy="23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8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E1AE39-3C10-0EDB-53E8-F8DF1696D409}"/>
              </a:ext>
            </a:extLst>
          </p:cNvPr>
          <p:cNvSpPr txBox="1"/>
          <p:nvPr/>
        </p:nvSpPr>
        <p:spPr>
          <a:xfrm>
            <a:off x="510361" y="139351"/>
            <a:ext cx="77724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aleway" pitchFamily="2" charset="0"/>
              </a:rPr>
              <a:t>--5. How many sales transactions occurred on each date?</a:t>
            </a:r>
            <a:endParaRPr lang="en-IN" sz="2400" dirty="0">
              <a:latin typeface="Raleway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E6961-DE23-5851-4280-BE501D367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1" y="1245895"/>
            <a:ext cx="5837276" cy="1965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B2A503-9997-4AA9-AD84-1C211ECCE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60" y="3486579"/>
            <a:ext cx="4061639" cy="28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8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EB0394-5DAA-87BA-C3D3-313476F42D6F}"/>
              </a:ext>
            </a:extLst>
          </p:cNvPr>
          <p:cNvSpPr txBox="1"/>
          <p:nvPr/>
        </p:nvSpPr>
        <p:spPr>
          <a:xfrm>
            <a:off x="435934" y="139075"/>
            <a:ext cx="83678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aleway" pitchFamily="2" charset="0"/>
              </a:rPr>
              <a:t>--6. Find the name of someone that had cocktails and which pub they had it in?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40A9B-1845-2BF3-25C5-B4B7E91AF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59" y="1279254"/>
            <a:ext cx="5912154" cy="2149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B2D87-74BD-0B72-4A00-3FDC9DD84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58" y="3738182"/>
            <a:ext cx="5912154" cy="28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3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295</Words>
  <Application>Microsoft Office PowerPoint</Application>
  <PresentationFormat>On-screen Show (4:3)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Raleway</vt:lpstr>
      <vt:lpstr>Office Theme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SUMANTH KUMAR CHITIRALA</dc:creator>
  <cp:lastModifiedBy>SUMANTH KUMAR CHITIRALA</cp:lastModifiedBy>
  <cp:revision>7</cp:revision>
  <dcterms:created xsi:type="dcterms:W3CDTF">2023-12-15T01:46:11Z</dcterms:created>
  <dcterms:modified xsi:type="dcterms:W3CDTF">2023-12-15T04:24:22Z</dcterms:modified>
</cp:coreProperties>
</file>