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8" r:id="rId3"/>
    <p:sldId id="259" r:id="rId4"/>
    <p:sldId id="314" r:id="rId5"/>
    <p:sldId id="311" r:id="rId6"/>
    <p:sldId id="260" r:id="rId7"/>
    <p:sldId id="307" r:id="rId8"/>
    <p:sldId id="310" r:id="rId9"/>
    <p:sldId id="306" r:id="rId10"/>
    <p:sldId id="308" r:id="rId11"/>
    <p:sldId id="309" r:id="rId12"/>
    <p:sldId id="312" r:id="rId13"/>
    <p:sldId id="313" r:id="rId14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MS Reference Sans Serif" panose="020B0604030504040204" pitchFamily="34" charset="0"/>
      <p:regular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Nunito Sa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90C84-1504-46EE-B168-D70ED74917A0}">
  <a:tblStyle styleId="{F3390C84-1504-46EE-B168-D70ED74917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E59A1-C2E1-41DE-800E-D7A2C144D8CE}" type="doc">
      <dgm:prSet loTypeId="urn:microsoft.com/office/officeart/2011/layout/HexagonRadial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84345FE-DF32-4FFE-87B0-4C7BA806AF82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tx1"/>
              </a:solidFill>
            </a:rPr>
            <a:t>Krishi</a:t>
          </a:r>
          <a:r>
            <a:rPr lang="en-US" sz="1600" b="1" baseline="0" dirty="0">
              <a:solidFill>
                <a:schemeClr val="tx1"/>
              </a:solidFill>
            </a:rPr>
            <a:t> </a:t>
          </a:r>
          <a:r>
            <a:rPr lang="en-US" sz="1600" b="1" baseline="0" dirty="0" err="1">
              <a:solidFill>
                <a:schemeClr val="tx1"/>
              </a:solidFill>
            </a:rPr>
            <a:t>Sahayta</a:t>
          </a:r>
          <a:r>
            <a:rPr lang="en-US" sz="1600" b="1" baseline="0">
              <a:solidFill>
                <a:schemeClr val="tx1"/>
              </a:solidFill>
            </a:rPr>
            <a:t> App</a:t>
          </a:r>
          <a:endParaRPr lang="en-IN" sz="1600" b="1" dirty="0">
            <a:solidFill>
              <a:schemeClr val="tx1"/>
            </a:solidFill>
          </a:endParaRPr>
        </a:p>
      </dgm:t>
    </dgm:pt>
    <dgm:pt modelId="{57954B40-6CCE-4CA7-AF9C-FEB80E2AD30B}" type="parTrans" cxnId="{E8D957F4-32E7-44AF-8BE0-F7ADEFDD940B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FFD8EB98-7FB7-4CE2-A800-EAC141C3DA1D}" type="sibTrans" cxnId="{E8D957F4-32E7-44AF-8BE0-F7ADEFDD940B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5646CA40-95DC-4745-8E10-7961ED11D11C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SMS Notification</a:t>
          </a:r>
          <a:endParaRPr lang="en-IN" sz="1600" b="1" dirty="0">
            <a:solidFill>
              <a:schemeClr val="tx1"/>
            </a:solidFill>
          </a:endParaRPr>
        </a:p>
      </dgm:t>
    </dgm:pt>
    <dgm:pt modelId="{3D069816-BCF0-4AC6-B3BF-98521A1895B2}" type="parTrans" cxnId="{D5712D83-903A-4847-8BE3-152460623AA0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B9F3DE87-6C8F-48C8-9C89-6F4D4E7C270D}" type="sibTrans" cxnId="{D5712D83-903A-4847-8BE3-152460623AA0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00A11566-63FA-48E6-99CD-8AC7C016C793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Local Language Support</a:t>
          </a:r>
        </a:p>
      </dgm:t>
    </dgm:pt>
    <dgm:pt modelId="{2803A9D9-F380-44D7-A0A6-2C767A9A82CA}" type="parTrans" cxnId="{11D695E6-8571-4149-960A-9151192CDBCA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01210D18-2EA3-480C-ABFB-C28DDF3867D5}" type="sibTrans" cxnId="{11D695E6-8571-4149-960A-9151192CDBCA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0F0A23ED-6EFF-42E6-884B-6F33A115EE5F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Tracking using Aadhar </a:t>
          </a:r>
        </a:p>
      </dgm:t>
    </dgm:pt>
    <dgm:pt modelId="{5DA612A5-7ED5-4B86-B58B-9FD084D878A5}" type="parTrans" cxnId="{5F5D196C-6408-4A19-9422-EC6F86BDF8A8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CCDF88A9-9063-45F1-B15E-19D61828E96C}" type="sibTrans" cxnId="{5F5D196C-6408-4A19-9422-EC6F86BDF8A8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AF319D92-59B6-4F54-A8F2-34C06E3A7FF0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Yield Estimation using Image Processing</a:t>
          </a:r>
        </a:p>
      </dgm:t>
    </dgm:pt>
    <dgm:pt modelId="{26ECA263-277D-45A2-A898-366E2576B6FF}" type="parTrans" cxnId="{8589B53A-C570-4C07-B27B-A1C5B1A50ADE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E38EC587-F31C-4D87-8521-3FA3E92494CF}" type="sibTrans" cxnId="{8589B53A-C570-4C07-B27B-A1C5B1A50ADE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DF017E7B-08E7-4A1B-BBE7-5C10A7516857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Claim verification using </a:t>
          </a:r>
          <a:r>
            <a:rPr lang="en-US" sz="1600" b="1" dirty="0" err="1">
              <a:solidFill>
                <a:schemeClr val="tx1"/>
              </a:solidFill>
            </a:rPr>
            <a:t>Meteorolog-ical</a:t>
          </a:r>
          <a:r>
            <a:rPr lang="en-US" sz="1600" b="1" dirty="0">
              <a:solidFill>
                <a:schemeClr val="tx1"/>
              </a:solidFill>
            </a:rPr>
            <a:t> data</a:t>
          </a:r>
        </a:p>
      </dgm:t>
    </dgm:pt>
    <dgm:pt modelId="{406D80BE-D792-430D-83BA-829446E0738A}" type="sibTrans" cxnId="{B511C4C6-97D7-4ADD-B201-090FA00BA59A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09093FD2-F39A-433B-B099-F90F6710A587}" type="parTrans" cxnId="{B511C4C6-97D7-4ADD-B201-090FA00BA59A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34DB7DA0-2E33-4163-86B0-846AB1695A0C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Help feature for guidance</a:t>
          </a:r>
          <a:endParaRPr lang="en-IN" sz="1600" b="1" dirty="0">
            <a:solidFill>
              <a:schemeClr val="tx1"/>
            </a:solidFill>
          </a:endParaRPr>
        </a:p>
      </dgm:t>
    </dgm:pt>
    <dgm:pt modelId="{CFFCE24F-08DD-4164-80E6-064796EAE9FC}" type="sibTrans" cxnId="{7676290C-9D0B-435A-9C5E-85F880795AC2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266F5368-91B0-4389-855A-F309B1469A2E}" type="parTrans" cxnId="{7676290C-9D0B-435A-9C5E-85F880795AC2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E87651C2-0908-4D37-A566-A615F3FD0105}" type="pres">
      <dgm:prSet presAssocID="{98DE59A1-C2E1-41DE-800E-D7A2C144D8C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194D6EF-E1CC-4C72-A6C2-69E69E169E84}" type="pres">
      <dgm:prSet presAssocID="{984345FE-DF32-4FFE-87B0-4C7BA806AF82}" presName="Parent" presStyleLbl="node0" presStyleIdx="0" presStyleCnt="1">
        <dgm:presLayoutVars>
          <dgm:chMax val="6"/>
          <dgm:chPref val="6"/>
        </dgm:presLayoutVars>
      </dgm:prSet>
      <dgm:spPr/>
    </dgm:pt>
    <dgm:pt modelId="{731849F4-D8C5-4D36-9370-BD54FF843EFD}" type="pres">
      <dgm:prSet presAssocID="{5646CA40-95DC-4745-8E10-7961ED11D11C}" presName="Accent1" presStyleCnt="0"/>
      <dgm:spPr/>
    </dgm:pt>
    <dgm:pt modelId="{36529C39-DEDC-4DEC-96B6-23EC1B5BD0D6}" type="pres">
      <dgm:prSet presAssocID="{5646CA40-95DC-4745-8E10-7961ED11D11C}" presName="Accent" presStyleLbl="bgShp" presStyleIdx="0" presStyleCnt="6"/>
      <dgm:spPr/>
    </dgm:pt>
    <dgm:pt modelId="{B8DB34A8-0A20-4CD9-AF3C-0664F873AC69}" type="pres">
      <dgm:prSet presAssocID="{5646CA40-95DC-4745-8E10-7961ED11D11C}" presName="Child1" presStyleLbl="node1" presStyleIdx="0" presStyleCnt="6" custScaleX="99641" custScaleY="94677" custLinFactNeighborX="-213">
        <dgm:presLayoutVars>
          <dgm:chMax val="0"/>
          <dgm:chPref val="0"/>
          <dgm:bulletEnabled val="1"/>
        </dgm:presLayoutVars>
      </dgm:prSet>
      <dgm:spPr/>
    </dgm:pt>
    <dgm:pt modelId="{A1A9956B-DDC2-4EE3-AF12-B6C142522EA4}" type="pres">
      <dgm:prSet presAssocID="{00A11566-63FA-48E6-99CD-8AC7C016C793}" presName="Accent2" presStyleCnt="0"/>
      <dgm:spPr/>
    </dgm:pt>
    <dgm:pt modelId="{D58FAE67-E735-4408-AFA5-3633ABBD0E64}" type="pres">
      <dgm:prSet presAssocID="{00A11566-63FA-48E6-99CD-8AC7C016C793}" presName="Accent" presStyleLbl="bgShp" presStyleIdx="1" presStyleCnt="6"/>
      <dgm:spPr/>
    </dgm:pt>
    <dgm:pt modelId="{ECFAE263-6B50-42D2-B0F2-CFF6635840FA}" type="pres">
      <dgm:prSet presAssocID="{00A11566-63FA-48E6-99CD-8AC7C016C79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E618A9A-FFC3-4C32-8BCE-FB4BE1B9F3FE}" type="pres">
      <dgm:prSet presAssocID="{0F0A23ED-6EFF-42E6-884B-6F33A115EE5F}" presName="Accent3" presStyleCnt="0"/>
      <dgm:spPr/>
    </dgm:pt>
    <dgm:pt modelId="{64B13662-A0F6-4357-AFF3-5AABFD5EEE2F}" type="pres">
      <dgm:prSet presAssocID="{0F0A23ED-6EFF-42E6-884B-6F33A115EE5F}" presName="Accent" presStyleLbl="bgShp" presStyleIdx="2" presStyleCnt="6"/>
      <dgm:spPr/>
    </dgm:pt>
    <dgm:pt modelId="{490DB9C3-71F3-4E5D-8C96-188BB5C5F76E}" type="pres">
      <dgm:prSet presAssocID="{0F0A23ED-6EFF-42E6-884B-6F33A115EE5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4D5008-C86D-44D0-BDD4-06F5CDB1FB80}" type="pres">
      <dgm:prSet presAssocID="{AF319D92-59B6-4F54-A8F2-34C06E3A7FF0}" presName="Accent4" presStyleCnt="0"/>
      <dgm:spPr/>
    </dgm:pt>
    <dgm:pt modelId="{058312D0-2C0E-42C2-B2A6-7ABD773B3957}" type="pres">
      <dgm:prSet presAssocID="{AF319D92-59B6-4F54-A8F2-34C06E3A7FF0}" presName="Accent" presStyleLbl="bgShp" presStyleIdx="3" presStyleCnt="6"/>
      <dgm:spPr/>
    </dgm:pt>
    <dgm:pt modelId="{EF943974-9777-4D16-9BCB-B609B253126C}" type="pres">
      <dgm:prSet presAssocID="{AF319D92-59B6-4F54-A8F2-34C06E3A7FF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460F094-4758-41A6-9DE4-4FBADCF581D9}" type="pres">
      <dgm:prSet presAssocID="{DF017E7B-08E7-4A1B-BBE7-5C10A7516857}" presName="Accent5" presStyleCnt="0"/>
      <dgm:spPr/>
    </dgm:pt>
    <dgm:pt modelId="{BE06986C-D8AE-4F24-ACEA-C9850D4F6637}" type="pres">
      <dgm:prSet presAssocID="{DF017E7B-08E7-4A1B-BBE7-5C10A7516857}" presName="Accent" presStyleLbl="bgShp" presStyleIdx="4" presStyleCnt="6"/>
      <dgm:spPr/>
    </dgm:pt>
    <dgm:pt modelId="{FC338C74-9F5E-4559-9058-A975EED2F47B}" type="pres">
      <dgm:prSet presAssocID="{DF017E7B-08E7-4A1B-BBE7-5C10A7516857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9B4F257-4EEB-4C91-B912-B3D0C0C99394}" type="pres">
      <dgm:prSet presAssocID="{34DB7DA0-2E33-4163-86B0-846AB1695A0C}" presName="Accent6" presStyleCnt="0"/>
      <dgm:spPr/>
    </dgm:pt>
    <dgm:pt modelId="{08A175A9-C116-411E-9A37-A270E7AADD9C}" type="pres">
      <dgm:prSet presAssocID="{34DB7DA0-2E33-4163-86B0-846AB1695A0C}" presName="Accent" presStyleLbl="bgShp" presStyleIdx="5" presStyleCnt="6"/>
      <dgm:spPr/>
    </dgm:pt>
    <dgm:pt modelId="{C3C83781-C008-40A0-95E8-3BEEC6739F4E}" type="pres">
      <dgm:prSet presAssocID="{34DB7DA0-2E33-4163-86B0-846AB1695A0C}" presName="Child6" presStyleLbl="node1" presStyleIdx="5" presStyleCnt="6" custLinFactNeighborY="-603">
        <dgm:presLayoutVars>
          <dgm:chMax val="0"/>
          <dgm:chPref val="0"/>
          <dgm:bulletEnabled val="1"/>
        </dgm:presLayoutVars>
      </dgm:prSet>
      <dgm:spPr/>
    </dgm:pt>
  </dgm:ptLst>
  <dgm:cxnLst>
    <dgm:cxn modelId="{7676290C-9D0B-435A-9C5E-85F880795AC2}" srcId="{984345FE-DF32-4FFE-87B0-4C7BA806AF82}" destId="{34DB7DA0-2E33-4163-86B0-846AB1695A0C}" srcOrd="5" destOrd="0" parTransId="{266F5368-91B0-4389-855A-F309B1469A2E}" sibTransId="{CFFCE24F-08DD-4164-80E6-064796EAE9FC}"/>
    <dgm:cxn modelId="{D12AF41C-DF31-4A09-AAC1-81AD7501FB31}" type="presOf" srcId="{5646CA40-95DC-4745-8E10-7961ED11D11C}" destId="{B8DB34A8-0A20-4CD9-AF3C-0664F873AC69}" srcOrd="0" destOrd="0" presId="urn:microsoft.com/office/officeart/2011/layout/HexagonRadial"/>
    <dgm:cxn modelId="{8E583833-582F-4785-8998-D3B99B55C201}" type="presOf" srcId="{00A11566-63FA-48E6-99CD-8AC7C016C793}" destId="{ECFAE263-6B50-42D2-B0F2-CFF6635840FA}" srcOrd="0" destOrd="0" presId="urn:microsoft.com/office/officeart/2011/layout/HexagonRadial"/>
    <dgm:cxn modelId="{8589B53A-C570-4C07-B27B-A1C5B1A50ADE}" srcId="{984345FE-DF32-4FFE-87B0-4C7BA806AF82}" destId="{AF319D92-59B6-4F54-A8F2-34C06E3A7FF0}" srcOrd="3" destOrd="0" parTransId="{26ECA263-277D-45A2-A898-366E2576B6FF}" sibTransId="{E38EC587-F31C-4D87-8521-3FA3E92494CF}"/>
    <dgm:cxn modelId="{0EC6FD3D-D451-41AB-8BDB-5ABA075259E7}" type="presOf" srcId="{98DE59A1-C2E1-41DE-800E-D7A2C144D8CE}" destId="{E87651C2-0908-4D37-A566-A615F3FD0105}" srcOrd="0" destOrd="0" presId="urn:microsoft.com/office/officeart/2011/layout/HexagonRadial"/>
    <dgm:cxn modelId="{002B016C-276F-4119-8F29-4AEC682CBF56}" type="presOf" srcId="{984345FE-DF32-4FFE-87B0-4C7BA806AF82}" destId="{6194D6EF-E1CC-4C72-A6C2-69E69E169E84}" srcOrd="0" destOrd="0" presId="urn:microsoft.com/office/officeart/2011/layout/HexagonRadial"/>
    <dgm:cxn modelId="{5F5D196C-6408-4A19-9422-EC6F86BDF8A8}" srcId="{984345FE-DF32-4FFE-87B0-4C7BA806AF82}" destId="{0F0A23ED-6EFF-42E6-884B-6F33A115EE5F}" srcOrd="2" destOrd="0" parTransId="{5DA612A5-7ED5-4B86-B58B-9FD084D878A5}" sibTransId="{CCDF88A9-9063-45F1-B15E-19D61828E96C}"/>
    <dgm:cxn modelId="{D41F3A52-A9BA-40F2-9823-CF2451C2D6CF}" type="presOf" srcId="{AF319D92-59B6-4F54-A8F2-34C06E3A7FF0}" destId="{EF943974-9777-4D16-9BCB-B609B253126C}" srcOrd="0" destOrd="0" presId="urn:microsoft.com/office/officeart/2011/layout/HexagonRadial"/>
    <dgm:cxn modelId="{D5712D83-903A-4847-8BE3-152460623AA0}" srcId="{984345FE-DF32-4FFE-87B0-4C7BA806AF82}" destId="{5646CA40-95DC-4745-8E10-7961ED11D11C}" srcOrd="0" destOrd="0" parTransId="{3D069816-BCF0-4AC6-B3BF-98521A1895B2}" sibTransId="{B9F3DE87-6C8F-48C8-9C89-6F4D4E7C270D}"/>
    <dgm:cxn modelId="{A055F79F-B5E1-4E6D-9584-B80E8D5624B4}" type="presOf" srcId="{34DB7DA0-2E33-4163-86B0-846AB1695A0C}" destId="{C3C83781-C008-40A0-95E8-3BEEC6739F4E}" srcOrd="0" destOrd="0" presId="urn:microsoft.com/office/officeart/2011/layout/HexagonRadial"/>
    <dgm:cxn modelId="{C0D765A5-5E72-4A36-AAD1-C05C354AB713}" type="presOf" srcId="{0F0A23ED-6EFF-42E6-884B-6F33A115EE5F}" destId="{490DB9C3-71F3-4E5D-8C96-188BB5C5F76E}" srcOrd="0" destOrd="0" presId="urn:microsoft.com/office/officeart/2011/layout/HexagonRadial"/>
    <dgm:cxn modelId="{62E696BA-8D1E-43C0-AC3F-9E77CF48DF78}" type="presOf" srcId="{DF017E7B-08E7-4A1B-BBE7-5C10A7516857}" destId="{FC338C74-9F5E-4559-9058-A975EED2F47B}" srcOrd="0" destOrd="0" presId="urn:microsoft.com/office/officeart/2011/layout/HexagonRadial"/>
    <dgm:cxn modelId="{B511C4C6-97D7-4ADD-B201-090FA00BA59A}" srcId="{984345FE-DF32-4FFE-87B0-4C7BA806AF82}" destId="{DF017E7B-08E7-4A1B-BBE7-5C10A7516857}" srcOrd="4" destOrd="0" parTransId="{09093FD2-F39A-433B-B099-F90F6710A587}" sibTransId="{406D80BE-D792-430D-83BA-829446E0738A}"/>
    <dgm:cxn modelId="{11D695E6-8571-4149-960A-9151192CDBCA}" srcId="{984345FE-DF32-4FFE-87B0-4C7BA806AF82}" destId="{00A11566-63FA-48E6-99CD-8AC7C016C793}" srcOrd="1" destOrd="0" parTransId="{2803A9D9-F380-44D7-A0A6-2C767A9A82CA}" sibTransId="{01210D18-2EA3-480C-ABFB-C28DDF3867D5}"/>
    <dgm:cxn modelId="{E8D957F4-32E7-44AF-8BE0-F7ADEFDD940B}" srcId="{98DE59A1-C2E1-41DE-800E-D7A2C144D8CE}" destId="{984345FE-DF32-4FFE-87B0-4C7BA806AF82}" srcOrd="0" destOrd="0" parTransId="{57954B40-6CCE-4CA7-AF9C-FEB80E2AD30B}" sibTransId="{FFD8EB98-7FB7-4CE2-A800-EAC141C3DA1D}"/>
    <dgm:cxn modelId="{06BBA308-95B6-4DF0-B4C9-2576B576598F}" type="presParOf" srcId="{E87651C2-0908-4D37-A566-A615F3FD0105}" destId="{6194D6EF-E1CC-4C72-A6C2-69E69E169E84}" srcOrd="0" destOrd="0" presId="urn:microsoft.com/office/officeart/2011/layout/HexagonRadial"/>
    <dgm:cxn modelId="{121AC180-5C7C-4D27-938C-AEF02217F203}" type="presParOf" srcId="{E87651C2-0908-4D37-A566-A615F3FD0105}" destId="{731849F4-D8C5-4D36-9370-BD54FF843EFD}" srcOrd="1" destOrd="0" presId="urn:microsoft.com/office/officeart/2011/layout/HexagonRadial"/>
    <dgm:cxn modelId="{5373C623-F12C-4A0F-82DF-EED0655D3876}" type="presParOf" srcId="{731849F4-D8C5-4D36-9370-BD54FF843EFD}" destId="{36529C39-DEDC-4DEC-96B6-23EC1B5BD0D6}" srcOrd="0" destOrd="0" presId="urn:microsoft.com/office/officeart/2011/layout/HexagonRadial"/>
    <dgm:cxn modelId="{BB3EDA3E-9097-4F82-873B-B4BF494C4ED5}" type="presParOf" srcId="{E87651C2-0908-4D37-A566-A615F3FD0105}" destId="{B8DB34A8-0A20-4CD9-AF3C-0664F873AC69}" srcOrd="2" destOrd="0" presId="urn:microsoft.com/office/officeart/2011/layout/HexagonRadial"/>
    <dgm:cxn modelId="{51EAC61F-AE37-4AE6-9145-2E40C33B436A}" type="presParOf" srcId="{E87651C2-0908-4D37-A566-A615F3FD0105}" destId="{A1A9956B-DDC2-4EE3-AF12-B6C142522EA4}" srcOrd="3" destOrd="0" presId="urn:microsoft.com/office/officeart/2011/layout/HexagonRadial"/>
    <dgm:cxn modelId="{FC4835DC-B4E7-4B36-8061-44F254683DAA}" type="presParOf" srcId="{A1A9956B-DDC2-4EE3-AF12-B6C142522EA4}" destId="{D58FAE67-E735-4408-AFA5-3633ABBD0E64}" srcOrd="0" destOrd="0" presId="urn:microsoft.com/office/officeart/2011/layout/HexagonRadial"/>
    <dgm:cxn modelId="{5027FC64-CE00-467F-B7B3-D6C9431C0443}" type="presParOf" srcId="{E87651C2-0908-4D37-A566-A615F3FD0105}" destId="{ECFAE263-6B50-42D2-B0F2-CFF6635840FA}" srcOrd="4" destOrd="0" presId="urn:microsoft.com/office/officeart/2011/layout/HexagonRadial"/>
    <dgm:cxn modelId="{30ACB29C-F6AD-4AA8-8799-1F3DA9B33BCE}" type="presParOf" srcId="{E87651C2-0908-4D37-A566-A615F3FD0105}" destId="{4E618A9A-FFC3-4C32-8BCE-FB4BE1B9F3FE}" srcOrd="5" destOrd="0" presId="urn:microsoft.com/office/officeart/2011/layout/HexagonRadial"/>
    <dgm:cxn modelId="{D91DF8A2-1AC8-415C-BD36-6225E0D46A3A}" type="presParOf" srcId="{4E618A9A-FFC3-4C32-8BCE-FB4BE1B9F3FE}" destId="{64B13662-A0F6-4357-AFF3-5AABFD5EEE2F}" srcOrd="0" destOrd="0" presId="urn:microsoft.com/office/officeart/2011/layout/HexagonRadial"/>
    <dgm:cxn modelId="{01F8A331-4B3D-4C3D-8144-A25E078B931F}" type="presParOf" srcId="{E87651C2-0908-4D37-A566-A615F3FD0105}" destId="{490DB9C3-71F3-4E5D-8C96-188BB5C5F76E}" srcOrd="6" destOrd="0" presId="urn:microsoft.com/office/officeart/2011/layout/HexagonRadial"/>
    <dgm:cxn modelId="{1B9F1281-C83E-4049-9F28-65088F03D5CB}" type="presParOf" srcId="{E87651C2-0908-4D37-A566-A615F3FD0105}" destId="{874D5008-C86D-44D0-BDD4-06F5CDB1FB80}" srcOrd="7" destOrd="0" presId="urn:microsoft.com/office/officeart/2011/layout/HexagonRadial"/>
    <dgm:cxn modelId="{AF6DE9AE-8556-4C9D-955C-7CC80B472324}" type="presParOf" srcId="{874D5008-C86D-44D0-BDD4-06F5CDB1FB80}" destId="{058312D0-2C0E-42C2-B2A6-7ABD773B3957}" srcOrd="0" destOrd="0" presId="urn:microsoft.com/office/officeart/2011/layout/HexagonRadial"/>
    <dgm:cxn modelId="{C0C85AB8-24F4-441C-8400-480AB5DAE238}" type="presParOf" srcId="{E87651C2-0908-4D37-A566-A615F3FD0105}" destId="{EF943974-9777-4D16-9BCB-B609B253126C}" srcOrd="8" destOrd="0" presId="urn:microsoft.com/office/officeart/2011/layout/HexagonRadial"/>
    <dgm:cxn modelId="{5CB58B5F-3F17-4DF6-92CF-09CAF966B288}" type="presParOf" srcId="{E87651C2-0908-4D37-A566-A615F3FD0105}" destId="{C460F094-4758-41A6-9DE4-4FBADCF581D9}" srcOrd="9" destOrd="0" presId="urn:microsoft.com/office/officeart/2011/layout/HexagonRadial"/>
    <dgm:cxn modelId="{89D460C2-DEEC-43FB-9EC6-C8E1A612C8F2}" type="presParOf" srcId="{C460F094-4758-41A6-9DE4-4FBADCF581D9}" destId="{BE06986C-D8AE-4F24-ACEA-C9850D4F6637}" srcOrd="0" destOrd="0" presId="urn:microsoft.com/office/officeart/2011/layout/HexagonRadial"/>
    <dgm:cxn modelId="{5E068B60-74BB-42F5-B154-22B1C1C9BDB3}" type="presParOf" srcId="{E87651C2-0908-4D37-A566-A615F3FD0105}" destId="{FC338C74-9F5E-4559-9058-A975EED2F47B}" srcOrd="10" destOrd="0" presId="urn:microsoft.com/office/officeart/2011/layout/HexagonRadial"/>
    <dgm:cxn modelId="{D37377AF-CFA7-4B32-A3C5-E4D6092305F2}" type="presParOf" srcId="{E87651C2-0908-4D37-A566-A615F3FD0105}" destId="{B9B4F257-4EEB-4C91-B912-B3D0C0C99394}" srcOrd="11" destOrd="0" presId="urn:microsoft.com/office/officeart/2011/layout/HexagonRadial"/>
    <dgm:cxn modelId="{341C93E4-B742-47D5-95BD-AF33540AFAA1}" type="presParOf" srcId="{B9B4F257-4EEB-4C91-B912-B3D0C0C99394}" destId="{08A175A9-C116-411E-9A37-A270E7AADD9C}" srcOrd="0" destOrd="0" presId="urn:microsoft.com/office/officeart/2011/layout/HexagonRadial"/>
    <dgm:cxn modelId="{1DA164BB-A1C3-4A9D-B0DA-7D195DF4DF8E}" type="presParOf" srcId="{E87651C2-0908-4D37-A566-A615F3FD0105}" destId="{C3C83781-C008-40A0-95E8-3BEEC6739F4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4D6EF-E1CC-4C72-A6C2-69E69E169E84}">
      <dsp:nvSpPr>
        <dsp:cNvPr id="0" name=""/>
        <dsp:cNvSpPr/>
      </dsp:nvSpPr>
      <dsp:spPr>
        <a:xfrm>
          <a:off x="3517237" y="1639395"/>
          <a:ext cx="2109033" cy="182439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Krishi</a:t>
          </a:r>
          <a:r>
            <a:rPr lang="en-US" sz="1600" b="1" kern="1200" baseline="0" dirty="0">
              <a:solidFill>
                <a:schemeClr val="tx1"/>
              </a:solidFill>
            </a:rPr>
            <a:t> </a:t>
          </a:r>
          <a:r>
            <a:rPr lang="en-US" sz="1600" b="1" kern="1200" baseline="0" dirty="0" err="1">
              <a:solidFill>
                <a:schemeClr val="tx1"/>
              </a:solidFill>
            </a:rPr>
            <a:t>Sahayta</a:t>
          </a:r>
          <a:r>
            <a:rPr lang="en-US" sz="1600" b="1" kern="1200" baseline="0">
              <a:solidFill>
                <a:schemeClr val="tx1"/>
              </a:solidFill>
            </a:rPr>
            <a:t> App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3866733" y="1941724"/>
        <a:ext cx="1410041" cy="1219741"/>
      </dsp:txXfrm>
    </dsp:sp>
    <dsp:sp modelId="{D58FAE67-E735-4408-AFA5-3633ABBD0E64}">
      <dsp:nvSpPr>
        <dsp:cNvPr id="0" name=""/>
        <dsp:cNvSpPr/>
      </dsp:nvSpPr>
      <dsp:spPr>
        <a:xfrm>
          <a:off x="4837898" y="766543"/>
          <a:ext cx="795732" cy="68562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DB34A8-0A20-4CD9-AF3C-0664F873AC69}">
      <dsp:nvSpPr>
        <dsp:cNvPr id="0" name=""/>
        <dsp:cNvSpPr/>
      </dsp:nvSpPr>
      <dsp:spPr>
        <a:xfrm>
          <a:off x="3710931" y="19897"/>
          <a:ext cx="1722133" cy="141562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SMS Notification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3989257" y="248686"/>
        <a:ext cx="1165481" cy="958047"/>
      </dsp:txXfrm>
    </dsp:sp>
    <dsp:sp modelId="{64B13662-A0F6-4357-AFF3-5AABFD5EEE2F}">
      <dsp:nvSpPr>
        <dsp:cNvPr id="0" name=""/>
        <dsp:cNvSpPr/>
      </dsp:nvSpPr>
      <dsp:spPr>
        <a:xfrm>
          <a:off x="5766579" y="2048303"/>
          <a:ext cx="795732" cy="68562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AE263-6B50-42D2-B0F2-CFF6635840FA}">
      <dsp:nvSpPr>
        <dsp:cNvPr id="0" name=""/>
        <dsp:cNvSpPr/>
      </dsp:nvSpPr>
      <dsp:spPr>
        <a:xfrm>
          <a:off x="5296597" y="899760"/>
          <a:ext cx="1728338" cy="149521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117483"/>
                <a:satOff val="980"/>
                <a:lumOff val="12275"/>
                <a:alphaOff val="0"/>
                <a:tint val="50000"/>
                <a:satMod val="300000"/>
              </a:schemeClr>
            </a:gs>
            <a:gs pos="35000">
              <a:schemeClr val="accent5">
                <a:hueOff val="-117483"/>
                <a:satOff val="980"/>
                <a:lumOff val="12275"/>
                <a:alphaOff val="0"/>
                <a:tint val="37000"/>
                <a:satMod val="300000"/>
              </a:schemeClr>
            </a:gs>
            <a:gs pos="100000">
              <a:schemeClr val="accent5">
                <a:hueOff val="-117483"/>
                <a:satOff val="980"/>
                <a:lumOff val="12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Local Language Support</a:t>
          </a:r>
        </a:p>
      </dsp:txBody>
      <dsp:txXfrm>
        <a:off x="5583019" y="1147549"/>
        <a:ext cx="1155494" cy="999637"/>
      </dsp:txXfrm>
    </dsp:sp>
    <dsp:sp modelId="{058312D0-2C0E-42C2-B2A6-7ABD773B3957}">
      <dsp:nvSpPr>
        <dsp:cNvPr id="0" name=""/>
        <dsp:cNvSpPr/>
      </dsp:nvSpPr>
      <dsp:spPr>
        <a:xfrm>
          <a:off x="5121457" y="3495170"/>
          <a:ext cx="795732" cy="68562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90DB9C3-71F3-4E5D-8C96-188BB5C5F76E}">
      <dsp:nvSpPr>
        <dsp:cNvPr id="0" name=""/>
        <dsp:cNvSpPr/>
      </dsp:nvSpPr>
      <dsp:spPr>
        <a:xfrm>
          <a:off x="5296597" y="2707700"/>
          <a:ext cx="1728338" cy="149521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234966"/>
                <a:satOff val="1960"/>
                <a:lumOff val="24549"/>
                <a:alphaOff val="0"/>
                <a:tint val="50000"/>
                <a:satMod val="300000"/>
              </a:schemeClr>
            </a:gs>
            <a:gs pos="35000">
              <a:schemeClr val="accent5">
                <a:hueOff val="-234966"/>
                <a:satOff val="1960"/>
                <a:lumOff val="24549"/>
                <a:alphaOff val="0"/>
                <a:tint val="37000"/>
                <a:satMod val="300000"/>
              </a:schemeClr>
            </a:gs>
            <a:gs pos="100000">
              <a:schemeClr val="accent5">
                <a:hueOff val="-234966"/>
                <a:satOff val="1960"/>
                <a:lumOff val="24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Tracking using Aadhar </a:t>
          </a:r>
        </a:p>
      </dsp:txBody>
      <dsp:txXfrm>
        <a:off x="5583019" y="2955489"/>
        <a:ext cx="1155494" cy="999637"/>
      </dsp:txXfrm>
    </dsp:sp>
    <dsp:sp modelId="{BE06986C-D8AE-4F24-ACEA-C9850D4F6637}">
      <dsp:nvSpPr>
        <dsp:cNvPr id="0" name=""/>
        <dsp:cNvSpPr/>
      </dsp:nvSpPr>
      <dsp:spPr>
        <a:xfrm>
          <a:off x="3521162" y="3645360"/>
          <a:ext cx="795732" cy="68562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F943974-9777-4D16-9BCB-B609B253126C}">
      <dsp:nvSpPr>
        <dsp:cNvPr id="0" name=""/>
        <dsp:cNvSpPr/>
      </dsp:nvSpPr>
      <dsp:spPr>
        <a:xfrm>
          <a:off x="3711510" y="3628386"/>
          <a:ext cx="1728338" cy="149521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352450"/>
                <a:satOff val="2940"/>
                <a:lumOff val="36824"/>
                <a:alphaOff val="0"/>
                <a:tint val="50000"/>
                <a:satMod val="300000"/>
              </a:schemeClr>
            </a:gs>
            <a:gs pos="35000">
              <a:schemeClr val="accent5">
                <a:hueOff val="-352450"/>
                <a:satOff val="2940"/>
                <a:lumOff val="36824"/>
                <a:alphaOff val="0"/>
                <a:tint val="37000"/>
                <a:satMod val="300000"/>
              </a:schemeClr>
            </a:gs>
            <a:gs pos="100000">
              <a:schemeClr val="accent5">
                <a:hueOff val="-352450"/>
                <a:satOff val="2940"/>
                <a:lumOff val="368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Yield Estimation using Image Processing</a:t>
          </a:r>
        </a:p>
      </dsp:txBody>
      <dsp:txXfrm>
        <a:off x="3997932" y="3876175"/>
        <a:ext cx="1155494" cy="999637"/>
      </dsp:txXfrm>
    </dsp:sp>
    <dsp:sp modelId="{08A175A9-C116-411E-9A37-A270E7AADD9C}">
      <dsp:nvSpPr>
        <dsp:cNvPr id="0" name=""/>
        <dsp:cNvSpPr/>
      </dsp:nvSpPr>
      <dsp:spPr>
        <a:xfrm>
          <a:off x="2577273" y="2364114"/>
          <a:ext cx="795732" cy="68562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338C74-9F5E-4559-9058-A975EED2F47B}">
      <dsp:nvSpPr>
        <dsp:cNvPr id="0" name=""/>
        <dsp:cNvSpPr/>
      </dsp:nvSpPr>
      <dsp:spPr>
        <a:xfrm>
          <a:off x="2119064" y="2708729"/>
          <a:ext cx="1728338" cy="149521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469933"/>
                <a:satOff val="3920"/>
                <a:lumOff val="49098"/>
                <a:alphaOff val="0"/>
                <a:tint val="50000"/>
                <a:satMod val="300000"/>
              </a:schemeClr>
            </a:gs>
            <a:gs pos="35000">
              <a:schemeClr val="accent5">
                <a:hueOff val="-469933"/>
                <a:satOff val="3920"/>
                <a:lumOff val="49098"/>
                <a:alphaOff val="0"/>
                <a:tint val="37000"/>
                <a:satMod val="300000"/>
              </a:schemeClr>
            </a:gs>
            <a:gs pos="100000">
              <a:schemeClr val="accent5">
                <a:hueOff val="-469933"/>
                <a:satOff val="3920"/>
                <a:lumOff val="49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Claim verification using </a:t>
          </a:r>
          <a:r>
            <a:rPr lang="en-US" sz="1600" b="1" kern="1200" dirty="0" err="1">
              <a:solidFill>
                <a:schemeClr val="tx1"/>
              </a:solidFill>
            </a:rPr>
            <a:t>Meteorolog-ical</a:t>
          </a:r>
          <a:r>
            <a:rPr lang="en-US" sz="1600" b="1" kern="1200" dirty="0">
              <a:solidFill>
                <a:schemeClr val="tx1"/>
              </a:solidFill>
            </a:rPr>
            <a:t> data</a:t>
          </a:r>
        </a:p>
      </dsp:txBody>
      <dsp:txXfrm>
        <a:off x="2405486" y="2956518"/>
        <a:ext cx="1155494" cy="999637"/>
      </dsp:txXfrm>
    </dsp:sp>
    <dsp:sp modelId="{C3C83781-C008-40A0-95E8-3BEEC6739F4E}">
      <dsp:nvSpPr>
        <dsp:cNvPr id="0" name=""/>
        <dsp:cNvSpPr/>
      </dsp:nvSpPr>
      <dsp:spPr>
        <a:xfrm>
          <a:off x="2119064" y="888686"/>
          <a:ext cx="1728338" cy="149521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587416"/>
                <a:satOff val="4900"/>
                <a:lumOff val="61373"/>
                <a:alphaOff val="0"/>
                <a:tint val="50000"/>
                <a:satMod val="300000"/>
              </a:schemeClr>
            </a:gs>
            <a:gs pos="35000">
              <a:schemeClr val="accent5">
                <a:hueOff val="-587416"/>
                <a:satOff val="4900"/>
                <a:lumOff val="61373"/>
                <a:alphaOff val="0"/>
                <a:tint val="37000"/>
                <a:satMod val="300000"/>
              </a:schemeClr>
            </a:gs>
            <a:gs pos="100000">
              <a:schemeClr val="accent5">
                <a:hueOff val="-587416"/>
                <a:satOff val="4900"/>
                <a:lumOff val="6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Help feature for guidance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2405486" y="1136475"/>
        <a:ext cx="1155494" cy="999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4cf4067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4cf4067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cf40678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4cf40678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4cf40678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4cf40678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cf40678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4cf40678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84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4cf40678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4cf40678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5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cf40678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4cf40678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56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69050" y="1443525"/>
            <a:ext cx="4761600" cy="17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69093" y="3384325"/>
            <a:ext cx="47616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37560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0" y="1776300"/>
            <a:ext cx="38589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0" y="2509774"/>
            <a:ext cx="38589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■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■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Char char="■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13225" y="1705300"/>
            <a:ext cx="3263700" cy="6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713225" y="2540900"/>
            <a:ext cx="3263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379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7379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379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379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/>
          </p:nvPr>
        </p:nvSpPr>
        <p:spPr>
          <a:xfrm>
            <a:off x="7379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7379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33283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/>
          </p:nvPr>
        </p:nvSpPr>
        <p:spPr>
          <a:xfrm>
            <a:off x="33283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3283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83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4"/>
          </p:nvPr>
        </p:nvSpPr>
        <p:spPr>
          <a:xfrm>
            <a:off x="33283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33283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6" hasCustomPrompt="1"/>
          </p:nvPr>
        </p:nvSpPr>
        <p:spPr>
          <a:xfrm>
            <a:off x="59187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7"/>
          </p:nvPr>
        </p:nvSpPr>
        <p:spPr>
          <a:xfrm>
            <a:off x="59187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59187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9" hasCustomPrompt="1"/>
          </p:nvPr>
        </p:nvSpPr>
        <p:spPr>
          <a:xfrm>
            <a:off x="59187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0"/>
          </p:nvPr>
        </p:nvSpPr>
        <p:spPr>
          <a:xfrm>
            <a:off x="59187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59187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3225" y="1712875"/>
            <a:ext cx="38589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713225" y="2416700"/>
            <a:ext cx="38589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6"/>
          <p:cNvGrpSpPr/>
          <p:nvPr/>
        </p:nvGrpSpPr>
        <p:grpSpPr>
          <a:xfrm>
            <a:off x="8033425" y="4277349"/>
            <a:ext cx="604655" cy="482923"/>
            <a:chOff x="5879425" y="4466724"/>
            <a:chExt cx="604655" cy="482923"/>
          </a:xfrm>
        </p:grpSpPr>
        <p:sp>
          <p:nvSpPr>
            <p:cNvPr id="167" name="Google Shape;167;p26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6"/>
          <p:cNvSpPr/>
          <p:nvPr/>
        </p:nvSpPr>
        <p:spPr>
          <a:xfrm rot="379797">
            <a:off x="-572657" y="4220160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045150" y="-145465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60000" y="3888422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687850" y="-154650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8215750" y="4324975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3669050" y="1443525"/>
            <a:ext cx="4761600" cy="17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2"/>
                </a:solidFill>
              </a:rPr>
              <a:t>Krishi </a:t>
            </a:r>
            <a:r>
              <a:rPr lang="en-US" sz="5400" dirty="0" err="1">
                <a:solidFill>
                  <a:schemeClr val="lt2"/>
                </a:solidFill>
              </a:rPr>
              <a:t>Sahayta</a:t>
            </a:r>
            <a:r>
              <a:rPr lang="en-US" sz="5400" dirty="0">
                <a:solidFill>
                  <a:schemeClr val="lt2"/>
                </a:solidFill>
              </a:rPr>
              <a:t> App</a:t>
            </a:r>
            <a:endParaRPr sz="5400" dirty="0">
              <a:solidFill>
                <a:schemeClr val="lt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4053839" y="3384325"/>
            <a:ext cx="4376853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solution for crop insurance claim</a:t>
            </a:r>
            <a:endParaRPr dirty="0"/>
          </a:p>
        </p:txBody>
      </p:sp>
      <p:sp>
        <p:nvSpPr>
          <p:cNvPr id="187" name="Google Shape;187;p30"/>
          <p:cNvSpPr/>
          <p:nvPr/>
        </p:nvSpPr>
        <p:spPr>
          <a:xfrm>
            <a:off x="6390325" y="-153540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-1248412">
            <a:off x="4825511" y="4660756"/>
            <a:ext cx="2821223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/>
          <p:nvPr/>
        </p:nvSpPr>
        <p:spPr>
          <a:xfrm rot="-1248538">
            <a:off x="5659579" y="4913061"/>
            <a:ext cx="2107844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30"/>
          <p:cNvGrpSpPr/>
          <p:nvPr/>
        </p:nvGrpSpPr>
        <p:grpSpPr>
          <a:xfrm>
            <a:off x="8359000" y="4367111"/>
            <a:ext cx="604655" cy="482923"/>
            <a:chOff x="5879425" y="4466724"/>
            <a:chExt cx="604655" cy="482923"/>
          </a:xfrm>
        </p:grpSpPr>
        <p:sp>
          <p:nvSpPr>
            <p:cNvPr id="191" name="Google Shape;191;p30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l="45049" r="6009" b="4333"/>
          <a:stretch/>
        </p:blipFill>
        <p:spPr>
          <a:xfrm>
            <a:off x="0" y="0"/>
            <a:ext cx="39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/>
          <p:nvPr/>
        </p:nvSpPr>
        <p:spPr>
          <a:xfrm rot="-5401006">
            <a:off x="1267014" y="2472126"/>
            <a:ext cx="5555651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4572000" y="1776300"/>
            <a:ext cx="38589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1"/>
          </p:nvPr>
        </p:nvSpPr>
        <p:spPr>
          <a:xfrm>
            <a:off x="4572000" y="2509774"/>
            <a:ext cx="38589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251" name="Google Shape;251;p34"/>
          <p:cNvSpPr/>
          <p:nvPr/>
        </p:nvSpPr>
        <p:spPr>
          <a:xfrm rot="10798982">
            <a:off x="100392" y="303481"/>
            <a:ext cx="4120433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l="21463" r="21468"/>
          <a:stretch/>
        </p:blipFill>
        <p:spPr>
          <a:xfrm>
            <a:off x="0" y="0"/>
            <a:ext cx="39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/>
          <p:nvPr/>
        </p:nvSpPr>
        <p:spPr>
          <a:xfrm rot="-5401006">
            <a:off x="1267014" y="2472126"/>
            <a:ext cx="5555651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6074800" y="4042559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7314300" y="-318675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3757100" y="588350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98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6596-A58B-7911-E475-2829525B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63B9-9CEE-600B-56A9-963907468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6F941-292B-AFB0-4F8F-BCBA9EDD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237560"/>
            <a:ext cx="629602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1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l="26952" r="26952"/>
          <a:stretch/>
        </p:blipFill>
        <p:spPr>
          <a:xfrm>
            <a:off x="5199012" y="8975"/>
            <a:ext cx="394499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 rot="5398976">
            <a:off x="3376438" y="3517197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 rot="5398976">
            <a:off x="3376438" y="1445322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713225" y="1705300"/>
            <a:ext cx="3263700" cy="6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241" name="Google Shape;241;p33"/>
          <p:cNvSpPr/>
          <p:nvPr/>
        </p:nvSpPr>
        <p:spPr>
          <a:xfrm>
            <a:off x="1264075" y="3820084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4270425" y="-318675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713225" y="588350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13225" y="2540900"/>
            <a:ext cx="3263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solution to smoothen every aspect of crop insurance settlement for local farmers, State Government and Insurance Company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13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5A73-4935-5D3B-DEF0-42DCEF6C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D232-5198-2032-EDE3-41FE4FB92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MS Reference Sans Serif" panose="020B0604030504040204" pitchFamily="34" charset="0"/>
              </a:rPr>
              <a:t>Om </a:t>
            </a:r>
            <a:r>
              <a:rPr lang="en-US" sz="1800" dirty="0" err="1">
                <a:latin typeface="MS Reference Sans Serif" panose="020B0604030504040204" pitchFamily="34" charset="0"/>
              </a:rPr>
              <a:t>Tanmaya</a:t>
            </a:r>
            <a:r>
              <a:rPr lang="en-US" sz="1800" dirty="0">
                <a:latin typeface="MS Reference Sans Serif" panose="020B0604030504040204" pitchFamily="34" charset="0"/>
              </a:rPr>
              <a:t> Pati (</a:t>
            </a:r>
            <a:r>
              <a:rPr lang="en-US" sz="1800" dirty="0" err="1">
                <a:latin typeface="MS Reference Sans Serif" panose="020B0604030504040204" pitchFamily="34" charset="0"/>
              </a:rPr>
              <a:t>fullstack</a:t>
            </a:r>
            <a:r>
              <a:rPr lang="en-US" sz="1800" dirty="0">
                <a:latin typeface="MS Reference Sans Serif" panose="020B0604030504040204" pitchFamily="34" charset="0"/>
              </a:rPr>
              <a:t>)</a:t>
            </a:r>
          </a:p>
          <a:p>
            <a:r>
              <a:rPr lang="en-US" sz="1800" dirty="0" err="1">
                <a:latin typeface="MS Reference Sans Serif" panose="020B0604030504040204" pitchFamily="34" charset="0"/>
              </a:rPr>
              <a:t>Sumit</a:t>
            </a:r>
            <a:r>
              <a:rPr lang="en-US" sz="1800" dirty="0">
                <a:latin typeface="MS Reference Sans Serif" panose="020B0604030504040204" pitchFamily="34" charset="0"/>
              </a:rPr>
              <a:t> Dash (Database, frontend)</a:t>
            </a:r>
          </a:p>
          <a:p>
            <a:r>
              <a:rPr lang="en-US" sz="1800" dirty="0">
                <a:latin typeface="MS Reference Sans Serif" panose="020B0604030504040204" pitchFamily="34" charset="0"/>
              </a:rPr>
              <a:t>Smriti (backend)</a:t>
            </a:r>
          </a:p>
          <a:p>
            <a:r>
              <a:rPr lang="en-US" sz="1800" dirty="0" err="1">
                <a:latin typeface="MS Reference Sans Serif" panose="020B0604030504040204" pitchFamily="34" charset="0"/>
              </a:rPr>
              <a:t>Sudiksha</a:t>
            </a:r>
            <a:r>
              <a:rPr lang="en-US" sz="1800" dirty="0">
                <a:latin typeface="MS Reference Sans Serif" panose="020B0604030504040204" pitchFamily="34" charset="0"/>
              </a:rPr>
              <a:t> Sharma (</a:t>
            </a:r>
            <a:r>
              <a:rPr lang="en-US" sz="1800" dirty="0" err="1">
                <a:latin typeface="MS Reference Sans Serif" panose="020B0604030504040204" pitchFamily="34" charset="0"/>
              </a:rPr>
              <a:t>fullstack</a:t>
            </a:r>
            <a:r>
              <a:rPr lang="en-US" sz="1800" dirty="0">
                <a:latin typeface="MS Reference Sans Serif" panose="020B0604030504040204" pitchFamily="34" charset="0"/>
              </a:rPr>
              <a:t>)</a:t>
            </a:r>
          </a:p>
          <a:p>
            <a:r>
              <a:rPr lang="en-US" sz="1800" dirty="0">
                <a:latin typeface="MS Reference Sans Serif" panose="020B0604030504040204" pitchFamily="34" charset="0"/>
              </a:rPr>
              <a:t>Mentor: Chanchal Anand (Domain Expert, technical consultant)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6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7379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3"/>
          </p:nvPr>
        </p:nvSpPr>
        <p:spPr>
          <a:xfrm>
            <a:off x="7379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Project</a:t>
            </a:r>
            <a:endParaRPr dirty="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7379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title" idx="4"/>
          </p:nvPr>
        </p:nvSpPr>
        <p:spPr>
          <a:xfrm>
            <a:off x="7379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5"/>
          </p:nvPr>
        </p:nvSpPr>
        <p:spPr>
          <a:xfrm>
            <a:off x="7379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6"/>
          </p:nvPr>
        </p:nvSpPr>
        <p:spPr>
          <a:xfrm>
            <a:off x="7379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33283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8"/>
          </p:nvPr>
        </p:nvSpPr>
        <p:spPr>
          <a:xfrm>
            <a:off x="33283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9"/>
          </p:nvPr>
        </p:nvSpPr>
        <p:spPr>
          <a:xfrm>
            <a:off x="33283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 idx="13"/>
          </p:nvPr>
        </p:nvSpPr>
        <p:spPr>
          <a:xfrm>
            <a:off x="33283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 idx="14"/>
          </p:nvPr>
        </p:nvSpPr>
        <p:spPr>
          <a:xfrm>
            <a:off x="33283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Development Process</a:t>
            </a:r>
            <a:br>
              <a:rPr lang="en-US" dirty="0"/>
            </a:b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5"/>
          </p:nvPr>
        </p:nvSpPr>
        <p:spPr>
          <a:xfrm>
            <a:off x="33283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title" idx="16"/>
          </p:nvPr>
        </p:nvSpPr>
        <p:spPr>
          <a:xfrm>
            <a:off x="59187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title" idx="17"/>
          </p:nvPr>
        </p:nvSpPr>
        <p:spPr>
          <a:xfrm>
            <a:off x="59187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Ideas</a:t>
            </a:r>
            <a:endParaRPr dirty="0"/>
          </a:p>
        </p:txBody>
      </p:sp>
      <p:sp>
        <p:nvSpPr>
          <p:cNvPr id="222" name="Google Shape;222;p32"/>
          <p:cNvSpPr txBox="1">
            <a:spLocks noGrp="1"/>
          </p:cNvSpPr>
          <p:nvPr>
            <p:ph type="subTitle" idx="18"/>
          </p:nvPr>
        </p:nvSpPr>
        <p:spPr>
          <a:xfrm>
            <a:off x="59187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 idx="19"/>
          </p:nvPr>
        </p:nvSpPr>
        <p:spPr>
          <a:xfrm>
            <a:off x="59187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 idx="20"/>
          </p:nvPr>
        </p:nvSpPr>
        <p:spPr>
          <a:xfrm>
            <a:off x="59187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21"/>
          </p:nvPr>
        </p:nvSpPr>
        <p:spPr>
          <a:xfrm>
            <a:off x="59187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6" name="Google Shape;226;p32"/>
          <p:cNvGrpSpPr/>
          <p:nvPr/>
        </p:nvGrpSpPr>
        <p:grpSpPr>
          <a:xfrm>
            <a:off x="8430775" y="4515774"/>
            <a:ext cx="604655" cy="482923"/>
            <a:chOff x="5879425" y="4466724"/>
            <a:chExt cx="604655" cy="482923"/>
          </a:xfrm>
        </p:grpSpPr>
        <p:sp>
          <p:nvSpPr>
            <p:cNvPr id="227" name="Google Shape;227;p32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2"/>
          <p:cNvSpPr/>
          <p:nvPr/>
        </p:nvSpPr>
        <p:spPr>
          <a:xfrm rot="379797">
            <a:off x="-1119232" y="2860585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6998875" y="-117755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l="26952" r="26952"/>
          <a:stretch/>
        </p:blipFill>
        <p:spPr>
          <a:xfrm>
            <a:off x="5199012" y="8975"/>
            <a:ext cx="394499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 rot="5398976">
            <a:off x="3376438" y="3517197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 rot="5398976">
            <a:off x="3376438" y="1445322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713225" y="1705300"/>
            <a:ext cx="3263700" cy="6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Project</a:t>
            </a:r>
            <a:endParaRPr dirty="0"/>
          </a:p>
        </p:txBody>
      </p:sp>
      <p:sp>
        <p:nvSpPr>
          <p:cNvPr id="241" name="Google Shape;241;p33"/>
          <p:cNvSpPr/>
          <p:nvPr/>
        </p:nvSpPr>
        <p:spPr>
          <a:xfrm>
            <a:off x="1264075" y="3820084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4270425" y="-318675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713225" y="588350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13225" y="2540900"/>
            <a:ext cx="3263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solution to smoothen every aspect of crop insurance settlement for local farmers, State Government and Insurance Company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FEC9-74FF-6F36-B5FC-FBBDA15C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3976923" y="2383900"/>
            <a:ext cx="45719" cy="54500"/>
          </a:xfrm>
        </p:spPr>
        <p:txBody>
          <a:bodyPr/>
          <a:lstStyle/>
          <a:p>
            <a:r>
              <a:rPr lang="en-US" dirty="0"/>
              <a:t>̣̣̣̣̣̣̣̣̣̣̣̣̣̣̣̣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2FA37-9B00-E619-CFD6-FBA7B7071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570BD6-9967-8B37-5442-6DE352BCA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865591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80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5BFE-691B-C003-9EA5-6985BB8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Our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92F11-3F04-8A02-8B4E-7E4ED259C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="1" u="sng" dirty="0"/>
              <a:t>For local farmers-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SMS notification after completion of each step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Local-language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Guidance on insurance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Video tutorials to create awareness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Feature to track status of claim using Aadhar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Helpline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139700" indent="0">
              <a:buNone/>
            </a:pPr>
            <a:r>
              <a:rPr lang="en-IN" b="1" u="sng" dirty="0"/>
              <a:t>For Govt. of Odisha and Insurance Companies-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of Image Processing to simplify yield estimation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Verification of claims using meteorological dept. data and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Resolvement</a:t>
            </a:r>
            <a:r>
              <a:rPr lang="en-IN" dirty="0"/>
              <a:t> of delayed claim settlements  using greedy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Implementation of transparency using Aadhar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27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4572000" y="1776300"/>
            <a:ext cx="38589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1"/>
          </p:nvPr>
        </p:nvSpPr>
        <p:spPr>
          <a:xfrm>
            <a:off x="4572000" y="2509774"/>
            <a:ext cx="38589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Without proper implementation and modern </a:t>
            </a:r>
          </a:p>
          <a:p>
            <a:pPr marL="1460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infrastructure, a crop insurance scheme is not </a:t>
            </a:r>
          </a:p>
          <a:p>
            <a:pPr marL="1460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sufficiently lucrative for either the farmers or </a:t>
            </a:r>
          </a:p>
          <a:p>
            <a:pPr marL="1460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private insurance companies. The scheme can </a:t>
            </a:r>
          </a:p>
          <a:p>
            <a:pPr marL="1460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fly very high if the operational guidelines are </a:t>
            </a:r>
          </a:p>
          <a:p>
            <a:pPr marL="1460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strictly followed by them.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251" name="Google Shape;251;p34"/>
          <p:cNvSpPr/>
          <p:nvPr/>
        </p:nvSpPr>
        <p:spPr>
          <a:xfrm rot="10798982">
            <a:off x="100392" y="303481"/>
            <a:ext cx="4120433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l="21463" r="21468"/>
          <a:stretch/>
        </p:blipFill>
        <p:spPr>
          <a:xfrm>
            <a:off x="0" y="0"/>
            <a:ext cx="39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/>
          <p:nvPr/>
        </p:nvSpPr>
        <p:spPr>
          <a:xfrm rot="-5401006">
            <a:off x="1267014" y="2472126"/>
            <a:ext cx="5555651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6074800" y="4042559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7314300" y="-318675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3757100" y="588350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6596-A58B-7911-E475-2829525B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Identified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63B9-9CEE-600B-56A9-963907468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39700" indent="0">
              <a:buNone/>
            </a:pPr>
            <a:r>
              <a:rPr lang="en-US" b="1" u="sng" dirty="0"/>
              <a:t>For Farmers-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Bad user-interface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information outreach to farmers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trackability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local-language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assurance against false rejections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Due to crop diversity, insufficient knowledge about right policies to apply for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>
              <a:buNone/>
            </a:pPr>
            <a:r>
              <a:rPr lang="en-US" b="1" u="sng" dirty="0"/>
              <a:t>For Govt. of Odisha-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assurance against false claims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Reliable yield-estimation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Transparency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Inter-departmental communication gap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l="26952" r="26952"/>
          <a:stretch/>
        </p:blipFill>
        <p:spPr>
          <a:xfrm>
            <a:off x="5199012" y="8975"/>
            <a:ext cx="394499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 rot="5398976">
            <a:off x="3376438" y="3517197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 rot="5398976">
            <a:off x="3376438" y="1445322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713225" y="1705300"/>
            <a:ext cx="3263700" cy="6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Process</a:t>
            </a:r>
            <a:endParaRPr dirty="0"/>
          </a:p>
        </p:txBody>
      </p:sp>
      <p:sp>
        <p:nvSpPr>
          <p:cNvPr id="241" name="Google Shape;241;p33"/>
          <p:cNvSpPr/>
          <p:nvPr/>
        </p:nvSpPr>
        <p:spPr>
          <a:xfrm>
            <a:off x="1264075" y="3820084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4270425" y="-318675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713225" y="588350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13225" y="2540900"/>
            <a:ext cx="3263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74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5BFE-691B-C003-9EA5-6985BB8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Stacks Used-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92F11-3F04-8A02-8B4E-7E4ED259C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Bootstrap</a:t>
            </a:r>
          </a:p>
          <a:p>
            <a:r>
              <a:rPr lang="en-US" dirty="0"/>
              <a:t>Tailwind CSS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Algorithms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800074"/>
      </p:ext>
    </p:extLst>
  </p:cSld>
  <p:clrMapOvr>
    <a:masterClrMapping/>
  </p:clrMapOvr>
</p:sld>
</file>

<file path=ppt/theme/theme1.xml><?xml version="1.0" encoding="utf-8"?>
<a:theme xmlns:a="http://schemas.openxmlformats.org/drawingml/2006/main" name="Agronomy Business Plan by Slidesgo">
  <a:themeElements>
    <a:clrScheme name="Simple Light">
      <a:dk1>
        <a:srgbClr val="000000"/>
      </a:dk1>
      <a:lt1>
        <a:srgbClr val="FFFFFF"/>
      </a:lt1>
      <a:dk2>
        <a:srgbClr val="F7F2E4"/>
      </a:dk2>
      <a:lt2>
        <a:srgbClr val="321609"/>
      </a:lt2>
      <a:accent1>
        <a:srgbClr val="85200C"/>
      </a:accent1>
      <a:accent2>
        <a:srgbClr val="321609"/>
      </a:accent2>
      <a:accent3>
        <a:srgbClr val="F7F2E4"/>
      </a:accent3>
      <a:accent4>
        <a:srgbClr val="955530"/>
      </a:accent4>
      <a:accent5>
        <a:srgbClr val="797129"/>
      </a:accent5>
      <a:accent6>
        <a:srgbClr val="F7F2E4"/>
      </a:accent6>
      <a:hlink>
        <a:srgbClr val="3216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322</Words>
  <Application>Microsoft Office PowerPoint</Application>
  <PresentationFormat>On-screen Show (16:9)</PresentationFormat>
  <Paragraphs>95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ff1</vt:lpstr>
      <vt:lpstr>Arial</vt:lpstr>
      <vt:lpstr>Nunito Sans</vt:lpstr>
      <vt:lpstr>EB Garamond</vt:lpstr>
      <vt:lpstr>MS Reference Sans Serif</vt:lpstr>
      <vt:lpstr>Nunito</vt:lpstr>
      <vt:lpstr>Agronomy Business Plan by Slidesgo</vt:lpstr>
      <vt:lpstr>Krishi Sahayta App</vt:lpstr>
      <vt:lpstr>Table of contents</vt:lpstr>
      <vt:lpstr>Our Project</vt:lpstr>
      <vt:lpstr>̣̣̣̣̣̣̣̣̣̣̣̣̣̣̣̣</vt:lpstr>
      <vt:lpstr>Features of Our Project</vt:lpstr>
      <vt:lpstr>Problem Statement</vt:lpstr>
      <vt:lpstr>Issues Identified</vt:lpstr>
      <vt:lpstr>Development Process</vt:lpstr>
      <vt:lpstr>Tech Stacks Used-</vt:lpstr>
      <vt:lpstr>Demo</vt:lpstr>
      <vt:lpstr>Layout</vt:lpstr>
      <vt:lpstr>Our Team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Agronomy Business Plan</dc:title>
  <dc:creator>Appy</dc:creator>
  <cp:lastModifiedBy>Apeksha Kumari</cp:lastModifiedBy>
  <cp:revision>7</cp:revision>
  <dcterms:modified xsi:type="dcterms:W3CDTF">2022-11-30T10:12:18Z</dcterms:modified>
</cp:coreProperties>
</file>