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68" r:id="rId3"/>
  </p:sldMasterIdLst>
  <p:notesMasterIdLst>
    <p:notesMasterId r:id="rId20"/>
  </p:notesMasterIdLst>
  <p:handoutMasterIdLst>
    <p:handoutMasterId r:id="rId21"/>
  </p:handoutMasterIdLst>
  <p:sldIdLst>
    <p:sldId id="266" r:id="rId4"/>
    <p:sldId id="256" r:id="rId5"/>
    <p:sldId id="25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86460" autoAdjust="0"/>
  </p:normalViewPr>
  <p:slideViewPr>
    <p:cSldViewPr>
      <p:cViewPr varScale="1">
        <p:scale>
          <a:sx n="46" d="100"/>
          <a:sy n="46" d="100"/>
        </p:scale>
        <p:origin x="-1032"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2022OD207- Automation for data cleaning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C7BA5F-39F0-4B53-A9F1-D3162090B15E}" type="datetimeFigureOut">
              <a:rPr lang="en-US" smtClean="0"/>
              <a:t>23-Jan-23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87A6D4-F115-44F3-9B26-90E3F30A1CA3}" type="slidenum">
              <a:rPr lang="en-US" smtClean="0"/>
              <a:t>‹#›</a:t>
            </a:fld>
            <a:endParaRPr lang="en-US"/>
          </a:p>
        </p:txBody>
      </p:sp>
    </p:spTree>
    <p:extLst>
      <p:ext uri="{BB962C8B-B14F-4D97-AF65-F5344CB8AC3E}">
        <p14:creationId xmlns:p14="http://schemas.microsoft.com/office/powerpoint/2010/main" val="28321402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2022OD207- Automation for data cleaning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DC06BF-2FFA-4E04-B7B2-D7E6FF16EDBA}" type="datetimeFigureOut">
              <a:rPr lang="en-US" smtClean="0"/>
              <a:t>23-Jan-23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DC327-C0D6-44C3-BB52-D3FDE31F8745}" type="slidenum">
              <a:rPr lang="en-US" smtClean="0"/>
              <a:t>‹#›</a:t>
            </a:fld>
            <a:endParaRPr lang="en-US"/>
          </a:p>
        </p:txBody>
      </p:sp>
    </p:spTree>
    <p:extLst>
      <p:ext uri="{BB962C8B-B14F-4D97-AF65-F5344CB8AC3E}">
        <p14:creationId xmlns:p14="http://schemas.microsoft.com/office/powerpoint/2010/main" val="204504958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10</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13</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16</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r>
              <a:rPr lang="en-US" smtClean="0"/>
              <a:t>2022OD207- Automation for data cleaning</a:t>
            </a:r>
            <a:endParaRPr lang="en-US"/>
          </a:p>
        </p:txBody>
      </p:sp>
    </p:spTree>
    <p:extLst>
      <p:ext uri="{BB962C8B-B14F-4D97-AF65-F5344CB8AC3E}">
        <p14:creationId xmlns:p14="http://schemas.microsoft.com/office/powerpoint/2010/main" val="345178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3</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6</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7</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8</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C327-C0D6-44C3-BB52-D3FDE31F8745}" type="slidenum">
              <a:rPr lang="en-US">
                <a:solidFill>
                  <a:prstClr val="black"/>
                </a:solidFill>
              </a:rPr>
              <a:pPr/>
              <a:t>9</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2022OD207- Automation for data cleaning</a:t>
            </a:r>
          </a:p>
        </p:txBody>
      </p:sp>
    </p:spTree>
    <p:extLst>
      <p:ext uri="{BB962C8B-B14F-4D97-AF65-F5344CB8AC3E}">
        <p14:creationId xmlns:p14="http://schemas.microsoft.com/office/powerpoint/2010/main" val="345178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B49B9A-C23B-4345-B95F-97A10FFB663C}" type="datetime1">
              <a:rPr lang="en-US" smtClean="0"/>
              <a:t>23-Jan-23</a:t>
            </a:fld>
            <a:endParaRPr lang="en-US"/>
          </a:p>
        </p:txBody>
      </p:sp>
      <p:sp>
        <p:nvSpPr>
          <p:cNvPr id="19" name="Footer Placeholder 18"/>
          <p:cNvSpPr>
            <a:spLocks noGrp="1"/>
          </p:cNvSpPr>
          <p:nvPr>
            <p:ph type="ftr" sz="quarter" idx="11"/>
          </p:nvPr>
        </p:nvSpPr>
        <p:spPr/>
        <p:txBody>
          <a:bodyPr/>
          <a:lstStyle/>
          <a:p>
            <a:r>
              <a:rPr lang="en-US" smtClean="0"/>
              <a:t>2022OD207- Automation for data cleaning</a:t>
            </a:r>
            <a:endParaRPr lang="en-US"/>
          </a:p>
        </p:txBody>
      </p:sp>
      <p:sp>
        <p:nvSpPr>
          <p:cNvPr id="27" name="Slide Number Placeholder 26"/>
          <p:cNvSpPr>
            <a:spLocks noGrp="1"/>
          </p:cNvSpPr>
          <p:nvPr>
            <p:ph type="sldNum" sz="quarter" idx="12"/>
          </p:nvPr>
        </p:nvSpPr>
        <p:spPr/>
        <p:txBody>
          <a:bodyPr/>
          <a:lstStyle/>
          <a:p>
            <a:fld id="{88F8169F-C204-40C1-AAA4-178DC6897F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EFD820-D456-4FA2-AD22-3B61D707F6E3}" type="datetime1">
              <a:rPr lang="en-US" smtClean="0"/>
              <a:t>23-Jan-23</a:t>
            </a:fld>
            <a:endParaRPr lang="en-US"/>
          </a:p>
        </p:txBody>
      </p:sp>
      <p:sp>
        <p:nvSpPr>
          <p:cNvPr id="5" name="Footer Placeholder 4"/>
          <p:cNvSpPr>
            <a:spLocks noGrp="1"/>
          </p:cNvSpPr>
          <p:nvPr>
            <p:ph type="ftr" sz="quarter" idx="11"/>
          </p:nvPr>
        </p:nvSpPr>
        <p:spPr/>
        <p:txBody>
          <a:bodyPr/>
          <a:lstStyle/>
          <a:p>
            <a:r>
              <a:rPr lang="en-US" smtClean="0"/>
              <a:t>2022OD207- Automation for data cleaning</a:t>
            </a:r>
            <a:endParaRPr lang="en-US"/>
          </a:p>
        </p:txBody>
      </p:sp>
      <p:sp>
        <p:nvSpPr>
          <p:cNvPr id="6" name="Slide Number Placeholder 5"/>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52A92-8C71-4E4C-A884-8995036BCCA1}" type="datetime1">
              <a:rPr lang="en-US" smtClean="0"/>
              <a:t>23-Jan-23</a:t>
            </a:fld>
            <a:endParaRPr lang="en-US"/>
          </a:p>
        </p:txBody>
      </p:sp>
      <p:sp>
        <p:nvSpPr>
          <p:cNvPr id="5" name="Footer Placeholder 4"/>
          <p:cNvSpPr>
            <a:spLocks noGrp="1"/>
          </p:cNvSpPr>
          <p:nvPr>
            <p:ph type="ftr" sz="quarter" idx="11"/>
          </p:nvPr>
        </p:nvSpPr>
        <p:spPr/>
        <p:txBody>
          <a:bodyPr/>
          <a:lstStyle/>
          <a:p>
            <a:r>
              <a:rPr lang="en-US" smtClean="0"/>
              <a:t>2022OD207- Automation for data cleaning</a:t>
            </a:r>
            <a:endParaRPr lang="en-US"/>
          </a:p>
        </p:txBody>
      </p:sp>
      <p:sp>
        <p:nvSpPr>
          <p:cNvPr id="6" name="Slide Number Placeholder 5"/>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B49B9A-C23B-4345-B95F-97A10FFB663C}" type="datetime1">
              <a:rPr lang="en-US" smtClean="0">
                <a:solidFill>
                  <a:srgbClr val="DBF5F9">
                    <a:shade val="90000"/>
                  </a:srgbClr>
                </a:solidFill>
              </a:rPr>
              <a:pPr/>
              <a:t>23-Jan-23</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r>
              <a:rPr lang="en-US" smtClean="0">
                <a:solidFill>
                  <a:srgbClr val="DBF5F9">
                    <a:shade val="90000"/>
                  </a:srgbClr>
                </a:solidFill>
              </a:rPr>
              <a:t>2022OD207- Automation for data cleaning</a:t>
            </a:r>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88F8169F-C204-40C1-AAA4-178DC6897F2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157824851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83E32-E06C-44FD-AF85-0CB4178DE97B}" type="datetime1">
              <a:rPr lang="en-US" smtClean="0">
                <a:solidFill>
                  <a:srgbClr val="04617B">
                    <a:shade val="90000"/>
                  </a:srgbClr>
                </a:solidFill>
              </a:rPr>
              <a:pPr/>
              <a:t>23-Jan-23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77854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A73ED8-CA49-4F6B-A339-95486A5B0B18}" type="datetime1">
              <a:rPr lang="en-US" smtClean="0">
                <a:solidFill>
                  <a:srgbClr val="DBF5F9">
                    <a:shade val="90000"/>
                  </a:srgbClr>
                </a:solidFill>
              </a:rPr>
              <a:pPr/>
              <a:t>23-Jan-23</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r>
              <a:rPr lang="en-US" smtClean="0">
                <a:solidFill>
                  <a:srgbClr val="DBF5F9">
                    <a:shade val="90000"/>
                  </a:srgbClr>
                </a:solidFill>
              </a:rPr>
              <a:t>2022OD207- Automation for data cleaning</a:t>
            </a:r>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172556985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67B20-87F3-4D89-B21D-EF537893D026}" type="datetime1">
              <a:rPr lang="en-US" smtClean="0">
                <a:solidFill>
                  <a:srgbClr val="04617B">
                    <a:shade val="90000"/>
                  </a:srgbClr>
                </a:solidFill>
              </a:rPr>
              <a:pPr/>
              <a:t>23-Jan-23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199202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A55762-9C03-42E3-B6F9-65055220D147}" type="datetime1">
              <a:rPr lang="en-US" smtClean="0">
                <a:solidFill>
                  <a:srgbClr val="04617B">
                    <a:shade val="90000"/>
                  </a:srgbClr>
                </a:solidFill>
              </a:rPr>
              <a:pPr/>
              <a:t>23-Jan-23</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446047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960DB3-8BC4-4A0D-A656-D1A7949E5F82}" type="datetime1">
              <a:rPr lang="en-US" smtClean="0">
                <a:solidFill>
                  <a:srgbClr val="04617B">
                    <a:shade val="90000"/>
                  </a:srgbClr>
                </a:solidFill>
              </a:rPr>
              <a:pPr/>
              <a:t>23-Jan-23</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765559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CE845-8CAB-47CF-A49C-58D0988C5E6F}" type="datetime1">
              <a:rPr lang="en-US" smtClean="0">
                <a:solidFill>
                  <a:srgbClr val="04617B">
                    <a:shade val="90000"/>
                  </a:srgbClr>
                </a:solidFill>
              </a:rPr>
              <a:pPr/>
              <a:t>23-Jan-23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036254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353DDF-24DB-42B9-9030-4B63B66550E6}" type="datetime1">
              <a:rPr lang="en-US" smtClean="0">
                <a:solidFill>
                  <a:srgbClr val="04617B">
                    <a:shade val="90000"/>
                  </a:srgbClr>
                </a:solidFill>
              </a:rPr>
              <a:pPr/>
              <a:t>23-Jan-23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4335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83E32-E06C-44FD-AF85-0CB4178DE97B}" type="datetime1">
              <a:rPr lang="en-US" smtClean="0"/>
              <a:t>23-Jan-23</a:t>
            </a:fld>
            <a:endParaRPr lang="en-US"/>
          </a:p>
        </p:txBody>
      </p:sp>
      <p:sp>
        <p:nvSpPr>
          <p:cNvPr id="5" name="Footer Placeholder 4"/>
          <p:cNvSpPr>
            <a:spLocks noGrp="1"/>
          </p:cNvSpPr>
          <p:nvPr>
            <p:ph type="ftr" sz="quarter" idx="11"/>
          </p:nvPr>
        </p:nvSpPr>
        <p:spPr/>
        <p:txBody>
          <a:bodyPr/>
          <a:lstStyle/>
          <a:p>
            <a:r>
              <a:rPr lang="en-US" smtClean="0"/>
              <a:t>2022OD207- Automation for data cleaning</a:t>
            </a:r>
            <a:endParaRPr lang="en-US"/>
          </a:p>
        </p:txBody>
      </p:sp>
      <p:sp>
        <p:nvSpPr>
          <p:cNvPr id="6" name="Slide Number Placeholder 5"/>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813077-5612-4228-B25D-6D6475F0A5ED}" type="datetime1">
              <a:rPr lang="en-US" smtClean="0">
                <a:solidFill>
                  <a:srgbClr val="04617B">
                    <a:shade val="90000"/>
                  </a:srgbClr>
                </a:solidFill>
              </a:rPr>
              <a:pPr/>
              <a:t>23-Jan-23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4151849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EFD820-D456-4FA2-AD22-3B61D707F6E3}" type="datetime1">
              <a:rPr lang="en-US" smtClean="0">
                <a:solidFill>
                  <a:srgbClr val="04617B">
                    <a:shade val="90000"/>
                  </a:srgbClr>
                </a:solidFill>
              </a:rPr>
              <a:pPr/>
              <a:t>23-Jan-23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79169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52A92-8C71-4E4C-A884-8995036BCCA1}" type="datetime1">
              <a:rPr lang="en-US" smtClean="0">
                <a:solidFill>
                  <a:srgbClr val="04617B">
                    <a:shade val="90000"/>
                  </a:srgbClr>
                </a:solidFill>
              </a:rPr>
              <a:pPr/>
              <a:t>23-Jan-23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750762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B49B9A-C23B-4345-B95F-97A10FFB663C}" type="datetime1">
              <a:rPr lang="en-US" smtClean="0">
                <a:solidFill>
                  <a:srgbClr val="DBF5F9">
                    <a:shade val="90000"/>
                  </a:srgbClr>
                </a:solidFill>
              </a:rPr>
              <a:pPr/>
              <a:t>23-Jan-23</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r>
              <a:rPr lang="en-US" smtClean="0">
                <a:solidFill>
                  <a:srgbClr val="DBF5F9">
                    <a:shade val="90000"/>
                  </a:srgbClr>
                </a:solidFill>
              </a:rPr>
              <a:t>2022OD207- Automation for data cleaning</a:t>
            </a:r>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88F8169F-C204-40C1-AAA4-178DC6897F2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202688993"/>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83E32-E06C-44FD-AF85-0CB4178DE97B}" type="datetime1">
              <a:rPr lang="en-US" smtClean="0">
                <a:solidFill>
                  <a:srgbClr val="04617B">
                    <a:shade val="90000"/>
                  </a:srgbClr>
                </a:solidFill>
              </a:rPr>
              <a:pPr/>
              <a:t>23-Jan-23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19573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A73ED8-CA49-4F6B-A339-95486A5B0B18}" type="datetime1">
              <a:rPr lang="en-US" smtClean="0">
                <a:solidFill>
                  <a:srgbClr val="DBF5F9">
                    <a:shade val="90000"/>
                  </a:srgbClr>
                </a:solidFill>
              </a:rPr>
              <a:pPr/>
              <a:t>23-Jan-23</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r>
              <a:rPr lang="en-US" smtClean="0">
                <a:solidFill>
                  <a:srgbClr val="DBF5F9">
                    <a:shade val="90000"/>
                  </a:srgbClr>
                </a:solidFill>
              </a:rPr>
              <a:t>2022OD207- Automation for data cleaning</a:t>
            </a:r>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174432353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67B20-87F3-4D89-B21D-EF537893D026}" type="datetime1">
              <a:rPr lang="en-US" smtClean="0">
                <a:solidFill>
                  <a:srgbClr val="04617B">
                    <a:shade val="90000"/>
                  </a:srgbClr>
                </a:solidFill>
              </a:rPr>
              <a:pPr/>
              <a:t>23-Jan-23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50880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A55762-9C03-42E3-B6F9-65055220D147}" type="datetime1">
              <a:rPr lang="en-US" smtClean="0">
                <a:solidFill>
                  <a:srgbClr val="04617B">
                    <a:shade val="90000"/>
                  </a:srgbClr>
                </a:solidFill>
              </a:rPr>
              <a:pPr/>
              <a:t>23-Jan-23</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1618962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960DB3-8BC4-4A0D-A656-D1A7949E5F82}" type="datetime1">
              <a:rPr lang="en-US" smtClean="0">
                <a:solidFill>
                  <a:srgbClr val="04617B">
                    <a:shade val="90000"/>
                  </a:srgbClr>
                </a:solidFill>
              </a:rPr>
              <a:pPr/>
              <a:t>23-Jan-23</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56844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CE845-8CAB-47CF-A49C-58D0988C5E6F}" type="datetime1">
              <a:rPr lang="en-US" smtClean="0">
                <a:solidFill>
                  <a:srgbClr val="04617B">
                    <a:shade val="90000"/>
                  </a:srgbClr>
                </a:solidFill>
              </a:rPr>
              <a:pPr/>
              <a:t>23-Jan-23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93966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A73ED8-CA49-4F6B-A339-95486A5B0B18}" type="datetime1">
              <a:rPr lang="en-US" smtClean="0"/>
              <a:t>23-Jan-23</a:t>
            </a:fld>
            <a:endParaRPr lang="en-US"/>
          </a:p>
        </p:txBody>
      </p:sp>
      <p:sp>
        <p:nvSpPr>
          <p:cNvPr id="5" name="Footer Placeholder 4"/>
          <p:cNvSpPr>
            <a:spLocks noGrp="1"/>
          </p:cNvSpPr>
          <p:nvPr>
            <p:ph type="ftr" sz="quarter" idx="11"/>
          </p:nvPr>
        </p:nvSpPr>
        <p:spPr/>
        <p:txBody>
          <a:bodyPr/>
          <a:lstStyle/>
          <a:p>
            <a:r>
              <a:rPr lang="en-US" smtClean="0"/>
              <a:t>2022OD207- Automation for data cleaning</a:t>
            </a:r>
            <a:endParaRPr lang="en-US"/>
          </a:p>
        </p:txBody>
      </p:sp>
      <p:sp>
        <p:nvSpPr>
          <p:cNvPr id="6" name="Slide Number Placeholder 5"/>
          <p:cNvSpPr>
            <a:spLocks noGrp="1"/>
          </p:cNvSpPr>
          <p:nvPr>
            <p:ph type="sldNum" sz="quarter" idx="12"/>
          </p:nvPr>
        </p:nvSpPr>
        <p:spPr/>
        <p:txBody>
          <a:bodyPr/>
          <a:lstStyle/>
          <a:p>
            <a:fld id="{88F8169F-C204-40C1-AAA4-178DC6897F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353DDF-24DB-42B9-9030-4B63B66550E6}" type="datetime1">
              <a:rPr lang="en-US" smtClean="0">
                <a:solidFill>
                  <a:srgbClr val="04617B">
                    <a:shade val="90000"/>
                  </a:srgbClr>
                </a:solidFill>
              </a:rPr>
              <a:pPr/>
              <a:t>23-Jan-23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609865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813077-5612-4228-B25D-6D6475F0A5ED}" type="datetime1">
              <a:rPr lang="en-US" smtClean="0">
                <a:solidFill>
                  <a:srgbClr val="04617B">
                    <a:shade val="90000"/>
                  </a:srgbClr>
                </a:solidFill>
              </a:rPr>
              <a:pPr/>
              <a:t>23-Jan-23</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3904549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EFD820-D456-4FA2-AD22-3B61D707F6E3}" type="datetime1">
              <a:rPr lang="en-US" smtClean="0">
                <a:solidFill>
                  <a:srgbClr val="04617B">
                    <a:shade val="90000"/>
                  </a:srgbClr>
                </a:solidFill>
              </a:rPr>
              <a:pPr/>
              <a:t>23-Jan-23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545940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52A92-8C71-4E4C-A884-8995036BCCA1}" type="datetime1">
              <a:rPr lang="en-US" smtClean="0">
                <a:solidFill>
                  <a:srgbClr val="04617B">
                    <a:shade val="90000"/>
                  </a:srgbClr>
                </a:solidFill>
              </a:rPr>
              <a:pPr/>
              <a:t>23-Jan-23</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4696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67B20-87F3-4D89-B21D-EF537893D026}" type="datetime1">
              <a:rPr lang="en-US" smtClean="0"/>
              <a:t>23-Jan-23</a:t>
            </a:fld>
            <a:endParaRPr lang="en-US"/>
          </a:p>
        </p:txBody>
      </p:sp>
      <p:sp>
        <p:nvSpPr>
          <p:cNvPr id="6" name="Footer Placeholder 5"/>
          <p:cNvSpPr>
            <a:spLocks noGrp="1"/>
          </p:cNvSpPr>
          <p:nvPr>
            <p:ph type="ftr" sz="quarter" idx="11"/>
          </p:nvPr>
        </p:nvSpPr>
        <p:spPr/>
        <p:txBody>
          <a:bodyPr/>
          <a:lstStyle/>
          <a:p>
            <a:r>
              <a:rPr lang="en-US" smtClean="0"/>
              <a:t>2022OD207- Automation for data cleaning</a:t>
            </a:r>
            <a:endParaRPr lang="en-US"/>
          </a:p>
        </p:txBody>
      </p:sp>
      <p:sp>
        <p:nvSpPr>
          <p:cNvPr id="7" name="Slide Number Placeholder 6"/>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A55762-9C03-42E3-B6F9-65055220D147}" type="datetime1">
              <a:rPr lang="en-US" smtClean="0"/>
              <a:t>23-Jan-23</a:t>
            </a:fld>
            <a:endParaRPr lang="en-US"/>
          </a:p>
        </p:txBody>
      </p:sp>
      <p:sp>
        <p:nvSpPr>
          <p:cNvPr id="8" name="Footer Placeholder 7"/>
          <p:cNvSpPr>
            <a:spLocks noGrp="1"/>
          </p:cNvSpPr>
          <p:nvPr>
            <p:ph type="ftr" sz="quarter" idx="11"/>
          </p:nvPr>
        </p:nvSpPr>
        <p:spPr/>
        <p:txBody>
          <a:bodyPr/>
          <a:lstStyle/>
          <a:p>
            <a:r>
              <a:rPr lang="en-US" smtClean="0"/>
              <a:t>2022OD207- Automation for data cleaning</a:t>
            </a:r>
            <a:endParaRPr lang="en-US"/>
          </a:p>
        </p:txBody>
      </p:sp>
      <p:sp>
        <p:nvSpPr>
          <p:cNvPr id="9" name="Slide Number Placeholder 8"/>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960DB3-8BC4-4A0D-A656-D1A7949E5F82}" type="datetime1">
              <a:rPr lang="en-US" smtClean="0"/>
              <a:t>23-Jan-23</a:t>
            </a:fld>
            <a:endParaRPr lang="en-US"/>
          </a:p>
        </p:txBody>
      </p:sp>
      <p:sp>
        <p:nvSpPr>
          <p:cNvPr id="4" name="Footer Placeholder 3"/>
          <p:cNvSpPr>
            <a:spLocks noGrp="1"/>
          </p:cNvSpPr>
          <p:nvPr>
            <p:ph type="ftr" sz="quarter" idx="11"/>
          </p:nvPr>
        </p:nvSpPr>
        <p:spPr/>
        <p:txBody>
          <a:bodyPr/>
          <a:lstStyle/>
          <a:p>
            <a:r>
              <a:rPr lang="en-US" smtClean="0"/>
              <a:t>2022OD207- Automation for data cleaning</a:t>
            </a:r>
            <a:endParaRPr lang="en-US"/>
          </a:p>
        </p:txBody>
      </p:sp>
      <p:sp>
        <p:nvSpPr>
          <p:cNvPr id="5" name="Slide Number Placeholder 4"/>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CE845-8CAB-47CF-A49C-58D0988C5E6F}" type="datetime1">
              <a:rPr lang="en-US" smtClean="0"/>
              <a:t>23-Jan-23</a:t>
            </a:fld>
            <a:endParaRPr lang="en-US"/>
          </a:p>
        </p:txBody>
      </p:sp>
      <p:sp>
        <p:nvSpPr>
          <p:cNvPr id="3" name="Footer Placeholder 2"/>
          <p:cNvSpPr>
            <a:spLocks noGrp="1"/>
          </p:cNvSpPr>
          <p:nvPr>
            <p:ph type="ftr" sz="quarter" idx="11"/>
          </p:nvPr>
        </p:nvSpPr>
        <p:spPr/>
        <p:txBody>
          <a:bodyPr/>
          <a:lstStyle/>
          <a:p>
            <a:r>
              <a:rPr lang="en-US" smtClean="0"/>
              <a:t>2022OD207- Automation for data cleaning</a:t>
            </a:r>
            <a:endParaRPr lang="en-US"/>
          </a:p>
        </p:txBody>
      </p:sp>
      <p:sp>
        <p:nvSpPr>
          <p:cNvPr id="4" name="Slide Number Placeholder 3"/>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353DDF-24DB-42B9-9030-4B63B66550E6}" type="datetime1">
              <a:rPr lang="en-US" smtClean="0"/>
              <a:t>23-Jan-23</a:t>
            </a:fld>
            <a:endParaRPr lang="en-US"/>
          </a:p>
        </p:txBody>
      </p:sp>
      <p:sp>
        <p:nvSpPr>
          <p:cNvPr id="6" name="Footer Placeholder 5"/>
          <p:cNvSpPr>
            <a:spLocks noGrp="1"/>
          </p:cNvSpPr>
          <p:nvPr>
            <p:ph type="ftr" sz="quarter" idx="11"/>
          </p:nvPr>
        </p:nvSpPr>
        <p:spPr/>
        <p:txBody>
          <a:bodyPr/>
          <a:lstStyle/>
          <a:p>
            <a:r>
              <a:rPr lang="en-US" smtClean="0"/>
              <a:t>2022OD207- Automation for data cleaning</a:t>
            </a:r>
            <a:endParaRPr lang="en-US"/>
          </a:p>
        </p:txBody>
      </p:sp>
      <p:sp>
        <p:nvSpPr>
          <p:cNvPr id="7" name="Slide Number Placeholder 6"/>
          <p:cNvSpPr>
            <a:spLocks noGrp="1"/>
          </p:cNvSpPr>
          <p:nvPr>
            <p:ph type="sldNum" sz="quarter" idx="12"/>
          </p:nvPr>
        </p:nvSpPr>
        <p:spPr/>
        <p:txBody>
          <a:bodyPr/>
          <a:lstStyle/>
          <a:p>
            <a:fld id="{88F8169F-C204-40C1-AAA4-178DC6897F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813077-5612-4228-B25D-6D6475F0A5ED}" type="datetime1">
              <a:rPr lang="en-US" smtClean="0"/>
              <a:t>23-Jan-23</a:t>
            </a:fld>
            <a:endParaRPr lang="en-US"/>
          </a:p>
        </p:txBody>
      </p:sp>
      <p:sp>
        <p:nvSpPr>
          <p:cNvPr id="6" name="Footer Placeholder 5"/>
          <p:cNvSpPr>
            <a:spLocks noGrp="1"/>
          </p:cNvSpPr>
          <p:nvPr>
            <p:ph type="ftr" sz="quarter" idx="11"/>
          </p:nvPr>
        </p:nvSpPr>
        <p:spPr/>
        <p:txBody>
          <a:bodyPr/>
          <a:lstStyle/>
          <a:p>
            <a:r>
              <a:rPr lang="en-US" smtClean="0"/>
              <a:t>2022OD207- Automation for data cleaning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F8169F-C204-40C1-AAA4-178DC6897F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3D8872-F738-4538-93EF-F09413436DAF}" type="datetime1">
              <a:rPr lang="en-US" smtClean="0"/>
              <a:t>23-Jan-23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2022OD207- Automation for data cleaning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F8169F-C204-40C1-AAA4-178DC6897F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3D8872-F738-4538-93EF-F09413436DAF}" type="datetime1">
              <a:rPr lang="en-US" smtClean="0">
                <a:solidFill>
                  <a:srgbClr val="04617B">
                    <a:shade val="90000"/>
                  </a:srgbClr>
                </a:solidFill>
              </a:rPr>
              <a:pPr/>
              <a:t>23-Jan-23</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3299164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3D8872-F738-4538-93EF-F09413436DAF}" type="datetime1">
              <a:rPr lang="en-US" smtClean="0">
                <a:solidFill>
                  <a:srgbClr val="04617B">
                    <a:shade val="90000"/>
                  </a:srgbClr>
                </a:solidFill>
              </a:rPr>
              <a:pPr/>
              <a:t>23-Jan-23</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2022OD207- Automation for data cleaning</a:t>
            </a:r>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F8169F-C204-40C1-AAA4-178DC6897F2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1018343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8610600" cy="838200"/>
          </a:xfrm>
        </p:spPr>
        <p:txBody>
          <a:bodyPr>
            <a:normAutofit fontScale="90000"/>
          </a:bodyPr>
          <a:lstStyle/>
          <a:p>
            <a:pPr algn="l"/>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a:effectLst>
                  <a:outerShdw blurRad="38100" dist="38100" dir="2700000" algn="tl">
                    <a:srgbClr val="000000">
                      <a:alpha val="43137"/>
                    </a:srgbClr>
                  </a:outerShdw>
                </a:effectLst>
                <a:latin typeface="Times New Roman" pitchFamily="18" charset="0"/>
                <a:cs typeface="Times New Roman" pitchFamily="18" charset="0"/>
              </a:rPr>
              <a:t/>
            </a:r>
            <a:br>
              <a:rPr lang="en-US" dirty="0">
                <a:effectLst>
                  <a:outerShdw blurRad="38100" dist="38100" dir="2700000" algn="tl">
                    <a:srgbClr val="000000">
                      <a:alpha val="43137"/>
                    </a:srgbClr>
                  </a:outerShdw>
                </a:effectLst>
                <a:latin typeface="Times New Roman" pitchFamily="18" charset="0"/>
                <a:cs typeface="Times New Roman" pitchFamily="18" charset="0"/>
              </a:rPr>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a:effectLst>
                  <a:outerShdw blurRad="38100" dist="38100" dir="2700000" algn="tl">
                    <a:srgbClr val="000000">
                      <a:alpha val="43137"/>
                    </a:srgbClr>
                  </a:outerShdw>
                </a:effectLst>
                <a:latin typeface="Times New Roman" pitchFamily="18" charset="0"/>
                <a:cs typeface="Times New Roman" pitchFamily="18" charset="0"/>
              </a:rPr>
              <a:t/>
            </a:r>
            <a:br>
              <a:rPr lang="en-US" dirty="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
        <p:nvSpPr>
          <p:cNvPr id="7" name="TextBox 6"/>
          <p:cNvSpPr txBox="1"/>
          <p:nvPr/>
        </p:nvSpPr>
        <p:spPr>
          <a:xfrm>
            <a:off x="3048000" y="884954"/>
            <a:ext cx="3695114" cy="461665"/>
          </a:xfrm>
          <a:prstGeom prst="rect">
            <a:avLst/>
          </a:prstGeom>
          <a:noFill/>
        </p:spPr>
        <p:txBody>
          <a:bodyPr wrap="square" rtlCol="0">
            <a:spAutoFit/>
          </a:bodyPr>
          <a:lstStyle/>
          <a:p>
            <a:r>
              <a:rPr lang="en-US" sz="2400" dirty="0" smtClean="0">
                <a:solidFill>
                  <a:schemeClr val="accent6">
                    <a:lumMod val="40000"/>
                    <a:lumOff val="60000"/>
                  </a:schemeClr>
                </a:solidFill>
                <a:latin typeface="Bodoni MT Black" pitchFamily="18" charset="0"/>
              </a:rPr>
              <a:t>Assignment - 71 </a:t>
            </a:r>
            <a:endParaRPr lang="en-US" sz="2400" dirty="0">
              <a:solidFill>
                <a:schemeClr val="accent6">
                  <a:lumMod val="40000"/>
                  <a:lumOff val="60000"/>
                </a:schemeClr>
              </a:solidFill>
              <a:latin typeface="Bodoni MT Black" pitchFamily="18" charset="0"/>
            </a:endParaRPr>
          </a:p>
        </p:txBody>
      </p:sp>
      <p:sp>
        <p:nvSpPr>
          <p:cNvPr id="8" name="Rectangle 7"/>
          <p:cNvSpPr/>
          <p:nvPr/>
        </p:nvSpPr>
        <p:spPr>
          <a:xfrm>
            <a:off x="2902578" y="2895600"/>
            <a:ext cx="3595856" cy="892552"/>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Bodoni MT Black" pitchFamily="18" charset="0"/>
              </a:rPr>
              <a:t>(2023EV120)</a:t>
            </a:r>
          </a:p>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Bodoni MT Black" pitchFamily="18" charset="0"/>
              </a:rPr>
              <a:t>I P   SECURITY</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Bodoni MT Black" pitchFamily="18" charset="0"/>
            </a:endParaRPr>
          </a:p>
        </p:txBody>
      </p:sp>
      <p:sp>
        <p:nvSpPr>
          <p:cNvPr id="10" name="TextBox 9"/>
          <p:cNvSpPr txBox="1"/>
          <p:nvPr/>
        </p:nvSpPr>
        <p:spPr>
          <a:xfrm>
            <a:off x="188468" y="5638800"/>
            <a:ext cx="8803132" cy="707886"/>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latin typeface="Bodoni MT Black" pitchFamily="18" charset="0"/>
              </a:rPr>
              <a:t>                                  DEPARTMENT </a:t>
            </a:r>
            <a:r>
              <a:rPr lang="en-US" sz="2000" b="1" dirty="0">
                <a:solidFill>
                  <a:schemeClr val="accent5">
                    <a:lumMod val="20000"/>
                    <a:lumOff val="80000"/>
                  </a:schemeClr>
                </a:solidFill>
                <a:effectLst>
                  <a:outerShdw blurRad="38100" dist="38100" dir="2700000" algn="tl">
                    <a:srgbClr val="000000">
                      <a:alpha val="43137"/>
                    </a:srgbClr>
                  </a:outerShdw>
                </a:effectLst>
                <a:latin typeface="Bodoni MT Black" pitchFamily="18" charset="0"/>
              </a:rPr>
              <a:t>OF AI&amp;DS</a:t>
            </a:r>
          </a:p>
          <a:p>
            <a:r>
              <a:rPr lang="en-US" sz="2000" b="1" dirty="0" smtClean="0">
                <a:solidFill>
                  <a:schemeClr val="accent5">
                    <a:lumMod val="20000"/>
                    <a:lumOff val="80000"/>
                  </a:schemeClr>
                </a:solidFill>
                <a:effectLst>
                  <a:outerShdw blurRad="38100" dist="38100" dir="2700000" algn="tl">
                    <a:srgbClr val="000000">
                      <a:alpha val="43137"/>
                    </a:srgbClr>
                  </a:outerShdw>
                </a:effectLst>
                <a:latin typeface="Bodoni MT Black" pitchFamily="18" charset="0"/>
              </a:rPr>
              <a:t>SUMUGAN  </a:t>
            </a:r>
            <a:r>
              <a:rPr lang="en-US" sz="2000" b="1" dirty="0">
                <a:solidFill>
                  <a:schemeClr val="accent5">
                    <a:lumMod val="20000"/>
                    <a:lumOff val="80000"/>
                  </a:schemeClr>
                </a:solidFill>
                <a:effectLst>
                  <a:outerShdw blurRad="38100" dist="38100" dir="2700000" algn="tl">
                    <a:srgbClr val="000000">
                      <a:alpha val="43137"/>
                    </a:srgbClr>
                  </a:outerShdw>
                </a:effectLst>
                <a:latin typeface="Bodoni MT Black" pitchFamily="18" charset="0"/>
              </a:rPr>
              <a:t>P.N. </a:t>
            </a:r>
            <a:r>
              <a:rPr lang="en-US" sz="2000" b="1" dirty="0" smtClean="0">
                <a:solidFill>
                  <a:schemeClr val="accent5">
                    <a:lumMod val="20000"/>
                    <a:lumOff val="80000"/>
                  </a:schemeClr>
                </a:solidFill>
                <a:effectLst>
                  <a:outerShdw blurRad="38100" dist="38100" dir="2700000" algn="tl">
                    <a:srgbClr val="000000">
                      <a:alpha val="43137"/>
                    </a:srgbClr>
                  </a:outerShdw>
                </a:effectLst>
                <a:latin typeface="Bodoni MT Black" pitchFamily="18" charset="0"/>
              </a:rPr>
              <a:t>                                                   (</a:t>
            </a:r>
            <a:r>
              <a:rPr lang="en-US" sz="2000" b="1" dirty="0">
                <a:solidFill>
                  <a:schemeClr val="accent5">
                    <a:lumMod val="20000"/>
                    <a:lumOff val="80000"/>
                  </a:schemeClr>
                </a:solidFill>
                <a:effectLst>
                  <a:outerShdw blurRad="38100" dist="38100" dir="2700000" algn="tl">
                    <a:srgbClr val="000000">
                      <a:alpha val="43137"/>
                    </a:srgbClr>
                  </a:outerShdw>
                </a:effectLst>
                <a:latin typeface="Bodoni MT Black" pitchFamily="18" charset="0"/>
              </a:rPr>
              <a:t>2021UAD1093</a:t>
            </a:r>
            <a:r>
              <a:rPr lang="en-US" b="1" dirty="0">
                <a:latin typeface="Bodoni MT Black" pitchFamily="18" charset="0"/>
              </a:rPr>
              <a:t>) </a:t>
            </a:r>
          </a:p>
        </p:txBody>
      </p:sp>
    </p:spTree>
    <p:extLst>
      <p:ext uri="{BB962C8B-B14F-4D97-AF65-F5344CB8AC3E}">
        <p14:creationId xmlns:p14="http://schemas.microsoft.com/office/powerpoint/2010/main" val="1887868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     IPsec works            </a:t>
            </a:r>
            <a:r>
              <a:rPr lang="en-US" sz="32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rPr>
              <a:t>Encryption</a:t>
            </a:r>
            <a:endParaRPr lang="en-US" sz="31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endParaRPr lang="en-US" sz="2800" dirty="0" smtClean="0">
              <a:solidFill>
                <a:schemeClr val="bg2">
                  <a:lumMod val="20000"/>
                  <a:lumOff val="80000"/>
                </a:schemeClr>
              </a:solidFill>
              <a:latin typeface="Times New Roman" pitchFamily="18" charset="0"/>
              <a:cs typeface="Times New Roman" pitchFamily="18" charset="0"/>
            </a:endParaRPr>
          </a:p>
          <a:p>
            <a:pPr algn="just">
              <a:lnSpc>
                <a:spcPct val="150000"/>
              </a:lnSpc>
            </a:pPr>
            <a:r>
              <a:rPr lang="en-US" sz="2800" dirty="0">
                <a:solidFill>
                  <a:schemeClr val="bg2">
                    <a:lumMod val="20000"/>
                    <a:lumOff val="80000"/>
                  </a:schemeClr>
                </a:solidFill>
                <a:latin typeface="Times New Roman" pitchFamily="18" charset="0"/>
                <a:cs typeface="Times New Roman" pitchFamily="18" charset="0"/>
              </a:rPr>
              <a:t>IPsec encrypts the payloads within each packet and each packet's IP header (unless transport mode is used instead of tunnel mode — see below). This keeps data sent over IPsec secure and private.</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10</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3373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     IPsec works            </a:t>
            </a:r>
            <a:r>
              <a:rPr lang="en-US" sz="32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rPr>
              <a:t>Transmission</a:t>
            </a:r>
            <a:endParaRPr lang="en-US" sz="31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r>
              <a:rPr lang="en-US" sz="2800" dirty="0" smtClean="0">
                <a:solidFill>
                  <a:schemeClr val="bg2">
                    <a:lumMod val="20000"/>
                    <a:lumOff val="80000"/>
                  </a:schemeClr>
                </a:solidFill>
                <a:latin typeface="Times New Roman" pitchFamily="18" charset="0"/>
                <a:cs typeface="Times New Roman" pitchFamily="18" charset="0"/>
              </a:rPr>
              <a:t>Encrypted </a:t>
            </a:r>
            <a:r>
              <a:rPr lang="en-US" sz="2800" dirty="0">
                <a:solidFill>
                  <a:schemeClr val="bg2">
                    <a:lumMod val="20000"/>
                    <a:lumOff val="80000"/>
                  </a:schemeClr>
                </a:solidFill>
                <a:latin typeface="Times New Roman" pitchFamily="18" charset="0"/>
                <a:cs typeface="Times New Roman" pitchFamily="18" charset="0"/>
              </a:rPr>
              <a:t>IPsec packets travel across one or more networks to their destination using a transport protocol. At this stage, IPsec traffic differs from regular IP traffic in that it most often uses UDP as its transport protocol, rather than TCP. TCP, the Transmission Control Protocol, sets up dedicated connections between devices and ensures that all packets arrive.</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11</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233536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     IPsec works            </a:t>
            </a:r>
            <a:r>
              <a:rPr lang="en-US" sz="3200" dirty="0" smtClean="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rPr>
              <a:t>Decryption</a:t>
            </a:r>
            <a:endParaRPr lang="en-US" sz="31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endParaRPr lang="en-US" sz="2800" dirty="0" smtClean="0">
              <a:solidFill>
                <a:schemeClr val="bg2">
                  <a:lumMod val="20000"/>
                  <a:lumOff val="80000"/>
                </a:schemeClr>
              </a:solidFill>
              <a:latin typeface="Times New Roman" pitchFamily="18" charset="0"/>
              <a:cs typeface="Times New Roman" pitchFamily="18" charset="0"/>
            </a:endParaRPr>
          </a:p>
          <a:p>
            <a:pPr algn="just">
              <a:lnSpc>
                <a:spcPct val="150000"/>
              </a:lnSpc>
            </a:pPr>
            <a:r>
              <a:rPr lang="en-US" sz="2800" dirty="0" smtClean="0">
                <a:solidFill>
                  <a:schemeClr val="bg2">
                    <a:lumMod val="20000"/>
                    <a:lumOff val="80000"/>
                  </a:schemeClr>
                </a:solidFill>
                <a:latin typeface="Times New Roman" pitchFamily="18" charset="0"/>
                <a:cs typeface="Times New Roman" pitchFamily="18" charset="0"/>
              </a:rPr>
              <a:t>At the other end of the communication, the packets are decrypted, and applications (e.g. a browser) can now use the delivered data.</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12</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0875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a:effectLst>
                  <a:outerShdw blurRad="38100" dist="38100" dir="2700000" algn="tl">
                    <a:srgbClr val="000000">
                      <a:alpha val="43137"/>
                    </a:srgbClr>
                  </a:outerShdw>
                </a:effectLst>
                <a:latin typeface="Times New Roman" pitchFamily="18" charset="0"/>
                <a:cs typeface="Times New Roman" pitchFamily="18" charset="0"/>
              </a:rPr>
              <a:t>     </a:t>
            </a:r>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Protocols used </a:t>
            </a:r>
            <a:r>
              <a:rPr lang="en-US" sz="4900" dirty="0">
                <a:effectLst>
                  <a:outerShdw blurRad="38100" dist="38100" dir="2700000" algn="tl">
                    <a:srgbClr val="000000">
                      <a:alpha val="43137"/>
                    </a:srgbClr>
                  </a:outerShdw>
                </a:effectLst>
                <a:latin typeface="Times New Roman" pitchFamily="18" charset="0"/>
                <a:cs typeface="Times New Roman" pitchFamily="18" charset="0"/>
              </a:rPr>
              <a:t>in IPsec</a:t>
            </a:r>
            <a:endParaRPr lang="en-US" sz="31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r>
              <a:rPr lang="en-US" sz="2800" b="1" dirty="0" smtClean="0">
                <a:solidFill>
                  <a:srgbClr val="FFC000"/>
                </a:solidFill>
                <a:latin typeface="Times New Roman" pitchFamily="18" charset="0"/>
                <a:cs typeface="Times New Roman" pitchFamily="18" charset="0"/>
              </a:rPr>
              <a:t>Authentication </a:t>
            </a:r>
            <a:r>
              <a:rPr lang="en-US" sz="2800" b="1" dirty="0">
                <a:solidFill>
                  <a:srgbClr val="FFC000"/>
                </a:solidFill>
                <a:latin typeface="Times New Roman" pitchFamily="18" charset="0"/>
                <a:cs typeface="Times New Roman" pitchFamily="18" charset="0"/>
              </a:rPr>
              <a:t>Header (AH): </a:t>
            </a:r>
            <a:r>
              <a:rPr lang="en-US" sz="2800" dirty="0">
                <a:solidFill>
                  <a:schemeClr val="bg2">
                    <a:lumMod val="20000"/>
                    <a:lumOff val="80000"/>
                  </a:schemeClr>
                </a:solidFill>
                <a:latin typeface="Times New Roman" pitchFamily="18" charset="0"/>
                <a:cs typeface="Times New Roman" pitchFamily="18" charset="0"/>
              </a:rPr>
              <a:t>The AH protocol ensures that data packets are from a trusted source and that the data has not been tampered with, like a tamper-proof seal on a consumer product. These headers do not provide any encryption; they do not help conceal the data from attackers.</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13</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076120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a:effectLst>
                  <a:outerShdw blurRad="38100" dist="38100" dir="2700000" algn="tl">
                    <a:srgbClr val="000000">
                      <a:alpha val="43137"/>
                    </a:srgbClr>
                  </a:outerShdw>
                </a:effectLst>
                <a:latin typeface="Times New Roman" pitchFamily="18" charset="0"/>
                <a:cs typeface="Times New Roman" pitchFamily="18" charset="0"/>
              </a:rPr>
              <a:t>     </a:t>
            </a:r>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Protocols used </a:t>
            </a:r>
            <a:r>
              <a:rPr lang="en-US" sz="4900" dirty="0">
                <a:effectLst>
                  <a:outerShdw blurRad="38100" dist="38100" dir="2700000" algn="tl">
                    <a:srgbClr val="000000">
                      <a:alpha val="43137"/>
                    </a:srgbClr>
                  </a:outerShdw>
                </a:effectLst>
                <a:latin typeface="Times New Roman" pitchFamily="18" charset="0"/>
                <a:cs typeface="Times New Roman" pitchFamily="18" charset="0"/>
              </a:rPr>
              <a:t>in </a:t>
            </a:r>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IPsec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Cond…</a:t>
            </a:r>
            <a:endParaRPr lang="en-US" sz="14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r>
              <a:rPr lang="en-US" sz="2800" b="1" dirty="0">
                <a:solidFill>
                  <a:srgbClr val="FFC000"/>
                </a:solidFill>
                <a:latin typeface="Times New Roman" pitchFamily="18" charset="0"/>
                <a:cs typeface="Times New Roman" pitchFamily="18" charset="0"/>
              </a:rPr>
              <a:t>Encapsulating Security Protocol (ESP): </a:t>
            </a:r>
            <a:r>
              <a:rPr lang="en-US" sz="2800" dirty="0">
                <a:solidFill>
                  <a:schemeClr val="accent2">
                    <a:lumMod val="20000"/>
                    <a:lumOff val="80000"/>
                  </a:schemeClr>
                </a:solidFill>
                <a:latin typeface="Times New Roman" pitchFamily="18" charset="0"/>
                <a:cs typeface="Times New Roman" pitchFamily="18" charset="0"/>
              </a:rPr>
              <a:t>ESP encrypts the IP header and the payload for each packet — unless transport mode is used, in which case it only encrypts the payload. ESP adds its own header and a trailer to each data packet.</a:t>
            </a:r>
            <a:endParaRPr lang="en-US" sz="2800" dirty="0">
              <a:solidFill>
                <a:schemeClr val="accent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14</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157426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a:effectLst>
                  <a:outerShdw blurRad="38100" dist="38100" dir="2700000" algn="tl">
                    <a:srgbClr val="000000">
                      <a:alpha val="43137"/>
                    </a:srgbClr>
                  </a:outerShdw>
                </a:effectLst>
                <a:latin typeface="Times New Roman" pitchFamily="18" charset="0"/>
                <a:cs typeface="Times New Roman" pitchFamily="18" charset="0"/>
              </a:rPr>
              <a:t>     </a:t>
            </a:r>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Protocols used </a:t>
            </a:r>
            <a:r>
              <a:rPr lang="en-US" sz="4900" dirty="0">
                <a:effectLst>
                  <a:outerShdw blurRad="38100" dist="38100" dir="2700000" algn="tl">
                    <a:srgbClr val="000000">
                      <a:alpha val="43137"/>
                    </a:srgbClr>
                  </a:outerShdw>
                </a:effectLst>
                <a:latin typeface="Times New Roman" pitchFamily="18" charset="0"/>
                <a:cs typeface="Times New Roman" pitchFamily="18" charset="0"/>
              </a:rPr>
              <a:t>in </a:t>
            </a:r>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IPsec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Cond…</a:t>
            </a:r>
            <a:endParaRPr lang="en-US" sz="14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r>
              <a:rPr lang="en-US" sz="2800" b="1" dirty="0" smtClean="0">
                <a:solidFill>
                  <a:srgbClr val="FFC000"/>
                </a:solidFill>
                <a:latin typeface="Times New Roman" pitchFamily="18" charset="0"/>
                <a:cs typeface="Times New Roman" pitchFamily="18" charset="0"/>
              </a:rPr>
              <a:t>Security </a:t>
            </a:r>
            <a:r>
              <a:rPr lang="en-US" sz="2800" b="1" dirty="0">
                <a:solidFill>
                  <a:srgbClr val="FFC000"/>
                </a:solidFill>
                <a:latin typeface="Times New Roman" pitchFamily="18" charset="0"/>
                <a:cs typeface="Times New Roman" pitchFamily="18" charset="0"/>
              </a:rPr>
              <a:t>Association (SA): </a:t>
            </a:r>
            <a:r>
              <a:rPr lang="en-US" sz="2800" dirty="0">
                <a:solidFill>
                  <a:schemeClr val="accent2">
                    <a:lumMod val="20000"/>
                    <a:lumOff val="80000"/>
                  </a:schemeClr>
                </a:solidFill>
                <a:latin typeface="Times New Roman" pitchFamily="18" charset="0"/>
                <a:cs typeface="Times New Roman" pitchFamily="18" charset="0"/>
              </a:rPr>
              <a:t>SA refers to a number of protocols used for negotiating encryption keys and algorithms. One of the most common SA protocols is Internet Key Exchange (IKE).</a:t>
            </a:r>
          </a:p>
          <a:p>
            <a:pPr algn="just">
              <a:lnSpc>
                <a:spcPct val="150000"/>
              </a:lnSpc>
            </a:pPr>
            <a:r>
              <a:rPr lang="en-US" sz="2800" b="1" dirty="0" smtClean="0">
                <a:solidFill>
                  <a:srgbClr val="FFC000"/>
                </a:solidFill>
                <a:latin typeface="Times New Roman" pitchFamily="18" charset="0"/>
                <a:cs typeface="Times New Roman" pitchFamily="18" charset="0"/>
              </a:rPr>
              <a:t>Internet </a:t>
            </a:r>
            <a:r>
              <a:rPr lang="en-US" sz="2800" b="1" dirty="0">
                <a:solidFill>
                  <a:srgbClr val="FFC000"/>
                </a:solidFill>
                <a:latin typeface="Times New Roman" pitchFamily="18" charset="0"/>
                <a:cs typeface="Times New Roman" pitchFamily="18" charset="0"/>
              </a:rPr>
              <a:t>Protocol (IP) </a:t>
            </a:r>
            <a:r>
              <a:rPr lang="en-US" sz="2800" b="1" dirty="0" smtClean="0">
                <a:solidFill>
                  <a:srgbClr val="FFC000"/>
                </a:solidFill>
                <a:latin typeface="Times New Roman" pitchFamily="18" charset="0"/>
                <a:cs typeface="Times New Roman" pitchFamily="18" charset="0"/>
              </a:rPr>
              <a:t>:  </a:t>
            </a:r>
            <a:r>
              <a:rPr lang="en-US" sz="2800" dirty="0" smtClean="0">
                <a:solidFill>
                  <a:schemeClr val="accent2">
                    <a:lumMod val="20000"/>
                    <a:lumOff val="80000"/>
                  </a:schemeClr>
                </a:solidFill>
                <a:latin typeface="Times New Roman" pitchFamily="18" charset="0"/>
                <a:cs typeface="Times New Roman" pitchFamily="18" charset="0"/>
              </a:rPr>
              <a:t>IP is </a:t>
            </a:r>
            <a:r>
              <a:rPr lang="en-US" sz="2800" dirty="0">
                <a:solidFill>
                  <a:schemeClr val="accent2">
                    <a:lumMod val="20000"/>
                    <a:lumOff val="80000"/>
                  </a:schemeClr>
                </a:solidFill>
                <a:latin typeface="Times New Roman" pitchFamily="18" charset="0"/>
                <a:cs typeface="Times New Roman" pitchFamily="18" charset="0"/>
              </a:rPr>
              <a:t>not part of the IPsec suite, IPsec runs directly on top of IP.</a:t>
            </a: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15</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789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8610600" cy="838200"/>
          </a:xfrm>
        </p:spPr>
        <p:txBody>
          <a:bodyPr>
            <a:normAutofit fontScale="90000"/>
          </a:bodyPr>
          <a:lstStyle/>
          <a:p>
            <a:pPr algn="l"/>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a:effectLst>
                  <a:outerShdw blurRad="38100" dist="38100" dir="2700000" algn="tl">
                    <a:srgbClr val="000000">
                      <a:alpha val="43137"/>
                    </a:srgbClr>
                  </a:outerShdw>
                </a:effectLst>
                <a:latin typeface="Times New Roman" pitchFamily="18" charset="0"/>
                <a:cs typeface="Times New Roman" pitchFamily="18" charset="0"/>
              </a:rPr>
              <a:t/>
            </a:r>
            <a:br>
              <a:rPr lang="en-US" dirty="0">
                <a:effectLst>
                  <a:outerShdw blurRad="38100" dist="38100" dir="2700000" algn="tl">
                    <a:srgbClr val="000000">
                      <a:alpha val="43137"/>
                    </a:srgbClr>
                  </a:outerShdw>
                </a:effectLst>
                <a:latin typeface="Times New Roman" pitchFamily="18" charset="0"/>
                <a:cs typeface="Times New Roman" pitchFamily="18" charset="0"/>
              </a:rPr>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a:effectLst>
                  <a:outerShdw blurRad="38100" dist="38100" dir="2700000" algn="tl">
                    <a:srgbClr val="000000">
                      <a:alpha val="43137"/>
                    </a:srgbClr>
                  </a:outerShdw>
                </a:effectLst>
                <a:latin typeface="Times New Roman" pitchFamily="18" charset="0"/>
                <a:cs typeface="Times New Roman" pitchFamily="18" charset="0"/>
              </a:rPr>
              <a:t/>
            </a:r>
            <a:br>
              <a:rPr lang="en-US" dirty="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16</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
        <p:nvSpPr>
          <p:cNvPr id="7" name="TextBox 6"/>
          <p:cNvSpPr txBox="1"/>
          <p:nvPr/>
        </p:nvSpPr>
        <p:spPr>
          <a:xfrm>
            <a:off x="3048000" y="884954"/>
            <a:ext cx="3695114" cy="461665"/>
          </a:xfrm>
          <a:prstGeom prst="rect">
            <a:avLst/>
          </a:prstGeom>
          <a:noFill/>
        </p:spPr>
        <p:txBody>
          <a:bodyPr wrap="square" rtlCol="0">
            <a:spAutoFit/>
          </a:bodyPr>
          <a:lstStyle/>
          <a:p>
            <a:r>
              <a:rPr lang="en-US" sz="2400" dirty="0" smtClean="0">
                <a:solidFill>
                  <a:srgbClr val="A5C249">
                    <a:lumMod val="40000"/>
                    <a:lumOff val="60000"/>
                  </a:srgbClr>
                </a:solidFill>
                <a:latin typeface="Bodoni MT Black" pitchFamily="18" charset="0"/>
              </a:rPr>
              <a:t>Assignment - </a:t>
            </a:r>
            <a:r>
              <a:rPr lang="en-US" sz="2400" dirty="0" smtClean="0">
                <a:solidFill>
                  <a:srgbClr val="A5C249">
                    <a:lumMod val="40000"/>
                    <a:lumOff val="60000"/>
                  </a:srgbClr>
                </a:solidFill>
                <a:latin typeface="Bodoni MT Black" pitchFamily="18" charset="0"/>
              </a:rPr>
              <a:t>71 </a:t>
            </a:r>
            <a:endParaRPr lang="en-US" sz="2400" dirty="0">
              <a:solidFill>
                <a:srgbClr val="A5C249">
                  <a:lumMod val="40000"/>
                  <a:lumOff val="60000"/>
                </a:srgbClr>
              </a:solidFill>
              <a:latin typeface="Bodoni MT Black" pitchFamily="18" charset="0"/>
            </a:endParaRPr>
          </a:p>
        </p:txBody>
      </p:sp>
      <p:sp>
        <p:nvSpPr>
          <p:cNvPr id="8" name="Rectangle 7"/>
          <p:cNvSpPr/>
          <p:nvPr/>
        </p:nvSpPr>
        <p:spPr>
          <a:xfrm>
            <a:off x="2616988" y="2895600"/>
            <a:ext cx="4167039" cy="769441"/>
          </a:xfrm>
          <a:prstGeom prst="rect">
            <a:avLst/>
          </a:prstGeom>
          <a:noFill/>
        </p:spPr>
        <p:txBody>
          <a:bodyPr wrap="none" lIns="91440" tIns="45720" rIns="91440" bIns="45720">
            <a:spAutoFit/>
          </a:bodyPr>
          <a:lstStyle/>
          <a:p>
            <a:pPr algn="ctr"/>
            <a:r>
              <a:rPr lang="en-US" sz="4400" b="1" dirty="0" smtClean="0">
                <a:ln w="1905"/>
                <a:gradFill>
                  <a:gsLst>
                    <a:gs pos="0">
                      <a:srgbClr val="A5C249">
                        <a:shade val="20000"/>
                        <a:satMod val="200000"/>
                      </a:srgbClr>
                    </a:gs>
                    <a:gs pos="78000">
                      <a:srgbClr val="A5C249">
                        <a:tint val="90000"/>
                        <a:shade val="89000"/>
                        <a:satMod val="220000"/>
                      </a:srgbClr>
                    </a:gs>
                    <a:gs pos="100000">
                      <a:srgbClr val="A5C249">
                        <a:tint val="12000"/>
                        <a:satMod val="255000"/>
                      </a:srgbClr>
                    </a:gs>
                  </a:gsLst>
                  <a:lin ang="5400000"/>
                </a:gradFill>
                <a:effectLst>
                  <a:outerShdw blurRad="38100" dist="38100" dir="2700000" algn="tl">
                    <a:srgbClr val="000000">
                      <a:alpha val="43137"/>
                    </a:srgbClr>
                  </a:outerShdw>
                </a:effectLst>
                <a:latin typeface="Bodoni MT Black" pitchFamily="18" charset="0"/>
              </a:rPr>
              <a:t>THANK YOU </a:t>
            </a:r>
            <a:endParaRPr lang="en-US" sz="6000" b="1" dirty="0">
              <a:ln w="1905"/>
              <a:gradFill>
                <a:gsLst>
                  <a:gs pos="0">
                    <a:srgbClr val="A5C249">
                      <a:shade val="20000"/>
                      <a:satMod val="200000"/>
                    </a:srgbClr>
                  </a:gs>
                  <a:gs pos="78000">
                    <a:srgbClr val="A5C249">
                      <a:tint val="90000"/>
                      <a:shade val="89000"/>
                      <a:satMod val="220000"/>
                    </a:srgbClr>
                  </a:gs>
                  <a:gs pos="100000">
                    <a:srgbClr val="A5C249">
                      <a:tint val="12000"/>
                      <a:satMod val="255000"/>
                    </a:srgbClr>
                  </a:gs>
                </a:gsLst>
                <a:lin ang="5400000"/>
              </a:gradFill>
              <a:effectLst>
                <a:outerShdw blurRad="38100" dist="38100" dir="2700000" algn="tl">
                  <a:srgbClr val="000000">
                    <a:alpha val="43137"/>
                  </a:srgbClr>
                </a:outerShdw>
              </a:effectLst>
              <a:latin typeface="Bodoni MT Black" pitchFamily="18" charset="0"/>
            </a:endParaRPr>
          </a:p>
        </p:txBody>
      </p:sp>
      <p:sp>
        <p:nvSpPr>
          <p:cNvPr id="10" name="TextBox 9"/>
          <p:cNvSpPr txBox="1"/>
          <p:nvPr/>
        </p:nvSpPr>
        <p:spPr>
          <a:xfrm>
            <a:off x="188468" y="5638800"/>
            <a:ext cx="8803132" cy="707886"/>
          </a:xfrm>
          <a:prstGeom prst="rect">
            <a:avLst/>
          </a:prstGeom>
          <a:noFill/>
        </p:spPr>
        <p:txBody>
          <a:bodyPr wrap="square" rtlCol="0">
            <a:spAutoFit/>
          </a:bodyPr>
          <a:lstStyle/>
          <a:p>
            <a:r>
              <a:rPr lang="en-US" sz="2000" b="1" dirty="0" smtClean="0">
                <a:solidFill>
                  <a:srgbClr val="7CCA62">
                    <a:lumMod val="20000"/>
                    <a:lumOff val="80000"/>
                  </a:srgbClr>
                </a:solidFill>
                <a:effectLst>
                  <a:outerShdw blurRad="38100" dist="38100" dir="2700000" algn="tl">
                    <a:srgbClr val="000000">
                      <a:alpha val="43137"/>
                    </a:srgbClr>
                  </a:outerShdw>
                </a:effectLst>
                <a:latin typeface="Bodoni MT Black" pitchFamily="18" charset="0"/>
              </a:rPr>
              <a:t>                                  DEPARTMENT </a:t>
            </a:r>
            <a:r>
              <a:rPr lang="en-US" sz="2000" b="1" dirty="0">
                <a:solidFill>
                  <a:srgbClr val="7CCA62">
                    <a:lumMod val="20000"/>
                    <a:lumOff val="80000"/>
                  </a:srgbClr>
                </a:solidFill>
                <a:effectLst>
                  <a:outerShdw blurRad="38100" dist="38100" dir="2700000" algn="tl">
                    <a:srgbClr val="000000">
                      <a:alpha val="43137"/>
                    </a:srgbClr>
                  </a:outerShdw>
                </a:effectLst>
                <a:latin typeface="Bodoni MT Black" pitchFamily="18" charset="0"/>
              </a:rPr>
              <a:t>OF AI&amp;DS</a:t>
            </a:r>
          </a:p>
          <a:p>
            <a:r>
              <a:rPr lang="en-US" sz="2000" b="1" dirty="0" smtClean="0">
                <a:solidFill>
                  <a:srgbClr val="7CCA62">
                    <a:lumMod val="20000"/>
                    <a:lumOff val="80000"/>
                  </a:srgbClr>
                </a:solidFill>
                <a:effectLst>
                  <a:outerShdw blurRad="38100" dist="38100" dir="2700000" algn="tl">
                    <a:srgbClr val="000000">
                      <a:alpha val="43137"/>
                    </a:srgbClr>
                  </a:outerShdw>
                </a:effectLst>
                <a:latin typeface="Bodoni MT Black" pitchFamily="18" charset="0"/>
              </a:rPr>
              <a:t>SUMUGAN  </a:t>
            </a:r>
            <a:r>
              <a:rPr lang="en-US" sz="2000" b="1" dirty="0">
                <a:solidFill>
                  <a:srgbClr val="7CCA62">
                    <a:lumMod val="20000"/>
                    <a:lumOff val="80000"/>
                  </a:srgbClr>
                </a:solidFill>
                <a:effectLst>
                  <a:outerShdw blurRad="38100" dist="38100" dir="2700000" algn="tl">
                    <a:srgbClr val="000000">
                      <a:alpha val="43137"/>
                    </a:srgbClr>
                  </a:outerShdw>
                </a:effectLst>
                <a:latin typeface="Bodoni MT Black" pitchFamily="18" charset="0"/>
              </a:rPr>
              <a:t>P.N. </a:t>
            </a:r>
            <a:r>
              <a:rPr lang="en-US" sz="2000" b="1" dirty="0" smtClean="0">
                <a:solidFill>
                  <a:srgbClr val="7CCA62">
                    <a:lumMod val="20000"/>
                    <a:lumOff val="80000"/>
                  </a:srgbClr>
                </a:solidFill>
                <a:effectLst>
                  <a:outerShdw blurRad="38100" dist="38100" dir="2700000" algn="tl">
                    <a:srgbClr val="000000">
                      <a:alpha val="43137"/>
                    </a:srgbClr>
                  </a:outerShdw>
                </a:effectLst>
                <a:latin typeface="Bodoni MT Black" pitchFamily="18" charset="0"/>
              </a:rPr>
              <a:t>                                                   (</a:t>
            </a:r>
            <a:r>
              <a:rPr lang="en-US" sz="2000" b="1" dirty="0">
                <a:solidFill>
                  <a:srgbClr val="7CCA62">
                    <a:lumMod val="20000"/>
                    <a:lumOff val="80000"/>
                  </a:srgbClr>
                </a:solidFill>
                <a:effectLst>
                  <a:outerShdw blurRad="38100" dist="38100" dir="2700000" algn="tl">
                    <a:srgbClr val="000000">
                      <a:alpha val="43137"/>
                    </a:srgbClr>
                  </a:outerShdw>
                </a:effectLst>
                <a:latin typeface="Bodoni MT Black" pitchFamily="18" charset="0"/>
              </a:rPr>
              <a:t>2021UAD1093</a:t>
            </a:r>
            <a:r>
              <a:rPr lang="en-US" b="1" dirty="0">
                <a:solidFill>
                  <a:prstClr val="white"/>
                </a:solidFill>
                <a:latin typeface="Bodoni MT Black" pitchFamily="18" charset="0"/>
              </a:rPr>
              <a:t>) </a:t>
            </a:r>
          </a:p>
        </p:txBody>
      </p:sp>
    </p:spTree>
    <p:extLst>
      <p:ext uri="{BB962C8B-B14F-4D97-AF65-F5344CB8AC3E}">
        <p14:creationId xmlns:p14="http://schemas.microsoft.com/office/powerpoint/2010/main" val="767666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7851648" cy="838200"/>
          </a:xfrm>
        </p:spPr>
        <p:txBody>
          <a:bodyPr>
            <a:normAutofit fontScale="90000"/>
          </a:bodyPr>
          <a:lstStyle/>
          <a:p>
            <a:pPr algn="l"/>
            <a:r>
              <a:rPr lang="en-US" dirty="0">
                <a:effectLst>
                  <a:outerShdw blurRad="38100" dist="38100" dir="2700000" algn="tl">
                    <a:srgbClr val="000000">
                      <a:alpha val="43137"/>
                    </a:srgbClr>
                  </a:outerShdw>
                </a:effectLst>
              </a:rPr>
              <a:t>What is IPsec?</a:t>
            </a:r>
          </a:p>
        </p:txBody>
      </p:sp>
      <p:sp>
        <p:nvSpPr>
          <p:cNvPr id="3" name="Subtitle 2"/>
          <p:cNvSpPr>
            <a:spLocks noGrp="1"/>
          </p:cNvSpPr>
          <p:nvPr>
            <p:ph type="subTitle" idx="1"/>
          </p:nvPr>
        </p:nvSpPr>
        <p:spPr>
          <a:xfrm>
            <a:off x="533400" y="1447800"/>
            <a:ext cx="7854696" cy="4038600"/>
          </a:xfrm>
        </p:spPr>
        <p:txBody>
          <a:bodyPr>
            <a:noAutofit/>
          </a:bodyPr>
          <a:lstStyle/>
          <a:p>
            <a:pPr algn="just">
              <a:lnSpc>
                <a:spcPct val="150000"/>
              </a:lnSpc>
            </a:pPr>
            <a:r>
              <a:rPr lang="en-US" sz="3200" dirty="0">
                <a:solidFill>
                  <a:srgbClr val="FFC000"/>
                </a:solidFill>
                <a:latin typeface="Times New Roman" pitchFamily="18" charset="0"/>
                <a:cs typeface="Times New Roman" pitchFamily="18" charset="0"/>
              </a:rPr>
              <a:t>IPsec </a:t>
            </a:r>
            <a:r>
              <a:rPr lang="en-US" sz="3200" dirty="0">
                <a:solidFill>
                  <a:schemeClr val="bg2">
                    <a:lumMod val="20000"/>
                    <a:lumOff val="80000"/>
                  </a:schemeClr>
                </a:solidFill>
                <a:latin typeface="Times New Roman" pitchFamily="18" charset="0"/>
                <a:cs typeface="Times New Roman" pitchFamily="18" charset="0"/>
              </a:rPr>
              <a:t>is a group of protocols that are used together to set up encrypted connections between devices. It helps keep data sent over public networks secure. IPsec is often used to set up VPNs, and it works by encrypting IP packets, along with authenticating the source where the packets come from</a:t>
            </a:r>
            <a:r>
              <a:rPr lang="en-US" sz="3200" dirty="0">
                <a:solidFill>
                  <a:srgbClr val="FFC000"/>
                </a:solidFill>
                <a:latin typeface="Times New Roman" pitchFamily="18" charset="0"/>
                <a:cs typeface="Times New Roman" pitchFamily="18" charset="0"/>
              </a:rPr>
              <a:t>.</a:t>
            </a:r>
            <a:r>
              <a:rPr lang="en-US" sz="1800" dirty="0" smtClean="0">
                <a:solidFill>
                  <a:schemeClr val="bg2">
                    <a:lumMod val="20000"/>
                    <a:lumOff val="80000"/>
                  </a:schemeClr>
                </a:solidFill>
                <a:latin typeface="Times New Roman" pitchFamily="18" charset="0"/>
                <a:cs typeface="Times New Roman" pitchFamily="18" charset="0"/>
              </a:rPr>
              <a:t>.</a:t>
            </a:r>
            <a:endParaRPr lang="en-US" sz="1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fld>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14434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610600" cy="838200"/>
          </a:xfrm>
        </p:spPr>
        <p:txBody>
          <a:bodyPr>
            <a:normAutofit fontScale="90000"/>
          </a:bodyPr>
          <a:lstStyle/>
          <a:p>
            <a:pPr algn="l"/>
            <a:r>
              <a:rPr lang="en-US" dirty="0" smtClean="0">
                <a:effectLst>
                  <a:outerShdw blurRad="38100" dist="38100" dir="2700000" algn="tl">
                    <a:srgbClr val="000000">
                      <a:alpha val="43137"/>
                    </a:srgbClr>
                  </a:outerShdw>
                </a:effectLst>
                <a:latin typeface="Times New Roman" pitchFamily="18" charset="0"/>
                <a:cs typeface="Times New Roman" pitchFamily="18" charset="0"/>
              </a:rPr>
              <a:t>   IPsec</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1447800"/>
            <a:ext cx="7854696" cy="5105400"/>
          </a:xfrm>
        </p:spPr>
        <p:txBody>
          <a:bodyPr>
            <a:noAutofit/>
          </a:bodyPr>
          <a:lstStyle/>
          <a:p>
            <a:pPr algn="just">
              <a:lnSpc>
                <a:spcPct val="200000"/>
              </a:lnSpc>
            </a:pPr>
            <a:r>
              <a:rPr lang="en-US" sz="2800" dirty="0">
                <a:solidFill>
                  <a:schemeClr val="bg2">
                    <a:lumMod val="20000"/>
                    <a:lumOff val="80000"/>
                  </a:schemeClr>
                </a:solidFill>
                <a:latin typeface="Times New Roman" pitchFamily="18" charset="0"/>
                <a:cs typeface="Times New Roman" pitchFamily="18" charset="0"/>
              </a:rPr>
              <a:t>Within the term "IPsec," "IP" stands for "Internet Protocol" and "sec" for "secure." The Internet Protocol is the main routing protocol used on the Internet; it designates where data will go using IP addresses. IPsec is secure because it adds encryption* and authentication to this process</a:t>
            </a: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3</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6581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610600" cy="838200"/>
          </a:xfrm>
        </p:spPr>
        <p:txBody>
          <a:bodyPr>
            <a:normAutofit fontScale="90000"/>
          </a:bodyPr>
          <a:lstStyle/>
          <a:p>
            <a:pPr algn="l"/>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What is a VPN?</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1447800"/>
            <a:ext cx="7854696" cy="5105400"/>
          </a:xfrm>
        </p:spPr>
        <p:txBody>
          <a:bodyPr>
            <a:noAutofit/>
          </a:bodyPr>
          <a:lstStyle/>
          <a:p>
            <a:pPr algn="just">
              <a:lnSpc>
                <a:spcPct val="150000"/>
              </a:lnSpc>
            </a:pPr>
            <a:r>
              <a:rPr lang="en-US" sz="2800" dirty="0">
                <a:solidFill>
                  <a:schemeClr val="bg2">
                    <a:lumMod val="20000"/>
                    <a:lumOff val="80000"/>
                  </a:schemeClr>
                </a:solidFill>
                <a:latin typeface="Times New Roman" pitchFamily="18" charset="0"/>
                <a:cs typeface="Times New Roman" pitchFamily="18" charset="0"/>
              </a:rPr>
              <a:t>A virtual private network (VPN) is an encrypted connection between two or more computers. VPN connections take place over public networks, but the data exchanged over the VPN is still private because it is </a:t>
            </a:r>
            <a:r>
              <a:rPr lang="en-US" sz="2800" dirty="0" smtClean="0">
                <a:solidFill>
                  <a:schemeClr val="bg2">
                    <a:lumMod val="20000"/>
                    <a:lumOff val="80000"/>
                  </a:schemeClr>
                </a:solidFill>
                <a:latin typeface="Times New Roman" pitchFamily="18" charset="0"/>
                <a:cs typeface="Times New Roman" pitchFamily="18" charset="0"/>
              </a:rPr>
              <a:t>encrypted. VPNs </a:t>
            </a:r>
            <a:r>
              <a:rPr lang="en-US" sz="2800" dirty="0">
                <a:solidFill>
                  <a:schemeClr val="bg2">
                    <a:lumMod val="20000"/>
                    <a:lumOff val="80000"/>
                  </a:schemeClr>
                </a:solidFill>
                <a:latin typeface="Times New Roman" pitchFamily="18" charset="0"/>
                <a:cs typeface="Times New Roman" pitchFamily="18" charset="0"/>
              </a:rPr>
              <a:t>make it possible to securely access and exchange confidential data over shared network infrastructure, such as the public Internet</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4</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94342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33400"/>
            <a:ext cx="8610600" cy="838200"/>
          </a:xfrm>
        </p:spPr>
        <p:txBody>
          <a:bodyPr>
            <a:normAutofit fontScale="90000"/>
          </a:bodyPr>
          <a:lstStyle/>
          <a:p>
            <a:pPr algn="l"/>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IPsec VPN</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762000" y="1447800"/>
            <a:ext cx="7854696" cy="5105400"/>
          </a:xfrm>
        </p:spPr>
        <p:txBody>
          <a:bodyPr>
            <a:noAutofit/>
          </a:bodyPr>
          <a:lstStyle/>
          <a:p>
            <a:pPr algn="just">
              <a:lnSpc>
                <a:spcPct val="150000"/>
              </a:lnSpc>
            </a:pPr>
            <a:r>
              <a:rPr lang="en-US" sz="2800" dirty="0">
                <a:solidFill>
                  <a:schemeClr val="bg2">
                    <a:lumMod val="20000"/>
                    <a:lumOff val="80000"/>
                  </a:schemeClr>
                </a:solidFill>
                <a:latin typeface="Times New Roman" pitchFamily="18" charset="0"/>
                <a:cs typeface="Times New Roman" pitchFamily="18" charset="0"/>
              </a:rPr>
              <a:t>Many VPNs use the IPsec protocol suite to establish and run these encrypted connections. However, not all VPNs use IPsec. Another protocol for VPNs is SSL/TLS, which operates at a different layer in the OSI model than IPsec. (The OSI model is an abstract representation of the processes that make the Internet work.)</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5</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23005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8610600" cy="838200"/>
          </a:xfrm>
        </p:spPr>
        <p:txBody>
          <a:bodyPr>
            <a:normAutofit fontScale="90000"/>
          </a:bodyPr>
          <a:lstStyle/>
          <a:p>
            <a:pPr algn="l"/>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a:effectLst>
                  <a:outerShdw blurRad="38100" dist="38100" dir="2700000" algn="tl">
                    <a:srgbClr val="000000">
                      <a:alpha val="43137"/>
                    </a:srgbClr>
                  </a:outerShdw>
                </a:effectLst>
                <a:latin typeface="Times New Roman" pitchFamily="18" charset="0"/>
                <a:cs typeface="Times New Roman" pitchFamily="18" charset="0"/>
              </a:rPr>
              <a:t>How does IPsec work?</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838200" y="1295400"/>
            <a:ext cx="7854696" cy="5105400"/>
          </a:xfrm>
        </p:spPr>
        <p:txBody>
          <a:bodyPr>
            <a:noAutofit/>
          </a:bodyPr>
          <a:lstStyle/>
          <a:p>
            <a:pPr algn="just">
              <a:lnSpc>
                <a:spcPct val="150000"/>
              </a:lnSpc>
              <a:spcBef>
                <a:spcPts val="0"/>
              </a:spcBef>
            </a:pPr>
            <a:r>
              <a:rPr lang="en-US" sz="2800" dirty="0">
                <a:solidFill>
                  <a:schemeClr val="bg2">
                    <a:lumMod val="20000"/>
                    <a:lumOff val="80000"/>
                  </a:schemeClr>
                </a:solidFill>
                <a:latin typeface="Times New Roman" pitchFamily="18" charset="0"/>
                <a:cs typeface="Times New Roman" pitchFamily="18" charset="0"/>
              </a:rPr>
              <a:t>IPsec </a:t>
            </a:r>
            <a:r>
              <a:rPr lang="en-US" sz="2800" dirty="0" smtClean="0">
                <a:solidFill>
                  <a:schemeClr val="bg2">
                    <a:lumMod val="20000"/>
                    <a:lumOff val="80000"/>
                  </a:schemeClr>
                </a:solidFill>
                <a:latin typeface="Times New Roman" pitchFamily="18" charset="0"/>
                <a:cs typeface="Times New Roman" pitchFamily="18" charset="0"/>
              </a:rPr>
              <a:t>connections include </a:t>
            </a:r>
            <a:r>
              <a:rPr lang="en-US" sz="2800" dirty="0">
                <a:solidFill>
                  <a:schemeClr val="bg2">
                    <a:lumMod val="20000"/>
                    <a:lumOff val="80000"/>
                  </a:schemeClr>
                </a:solidFill>
                <a:latin typeface="Times New Roman" pitchFamily="18" charset="0"/>
                <a:cs typeface="Times New Roman" pitchFamily="18" charset="0"/>
              </a:rPr>
              <a:t>the following steps</a:t>
            </a:r>
            <a:r>
              <a:rPr lang="en-US" sz="2800" dirty="0" smtClean="0">
                <a:solidFill>
                  <a:schemeClr val="bg2">
                    <a:lumMod val="20000"/>
                    <a:lumOff val="80000"/>
                  </a:schemeClr>
                </a:solidFill>
                <a:latin typeface="Times New Roman" pitchFamily="18" charset="0"/>
                <a:cs typeface="Times New Roman" pitchFamily="18" charset="0"/>
              </a:rPr>
              <a:t>:</a:t>
            </a:r>
          </a:p>
          <a:p>
            <a:pPr marL="914400" lvl="1" indent="-457200" algn="just">
              <a:lnSpc>
                <a:spcPct val="150000"/>
              </a:lnSpc>
              <a:spcBef>
                <a:spcPts val="0"/>
              </a:spcBef>
              <a:buFont typeface="Wingdings" panose="05000000000000000000" pitchFamily="2" charset="2"/>
              <a:buChar char="v"/>
            </a:pPr>
            <a:r>
              <a:rPr lang="en-US" sz="2800" dirty="0">
                <a:solidFill>
                  <a:schemeClr val="tx2">
                    <a:lumMod val="75000"/>
                  </a:schemeClr>
                </a:solidFill>
                <a:latin typeface="Times New Roman" pitchFamily="18" charset="0"/>
                <a:cs typeface="Times New Roman" pitchFamily="18" charset="0"/>
              </a:rPr>
              <a:t>Key </a:t>
            </a:r>
            <a:r>
              <a:rPr lang="en-US" sz="2800" dirty="0" smtClean="0">
                <a:solidFill>
                  <a:schemeClr val="tx2">
                    <a:lumMod val="75000"/>
                  </a:schemeClr>
                </a:solidFill>
                <a:latin typeface="Times New Roman" pitchFamily="18" charset="0"/>
                <a:cs typeface="Times New Roman" pitchFamily="18" charset="0"/>
              </a:rPr>
              <a:t>exchange</a:t>
            </a:r>
          </a:p>
          <a:p>
            <a:pPr marL="914400" lvl="1" indent="-457200" algn="just">
              <a:lnSpc>
                <a:spcPct val="150000"/>
              </a:lnSpc>
              <a:spcBef>
                <a:spcPts val="0"/>
              </a:spcBef>
              <a:buFont typeface="Wingdings" panose="05000000000000000000" pitchFamily="2" charset="2"/>
              <a:buChar char="v"/>
            </a:pPr>
            <a:r>
              <a:rPr lang="en-US" sz="2800" dirty="0">
                <a:solidFill>
                  <a:schemeClr val="tx2">
                    <a:lumMod val="75000"/>
                  </a:schemeClr>
                </a:solidFill>
                <a:latin typeface="Times New Roman" pitchFamily="18" charset="0"/>
                <a:cs typeface="Times New Roman" pitchFamily="18" charset="0"/>
              </a:rPr>
              <a:t>Packet headers and </a:t>
            </a:r>
            <a:r>
              <a:rPr lang="en-US" sz="2800" dirty="0" smtClean="0">
                <a:solidFill>
                  <a:schemeClr val="tx2">
                    <a:lumMod val="75000"/>
                  </a:schemeClr>
                </a:solidFill>
                <a:latin typeface="Times New Roman" pitchFamily="18" charset="0"/>
                <a:cs typeface="Times New Roman" pitchFamily="18" charset="0"/>
              </a:rPr>
              <a:t>trailers</a:t>
            </a:r>
          </a:p>
          <a:p>
            <a:pPr marL="914400" lvl="1" indent="-457200" algn="just">
              <a:lnSpc>
                <a:spcPct val="150000"/>
              </a:lnSpc>
              <a:spcBef>
                <a:spcPts val="0"/>
              </a:spcBef>
              <a:buFont typeface="Wingdings" panose="05000000000000000000" pitchFamily="2" charset="2"/>
              <a:buChar char="v"/>
            </a:pPr>
            <a:r>
              <a:rPr lang="en-US" sz="2800" dirty="0">
                <a:solidFill>
                  <a:schemeClr val="tx2">
                    <a:lumMod val="75000"/>
                  </a:schemeClr>
                </a:solidFill>
                <a:latin typeface="Times New Roman" pitchFamily="18" charset="0"/>
                <a:cs typeface="Times New Roman" pitchFamily="18" charset="0"/>
              </a:rPr>
              <a:t>Packet headers and </a:t>
            </a:r>
            <a:r>
              <a:rPr lang="en-US" sz="2800" dirty="0" smtClean="0">
                <a:solidFill>
                  <a:schemeClr val="tx2">
                    <a:lumMod val="75000"/>
                  </a:schemeClr>
                </a:solidFill>
                <a:latin typeface="Times New Roman" pitchFamily="18" charset="0"/>
                <a:cs typeface="Times New Roman" pitchFamily="18" charset="0"/>
              </a:rPr>
              <a:t>trailers</a:t>
            </a:r>
          </a:p>
          <a:p>
            <a:pPr marL="914400" lvl="1" indent="-457200" algn="just">
              <a:lnSpc>
                <a:spcPct val="150000"/>
              </a:lnSpc>
              <a:spcBef>
                <a:spcPts val="0"/>
              </a:spcBef>
              <a:buFont typeface="Wingdings" panose="05000000000000000000" pitchFamily="2" charset="2"/>
              <a:buChar char="v"/>
            </a:pPr>
            <a:r>
              <a:rPr lang="en-US" sz="2800" dirty="0" smtClean="0">
                <a:solidFill>
                  <a:schemeClr val="tx2">
                    <a:lumMod val="75000"/>
                  </a:schemeClr>
                </a:solidFill>
                <a:latin typeface="Times New Roman" pitchFamily="18" charset="0"/>
                <a:cs typeface="Times New Roman" pitchFamily="18" charset="0"/>
              </a:rPr>
              <a:t>Authentication</a:t>
            </a:r>
          </a:p>
          <a:p>
            <a:pPr marL="914400" lvl="1" indent="-457200" algn="just">
              <a:lnSpc>
                <a:spcPct val="150000"/>
              </a:lnSpc>
              <a:spcBef>
                <a:spcPts val="0"/>
              </a:spcBef>
              <a:buFont typeface="Wingdings" panose="05000000000000000000" pitchFamily="2" charset="2"/>
              <a:buChar char="v"/>
            </a:pPr>
            <a:r>
              <a:rPr lang="en-US" sz="2800" dirty="0" smtClean="0">
                <a:solidFill>
                  <a:schemeClr val="tx2">
                    <a:lumMod val="75000"/>
                  </a:schemeClr>
                </a:solidFill>
                <a:latin typeface="Times New Roman" pitchFamily="18" charset="0"/>
                <a:cs typeface="Times New Roman" pitchFamily="18" charset="0"/>
              </a:rPr>
              <a:t>Encryption</a:t>
            </a:r>
          </a:p>
          <a:p>
            <a:pPr marL="914400" lvl="1" indent="-457200" algn="just">
              <a:lnSpc>
                <a:spcPct val="150000"/>
              </a:lnSpc>
              <a:spcBef>
                <a:spcPts val="0"/>
              </a:spcBef>
              <a:buFont typeface="Wingdings" panose="05000000000000000000" pitchFamily="2" charset="2"/>
              <a:buChar char="v"/>
            </a:pPr>
            <a:r>
              <a:rPr lang="en-US" sz="2800" dirty="0" smtClean="0">
                <a:solidFill>
                  <a:schemeClr val="tx2">
                    <a:lumMod val="75000"/>
                  </a:schemeClr>
                </a:solidFill>
                <a:latin typeface="Times New Roman" pitchFamily="18" charset="0"/>
                <a:cs typeface="Times New Roman" pitchFamily="18" charset="0"/>
              </a:rPr>
              <a:t>Transmission</a:t>
            </a:r>
          </a:p>
          <a:p>
            <a:pPr marL="914400" lvl="1" indent="-457200" algn="just">
              <a:lnSpc>
                <a:spcPct val="150000"/>
              </a:lnSpc>
              <a:spcBef>
                <a:spcPts val="0"/>
              </a:spcBef>
              <a:buFont typeface="Wingdings" panose="05000000000000000000" pitchFamily="2" charset="2"/>
              <a:buChar char="v"/>
            </a:pPr>
            <a:r>
              <a:rPr lang="en-US" sz="2800" dirty="0">
                <a:solidFill>
                  <a:schemeClr val="tx2">
                    <a:lumMod val="75000"/>
                  </a:schemeClr>
                </a:solidFill>
                <a:latin typeface="Times New Roman" pitchFamily="18" charset="0"/>
                <a:cs typeface="Times New Roman" pitchFamily="18" charset="0"/>
              </a:rPr>
              <a:t>Decryption</a:t>
            </a:r>
            <a:endParaRPr lang="en-US" sz="2800" dirty="0" smtClean="0">
              <a:solidFill>
                <a:schemeClr val="tx2">
                  <a:lumMod val="75000"/>
                </a:schemeClr>
              </a:solidFill>
              <a:latin typeface="Times New Roman" pitchFamily="18" charset="0"/>
              <a:cs typeface="Times New Roman" pitchFamily="18" charset="0"/>
            </a:endParaRPr>
          </a:p>
          <a:p>
            <a:pPr algn="just">
              <a:lnSpc>
                <a:spcPct val="150000"/>
              </a:lnSpc>
            </a:pP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6</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5017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     IPsec works               </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Key </a:t>
            </a:r>
            <a:r>
              <a:rPr lang="en-US" sz="2800" dirty="0">
                <a:solidFill>
                  <a:schemeClr val="accent2">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exchange</a:t>
            </a:r>
            <a:endParaRPr lang="en-US" sz="3100" dirty="0">
              <a:solidFill>
                <a:schemeClr val="accent2">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838200" y="1524000"/>
            <a:ext cx="7854696" cy="5105400"/>
          </a:xfrm>
        </p:spPr>
        <p:txBody>
          <a:bodyPr>
            <a:noAutofit/>
          </a:bodyPr>
          <a:lstStyle/>
          <a:p>
            <a:pPr algn="just">
              <a:lnSpc>
                <a:spcPct val="150000"/>
              </a:lnSpc>
            </a:pPr>
            <a:r>
              <a:rPr lang="en-US" sz="2800" dirty="0">
                <a:solidFill>
                  <a:schemeClr val="bg2">
                    <a:lumMod val="20000"/>
                    <a:lumOff val="80000"/>
                  </a:schemeClr>
                </a:solidFill>
                <a:latin typeface="Times New Roman" pitchFamily="18" charset="0"/>
                <a:cs typeface="Times New Roman" pitchFamily="18" charset="0"/>
              </a:rPr>
              <a:t>Keys are necessary for encryption; a key is a string of random characters that can be used to "lock" (encrypt) and "unlock" (decrypt) messages. IPsec sets up keys with a key exchange between the connected devices, so that each device can decrypt the other device's messages.</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7</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06957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fontScale="90000"/>
          </a:bodyPr>
          <a:lstStyle/>
          <a:p>
            <a:pPr algn="l"/>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     IPsec works     </a:t>
            </a:r>
            <a:r>
              <a:rPr lang="en-US" sz="32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rPr>
              <a:t>Packet headers and trailers</a:t>
            </a:r>
            <a:endParaRPr lang="en-US" sz="31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r>
              <a:rPr lang="en-US" sz="2800" dirty="0">
                <a:solidFill>
                  <a:schemeClr val="bg2">
                    <a:lumMod val="20000"/>
                    <a:lumOff val="80000"/>
                  </a:schemeClr>
                </a:solidFill>
                <a:latin typeface="Times New Roman" pitchFamily="18" charset="0"/>
                <a:cs typeface="Times New Roman" pitchFamily="18" charset="0"/>
              </a:rPr>
              <a:t>All data that is sent over a network is broken down into smaller pieces called packets. Packets contain both a payload, or the actual data being sent, and headers, or information about that data so that computers receiving the packets know what to do with them. IPsec adds several headers to data packets containing authentication and encryption information</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8</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00502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8763000" cy="838200"/>
          </a:xfrm>
        </p:spPr>
        <p:txBody>
          <a:bodyPr>
            <a:normAutofit/>
          </a:bodyPr>
          <a:lstStyle/>
          <a:p>
            <a:pPr algn="l"/>
            <a:r>
              <a:rPr lang="en-US" sz="4900" dirty="0" smtClean="0">
                <a:effectLst>
                  <a:outerShdw blurRad="38100" dist="38100" dir="2700000" algn="tl">
                    <a:srgbClr val="000000">
                      <a:alpha val="43137"/>
                    </a:srgbClr>
                  </a:outerShdw>
                </a:effectLst>
                <a:latin typeface="Times New Roman" pitchFamily="18" charset="0"/>
                <a:cs typeface="Times New Roman" pitchFamily="18" charset="0"/>
              </a:rPr>
              <a:t>     IPsec works            </a:t>
            </a:r>
            <a:r>
              <a:rPr lang="en-US" sz="3200" dirty="0" smtClean="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rPr>
              <a:t>Authentication</a:t>
            </a:r>
            <a:endParaRPr lang="en-US" sz="3100" dirty="0">
              <a:solidFill>
                <a:schemeClr val="tx2">
                  <a:lumMod val="9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854696" cy="5105400"/>
          </a:xfrm>
        </p:spPr>
        <p:txBody>
          <a:bodyPr>
            <a:noAutofit/>
          </a:bodyPr>
          <a:lstStyle/>
          <a:p>
            <a:pPr algn="just">
              <a:lnSpc>
                <a:spcPct val="150000"/>
              </a:lnSpc>
            </a:pPr>
            <a:endParaRPr lang="en-US" sz="2800" dirty="0" smtClean="0">
              <a:solidFill>
                <a:schemeClr val="bg2">
                  <a:lumMod val="20000"/>
                  <a:lumOff val="80000"/>
                </a:schemeClr>
              </a:solidFill>
              <a:latin typeface="Times New Roman" pitchFamily="18" charset="0"/>
              <a:cs typeface="Times New Roman" pitchFamily="18" charset="0"/>
            </a:endParaRPr>
          </a:p>
          <a:p>
            <a:pPr algn="just">
              <a:lnSpc>
                <a:spcPct val="150000"/>
              </a:lnSpc>
            </a:pPr>
            <a:r>
              <a:rPr lang="en-US" sz="2800" dirty="0" smtClean="0">
                <a:solidFill>
                  <a:schemeClr val="bg2">
                    <a:lumMod val="20000"/>
                    <a:lumOff val="80000"/>
                  </a:schemeClr>
                </a:solidFill>
                <a:latin typeface="Times New Roman" pitchFamily="18" charset="0"/>
                <a:cs typeface="Times New Roman" pitchFamily="18" charset="0"/>
              </a:rPr>
              <a:t>IPsec </a:t>
            </a:r>
            <a:r>
              <a:rPr lang="en-US" sz="2800" dirty="0">
                <a:solidFill>
                  <a:schemeClr val="bg2">
                    <a:lumMod val="20000"/>
                    <a:lumOff val="80000"/>
                  </a:schemeClr>
                </a:solidFill>
                <a:latin typeface="Times New Roman" pitchFamily="18" charset="0"/>
                <a:cs typeface="Times New Roman" pitchFamily="18" charset="0"/>
              </a:rPr>
              <a:t>provides authentication for each packet, like a stamp of authenticity on a collectible item. This ensures that packets are from a trusted source and not an attacker.</a:t>
            </a:r>
            <a:endParaRPr lang="en-US" sz="2800" dirty="0">
              <a:solidFill>
                <a:schemeClr val="bg2">
                  <a:lumMod val="20000"/>
                  <a:lumOff val="8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001000" y="6356350"/>
            <a:ext cx="685800" cy="365125"/>
          </a:xfrm>
        </p:spPr>
        <p:txBody>
          <a:bodyPr/>
          <a:lstStyle/>
          <a:p>
            <a:fld id="{88F8169F-C204-40C1-AAA4-178DC6897F23}" type="slidenum">
              <a:rPr lang="en-US" b="1" smtClean="0">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rPr>
              <a:pPr/>
              <a:t>9</a:t>
            </a:fld>
            <a:endParaRPr lang="en-US" b="1">
              <a:ln w="12700">
                <a:solidFill>
                  <a:srgbClr val="DBF5F9">
                    <a:satMod val="155000"/>
                  </a:srgbClr>
                </a:solidFill>
                <a:prstDash val="solid"/>
              </a:ln>
              <a:solidFill>
                <a:srgbClr val="04617B">
                  <a:tint val="85000"/>
                  <a:satMod val="155000"/>
                </a:srgb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293991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6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TotalTime>
  <Words>908</Words>
  <Application>Microsoft Office PowerPoint</Application>
  <PresentationFormat>On-screen Show (4:3)</PresentationFormat>
  <Paragraphs>98</Paragraphs>
  <Slides>16</Slides>
  <Notes>16</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Flow</vt:lpstr>
      <vt:lpstr>1_Flow</vt:lpstr>
      <vt:lpstr>6_Flow</vt:lpstr>
      <vt:lpstr>    </vt:lpstr>
      <vt:lpstr>What is IPsec?</vt:lpstr>
      <vt:lpstr>   IPsec</vt:lpstr>
      <vt:lpstr>   What is a VPN?</vt:lpstr>
      <vt:lpstr>   IPsec VPN</vt:lpstr>
      <vt:lpstr>   How does IPsec work?</vt:lpstr>
      <vt:lpstr>     IPsec works               Key exchange</vt:lpstr>
      <vt:lpstr>     IPsec works     Packet headers and trailers</vt:lpstr>
      <vt:lpstr>     IPsec works            Authentication</vt:lpstr>
      <vt:lpstr>     IPsec works            Encryption</vt:lpstr>
      <vt:lpstr>     IPsec works            Transmission</vt:lpstr>
      <vt:lpstr>     IPsec works            Decryption</vt:lpstr>
      <vt:lpstr>     Protocols used in IPsec</vt:lpstr>
      <vt:lpstr>     Protocols used in IPsec     Cond…</vt:lpstr>
      <vt:lpstr>     Protocols used in IPsec     Cond…</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Cleaning?</dc:title>
  <dc:creator>ASUS</dc:creator>
  <cp:lastModifiedBy>ASUS</cp:lastModifiedBy>
  <cp:revision>48</cp:revision>
  <dcterms:created xsi:type="dcterms:W3CDTF">2022-10-29T14:43:24Z</dcterms:created>
  <dcterms:modified xsi:type="dcterms:W3CDTF">2023-01-23T05:16:21Z</dcterms:modified>
</cp:coreProperties>
</file>