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7DF49-BA4F-450C-8FE7-6529F3561CC5}"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59CA3-6799-4236-B35A-E3AA543168D9}" type="slidenum">
              <a:rPr lang="en-IN" smtClean="0"/>
              <a:t>‹#›</a:t>
            </a:fld>
            <a:endParaRPr lang="en-IN"/>
          </a:p>
        </p:txBody>
      </p:sp>
    </p:spTree>
    <p:extLst>
      <p:ext uri="{BB962C8B-B14F-4D97-AF65-F5344CB8AC3E}">
        <p14:creationId xmlns:p14="http://schemas.microsoft.com/office/powerpoint/2010/main" val="233562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859CA3-6799-4236-B35A-E3AA543168D9}" type="slidenum">
              <a:rPr lang="en-IN" smtClean="0"/>
              <a:t>4</a:t>
            </a:fld>
            <a:endParaRPr lang="en-IN"/>
          </a:p>
        </p:txBody>
      </p:sp>
    </p:spTree>
    <p:extLst>
      <p:ext uri="{BB962C8B-B14F-4D97-AF65-F5344CB8AC3E}">
        <p14:creationId xmlns:p14="http://schemas.microsoft.com/office/powerpoint/2010/main" val="413368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859CA3-6799-4236-B35A-E3AA543168D9}" type="slidenum">
              <a:rPr lang="en-IN" smtClean="0"/>
              <a:t>11</a:t>
            </a:fld>
            <a:endParaRPr lang="en-IN"/>
          </a:p>
        </p:txBody>
      </p:sp>
    </p:spTree>
    <p:extLst>
      <p:ext uri="{BB962C8B-B14F-4D97-AF65-F5344CB8AC3E}">
        <p14:creationId xmlns:p14="http://schemas.microsoft.com/office/powerpoint/2010/main" val="187620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27701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7D991-F646-4699-BE27-3FBDB003E24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31193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4190311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047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428700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2608872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03761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667946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1333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33769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52319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7D991-F646-4699-BE27-3FBDB003E24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391303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7D991-F646-4699-BE27-3FBDB003E242}"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45937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190120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5028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17D991-F646-4699-BE27-3FBDB003E242}" type="datetimeFigureOut">
              <a:rPr lang="en-IN" smtClean="0"/>
              <a:t>24-07-2024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323754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7D991-F646-4699-BE27-3FBDB003E242}"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A97CC-EFAF-44E2-AF1B-6E22BD6026C7}" type="slidenum">
              <a:rPr lang="en-IN" smtClean="0"/>
              <a:t>‹#›</a:t>
            </a:fld>
            <a:endParaRPr lang="en-IN"/>
          </a:p>
        </p:txBody>
      </p:sp>
    </p:spTree>
    <p:extLst>
      <p:ext uri="{BB962C8B-B14F-4D97-AF65-F5344CB8AC3E}">
        <p14:creationId xmlns:p14="http://schemas.microsoft.com/office/powerpoint/2010/main" val="342032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17D991-F646-4699-BE27-3FBDB003E242}" type="datetimeFigureOut">
              <a:rPr lang="en-IN" smtClean="0"/>
              <a:t>24-07-2024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6A97CC-EFAF-44E2-AF1B-6E22BD6026C7}" type="slidenum">
              <a:rPr lang="en-IN" smtClean="0"/>
              <a:t>‹#›</a:t>
            </a:fld>
            <a:endParaRPr lang="en-IN"/>
          </a:p>
        </p:txBody>
      </p:sp>
    </p:spTree>
    <p:extLst>
      <p:ext uri="{BB962C8B-B14F-4D97-AF65-F5344CB8AC3E}">
        <p14:creationId xmlns:p14="http://schemas.microsoft.com/office/powerpoint/2010/main" val="4578916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02E763-7256-60FF-C770-73BD4AE2AF9C}"/>
              </a:ext>
            </a:extLst>
          </p:cNvPr>
          <p:cNvSpPr txBox="1"/>
          <p:nvPr/>
        </p:nvSpPr>
        <p:spPr>
          <a:xfrm>
            <a:off x="2075468" y="1774188"/>
            <a:ext cx="8041063" cy="3441391"/>
          </a:xfrm>
          <a:prstGeom prst="rect">
            <a:avLst/>
          </a:prstGeom>
          <a:noFill/>
        </p:spPr>
        <p:txBody>
          <a:bodyPr wrap="square">
            <a:spAutoFit/>
          </a:bodyPr>
          <a:lstStyle/>
          <a:p>
            <a:pPr algn="ctr">
              <a:lnSpc>
                <a:spcPct val="107000"/>
              </a:lnSpc>
              <a:spcAft>
                <a:spcPts val="800"/>
              </a:spcAft>
            </a:pPr>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Loan Approval Prediction</a:t>
            </a:r>
          </a:p>
          <a:p>
            <a:pPr algn="ctr">
              <a:lnSpc>
                <a:spcPct val="107000"/>
              </a:lnSpc>
              <a:spcAft>
                <a:spcPts val="800"/>
              </a:spcAft>
            </a:pPr>
            <a:b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Predicting Loan Approval Status using Machine Learning Models</a:t>
            </a:r>
            <a:b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2800" b="1" kern="0" dirty="0">
                <a:latin typeface="Times New Roman" panose="02020603050405020304" pitchFamily="18" charset="0"/>
                <a:ea typeface="Times New Roman" panose="02020603050405020304" pitchFamily="18" charset="0"/>
                <a:cs typeface="Times New Roman" panose="02020603050405020304" pitchFamily="18" charset="0"/>
              </a:rPr>
              <a:t>By: </a:t>
            </a:r>
            <a:r>
              <a:rPr lang="en-IN" sz="2800" b="1" kern="0" dirty="0" err="1">
                <a:latin typeface="Times New Roman" panose="02020603050405020304" pitchFamily="18" charset="0"/>
                <a:ea typeface="Times New Roman" panose="02020603050405020304" pitchFamily="18" charset="0"/>
                <a:cs typeface="Times New Roman" panose="02020603050405020304" pitchFamily="18" charset="0"/>
              </a:rPr>
              <a:t>Sumukh</a:t>
            </a:r>
            <a:r>
              <a:rPr lang="en-IN" sz="2800" b="1" kern="0" dirty="0">
                <a:latin typeface="Times New Roman" panose="02020603050405020304" pitchFamily="18" charset="0"/>
                <a:ea typeface="Times New Roman" panose="02020603050405020304" pitchFamily="18" charset="0"/>
                <a:cs typeface="Times New Roman" panose="02020603050405020304" pitchFamily="18" charset="0"/>
              </a:rPr>
              <a:t> Shirish Dhumal</a:t>
            </a:r>
            <a:b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64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D977-B0C1-C161-2B78-7AEAF1D3542C}"/>
              </a:ext>
            </a:extLst>
          </p:cNvPr>
          <p:cNvSpPr>
            <a:spLocks noGrp="1"/>
          </p:cNvSpPr>
          <p:nvPr>
            <p:ph type="title"/>
          </p:nvPr>
        </p:nvSpPr>
        <p:spPr>
          <a:xfrm>
            <a:off x="191678" y="2645169"/>
            <a:ext cx="3607997" cy="1776004"/>
          </a:xfrm>
        </p:spPr>
        <p:txBody>
          <a:bodyPr/>
          <a:lstStyle/>
          <a:p>
            <a:r>
              <a:rPr lang="en-IN" sz="2800" b="1" kern="0" dirty="0">
                <a:effectLst/>
                <a:latin typeface="Times New Roman" panose="02020603050405020304" pitchFamily="18" charset="0"/>
                <a:ea typeface="Times New Roman" panose="02020603050405020304" pitchFamily="18" charset="0"/>
              </a:rPr>
              <a:t>Correlation Analysis:</a:t>
            </a:r>
            <a:br>
              <a:rPr lang="en-IN" sz="2800" b="1" kern="0" dirty="0">
                <a:effectLst/>
                <a:latin typeface="Times New Roman" panose="02020603050405020304" pitchFamily="18" charset="0"/>
                <a:ea typeface="Times New Roman" panose="02020603050405020304" pitchFamily="18" charset="0"/>
              </a:rPr>
            </a:br>
            <a:br>
              <a:rPr lang="en-IN" sz="2800" b="1" kern="0" dirty="0">
                <a:effectLst/>
                <a:latin typeface="Times New Roman" panose="02020603050405020304" pitchFamily="18" charset="0"/>
                <a:ea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Heatmap of Correlation Values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pic>
        <p:nvPicPr>
          <p:cNvPr id="5" name="Picture 4">
            <a:extLst>
              <a:ext uri="{FF2B5EF4-FFF2-40B4-BE49-F238E27FC236}">
                <a16:creationId xmlns:a16="http://schemas.microsoft.com/office/drawing/2014/main" id="{BD090540-F80C-B878-BB54-77EDDEBFCBF7}"/>
              </a:ext>
            </a:extLst>
          </p:cNvPr>
          <p:cNvPicPr>
            <a:picLocks noChangeAspect="1"/>
          </p:cNvPicPr>
          <p:nvPr/>
        </p:nvPicPr>
        <p:blipFill>
          <a:blip r:embed="rId2"/>
          <a:stretch>
            <a:fillRect/>
          </a:stretch>
        </p:blipFill>
        <p:spPr>
          <a:xfrm>
            <a:off x="3978785" y="1003979"/>
            <a:ext cx="8021537" cy="5717331"/>
          </a:xfrm>
          <a:prstGeom prst="rect">
            <a:avLst/>
          </a:prstGeom>
        </p:spPr>
      </p:pic>
    </p:spTree>
    <p:extLst>
      <p:ext uri="{BB962C8B-B14F-4D97-AF65-F5344CB8AC3E}">
        <p14:creationId xmlns:p14="http://schemas.microsoft.com/office/powerpoint/2010/main" val="394924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59B9-FB2C-B0DA-D7C9-D0D5D884BD1B}"/>
              </a:ext>
            </a:extLst>
          </p:cNvPr>
          <p:cNvSpPr>
            <a:spLocks noGrp="1"/>
          </p:cNvSpPr>
          <p:nvPr>
            <p:ph type="title"/>
          </p:nvPr>
        </p:nvSpPr>
        <p:spPr>
          <a:xfrm>
            <a:off x="646112" y="452718"/>
            <a:ext cx="3322574" cy="1400530"/>
          </a:xfrm>
        </p:spPr>
        <p:txBody>
          <a:bodyPr/>
          <a:lstStyle/>
          <a:p>
            <a:r>
              <a:rPr lang="en-IN" sz="2400" b="1" kern="0" dirty="0">
                <a:effectLst/>
                <a:latin typeface="Times New Roman" panose="02020603050405020304" pitchFamily="18" charset="0"/>
                <a:ea typeface="Times New Roman" panose="02020603050405020304" pitchFamily="18" charset="0"/>
              </a:rPr>
              <a:t>Model Evaluation</a:t>
            </a:r>
            <a:br>
              <a:rPr lang="en-IN" sz="2400" b="1" kern="0" dirty="0">
                <a:effectLst/>
                <a:latin typeface="Times New Roman" panose="02020603050405020304" pitchFamily="18" charset="0"/>
                <a:ea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B93C6C79-8C8E-23A8-3CF0-E75870DE48B1}"/>
              </a:ext>
            </a:extLst>
          </p:cNvPr>
          <p:cNvSpPr>
            <a:spLocks noGrp="1"/>
          </p:cNvSpPr>
          <p:nvPr>
            <p:ph idx="1"/>
          </p:nvPr>
        </p:nvSpPr>
        <p:spPr>
          <a:xfrm>
            <a:off x="566965" y="1331259"/>
            <a:ext cx="4042742" cy="4195481"/>
          </a:xfrm>
        </p:spPr>
        <p:txBody>
          <a:bodyPr>
            <a:no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Models Tested: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Support Vector Classification (SVC)</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AdaBoost Classifier</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Gradient Boosting Classifier</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Classifier</a:t>
            </a:r>
          </a:p>
          <a:p>
            <a:pPr marL="0" lvl="0" indent="0">
              <a:lnSpc>
                <a:spcPct val="107000"/>
              </a:lnSpc>
              <a:spcAft>
                <a:spcPts val="800"/>
              </a:spcAft>
              <a:buSzPts val="1000"/>
              <a:buNone/>
              <a:tabLst>
                <a:tab pos="457200" algn="l"/>
              </a:tabLs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2CB614-B54F-FAC3-74C1-597DC7BD9531}"/>
              </a:ext>
            </a:extLst>
          </p:cNvPr>
          <p:cNvSpPr txBox="1">
            <a:spLocks/>
          </p:cNvSpPr>
          <p:nvPr/>
        </p:nvSpPr>
        <p:spPr>
          <a:xfrm>
            <a:off x="6096000" y="452718"/>
            <a:ext cx="4659609"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kern="0" dirty="0">
                <a:effectLst/>
                <a:latin typeface="Times New Roman" panose="02020603050405020304" pitchFamily="18" charset="0"/>
                <a:ea typeface="Times New Roman" panose="02020603050405020304" pitchFamily="18" charset="0"/>
              </a:rPr>
              <a:t>Model Performance</a:t>
            </a:r>
            <a:endParaRPr lang="en-IN" sz="6000" dirty="0"/>
          </a:p>
        </p:txBody>
      </p:sp>
      <p:sp>
        <p:nvSpPr>
          <p:cNvPr id="6" name="Content Placeholder 2">
            <a:extLst>
              <a:ext uri="{FF2B5EF4-FFF2-40B4-BE49-F238E27FC236}">
                <a16:creationId xmlns:a16="http://schemas.microsoft.com/office/drawing/2014/main" id="{1ABEB0FE-C9D1-D69E-4B16-8D6BC9709E1D}"/>
              </a:ext>
            </a:extLst>
          </p:cNvPr>
          <p:cNvSpPr txBox="1">
            <a:spLocks/>
          </p:cNvSpPr>
          <p:nvPr/>
        </p:nvSpPr>
        <p:spPr>
          <a:xfrm>
            <a:off x="6016854" y="1331259"/>
            <a:ext cx="4042742"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200000"/>
              </a:lnSpc>
              <a:spcAft>
                <a:spcPts val="800"/>
              </a:spcAft>
            </a:pPr>
            <a:r>
              <a:rPr lang="en-IN" sz="1800" b="1" kern="0" dirty="0">
                <a:latin typeface="Times New Roman" panose="02020603050405020304" pitchFamily="18" charset="0"/>
                <a:ea typeface="Times New Roman" panose="02020603050405020304" pitchFamily="18" charset="0"/>
                <a:cs typeface="Times New Roman" panose="02020603050405020304" pitchFamily="18" charset="0"/>
              </a:rPr>
              <a:t>Decision Tree: </a:t>
            </a:r>
            <a:r>
              <a:rPr lang="en-IN" sz="1800" kern="0" dirty="0">
                <a:latin typeface="Times New Roman" panose="02020603050405020304" pitchFamily="18" charset="0"/>
                <a:ea typeface="Times New Roman" panose="02020603050405020304" pitchFamily="18" charset="0"/>
                <a:cs typeface="Times New Roman" panose="02020603050405020304" pitchFamily="18" charset="0"/>
              </a:rPr>
              <a:t>98% Accuracy</a:t>
            </a:r>
          </a:p>
          <a:p>
            <a:pPr>
              <a:lnSpc>
                <a:spcPct val="200000"/>
              </a:lnSpc>
              <a:spcAft>
                <a:spcPts val="800"/>
              </a:spcAft>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Random Forest: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98% Accuracy</a:t>
            </a:r>
          </a:p>
          <a:p>
            <a:pPr>
              <a:lnSpc>
                <a:spcPct val="200000"/>
              </a:lnSpc>
              <a:spcAft>
                <a:spcPts val="800"/>
              </a:spcAft>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Gradient Boosting: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98.82% Accuracy</a:t>
            </a:r>
          </a:p>
          <a:p>
            <a:pPr>
              <a:lnSpc>
                <a:spcPct val="200000"/>
              </a:lnSpc>
              <a:spcAft>
                <a:spcPts val="800"/>
              </a:spcAft>
            </a:pPr>
            <a:r>
              <a:rPr lang="en-IN" sz="1600" b="1" kern="100" dirty="0" err="1">
                <a:latin typeface="Times New Roman" panose="02020603050405020304" pitchFamily="18" charset="0"/>
                <a:ea typeface="Calibri" panose="020F0502020204030204" pitchFamily="34" charset="0"/>
                <a:cs typeface="Times New Roman" panose="02020603050405020304" pitchFamily="18" charset="0"/>
              </a:rPr>
              <a:t>XGBoost</a:t>
            </a: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98.71% Accuracy</a:t>
            </a:r>
          </a:p>
          <a:p>
            <a:endParaRPr lang="en-IN" sz="14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EF3A481C-FE57-86A2-7EAF-D11EB04CA57D}"/>
              </a:ext>
            </a:extLst>
          </p:cNvPr>
          <p:cNvCxnSpPr/>
          <p:nvPr/>
        </p:nvCxnSpPr>
        <p:spPr>
          <a:xfrm>
            <a:off x="5505254" y="452718"/>
            <a:ext cx="0" cy="554272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8669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5378-78B4-C4B5-71F1-25A1E7DE5859}"/>
              </a:ext>
            </a:extLst>
          </p:cNvPr>
          <p:cNvSpPr>
            <a:spLocks noGrp="1"/>
          </p:cNvSpPr>
          <p:nvPr>
            <p:ph type="title"/>
          </p:nvPr>
        </p:nvSpPr>
        <p:spPr/>
        <p:txBody>
          <a:bodyPr/>
          <a:lstStyle/>
          <a:p>
            <a:r>
              <a:rPr lang="en-IN" sz="2400" b="1" kern="0" dirty="0">
                <a:effectLst/>
                <a:latin typeface="Times New Roman" panose="02020603050405020304" pitchFamily="18" charset="0"/>
                <a:ea typeface="Times New Roman" panose="02020603050405020304" pitchFamily="18" charset="0"/>
              </a:rPr>
              <a:t>Conclusion</a:t>
            </a:r>
            <a:endParaRPr lang="en-IN" sz="4800" dirty="0"/>
          </a:p>
        </p:txBody>
      </p:sp>
      <p:sp>
        <p:nvSpPr>
          <p:cNvPr id="3" name="Content Placeholder 2">
            <a:extLst>
              <a:ext uri="{FF2B5EF4-FFF2-40B4-BE49-F238E27FC236}">
                <a16:creationId xmlns:a16="http://schemas.microsoft.com/office/drawing/2014/main" id="{F5F06DE9-332F-154D-4B82-A540F2BB2E1D}"/>
              </a:ext>
            </a:extLst>
          </p:cNvPr>
          <p:cNvSpPr>
            <a:spLocks noGrp="1"/>
          </p:cNvSpPr>
          <p:nvPr>
            <p:ph idx="1"/>
          </p:nvPr>
        </p:nvSpPr>
        <p:spPr>
          <a:xfrm>
            <a:off x="754520" y="1647566"/>
            <a:ext cx="8946541" cy="4195481"/>
          </a:xfrm>
        </p:spPr>
        <p:txBody>
          <a:bodyPr/>
          <a:lstStyle/>
          <a:p>
            <a:r>
              <a:rPr lang="en-IN" dirty="0">
                <a:latin typeface="Times New Roman" panose="02020603050405020304" pitchFamily="18" charset="0"/>
                <a:cs typeface="Times New Roman" panose="02020603050405020304" pitchFamily="18" charset="0"/>
              </a:rPr>
              <a:t>Best Performing Models:</a:t>
            </a: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Decision Tree with Hyperparameter Tuning</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Gradient Boosting</a:t>
            </a:r>
          </a:p>
          <a:p>
            <a:pPr lvl="1">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Key Insights:</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Decision Tree and Boosting Classifiers show excellent performance.</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SVM and Logistic Regression performed less effectively.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92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0CCE-A9B8-893C-FF8F-9ACDCBDD50D5}"/>
              </a:ext>
            </a:extLst>
          </p:cNvPr>
          <p:cNvSpPr>
            <a:spLocks noGrp="1"/>
          </p:cNvSpPr>
          <p:nvPr>
            <p:ph type="title"/>
          </p:nvPr>
        </p:nvSpPr>
        <p:spPr>
          <a:xfrm>
            <a:off x="646111" y="452718"/>
            <a:ext cx="9404723" cy="753913"/>
          </a:xfrm>
        </p:spPr>
        <p:txBody>
          <a:bodyPr/>
          <a:lstStyle/>
          <a:p>
            <a:r>
              <a:rPr lang="en-IN" sz="2400" b="1" kern="0" dirty="0">
                <a:effectLst/>
                <a:latin typeface="Times New Roman" panose="02020603050405020304" pitchFamily="18" charset="0"/>
                <a:ea typeface="Times New Roman" panose="02020603050405020304" pitchFamily="18" charset="0"/>
              </a:rPr>
              <a:t>Aim</a:t>
            </a:r>
            <a:endParaRPr lang="en-IN" sz="4800" dirty="0"/>
          </a:p>
        </p:txBody>
      </p:sp>
      <p:sp>
        <p:nvSpPr>
          <p:cNvPr id="3" name="Content Placeholder 2">
            <a:extLst>
              <a:ext uri="{FF2B5EF4-FFF2-40B4-BE49-F238E27FC236}">
                <a16:creationId xmlns:a16="http://schemas.microsoft.com/office/drawing/2014/main" id="{3A5D2CCB-3815-CB3C-37D1-896DF2F69D76}"/>
              </a:ext>
            </a:extLst>
          </p:cNvPr>
          <p:cNvSpPr>
            <a:spLocks noGrp="1"/>
          </p:cNvSpPr>
          <p:nvPr>
            <p:ph idx="1"/>
          </p:nvPr>
        </p:nvSpPr>
        <p:spPr>
          <a:xfrm>
            <a:off x="1104293" y="1110238"/>
            <a:ext cx="8946541" cy="982513"/>
          </a:xfrm>
        </p:spPr>
        <p:txBody>
          <a:bodyPr/>
          <a:lstStyle/>
          <a:p>
            <a:r>
              <a:rPr lang="en-IN" sz="1800" kern="0" dirty="0">
                <a:effectLst/>
                <a:latin typeface="Times New Roman" panose="02020603050405020304" pitchFamily="18" charset="0"/>
                <a:ea typeface="Times New Roman" panose="02020603050405020304" pitchFamily="18" charset="0"/>
              </a:rPr>
              <a:t>To develop a predictive model to accurately predict loan approval status based on features like credit score, annual income, loan amount, etc.</a:t>
            </a:r>
            <a:endParaRPr lang="en-IN" dirty="0"/>
          </a:p>
        </p:txBody>
      </p:sp>
      <p:sp>
        <p:nvSpPr>
          <p:cNvPr id="4" name="Title 1">
            <a:extLst>
              <a:ext uri="{FF2B5EF4-FFF2-40B4-BE49-F238E27FC236}">
                <a16:creationId xmlns:a16="http://schemas.microsoft.com/office/drawing/2014/main" id="{CC2B13DA-317F-6698-97C3-4A135CE653A2}"/>
              </a:ext>
            </a:extLst>
          </p:cNvPr>
          <p:cNvSpPr txBox="1">
            <a:spLocks/>
          </p:cNvSpPr>
          <p:nvPr/>
        </p:nvSpPr>
        <p:spPr>
          <a:xfrm>
            <a:off x="646111" y="2094554"/>
            <a:ext cx="9404723" cy="7539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kern="0" dirty="0">
                <a:latin typeface="Times New Roman" panose="02020603050405020304" pitchFamily="18" charset="0"/>
                <a:ea typeface="Times New Roman" panose="02020603050405020304" pitchFamily="18" charset="0"/>
              </a:rPr>
              <a:t>Objective</a:t>
            </a:r>
            <a:endParaRPr lang="en-IN" sz="4800" dirty="0"/>
          </a:p>
        </p:txBody>
      </p:sp>
      <p:sp>
        <p:nvSpPr>
          <p:cNvPr id="5" name="Content Placeholder 2">
            <a:extLst>
              <a:ext uri="{FF2B5EF4-FFF2-40B4-BE49-F238E27FC236}">
                <a16:creationId xmlns:a16="http://schemas.microsoft.com/office/drawing/2014/main" id="{900B7CE9-3628-EE62-7CCE-061215707DDE}"/>
              </a:ext>
            </a:extLst>
          </p:cNvPr>
          <p:cNvSpPr txBox="1">
            <a:spLocks/>
          </p:cNvSpPr>
          <p:nvPr/>
        </p:nvSpPr>
        <p:spPr>
          <a:xfrm>
            <a:off x="1104292" y="2601244"/>
            <a:ext cx="10009910" cy="3146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600" dirty="0">
                <a:latin typeface="Times New Roman" panose="02020603050405020304" pitchFamily="18" charset="0"/>
                <a:cs typeface="Times New Roman" panose="02020603050405020304" pitchFamily="18" charset="0"/>
              </a:rPr>
              <a:t>Analyze the dataset to understand the distribution and relationships of the features.</a:t>
            </a:r>
          </a:p>
          <a:p>
            <a:r>
              <a:rPr lang="en-US" sz="1600" dirty="0">
                <a:latin typeface="Times New Roman" panose="02020603050405020304" pitchFamily="18" charset="0"/>
                <a:cs typeface="Times New Roman" panose="02020603050405020304" pitchFamily="18" charset="0"/>
              </a:rPr>
              <a:t>Create new features and preprocess data to improve model performance.</a:t>
            </a:r>
          </a:p>
          <a:p>
            <a:r>
              <a:rPr lang="en-US" sz="1600" dirty="0">
                <a:latin typeface="Times New Roman" panose="02020603050405020304" pitchFamily="18" charset="0"/>
                <a:cs typeface="Times New Roman" panose="02020603050405020304" pitchFamily="18" charset="0"/>
              </a:rPr>
              <a:t>Visualize the data to identify patterns and correlations that influence loan approval.</a:t>
            </a:r>
          </a:p>
          <a:p>
            <a:r>
              <a:rPr lang="en-US" sz="1600" dirty="0">
                <a:latin typeface="Times New Roman" panose="02020603050405020304" pitchFamily="18" charset="0"/>
                <a:cs typeface="Times New Roman" panose="02020603050405020304" pitchFamily="18" charset="0"/>
              </a:rPr>
              <a:t>Compare various machine learning models to find the best performing one.</a:t>
            </a:r>
          </a:p>
          <a:p>
            <a:r>
              <a:rPr lang="en-US" sz="1600" dirty="0">
                <a:latin typeface="Times New Roman" panose="02020603050405020304" pitchFamily="18" charset="0"/>
                <a:cs typeface="Times New Roman" panose="02020603050405020304" pitchFamily="18" charset="0"/>
              </a:rPr>
              <a:t>Optimize the chosen models to improve their accuracy and performance.</a:t>
            </a:r>
          </a:p>
          <a:p>
            <a:r>
              <a:rPr lang="en-US" sz="1600" dirty="0">
                <a:latin typeface="Times New Roman" panose="02020603050405020304" pitchFamily="18" charset="0"/>
                <a:cs typeface="Times New Roman" panose="02020603050405020304" pitchFamily="18" charset="0"/>
              </a:rPr>
              <a:t>Evaluate models using metrics such as accuracy, F1 score, and classification report.</a:t>
            </a:r>
          </a:p>
          <a:p>
            <a:r>
              <a:rPr lang="en-US" sz="1600" dirty="0">
                <a:latin typeface="Times New Roman" panose="02020603050405020304" pitchFamily="18" charset="0"/>
                <a:cs typeface="Times New Roman" panose="02020603050405020304" pitchFamily="18" charset="0"/>
              </a:rPr>
              <a:t>Implement the best model for practical loan approval predictions.</a:t>
            </a:r>
          </a:p>
          <a:p>
            <a:r>
              <a:rPr lang="en-US" sz="1600" dirty="0">
                <a:latin typeface="Times New Roman" panose="02020603050405020304" pitchFamily="18" charset="0"/>
                <a:cs typeface="Times New Roman" panose="02020603050405020304" pitchFamily="18" charset="0"/>
              </a:rPr>
              <a:t>Summarize findings and propose future improvements for the model.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8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9985-A3F9-CB20-F529-ECD0DE18A4A9}"/>
              </a:ext>
            </a:extLst>
          </p:cNvPr>
          <p:cNvSpPr>
            <a:spLocks noGrp="1"/>
          </p:cNvSpPr>
          <p:nvPr>
            <p:ph type="title"/>
          </p:nvPr>
        </p:nvSpPr>
        <p:spPr/>
        <p:txBody>
          <a:bodyPr/>
          <a:lstStyle/>
          <a:p>
            <a:r>
              <a:rPr lang="en-IN" sz="2400" b="1" kern="0" dirty="0">
                <a:effectLst/>
                <a:latin typeface="Times New Roman" panose="02020603050405020304" pitchFamily="18" charset="0"/>
                <a:ea typeface="Times New Roman" panose="02020603050405020304" pitchFamily="18" charset="0"/>
              </a:rPr>
              <a:t>Libraries and Dataset</a:t>
            </a:r>
            <a:endParaRPr lang="en-IN" sz="4800" dirty="0"/>
          </a:p>
        </p:txBody>
      </p:sp>
      <p:sp>
        <p:nvSpPr>
          <p:cNvPr id="3" name="Content Placeholder 2">
            <a:extLst>
              <a:ext uri="{FF2B5EF4-FFF2-40B4-BE49-F238E27FC236}">
                <a16:creationId xmlns:a16="http://schemas.microsoft.com/office/drawing/2014/main" id="{B47AAA57-33A3-C781-9E46-9780370B3939}"/>
              </a:ext>
            </a:extLst>
          </p:cNvPr>
          <p:cNvSpPr>
            <a:spLocks noGrp="1"/>
          </p:cNvSpPr>
          <p:nvPr>
            <p:ph idx="1"/>
          </p:nvPr>
        </p:nvSpPr>
        <p:spPr>
          <a:xfrm>
            <a:off x="1104293" y="1449603"/>
            <a:ext cx="8946541" cy="4442150"/>
          </a:xfrm>
        </p:spPr>
        <p:txBody>
          <a:bodyPr>
            <a:no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Libraries Used: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NumPy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Pandas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Matplotlib</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Seaborn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Scikit-Learn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kern="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Dataset:</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latin typeface="Times New Roman" panose="02020603050405020304" pitchFamily="18" charset="0"/>
                <a:cs typeface="Times New Roman" panose="02020603050405020304" pitchFamily="18" charset="0"/>
              </a:rPr>
              <a:t>Loaded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from loan_approval_dataset.csv</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56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59B9-FB2C-B0DA-D7C9-D0D5D884BD1B}"/>
              </a:ext>
            </a:extLst>
          </p:cNvPr>
          <p:cNvSpPr>
            <a:spLocks noGrp="1"/>
          </p:cNvSpPr>
          <p:nvPr>
            <p:ph type="title"/>
          </p:nvPr>
        </p:nvSpPr>
        <p:spPr/>
        <p:txBody>
          <a:bodyPr/>
          <a:lstStyle/>
          <a:p>
            <a:r>
              <a:rPr lang="en-IN" sz="2400" b="1" kern="0" dirty="0">
                <a:effectLst/>
                <a:latin typeface="Times New Roman" panose="02020603050405020304" pitchFamily="18" charset="0"/>
                <a:ea typeface="Times New Roman" panose="02020603050405020304" pitchFamily="18" charset="0"/>
              </a:rPr>
              <a:t>Feature Description</a:t>
            </a:r>
            <a:endParaRPr lang="en-IN" sz="4800" dirty="0"/>
          </a:p>
        </p:txBody>
      </p:sp>
      <p:sp>
        <p:nvSpPr>
          <p:cNvPr id="3" name="Content Placeholder 2">
            <a:extLst>
              <a:ext uri="{FF2B5EF4-FFF2-40B4-BE49-F238E27FC236}">
                <a16:creationId xmlns:a16="http://schemas.microsoft.com/office/drawing/2014/main" id="{B93C6C79-8C8E-23A8-3CF0-E75870DE48B1}"/>
              </a:ext>
            </a:extLst>
          </p:cNvPr>
          <p:cNvSpPr>
            <a:spLocks noGrp="1"/>
          </p:cNvSpPr>
          <p:nvPr>
            <p:ph idx="1"/>
          </p:nvPr>
        </p:nvSpPr>
        <p:spPr>
          <a:xfrm>
            <a:off x="1132573" y="1331259"/>
            <a:ext cx="4042742" cy="4195481"/>
          </a:xfrm>
        </p:spPr>
        <p:txBody>
          <a:bodyPr>
            <a:no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Columns in Dataset</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loan_id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Unique ID (Dropped)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no_of_dependents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education: Graduate/Not Graduate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self_employed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Employment Status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income_annum</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loan_amount</a:t>
            </a:r>
            <a:endPar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loan_term</a:t>
            </a:r>
            <a:endParaRPr lang="en-IN" sz="1600" kern="0" dirty="0">
              <a:latin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017ADA-0E62-DED6-7048-34CFCACD2049}"/>
              </a:ext>
            </a:extLst>
          </p:cNvPr>
          <p:cNvSpPr txBox="1"/>
          <p:nvPr/>
        </p:nvSpPr>
        <p:spPr>
          <a:xfrm>
            <a:off x="6096000" y="2222887"/>
            <a:ext cx="4067956" cy="2809552"/>
          </a:xfrm>
          <a:prstGeom prst="rect">
            <a:avLst/>
          </a:prstGeom>
          <a:noFill/>
        </p:spPr>
        <p:txBody>
          <a:bodyPr wrap="square">
            <a:spAutoFit/>
          </a:bodyPr>
          <a:lstStyle/>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cibil_score</a:t>
            </a:r>
            <a:r>
              <a:rPr lang="en-IN" sz="1600" kern="0" dirty="0">
                <a:latin typeface="Times New Roman" panose="02020603050405020304" pitchFamily="18" charset="0"/>
                <a:cs typeface="Times New Roman" panose="02020603050405020304" pitchFamily="18" charset="0"/>
              </a:rPr>
              <a:t>: Credit Score</a:t>
            </a:r>
          </a:p>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residential_assets_value</a:t>
            </a:r>
            <a:endParaRPr lang="en-IN" sz="1600" kern="0" dirty="0">
              <a:latin typeface="Times New Roman" panose="02020603050405020304" pitchFamily="18" charset="0"/>
              <a:cs typeface="Times New Roman" panose="02020603050405020304" pitchFamily="18" charset="0"/>
            </a:endParaRPr>
          </a:p>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commercial_assets_value</a:t>
            </a:r>
            <a:endParaRPr lang="en-IN" sz="1600" kern="0" dirty="0">
              <a:latin typeface="Times New Roman" panose="02020603050405020304" pitchFamily="18" charset="0"/>
              <a:cs typeface="Times New Roman" panose="02020603050405020304" pitchFamily="18" charset="0"/>
            </a:endParaRPr>
          </a:p>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luxury_assets_value</a:t>
            </a:r>
            <a:endParaRPr lang="en-IN" sz="1600" kern="0" dirty="0">
              <a:latin typeface="Times New Roman" panose="02020603050405020304" pitchFamily="18" charset="0"/>
              <a:cs typeface="Times New Roman" panose="02020603050405020304" pitchFamily="18" charset="0"/>
            </a:endParaRPr>
          </a:p>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bank_asset_value</a:t>
            </a:r>
            <a:endParaRPr lang="en-IN" sz="1600" kern="0" dirty="0">
              <a:latin typeface="Times New Roman" panose="02020603050405020304" pitchFamily="18" charset="0"/>
              <a:cs typeface="Times New Roman" panose="02020603050405020304" pitchFamily="18" charset="0"/>
            </a:endParaRPr>
          </a:p>
          <a:p>
            <a:pPr marL="342900" indent="-342900">
              <a:lnSpc>
                <a:spcPct val="107000"/>
              </a:lnSpc>
              <a:spcBef>
                <a:spcPts val="1000"/>
              </a:spcBef>
              <a:spcAft>
                <a:spcPts val="800"/>
              </a:spcAft>
              <a:buClr>
                <a:schemeClr val="bg2">
                  <a:lumMod val="40000"/>
                  <a:lumOff val="60000"/>
                </a:schemeClr>
              </a:buClr>
              <a:buSzPts val="1000"/>
              <a:buFont typeface="Symbol" panose="05050102010706020507" pitchFamily="18" charset="2"/>
              <a:buChar char=""/>
              <a:tabLst>
                <a:tab pos="457200" algn="l"/>
              </a:tabLst>
            </a:pPr>
            <a:r>
              <a:rPr lang="en-IN" sz="1600" kern="0" dirty="0" err="1">
                <a:latin typeface="Times New Roman" panose="02020603050405020304" pitchFamily="18" charset="0"/>
                <a:cs typeface="Times New Roman" panose="02020603050405020304" pitchFamily="18" charset="0"/>
              </a:rPr>
              <a:t>loan_status</a:t>
            </a:r>
            <a:r>
              <a:rPr lang="en-IN" sz="1600" kern="0" dirty="0">
                <a:latin typeface="Times New Roman" panose="02020603050405020304" pitchFamily="18" charset="0"/>
                <a:cs typeface="Times New Roman" panose="02020603050405020304" pitchFamily="18" charset="0"/>
              </a:rPr>
              <a:t>: Approved/Rejected</a:t>
            </a:r>
          </a:p>
        </p:txBody>
      </p:sp>
    </p:spTree>
    <p:extLst>
      <p:ext uri="{BB962C8B-B14F-4D97-AF65-F5344CB8AC3E}">
        <p14:creationId xmlns:p14="http://schemas.microsoft.com/office/powerpoint/2010/main" val="283192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5378-78B4-C4B5-71F1-25A1E7DE5859}"/>
              </a:ext>
            </a:extLst>
          </p:cNvPr>
          <p:cNvSpPr>
            <a:spLocks noGrp="1"/>
          </p:cNvSpPr>
          <p:nvPr>
            <p:ph type="title"/>
          </p:nvPr>
        </p:nvSpPr>
        <p:spPr/>
        <p:txBody>
          <a:bodyPr/>
          <a:lstStyle/>
          <a:p>
            <a:r>
              <a:rPr lang="en-IN" sz="2400" b="1" kern="0" dirty="0">
                <a:effectLst/>
                <a:latin typeface="Times New Roman" panose="02020603050405020304" pitchFamily="18" charset="0"/>
                <a:ea typeface="Times New Roman" panose="02020603050405020304" pitchFamily="18" charset="0"/>
              </a:rPr>
              <a:t>Feature Engineering</a:t>
            </a:r>
            <a:endParaRPr lang="en-IN" sz="4800" dirty="0"/>
          </a:p>
        </p:txBody>
      </p:sp>
      <p:sp>
        <p:nvSpPr>
          <p:cNvPr id="3" name="Content Placeholder 2">
            <a:extLst>
              <a:ext uri="{FF2B5EF4-FFF2-40B4-BE49-F238E27FC236}">
                <a16:creationId xmlns:a16="http://schemas.microsoft.com/office/drawing/2014/main" id="{F5F06DE9-332F-154D-4B82-A540F2BB2E1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Dropped: </a:t>
            </a:r>
            <a:r>
              <a:rPr lang="en-IN" sz="1600" dirty="0" err="1">
                <a:latin typeface="Times New Roman" panose="02020603050405020304" pitchFamily="18" charset="0"/>
                <a:cs typeface="Times New Roman" panose="02020603050405020304" pitchFamily="18" charset="0"/>
              </a:rPr>
              <a:t>loan_id</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Created New Features:</a:t>
            </a:r>
          </a:p>
          <a:p>
            <a:pPr lvl="1">
              <a:buFont typeface="Wingdings" panose="05000000000000000000" pitchFamily="2" charset="2"/>
              <a:buChar char="§"/>
            </a:pPr>
            <a:r>
              <a:rPr lang="en-IN" sz="1600" dirty="0" err="1">
                <a:latin typeface="Times New Roman" panose="02020603050405020304" pitchFamily="18" charset="0"/>
                <a:cs typeface="Times New Roman" panose="02020603050405020304" pitchFamily="18" charset="0"/>
              </a:rPr>
              <a:t>Movable_assets</a:t>
            </a: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dirty="0" err="1">
                <a:latin typeface="Times New Roman" panose="02020603050405020304" pitchFamily="18" charset="0"/>
                <a:cs typeface="Times New Roman" panose="02020603050405020304" pitchFamily="18" charset="0"/>
              </a:rPr>
              <a:t>Immovable_assets</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Dropped Columns:</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bank_asset_value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luxury_assets_value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residential_assets_value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commercial_assets_value</a:t>
            </a:r>
            <a:endParaRPr lang="en-IN" sz="16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00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0DA-B724-BD98-39F8-AF321C3DEE68}"/>
              </a:ext>
            </a:extLst>
          </p:cNvPr>
          <p:cNvSpPr>
            <a:spLocks noGrp="1"/>
          </p:cNvSpPr>
          <p:nvPr>
            <p:ph type="title"/>
          </p:nvPr>
        </p:nvSpPr>
        <p:spPr>
          <a:xfrm>
            <a:off x="646111" y="452718"/>
            <a:ext cx="9404723" cy="537096"/>
          </a:xfrm>
        </p:spPr>
        <p:txBody>
          <a:bodyPr/>
          <a:lstStyle/>
          <a:p>
            <a:r>
              <a:rPr lang="en-IN" sz="2400" b="1" kern="0" dirty="0">
                <a:effectLst/>
                <a:latin typeface="Times New Roman" panose="02020603050405020304" pitchFamily="18" charset="0"/>
                <a:ea typeface="Times New Roman" panose="02020603050405020304" pitchFamily="18" charset="0"/>
              </a:rPr>
              <a:t> Visualizations</a:t>
            </a:r>
            <a:endParaRPr lang="en-IN" sz="4800" dirty="0"/>
          </a:p>
        </p:txBody>
      </p:sp>
      <p:pic>
        <p:nvPicPr>
          <p:cNvPr id="5" name="Picture 4">
            <a:extLst>
              <a:ext uri="{FF2B5EF4-FFF2-40B4-BE49-F238E27FC236}">
                <a16:creationId xmlns:a16="http://schemas.microsoft.com/office/drawing/2014/main" id="{02C7C556-894A-9C71-5BF3-0094F6EDB6CC}"/>
              </a:ext>
            </a:extLst>
          </p:cNvPr>
          <p:cNvPicPr>
            <a:picLocks noChangeAspect="1"/>
          </p:cNvPicPr>
          <p:nvPr/>
        </p:nvPicPr>
        <p:blipFill>
          <a:blip r:embed="rId2"/>
          <a:stretch>
            <a:fillRect/>
          </a:stretch>
        </p:blipFill>
        <p:spPr>
          <a:xfrm>
            <a:off x="296627" y="1345906"/>
            <a:ext cx="5500859" cy="4323785"/>
          </a:xfrm>
          <a:prstGeom prst="rect">
            <a:avLst/>
          </a:prstGeom>
        </p:spPr>
      </p:pic>
      <p:pic>
        <p:nvPicPr>
          <p:cNvPr id="7" name="Picture 6">
            <a:extLst>
              <a:ext uri="{FF2B5EF4-FFF2-40B4-BE49-F238E27FC236}">
                <a16:creationId xmlns:a16="http://schemas.microsoft.com/office/drawing/2014/main" id="{E19F3B71-02E7-510A-FFF1-1A9D3635D919}"/>
              </a:ext>
            </a:extLst>
          </p:cNvPr>
          <p:cNvPicPr>
            <a:picLocks noChangeAspect="1"/>
          </p:cNvPicPr>
          <p:nvPr/>
        </p:nvPicPr>
        <p:blipFill>
          <a:blip r:embed="rId3"/>
          <a:stretch>
            <a:fillRect/>
          </a:stretch>
        </p:blipFill>
        <p:spPr>
          <a:xfrm>
            <a:off x="6309675" y="1345906"/>
            <a:ext cx="5500859" cy="4323785"/>
          </a:xfrm>
          <a:prstGeom prst="rect">
            <a:avLst/>
          </a:prstGeom>
        </p:spPr>
      </p:pic>
      <p:sp>
        <p:nvSpPr>
          <p:cNvPr id="9" name="TextBox 8">
            <a:extLst>
              <a:ext uri="{FF2B5EF4-FFF2-40B4-BE49-F238E27FC236}">
                <a16:creationId xmlns:a16="http://schemas.microsoft.com/office/drawing/2014/main" id="{5CD65FC5-8FE6-2D2D-F03E-D31D0486B27D}"/>
              </a:ext>
            </a:extLst>
          </p:cNvPr>
          <p:cNvSpPr txBox="1"/>
          <p:nvPr/>
        </p:nvSpPr>
        <p:spPr>
          <a:xfrm>
            <a:off x="209746" y="5718006"/>
            <a:ext cx="4805314"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This graph illustrate the count of dependents of loan applicants</a:t>
            </a:r>
          </a:p>
        </p:txBody>
      </p:sp>
      <p:sp>
        <p:nvSpPr>
          <p:cNvPr id="11" name="TextBox 10">
            <a:extLst>
              <a:ext uri="{FF2B5EF4-FFF2-40B4-BE49-F238E27FC236}">
                <a16:creationId xmlns:a16="http://schemas.microsoft.com/office/drawing/2014/main" id="{AB8D478C-1023-5BA3-9781-A54C71A1CF8A}"/>
              </a:ext>
            </a:extLst>
          </p:cNvPr>
          <p:cNvSpPr txBox="1"/>
          <p:nvPr/>
        </p:nvSpPr>
        <p:spPr>
          <a:xfrm>
            <a:off x="6224048" y="5718006"/>
            <a:ext cx="5758206" cy="954107"/>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When someone has more family members they take care of, their chances of loan rejection go up. But what's interesting is that the number of people who get loans approved doesn't change much, even if they have more family members.</a:t>
            </a:r>
          </a:p>
        </p:txBody>
      </p:sp>
    </p:spTree>
    <p:extLst>
      <p:ext uri="{BB962C8B-B14F-4D97-AF65-F5344CB8AC3E}">
        <p14:creationId xmlns:p14="http://schemas.microsoft.com/office/powerpoint/2010/main" val="383373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0DA-B724-BD98-39F8-AF321C3DEE68}"/>
              </a:ext>
            </a:extLst>
          </p:cNvPr>
          <p:cNvSpPr>
            <a:spLocks noGrp="1"/>
          </p:cNvSpPr>
          <p:nvPr>
            <p:ph type="title"/>
          </p:nvPr>
        </p:nvSpPr>
        <p:spPr>
          <a:xfrm>
            <a:off x="646111" y="452718"/>
            <a:ext cx="9404723" cy="537096"/>
          </a:xfrm>
        </p:spPr>
        <p:txBody>
          <a:bodyPr/>
          <a:lstStyle/>
          <a:p>
            <a:r>
              <a:rPr lang="en-IN" sz="2400" b="1" kern="0" dirty="0">
                <a:effectLst/>
                <a:latin typeface="Times New Roman" panose="02020603050405020304" pitchFamily="18" charset="0"/>
                <a:ea typeface="Times New Roman" panose="02020603050405020304" pitchFamily="18" charset="0"/>
              </a:rPr>
              <a:t> Education vs Loan Status</a:t>
            </a:r>
            <a:endParaRPr lang="en-IN" sz="4800" dirty="0"/>
          </a:p>
        </p:txBody>
      </p:sp>
      <p:sp>
        <p:nvSpPr>
          <p:cNvPr id="9" name="TextBox 8">
            <a:extLst>
              <a:ext uri="{FF2B5EF4-FFF2-40B4-BE49-F238E27FC236}">
                <a16:creationId xmlns:a16="http://schemas.microsoft.com/office/drawing/2014/main" id="{5CD65FC5-8FE6-2D2D-F03E-D31D0486B27D}"/>
              </a:ext>
            </a:extLst>
          </p:cNvPr>
          <p:cNvSpPr txBox="1"/>
          <p:nvPr/>
        </p:nvSpPr>
        <p:spPr>
          <a:xfrm>
            <a:off x="209746" y="5718006"/>
            <a:ext cx="4805314" cy="523220"/>
          </a:xfrm>
          <a:prstGeom prst="rect">
            <a:avLst/>
          </a:prstGeom>
          <a:noFill/>
        </p:spPr>
        <p:txBody>
          <a:bodyPr wrap="square">
            <a:spAutoFit/>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B8D478C-1023-5BA3-9781-A54C71A1CF8A}"/>
              </a:ext>
            </a:extLst>
          </p:cNvPr>
          <p:cNvSpPr txBox="1"/>
          <p:nvPr/>
        </p:nvSpPr>
        <p:spPr>
          <a:xfrm>
            <a:off x="6708743" y="2088687"/>
            <a:ext cx="4245204"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graph indicates that there's only a small difference between the number of loans approved and rejected for both graduate and non-graduate applicants. This difference is so small that it doesn't seem to be significant.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79774A-953E-9C5E-6875-E4A1BBCAC2CA}"/>
              </a:ext>
            </a:extLst>
          </p:cNvPr>
          <p:cNvPicPr>
            <a:picLocks noChangeAspect="1"/>
          </p:cNvPicPr>
          <p:nvPr/>
        </p:nvPicPr>
        <p:blipFill>
          <a:blip r:embed="rId2"/>
          <a:stretch>
            <a:fillRect/>
          </a:stretch>
        </p:blipFill>
        <p:spPr>
          <a:xfrm>
            <a:off x="646111" y="1152751"/>
            <a:ext cx="5741127" cy="4402318"/>
          </a:xfrm>
          <a:prstGeom prst="rect">
            <a:avLst/>
          </a:prstGeom>
        </p:spPr>
      </p:pic>
    </p:spTree>
    <p:extLst>
      <p:ext uri="{BB962C8B-B14F-4D97-AF65-F5344CB8AC3E}">
        <p14:creationId xmlns:p14="http://schemas.microsoft.com/office/powerpoint/2010/main" val="230028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0DA-B724-BD98-39F8-AF321C3DEE68}"/>
              </a:ext>
            </a:extLst>
          </p:cNvPr>
          <p:cNvSpPr>
            <a:spLocks noGrp="1"/>
          </p:cNvSpPr>
          <p:nvPr>
            <p:ph type="title"/>
          </p:nvPr>
        </p:nvSpPr>
        <p:spPr>
          <a:xfrm>
            <a:off x="646111" y="452718"/>
            <a:ext cx="9404723" cy="537096"/>
          </a:xfrm>
        </p:spPr>
        <p:txBody>
          <a:bodyPr/>
          <a:lstStyle/>
          <a:p>
            <a:r>
              <a:rPr lang="en-IN" sz="2400" b="1" kern="0" dirty="0">
                <a:effectLst/>
                <a:latin typeface="Times New Roman" panose="02020603050405020304" pitchFamily="18" charset="0"/>
                <a:ea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Loan Amount and Term Analysis</a:t>
            </a:r>
            <a:endParaRPr lang="en-IN" sz="2400" dirty="0"/>
          </a:p>
        </p:txBody>
      </p:sp>
      <p:sp>
        <p:nvSpPr>
          <p:cNvPr id="9" name="TextBox 8">
            <a:extLst>
              <a:ext uri="{FF2B5EF4-FFF2-40B4-BE49-F238E27FC236}">
                <a16:creationId xmlns:a16="http://schemas.microsoft.com/office/drawing/2014/main" id="{5CD65FC5-8FE6-2D2D-F03E-D31D0486B27D}"/>
              </a:ext>
            </a:extLst>
          </p:cNvPr>
          <p:cNvSpPr txBox="1"/>
          <p:nvPr/>
        </p:nvSpPr>
        <p:spPr>
          <a:xfrm>
            <a:off x="209745" y="5378641"/>
            <a:ext cx="5410669" cy="892552"/>
          </a:xfrm>
          <a:prstGeom prst="rect">
            <a:avLst/>
          </a:prstGeom>
          <a:noFill/>
        </p:spPr>
        <p:txBody>
          <a:bodyPr wrap="square">
            <a:spAutoFit/>
          </a:bodyPr>
          <a:lstStyle/>
          <a:p>
            <a:pPr algn="just"/>
            <a:r>
              <a:rPr lang="en-US" sz="1300" dirty="0">
                <a:latin typeface="Times New Roman" panose="02020603050405020304" pitchFamily="18" charset="0"/>
                <a:cs typeface="Times New Roman" panose="02020603050405020304" pitchFamily="18" charset="0"/>
              </a:rPr>
              <a:t>This line plot shows the trend between the loan amount and the loan tenure. Between the loan tenure of 2.5 - 7.5years the loan amount is between 1400000 - 15500000. However the loan amount is significantly higher for the loan tenure of 10 years.</a:t>
            </a:r>
            <a:endParaRPr lang="en-IN" sz="13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B8D478C-1023-5BA3-9781-A54C71A1CF8A}"/>
              </a:ext>
            </a:extLst>
          </p:cNvPr>
          <p:cNvSpPr txBox="1"/>
          <p:nvPr/>
        </p:nvSpPr>
        <p:spPr>
          <a:xfrm>
            <a:off x="6224048" y="5378641"/>
            <a:ext cx="5758206" cy="1292662"/>
          </a:xfrm>
          <a:prstGeom prst="rect">
            <a:avLst/>
          </a:prstGeom>
          <a:noFill/>
        </p:spPr>
        <p:txBody>
          <a:bodyPr wrap="square">
            <a:spAutoFit/>
          </a:bodyPr>
          <a:lstStyle/>
          <a:p>
            <a:pPr algn="just"/>
            <a:r>
              <a:rPr lang="en-US" sz="1300" dirty="0">
                <a:latin typeface="Times New Roman" panose="02020603050405020304" pitchFamily="18" charset="0"/>
                <a:cs typeface="Times New Roman" panose="02020603050405020304" pitchFamily="18" charset="0"/>
              </a:rPr>
              <a:t>The graph show than depending upon loan amount and time of repay, loan approval get affected. It's clear that loans that are accepted often have higher amounts and shorter repayment times. On the other hand, loans that are rejected are usually for lower amounts and longer repayment periods. This could be because the bank prefers to approve loans that are easier to pay back quickly and that bring in more profit. They might not want to deal with very small loans due to the costs involved.</a:t>
            </a:r>
            <a:endParaRPr lang="en-IN" sz="13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E4157E4-38E5-31C6-A120-5F1143F52539}"/>
              </a:ext>
            </a:extLst>
          </p:cNvPr>
          <p:cNvPicPr>
            <a:picLocks noChangeAspect="1"/>
          </p:cNvPicPr>
          <p:nvPr/>
        </p:nvPicPr>
        <p:blipFill>
          <a:blip r:embed="rId2"/>
          <a:stretch>
            <a:fillRect/>
          </a:stretch>
        </p:blipFill>
        <p:spPr>
          <a:xfrm>
            <a:off x="209746" y="1166793"/>
            <a:ext cx="5410669" cy="4237087"/>
          </a:xfrm>
          <a:prstGeom prst="rect">
            <a:avLst/>
          </a:prstGeom>
        </p:spPr>
      </p:pic>
      <p:pic>
        <p:nvPicPr>
          <p:cNvPr id="12" name="Picture 11">
            <a:extLst>
              <a:ext uri="{FF2B5EF4-FFF2-40B4-BE49-F238E27FC236}">
                <a16:creationId xmlns:a16="http://schemas.microsoft.com/office/drawing/2014/main" id="{7AF9EAB8-E197-74AB-5461-6C9ACC51E581}"/>
              </a:ext>
            </a:extLst>
          </p:cNvPr>
          <p:cNvPicPr>
            <a:picLocks noChangeAspect="1"/>
          </p:cNvPicPr>
          <p:nvPr/>
        </p:nvPicPr>
        <p:blipFill>
          <a:blip r:embed="rId3"/>
          <a:stretch>
            <a:fillRect/>
          </a:stretch>
        </p:blipFill>
        <p:spPr>
          <a:xfrm>
            <a:off x="6397751" y="1166793"/>
            <a:ext cx="5410800" cy="4237087"/>
          </a:xfrm>
          <a:prstGeom prst="rect">
            <a:avLst/>
          </a:prstGeom>
        </p:spPr>
      </p:pic>
    </p:spTree>
    <p:extLst>
      <p:ext uri="{BB962C8B-B14F-4D97-AF65-F5344CB8AC3E}">
        <p14:creationId xmlns:p14="http://schemas.microsoft.com/office/powerpoint/2010/main" val="187692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0DA-B724-BD98-39F8-AF321C3DEE68}"/>
              </a:ext>
            </a:extLst>
          </p:cNvPr>
          <p:cNvSpPr>
            <a:spLocks noGrp="1"/>
          </p:cNvSpPr>
          <p:nvPr>
            <p:ph type="title"/>
          </p:nvPr>
        </p:nvSpPr>
        <p:spPr>
          <a:xfrm>
            <a:off x="646111" y="452718"/>
            <a:ext cx="9404723" cy="537096"/>
          </a:xfrm>
        </p:spPr>
        <p:txBody>
          <a:bodyPr/>
          <a:lstStyle/>
          <a:p>
            <a:r>
              <a:rPr lang="en-IN" sz="2400" b="1" kern="0" dirty="0">
                <a:effectLst/>
                <a:latin typeface="Times New Roman" panose="02020603050405020304" pitchFamily="18" charset="0"/>
                <a:ea typeface="Times New Roman" panose="02020603050405020304" pitchFamily="18" charset="0"/>
              </a:rPr>
              <a:t>CIBIL Score Analysis</a:t>
            </a:r>
            <a:endParaRPr lang="en-IN" sz="2400" dirty="0"/>
          </a:p>
        </p:txBody>
      </p:sp>
      <p:sp>
        <p:nvSpPr>
          <p:cNvPr id="11" name="TextBox 10">
            <a:extLst>
              <a:ext uri="{FF2B5EF4-FFF2-40B4-BE49-F238E27FC236}">
                <a16:creationId xmlns:a16="http://schemas.microsoft.com/office/drawing/2014/main" id="{AB8D478C-1023-5BA3-9781-A54C71A1CF8A}"/>
              </a:ext>
            </a:extLst>
          </p:cNvPr>
          <p:cNvSpPr txBox="1"/>
          <p:nvPr/>
        </p:nvSpPr>
        <p:spPr>
          <a:xfrm>
            <a:off x="6224048" y="5378641"/>
            <a:ext cx="5758206" cy="1092607"/>
          </a:xfrm>
          <a:prstGeom prst="rect">
            <a:avLst/>
          </a:prstGeom>
          <a:noFill/>
        </p:spPr>
        <p:txBody>
          <a:bodyPr wrap="square">
            <a:spAutoFit/>
          </a:bodyPr>
          <a:lstStyle/>
          <a:p>
            <a:pPr algn="just"/>
            <a:r>
              <a:rPr lang="en-US" sz="1300" dirty="0">
                <a:latin typeface="Times New Roman" panose="02020603050405020304" pitchFamily="18" charset="0"/>
                <a:cs typeface="Times New Roman" panose="02020603050405020304" pitchFamily="18" charset="0"/>
              </a:rPr>
              <a:t>The graph  shows that people who got their loans approved tend to have higher CIBIL scores, mostly above 600. But for those whose loans weren't approved, the scores are more spread out and usually lower than 550. This means having a higher CIBIL score, especially over 600, really boosts the chances of getting a loan approved. It's clear that a good CIBIL score is important for loan approval.</a:t>
            </a:r>
            <a:endParaRPr lang="en-IN" sz="1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1C6B6F-8B1F-51A7-A48A-12095F5D919E}"/>
              </a:ext>
            </a:extLst>
          </p:cNvPr>
          <p:cNvPicPr>
            <a:picLocks noChangeAspect="1"/>
          </p:cNvPicPr>
          <p:nvPr/>
        </p:nvPicPr>
        <p:blipFill>
          <a:blip r:embed="rId2"/>
          <a:stretch>
            <a:fillRect/>
          </a:stretch>
        </p:blipFill>
        <p:spPr>
          <a:xfrm>
            <a:off x="300262" y="1382131"/>
            <a:ext cx="5229634" cy="3996510"/>
          </a:xfrm>
          <a:prstGeom prst="rect">
            <a:avLst/>
          </a:prstGeom>
        </p:spPr>
      </p:pic>
      <p:pic>
        <p:nvPicPr>
          <p:cNvPr id="6" name="Picture 5">
            <a:extLst>
              <a:ext uri="{FF2B5EF4-FFF2-40B4-BE49-F238E27FC236}">
                <a16:creationId xmlns:a16="http://schemas.microsoft.com/office/drawing/2014/main" id="{37FD17C0-ED7F-2149-613D-EB3C2D9E613C}"/>
              </a:ext>
            </a:extLst>
          </p:cNvPr>
          <p:cNvPicPr>
            <a:picLocks noChangeAspect="1"/>
          </p:cNvPicPr>
          <p:nvPr/>
        </p:nvPicPr>
        <p:blipFill>
          <a:blip r:embed="rId3"/>
          <a:stretch>
            <a:fillRect/>
          </a:stretch>
        </p:blipFill>
        <p:spPr>
          <a:xfrm>
            <a:off x="6357563" y="1345536"/>
            <a:ext cx="5229634" cy="4004621"/>
          </a:xfrm>
          <a:prstGeom prst="rect">
            <a:avLst/>
          </a:prstGeom>
        </p:spPr>
      </p:pic>
    </p:spTree>
    <p:extLst>
      <p:ext uri="{BB962C8B-B14F-4D97-AF65-F5344CB8AC3E}">
        <p14:creationId xmlns:p14="http://schemas.microsoft.com/office/powerpoint/2010/main" val="3656531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TotalTime>
  <Words>704</Words>
  <Application>Microsoft Office PowerPoint</Application>
  <PresentationFormat>Widescreen</PresentationFormat>
  <Paragraphs>84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vt:lpstr>
      <vt:lpstr>PowerPoint Presentation</vt:lpstr>
      <vt:lpstr>Aim</vt:lpstr>
      <vt:lpstr>Libraries and Dataset</vt:lpstr>
      <vt:lpstr>Feature Description</vt:lpstr>
      <vt:lpstr>Feature Engineering</vt:lpstr>
      <vt:lpstr> Visualizations</vt:lpstr>
      <vt:lpstr> Education vs Loan Status</vt:lpstr>
      <vt:lpstr> Loan Amount and Term Analysis</vt:lpstr>
      <vt:lpstr>CIBIL Score Analysis</vt:lpstr>
      <vt:lpstr>Correlation Analysis:  Heatmap of Correlation Values </vt:lpstr>
      <vt:lpstr>Model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Dhumal</dc:creator>
  <cp:lastModifiedBy>Sayali Dhumal</cp:lastModifiedBy>
  <cp:revision>1</cp:revision>
  <dcterms:created xsi:type="dcterms:W3CDTF">2024-07-24T16:24:26Z</dcterms:created>
  <dcterms:modified xsi:type="dcterms:W3CDTF">2024-07-24T17:13:35Z</dcterms:modified>
</cp:coreProperties>
</file>