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</p:sldIdLst>
  <p:sldSz cx="18288000" cy="10287000"/>
  <p:notesSz cx="6858000" cy="9144000"/>
  <p:embeddedFontLst>
    <p:embeddedFont>
      <p:font typeface="Garamond" panose="02020404030301010803" pitchFamily="18" charset="0"/>
      <p:regular r:id="rId11"/>
      <p:bold r:id="rId12"/>
      <p:italic r:id="rId13"/>
      <p:boldItalic r:id="rId14"/>
    </p:embeddedFont>
    <p:embeddedFont>
      <p:font typeface="League Spartan" panose="020B0604020202020204" charset="0"/>
      <p:regular r:id="rId15"/>
      <p:bold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7" roundtripDataSignature="AMtx7mj/8QYyYUONBOme5SlIUr0JrKZAr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850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>
          <a:extLst>
            <a:ext uri="{FF2B5EF4-FFF2-40B4-BE49-F238E27FC236}">
              <a16:creationId xmlns:a16="http://schemas.microsoft.com/office/drawing/2014/main" id="{B223D977-8D8C-2414-315E-152142E4E6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>
            <a:extLst>
              <a:ext uri="{FF2B5EF4-FFF2-40B4-BE49-F238E27FC236}">
                <a16:creationId xmlns:a16="http://schemas.microsoft.com/office/drawing/2014/main" id="{0FFDCDD3-5294-016D-D549-4F758EC1AFB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4:notes">
            <a:extLst>
              <a:ext uri="{FF2B5EF4-FFF2-40B4-BE49-F238E27FC236}">
                <a16:creationId xmlns:a16="http://schemas.microsoft.com/office/drawing/2014/main" id="{4308A722-CBDA-0F3A-1BCF-B8FD9D84E56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635046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>
          <a:extLst>
            <a:ext uri="{FF2B5EF4-FFF2-40B4-BE49-F238E27FC236}">
              <a16:creationId xmlns:a16="http://schemas.microsoft.com/office/drawing/2014/main" id="{0BC1ED03-0C22-14B9-E9C4-DA2F94B613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:notes">
            <a:extLst>
              <a:ext uri="{FF2B5EF4-FFF2-40B4-BE49-F238E27FC236}">
                <a16:creationId xmlns:a16="http://schemas.microsoft.com/office/drawing/2014/main" id="{437064F9-C145-5DC3-C02E-AAB8B20CA10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6:notes">
            <a:extLst>
              <a:ext uri="{FF2B5EF4-FFF2-40B4-BE49-F238E27FC236}">
                <a16:creationId xmlns:a16="http://schemas.microsoft.com/office/drawing/2014/main" id="{25D90C53-4B13-07CC-1CE1-5A2F8A39E49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89463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1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1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12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A4C7E"/>
            </a:gs>
            <a:gs pos="100000">
              <a:srgbClr val="0D0235"/>
            </a:gs>
          </a:gsLst>
          <a:lin ang="0" scaled="0"/>
        </a:gra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4909030" y="0"/>
            <a:ext cx="8469941" cy="11225528"/>
          </a:xfrm>
          <a:custGeom>
            <a:avLst/>
            <a:gdLst/>
            <a:ahLst/>
            <a:cxnLst/>
            <a:rect l="l" t="t" r="r" b="b"/>
            <a:pathLst>
              <a:path w="8469941" h="11225528" extrusionOk="0">
                <a:moveTo>
                  <a:pt x="0" y="0"/>
                </a:moveTo>
                <a:lnTo>
                  <a:pt x="8469940" y="0"/>
                </a:lnTo>
                <a:lnTo>
                  <a:pt x="8469940" y="11225528"/>
                </a:lnTo>
                <a:lnTo>
                  <a:pt x="0" y="1122552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r="-11013"/>
            </a:stretch>
          </a:blipFill>
          <a:ln>
            <a:noFill/>
          </a:ln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A4C7E"/>
            </a:gs>
            <a:gs pos="100000">
              <a:srgbClr val="0D0235"/>
            </a:gs>
          </a:gsLst>
          <a:lin ang="0" scaled="0"/>
        </a:gra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2"/>
          <p:cNvGrpSpPr/>
          <p:nvPr/>
        </p:nvGrpSpPr>
        <p:grpSpPr>
          <a:xfrm>
            <a:off x="1519914" y="-354435"/>
            <a:ext cx="15544800" cy="3143249"/>
            <a:chOff x="0" y="-19050"/>
            <a:chExt cx="20726400" cy="4191000"/>
          </a:xfrm>
        </p:grpSpPr>
        <p:sp>
          <p:nvSpPr>
            <p:cNvPr id="90" name="Google Shape;90;p2"/>
            <p:cNvSpPr/>
            <p:nvPr/>
          </p:nvSpPr>
          <p:spPr>
            <a:xfrm>
              <a:off x="0" y="0"/>
              <a:ext cx="20726400" cy="4171950"/>
            </a:xfrm>
            <a:custGeom>
              <a:avLst/>
              <a:gdLst/>
              <a:ahLst/>
              <a:cxnLst/>
              <a:rect l="l" t="t" r="r" b="b"/>
              <a:pathLst>
                <a:path w="20726400" h="4171950" extrusionOk="0">
                  <a:moveTo>
                    <a:pt x="0" y="0"/>
                  </a:moveTo>
                  <a:lnTo>
                    <a:pt x="20726400" y="0"/>
                  </a:lnTo>
                  <a:lnTo>
                    <a:pt x="20726400" y="4171950"/>
                  </a:lnTo>
                  <a:lnTo>
                    <a:pt x="0" y="41719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91" name="Google Shape;91;p2"/>
            <p:cNvSpPr txBox="1"/>
            <p:nvPr/>
          </p:nvSpPr>
          <p:spPr>
            <a:xfrm>
              <a:off x="0" y="-19050"/>
              <a:ext cx="20726400" cy="419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0" b="1" i="0" u="none" strike="noStrike" cap="none">
                  <a:solidFill>
                    <a:srgbClr val="FFFFFF"/>
                  </a:solidFill>
                  <a:latin typeface="Garamond"/>
                  <a:ea typeface="Garamond"/>
                  <a:cs typeface="Garamond"/>
                  <a:sym typeface="Garamond"/>
                </a:rPr>
                <a:t>CODE VERSE HACKATHON 2025</a:t>
              </a:r>
              <a:endParaRPr/>
            </a:p>
          </p:txBody>
        </p:sp>
      </p:grpSp>
      <p:sp>
        <p:nvSpPr>
          <p:cNvPr id="92" name="Google Shape;92;p2"/>
          <p:cNvSpPr/>
          <p:nvPr/>
        </p:nvSpPr>
        <p:spPr>
          <a:xfrm>
            <a:off x="16063138" y="390103"/>
            <a:ext cx="2392299" cy="1287267"/>
          </a:xfrm>
          <a:custGeom>
            <a:avLst/>
            <a:gdLst/>
            <a:ahLst/>
            <a:cxnLst/>
            <a:rect l="l" t="t" r="r" b="b"/>
            <a:pathLst>
              <a:path w="3189732" h="1716355" extrusionOk="0">
                <a:moveTo>
                  <a:pt x="0" y="0"/>
                </a:moveTo>
                <a:lnTo>
                  <a:pt x="3189732" y="0"/>
                </a:lnTo>
                <a:lnTo>
                  <a:pt x="3189732" y="1716355"/>
                </a:lnTo>
                <a:lnTo>
                  <a:pt x="0" y="171635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61037" b="-61037"/>
            </a:stretch>
          </a:blip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93" name="Google Shape;93;p2"/>
          <p:cNvSpPr/>
          <p:nvPr/>
        </p:nvSpPr>
        <p:spPr>
          <a:xfrm>
            <a:off x="561781" y="390103"/>
            <a:ext cx="933831" cy="1277208"/>
          </a:xfrm>
          <a:custGeom>
            <a:avLst/>
            <a:gdLst/>
            <a:ahLst/>
            <a:cxnLst/>
            <a:rect l="l" t="t" r="r" b="b"/>
            <a:pathLst>
              <a:path w="1245108" h="1702943" extrusionOk="0">
                <a:moveTo>
                  <a:pt x="0" y="0"/>
                </a:moveTo>
                <a:lnTo>
                  <a:pt x="1245108" y="0"/>
                </a:lnTo>
                <a:lnTo>
                  <a:pt x="1245108" y="1702943"/>
                </a:lnTo>
                <a:lnTo>
                  <a:pt x="0" y="170294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t="-26" b="-24"/>
            </a:stretch>
          </a:blip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94" name="Google Shape;94;p2"/>
          <p:cNvSpPr txBox="1"/>
          <p:nvPr/>
        </p:nvSpPr>
        <p:spPr>
          <a:xfrm>
            <a:off x="1223286" y="1409329"/>
            <a:ext cx="12480899" cy="611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4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59867" lvl="2" indent="-253289" algn="just">
              <a:lnSpc>
                <a:spcPct val="150000"/>
              </a:lnSpc>
              <a:buClr>
                <a:srgbClr val="FFFFFF"/>
              </a:buClr>
              <a:buSzPts val="3600"/>
              <a:buFont typeface="Arial"/>
              <a:buChar char="⚬"/>
            </a:pPr>
            <a:r>
              <a:rPr lang="en-US" sz="3600" b="0" i="0" u="none" strike="noStrike" cap="none" dirty="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Problem Statement Title-</a:t>
            </a:r>
            <a:r>
              <a:rPr lang="en-US" sz="3600" dirty="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2800" dirty="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Design and develop an intelligent real-time smoke and fire detection system from surveillance cameras and/or any other suitable integrated sensors and provide real-time notifications to security staff.</a:t>
            </a:r>
            <a:endParaRPr sz="1000" dirty="0"/>
          </a:p>
          <a:p>
            <a:pPr marL="760095" marR="0" lvl="2" indent="-253364" algn="just" rtl="0">
              <a:lnSpc>
                <a:spcPct val="2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Char char="⚬"/>
            </a:pPr>
            <a:r>
              <a:rPr lang="en-US" sz="3600" b="0" i="0" u="none" strike="noStrike" cap="none" dirty="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Team Name-  Sleepless</a:t>
            </a:r>
            <a:endParaRPr dirty="0"/>
          </a:p>
          <a:p>
            <a:pPr marL="760095" marR="0" lvl="2" indent="-253364" algn="just" rtl="0">
              <a:lnSpc>
                <a:spcPct val="2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Char char="⚬"/>
            </a:pPr>
            <a:r>
              <a:rPr lang="en-US" sz="3600" b="0" i="0" u="none" strike="noStrike" cap="none" dirty="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Team Members- Sumukh Goutam &amp; Tanishq Maral</a:t>
            </a:r>
            <a:endParaRPr dirty="0"/>
          </a:p>
        </p:txBody>
      </p:sp>
      <p:sp>
        <p:nvSpPr>
          <p:cNvPr id="95" name="Google Shape;95;p2"/>
          <p:cNvSpPr/>
          <p:nvPr/>
        </p:nvSpPr>
        <p:spPr>
          <a:xfrm>
            <a:off x="-3986591" y="6993255"/>
            <a:ext cx="9149906" cy="6088856"/>
          </a:xfrm>
          <a:custGeom>
            <a:avLst/>
            <a:gdLst/>
            <a:ahLst/>
            <a:cxnLst/>
            <a:rect l="l" t="t" r="r" b="b"/>
            <a:pathLst>
              <a:path w="12199874" h="8118475" extrusionOk="0">
                <a:moveTo>
                  <a:pt x="0" y="0"/>
                </a:moveTo>
                <a:lnTo>
                  <a:pt x="12199874" y="0"/>
                </a:lnTo>
                <a:lnTo>
                  <a:pt x="12199874" y="8118475"/>
                </a:lnTo>
                <a:lnTo>
                  <a:pt x="0" y="811847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 amt="46000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96" name="Google Shape;96;p2"/>
          <p:cNvSpPr/>
          <p:nvPr/>
        </p:nvSpPr>
        <p:spPr>
          <a:xfrm>
            <a:off x="10689142" y="2788815"/>
            <a:ext cx="9149906" cy="6088856"/>
          </a:xfrm>
          <a:custGeom>
            <a:avLst/>
            <a:gdLst/>
            <a:ahLst/>
            <a:cxnLst/>
            <a:rect l="l" t="t" r="r" b="b"/>
            <a:pathLst>
              <a:path w="12199874" h="8118475" extrusionOk="0">
                <a:moveTo>
                  <a:pt x="0" y="0"/>
                </a:moveTo>
                <a:lnTo>
                  <a:pt x="12199874" y="0"/>
                </a:lnTo>
                <a:lnTo>
                  <a:pt x="12199874" y="8118475"/>
                </a:lnTo>
                <a:lnTo>
                  <a:pt x="0" y="811847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 amt="46000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A4C7E"/>
            </a:gs>
            <a:gs pos="100000">
              <a:srgbClr val="0D0235"/>
            </a:gs>
          </a:gsLst>
          <a:lin ang="0" scaled="0"/>
        </a:gra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3"/>
          <p:cNvGrpSpPr/>
          <p:nvPr/>
        </p:nvGrpSpPr>
        <p:grpSpPr>
          <a:xfrm>
            <a:off x="1874163" y="-550068"/>
            <a:ext cx="15544800" cy="3143249"/>
            <a:chOff x="0" y="-19050"/>
            <a:chExt cx="20726400" cy="4191000"/>
          </a:xfrm>
        </p:grpSpPr>
        <p:sp>
          <p:nvSpPr>
            <p:cNvPr id="102" name="Google Shape;102;p3"/>
            <p:cNvSpPr/>
            <p:nvPr/>
          </p:nvSpPr>
          <p:spPr>
            <a:xfrm>
              <a:off x="0" y="0"/>
              <a:ext cx="20726400" cy="4171950"/>
            </a:xfrm>
            <a:custGeom>
              <a:avLst/>
              <a:gdLst/>
              <a:ahLst/>
              <a:cxnLst/>
              <a:rect l="l" t="t" r="r" b="b"/>
              <a:pathLst>
                <a:path w="20726400" h="4171950" extrusionOk="0">
                  <a:moveTo>
                    <a:pt x="0" y="0"/>
                  </a:moveTo>
                  <a:lnTo>
                    <a:pt x="20726400" y="0"/>
                  </a:lnTo>
                  <a:lnTo>
                    <a:pt x="20726400" y="4171950"/>
                  </a:lnTo>
                  <a:lnTo>
                    <a:pt x="0" y="41719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3" name="Google Shape;103;p3"/>
            <p:cNvSpPr txBox="1"/>
            <p:nvPr/>
          </p:nvSpPr>
          <p:spPr>
            <a:xfrm>
              <a:off x="0" y="-19050"/>
              <a:ext cx="20726400" cy="419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0" b="1" i="0" u="none" strike="noStrike" cap="none">
                  <a:solidFill>
                    <a:srgbClr val="FFFFFF"/>
                  </a:solidFill>
                  <a:latin typeface="Garamond"/>
                  <a:ea typeface="Garamond"/>
                  <a:cs typeface="Garamond"/>
                  <a:sym typeface="Garamond"/>
                </a:rPr>
                <a:t>IDEA TITLE</a:t>
              </a:r>
              <a:endParaRPr/>
            </a:p>
          </p:txBody>
        </p:sp>
      </p:grpSp>
      <p:sp>
        <p:nvSpPr>
          <p:cNvPr id="105" name="Google Shape;105;p3"/>
          <p:cNvSpPr/>
          <p:nvPr/>
        </p:nvSpPr>
        <p:spPr>
          <a:xfrm>
            <a:off x="687928" y="390103"/>
            <a:ext cx="933831" cy="1277208"/>
          </a:xfrm>
          <a:custGeom>
            <a:avLst/>
            <a:gdLst/>
            <a:ahLst/>
            <a:cxnLst/>
            <a:rect l="l" t="t" r="r" b="b"/>
            <a:pathLst>
              <a:path w="1245108" h="1702943" extrusionOk="0">
                <a:moveTo>
                  <a:pt x="0" y="0"/>
                </a:moveTo>
                <a:lnTo>
                  <a:pt x="1245108" y="0"/>
                </a:lnTo>
                <a:lnTo>
                  <a:pt x="1245108" y="1702943"/>
                </a:lnTo>
                <a:lnTo>
                  <a:pt x="0" y="170294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26" b="-24"/>
            </a:stretch>
          </a:blip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106" name="Google Shape;106;p3"/>
          <p:cNvSpPr/>
          <p:nvPr/>
        </p:nvSpPr>
        <p:spPr>
          <a:xfrm>
            <a:off x="10689142" y="2788815"/>
            <a:ext cx="9149906" cy="6088856"/>
          </a:xfrm>
          <a:custGeom>
            <a:avLst/>
            <a:gdLst/>
            <a:ahLst/>
            <a:cxnLst/>
            <a:rect l="l" t="t" r="r" b="b"/>
            <a:pathLst>
              <a:path w="12199874" h="8118475" extrusionOk="0">
                <a:moveTo>
                  <a:pt x="0" y="0"/>
                </a:moveTo>
                <a:lnTo>
                  <a:pt x="12199874" y="0"/>
                </a:lnTo>
                <a:lnTo>
                  <a:pt x="12199874" y="8118475"/>
                </a:lnTo>
                <a:lnTo>
                  <a:pt x="0" y="811847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46000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108" name="Google Shape;108;p3"/>
          <p:cNvSpPr/>
          <p:nvPr/>
        </p:nvSpPr>
        <p:spPr>
          <a:xfrm>
            <a:off x="15895675" y="390103"/>
            <a:ext cx="2392299" cy="1277208"/>
          </a:xfrm>
          <a:custGeom>
            <a:avLst/>
            <a:gdLst/>
            <a:ahLst/>
            <a:cxnLst/>
            <a:rect l="l" t="t" r="r" b="b"/>
            <a:pathLst>
              <a:path w="3189732" h="1702943" extrusionOk="0">
                <a:moveTo>
                  <a:pt x="0" y="0"/>
                </a:moveTo>
                <a:lnTo>
                  <a:pt x="3189732" y="0"/>
                </a:lnTo>
                <a:lnTo>
                  <a:pt x="3189732" y="1702943"/>
                </a:lnTo>
                <a:lnTo>
                  <a:pt x="0" y="170294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t="-61911" b="-61911"/>
            </a:stretch>
          </a:blip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B1F491-B783-803E-4BC6-D3A620FC1569}"/>
              </a:ext>
            </a:extLst>
          </p:cNvPr>
          <p:cNvSpPr txBox="1"/>
          <p:nvPr/>
        </p:nvSpPr>
        <p:spPr>
          <a:xfrm>
            <a:off x="1296830" y="1909092"/>
            <a:ext cx="11909684" cy="78483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</a:rPr>
              <a:t>Detailed Explanation</a:t>
            </a:r>
            <a:r>
              <a:rPr lang="en-US" sz="2800" dirty="0">
                <a:solidFill>
                  <a:schemeClr val="bg1"/>
                </a:solidFill>
              </a:rPr>
              <a:t>: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An AI-powered software system that analyzes </a:t>
            </a:r>
            <a:r>
              <a:rPr lang="en-US" sz="2800" b="1" dirty="0">
                <a:solidFill>
                  <a:schemeClr val="bg1"/>
                </a:solidFill>
              </a:rPr>
              <a:t>existing CCTV camera feeds</a:t>
            </a:r>
            <a:r>
              <a:rPr lang="en-US" sz="2800" dirty="0">
                <a:solidFill>
                  <a:schemeClr val="bg1"/>
                </a:solidFill>
              </a:rPr>
              <a:t> in real time to detect smoke and fire using deep learning models. The system applies multi-frame temporal analysis, filters false alarms, and sends immediate alerts with snapshots/video to security staff.</a:t>
            </a: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</a:rPr>
              <a:t>How It Addresses the Problem</a:t>
            </a:r>
            <a:r>
              <a:rPr lang="en-US" sz="2800" dirty="0">
                <a:solidFill>
                  <a:schemeClr val="bg1"/>
                </a:solidFill>
              </a:rPr>
              <a:t>: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Provides </a:t>
            </a:r>
            <a:r>
              <a:rPr lang="en-US" sz="2800" b="1" dirty="0">
                <a:solidFill>
                  <a:schemeClr val="bg1"/>
                </a:solidFill>
              </a:rPr>
              <a:t>early fire detection</a:t>
            </a:r>
            <a:r>
              <a:rPr lang="en-US" sz="2800" dirty="0">
                <a:solidFill>
                  <a:schemeClr val="bg1"/>
                </a:solidFill>
              </a:rPr>
              <a:t> without new hardware investment, reduces dependence on manual monitoring, minimizes false positives, and enables faster response to protect lives and assets.</a:t>
            </a: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</a:rPr>
              <a:t>Innovation &amp; Uniqueness</a:t>
            </a:r>
            <a:r>
              <a:rPr lang="en-US" sz="2800" dirty="0">
                <a:solidFill>
                  <a:schemeClr val="bg1"/>
                </a:solidFill>
              </a:rPr>
              <a:t>:</a:t>
            </a:r>
          </a:p>
          <a:p>
            <a:pPr marL="914400" lvl="1" indent="-457200"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US" sz="2800" b="1" dirty="0">
                <a:solidFill>
                  <a:schemeClr val="bg1"/>
                </a:solidFill>
              </a:rPr>
              <a:t>Software-only solution</a:t>
            </a:r>
            <a:r>
              <a:rPr lang="en-US" sz="2800" dirty="0">
                <a:solidFill>
                  <a:schemeClr val="bg1"/>
                </a:solidFill>
              </a:rPr>
              <a:t> leveraging existing CCTV infrastructure.</a:t>
            </a:r>
          </a:p>
          <a:p>
            <a:pPr marL="914400" lvl="1" indent="-457200"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bg1"/>
                </a:solidFill>
              </a:rPr>
              <a:t>Combines </a:t>
            </a:r>
            <a:r>
              <a:rPr lang="en-US" sz="2800" b="1" dirty="0">
                <a:solidFill>
                  <a:schemeClr val="bg1"/>
                </a:solidFill>
              </a:rPr>
              <a:t>AI vision + temporal analysis</a:t>
            </a:r>
            <a:r>
              <a:rPr lang="en-US" sz="2800" dirty="0">
                <a:solidFill>
                  <a:schemeClr val="bg1"/>
                </a:solidFill>
              </a:rPr>
              <a:t> for high accuracy.</a:t>
            </a:r>
          </a:p>
          <a:p>
            <a:pPr marL="914400" lvl="1" indent="-457200"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bg1"/>
                </a:solidFill>
              </a:rPr>
              <a:t>Integrates with </a:t>
            </a:r>
            <a:r>
              <a:rPr lang="en-US" sz="2800" b="1" dirty="0">
                <a:solidFill>
                  <a:schemeClr val="bg1"/>
                </a:solidFill>
              </a:rPr>
              <a:t>real-time notifications (SMS, WhatsApp, Push Alerts)</a:t>
            </a:r>
            <a:r>
              <a:rPr lang="en-US" sz="2800" dirty="0">
                <a:solidFill>
                  <a:schemeClr val="bg1"/>
                </a:solidFill>
              </a:rPr>
              <a:t> for rapid response.</a:t>
            </a:r>
          </a:p>
          <a:p>
            <a:pPr marL="914400" lvl="1" indent="-457200"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bg1"/>
                </a:solidFill>
              </a:rPr>
              <a:t>Scalable and adaptable across industries (smart cities, factories, hospitals).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A4C7E"/>
            </a:gs>
            <a:gs pos="100000">
              <a:srgbClr val="0D0235"/>
            </a:gs>
          </a:gsLst>
          <a:lin ang="0" scaled="0"/>
        </a:gra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4"/>
          <p:cNvGrpSpPr/>
          <p:nvPr/>
        </p:nvGrpSpPr>
        <p:grpSpPr>
          <a:xfrm>
            <a:off x="1371600" y="-292418"/>
            <a:ext cx="15544800" cy="3143249"/>
            <a:chOff x="0" y="-19050"/>
            <a:chExt cx="20726400" cy="4191000"/>
          </a:xfrm>
        </p:grpSpPr>
        <p:sp>
          <p:nvSpPr>
            <p:cNvPr id="114" name="Google Shape;114;p4"/>
            <p:cNvSpPr/>
            <p:nvPr/>
          </p:nvSpPr>
          <p:spPr>
            <a:xfrm>
              <a:off x="0" y="0"/>
              <a:ext cx="20726400" cy="4171950"/>
            </a:xfrm>
            <a:custGeom>
              <a:avLst/>
              <a:gdLst/>
              <a:ahLst/>
              <a:cxnLst/>
              <a:rect l="l" t="t" r="r" b="b"/>
              <a:pathLst>
                <a:path w="20726400" h="4171950" extrusionOk="0">
                  <a:moveTo>
                    <a:pt x="0" y="0"/>
                  </a:moveTo>
                  <a:lnTo>
                    <a:pt x="20726400" y="0"/>
                  </a:lnTo>
                  <a:lnTo>
                    <a:pt x="20726400" y="4171950"/>
                  </a:lnTo>
                  <a:lnTo>
                    <a:pt x="0" y="41719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15" name="Google Shape;115;p4"/>
            <p:cNvSpPr txBox="1"/>
            <p:nvPr/>
          </p:nvSpPr>
          <p:spPr>
            <a:xfrm>
              <a:off x="0" y="-19050"/>
              <a:ext cx="20726400" cy="419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0" b="1" i="0" u="none" strike="noStrike" cap="none">
                  <a:solidFill>
                    <a:srgbClr val="FFFFFF"/>
                  </a:solidFill>
                  <a:latin typeface="Garamond"/>
                  <a:ea typeface="Garamond"/>
                  <a:cs typeface="Garamond"/>
                  <a:sym typeface="Garamond"/>
                </a:rPr>
                <a:t>TECHNICAL APPROACH</a:t>
              </a:r>
              <a:endParaRPr/>
            </a:p>
          </p:txBody>
        </p:sp>
      </p:grpSp>
      <p:sp>
        <p:nvSpPr>
          <p:cNvPr id="116" name="Google Shape;116;p4"/>
          <p:cNvSpPr txBox="1"/>
          <p:nvPr/>
        </p:nvSpPr>
        <p:spPr>
          <a:xfrm>
            <a:off x="994445" y="1685034"/>
            <a:ext cx="13863568" cy="1329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2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 dirty="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•</a:t>
            </a:r>
            <a:r>
              <a:rPr lang="en-US" sz="3600" b="1" i="0" u="none" strike="noStrike" cap="none" dirty="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Technologies to be used:</a:t>
            </a:r>
          </a:p>
        </p:txBody>
      </p:sp>
      <p:sp>
        <p:nvSpPr>
          <p:cNvPr id="117" name="Google Shape;117;p4"/>
          <p:cNvSpPr/>
          <p:nvPr/>
        </p:nvSpPr>
        <p:spPr>
          <a:xfrm>
            <a:off x="687928" y="390103"/>
            <a:ext cx="933831" cy="1277208"/>
          </a:xfrm>
          <a:custGeom>
            <a:avLst/>
            <a:gdLst/>
            <a:ahLst/>
            <a:cxnLst/>
            <a:rect l="l" t="t" r="r" b="b"/>
            <a:pathLst>
              <a:path w="1245108" h="1702943" extrusionOk="0">
                <a:moveTo>
                  <a:pt x="0" y="0"/>
                </a:moveTo>
                <a:lnTo>
                  <a:pt x="1245108" y="0"/>
                </a:lnTo>
                <a:lnTo>
                  <a:pt x="1245108" y="1702943"/>
                </a:lnTo>
                <a:lnTo>
                  <a:pt x="0" y="170294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26" b="-24"/>
            </a:stretch>
          </a:blip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118" name="Google Shape;118;p4"/>
          <p:cNvSpPr/>
          <p:nvPr/>
        </p:nvSpPr>
        <p:spPr>
          <a:xfrm>
            <a:off x="10689142" y="2788815"/>
            <a:ext cx="9149906" cy="6088856"/>
          </a:xfrm>
          <a:custGeom>
            <a:avLst/>
            <a:gdLst/>
            <a:ahLst/>
            <a:cxnLst/>
            <a:rect l="l" t="t" r="r" b="b"/>
            <a:pathLst>
              <a:path w="12199874" h="8118475" extrusionOk="0">
                <a:moveTo>
                  <a:pt x="0" y="0"/>
                </a:moveTo>
                <a:lnTo>
                  <a:pt x="12199874" y="0"/>
                </a:lnTo>
                <a:lnTo>
                  <a:pt x="12199874" y="8118475"/>
                </a:lnTo>
                <a:lnTo>
                  <a:pt x="0" y="811847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46000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120" name="Google Shape;120;p4"/>
          <p:cNvSpPr/>
          <p:nvPr/>
        </p:nvSpPr>
        <p:spPr>
          <a:xfrm>
            <a:off x="15895675" y="390103"/>
            <a:ext cx="2392299" cy="1277208"/>
          </a:xfrm>
          <a:custGeom>
            <a:avLst/>
            <a:gdLst/>
            <a:ahLst/>
            <a:cxnLst/>
            <a:rect l="l" t="t" r="r" b="b"/>
            <a:pathLst>
              <a:path w="3189732" h="1702943" extrusionOk="0">
                <a:moveTo>
                  <a:pt x="0" y="0"/>
                </a:moveTo>
                <a:lnTo>
                  <a:pt x="3189732" y="0"/>
                </a:lnTo>
                <a:lnTo>
                  <a:pt x="3189732" y="1702943"/>
                </a:lnTo>
                <a:lnTo>
                  <a:pt x="0" y="170294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t="-61911" b="-61911"/>
            </a:stretch>
          </a:blip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4EE41C-FC0A-5F77-E6B2-FC09DA1E9B7D}"/>
              </a:ext>
            </a:extLst>
          </p:cNvPr>
          <p:cNvSpPr txBox="1"/>
          <p:nvPr/>
        </p:nvSpPr>
        <p:spPr>
          <a:xfrm>
            <a:off x="1698991" y="2949510"/>
            <a:ext cx="11909684" cy="58294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rtl="0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IN" sz="2800" b="1" dirty="0">
                <a:solidFill>
                  <a:schemeClr val="bg1"/>
                </a:solidFill>
              </a:rPr>
              <a:t>Capture</a:t>
            </a:r>
            <a:r>
              <a:rPr lang="en-IN" sz="2800" dirty="0">
                <a:solidFill>
                  <a:schemeClr val="bg1"/>
                </a:solidFill>
              </a:rPr>
              <a:t>: RTSP/ONVIF + </a:t>
            </a:r>
            <a:r>
              <a:rPr lang="en-IN" sz="2800" dirty="0" err="1">
                <a:solidFill>
                  <a:schemeClr val="bg1"/>
                </a:solidFill>
              </a:rPr>
              <a:t>FFmpeg</a:t>
            </a:r>
            <a:r>
              <a:rPr lang="en-IN" sz="2800" dirty="0">
                <a:solidFill>
                  <a:schemeClr val="bg1"/>
                </a:solidFill>
              </a:rPr>
              <a:t>/</a:t>
            </a:r>
            <a:r>
              <a:rPr lang="en-IN" sz="2800" dirty="0" err="1">
                <a:solidFill>
                  <a:schemeClr val="bg1"/>
                </a:solidFill>
              </a:rPr>
              <a:t>GStreamer</a:t>
            </a:r>
            <a:endParaRPr lang="en-IN" sz="2800" dirty="0">
              <a:solidFill>
                <a:schemeClr val="bg1"/>
              </a:solidFill>
            </a:endParaRPr>
          </a:p>
          <a:p>
            <a:pPr marL="457200" indent="-457200" rtl="0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IN" sz="2800" b="1" dirty="0">
                <a:solidFill>
                  <a:schemeClr val="bg1"/>
                </a:solidFill>
              </a:rPr>
              <a:t>Inference</a:t>
            </a:r>
            <a:r>
              <a:rPr lang="en-IN" sz="2800" dirty="0">
                <a:solidFill>
                  <a:schemeClr val="bg1"/>
                </a:solidFill>
              </a:rPr>
              <a:t>: </a:t>
            </a:r>
            <a:r>
              <a:rPr lang="en-IN" sz="2800" dirty="0" err="1">
                <a:solidFill>
                  <a:schemeClr val="bg1"/>
                </a:solidFill>
              </a:rPr>
              <a:t>PyTorch</a:t>
            </a:r>
            <a:r>
              <a:rPr lang="en-IN" sz="2800" dirty="0">
                <a:solidFill>
                  <a:schemeClr val="bg1"/>
                </a:solidFill>
              </a:rPr>
              <a:t>/TensorFlow + </a:t>
            </a:r>
            <a:r>
              <a:rPr lang="en-IN" sz="2800" dirty="0" err="1">
                <a:solidFill>
                  <a:schemeClr val="bg1"/>
                </a:solidFill>
              </a:rPr>
              <a:t>TensorRT</a:t>
            </a:r>
            <a:r>
              <a:rPr lang="en-IN" sz="2800" dirty="0">
                <a:solidFill>
                  <a:schemeClr val="bg1"/>
                </a:solidFill>
              </a:rPr>
              <a:t>/ONNX Runtime</a:t>
            </a:r>
          </a:p>
          <a:p>
            <a:pPr marL="457200" indent="-457200" rtl="0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IN" sz="2800" b="1" dirty="0">
                <a:solidFill>
                  <a:schemeClr val="bg1"/>
                </a:solidFill>
              </a:rPr>
              <a:t>Edge Runtime</a:t>
            </a:r>
            <a:r>
              <a:rPr lang="en-IN" sz="2800" dirty="0">
                <a:solidFill>
                  <a:schemeClr val="bg1"/>
                </a:solidFill>
              </a:rPr>
              <a:t>: Docker + MQTT/Kafka</a:t>
            </a:r>
          </a:p>
          <a:p>
            <a:pPr marL="457200" indent="-457200" rtl="0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IN" sz="2800" b="1" dirty="0">
                <a:solidFill>
                  <a:schemeClr val="bg1"/>
                </a:solidFill>
              </a:rPr>
              <a:t>Backend</a:t>
            </a:r>
            <a:r>
              <a:rPr lang="en-IN" sz="2800" dirty="0">
                <a:solidFill>
                  <a:schemeClr val="bg1"/>
                </a:solidFill>
              </a:rPr>
              <a:t>: </a:t>
            </a:r>
            <a:r>
              <a:rPr lang="en-IN" sz="2800" dirty="0" err="1">
                <a:solidFill>
                  <a:schemeClr val="bg1"/>
                </a:solidFill>
              </a:rPr>
              <a:t>FastAPI</a:t>
            </a:r>
            <a:r>
              <a:rPr lang="en-IN" sz="2800" dirty="0">
                <a:solidFill>
                  <a:schemeClr val="bg1"/>
                </a:solidFill>
              </a:rPr>
              <a:t>/Node.js + Kafka broker</a:t>
            </a:r>
          </a:p>
          <a:p>
            <a:pPr marL="457200" indent="-457200" rtl="0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IN" sz="2800" b="1" dirty="0">
                <a:solidFill>
                  <a:schemeClr val="bg1"/>
                </a:solidFill>
              </a:rPr>
              <a:t>Databases</a:t>
            </a:r>
            <a:r>
              <a:rPr lang="en-IN" sz="2800" dirty="0">
                <a:solidFill>
                  <a:schemeClr val="bg1"/>
                </a:solidFill>
              </a:rPr>
              <a:t>: PostgreSQL, </a:t>
            </a:r>
            <a:r>
              <a:rPr lang="en-IN" sz="2800" dirty="0" err="1">
                <a:solidFill>
                  <a:schemeClr val="bg1"/>
                </a:solidFill>
              </a:rPr>
              <a:t>InfluxDB</a:t>
            </a:r>
            <a:r>
              <a:rPr lang="en-IN" sz="2800" dirty="0">
                <a:solidFill>
                  <a:schemeClr val="bg1"/>
                </a:solidFill>
              </a:rPr>
              <a:t>, S3/</a:t>
            </a:r>
            <a:r>
              <a:rPr lang="en-IN" sz="2800" dirty="0" err="1">
                <a:solidFill>
                  <a:schemeClr val="bg1"/>
                </a:solidFill>
              </a:rPr>
              <a:t>MinIO</a:t>
            </a:r>
            <a:endParaRPr lang="en-IN" sz="2800" dirty="0">
              <a:solidFill>
                <a:schemeClr val="bg1"/>
              </a:solidFill>
            </a:endParaRPr>
          </a:p>
          <a:p>
            <a:pPr marL="457200" indent="-457200" rtl="0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IN" sz="2800" b="1" dirty="0">
                <a:solidFill>
                  <a:schemeClr val="bg1"/>
                </a:solidFill>
              </a:rPr>
              <a:t>Notifications</a:t>
            </a:r>
            <a:r>
              <a:rPr lang="en-IN" sz="2800" dirty="0">
                <a:solidFill>
                  <a:schemeClr val="bg1"/>
                </a:solidFill>
              </a:rPr>
              <a:t>: Twilio, Firebase, Slack/Teams</a:t>
            </a:r>
          </a:p>
          <a:p>
            <a:pPr marL="457200" indent="-457200" rtl="0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IN" sz="2800" b="1" dirty="0">
                <a:solidFill>
                  <a:schemeClr val="bg1"/>
                </a:solidFill>
              </a:rPr>
              <a:t>Frontend</a:t>
            </a:r>
            <a:r>
              <a:rPr lang="en-IN" sz="2800" dirty="0">
                <a:solidFill>
                  <a:schemeClr val="bg1"/>
                </a:solidFill>
              </a:rPr>
              <a:t>: React/Next.js + Grafana</a:t>
            </a:r>
          </a:p>
          <a:p>
            <a:pPr marL="457200" indent="-457200" rtl="0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IN" sz="2800" b="1" dirty="0">
                <a:solidFill>
                  <a:schemeClr val="bg1"/>
                </a:solidFill>
              </a:rPr>
              <a:t>Auth &amp; Security</a:t>
            </a:r>
            <a:r>
              <a:rPr lang="en-IN" sz="2800" dirty="0">
                <a:solidFill>
                  <a:schemeClr val="bg1"/>
                </a:solidFill>
              </a:rPr>
              <a:t>: OAuth2/</a:t>
            </a:r>
            <a:r>
              <a:rPr lang="en-IN" sz="2800" dirty="0" err="1">
                <a:solidFill>
                  <a:schemeClr val="bg1"/>
                </a:solidFill>
              </a:rPr>
              <a:t>Keycloak</a:t>
            </a:r>
            <a:r>
              <a:rPr lang="en-IN" sz="2800" dirty="0">
                <a:solidFill>
                  <a:schemeClr val="bg1"/>
                </a:solidFill>
              </a:rPr>
              <a:t> + TLS</a:t>
            </a:r>
          </a:p>
          <a:p>
            <a:pPr marL="457200" indent="-457200" rtl="0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IN" sz="2800" b="1" dirty="0">
                <a:solidFill>
                  <a:schemeClr val="bg1"/>
                </a:solidFill>
              </a:rPr>
              <a:t>DevOps</a:t>
            </a:r>
            <a:r>
              <a:rPr lang="en-IN" sz="2800" dirty="0">
                <a:solidFill>
                  <a:schemeClr val="bg1"/>
                </a:solidFill>
              </a:rPr>
              <a:t>: Kubernetes (cloud), k3s (edge), Prometheus/Grafana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A4C7E"/>
            </a:gs>
            <a:gs pos="100000">
              <a:srgbClr val="0D0235"/>
            </a:gs>
          </a:gsLst>
          <a:lin ang="0" scaled="0"/>
        </a:gradFill>
        <a:effectLst/>
      </p:bgPr>
    </p:bg>
    <p:spTree>
      <p:nvGrpSpPr>
        <p:cNvPr id="1" name="Shape 112">
          <a:extLst>
            <a:ext uri="{FF2B5EF4-FFF2-40B4-BE49-F238E27FC236}">
              <a16:creationId xmlns:a16="http://schemas.microsoft.com/office/drawing/2014/main" id="{09E1C8FE-407C-16D4-988F-BF8D035753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4">
            <a:extLst>
              <a:ext uri="{FF2B5EF4-FFF2-40B4-BE49-F238E27FC236}">
                <a16:creationId xmlns:a16="http://schemas.microsoft.com/office/drawing/2014/main" id="{7E6F410A-F6B3-C5C0-523A-4E6368BCDB70}"/>
              </a:ext>
            </a:extLst>
          </p:cNvPr>
          <p:cNvGrpSpPr/>
          <p:nvPr/>
        </p:nvGrpSpPr>
        <p:grpSpPr>
          <a:xfrm>
            <a:off x="1371600" y="-292418"/>
            <a:ext cx="15544800" cy="3143249"/>
            <a:chOff x="0" y="-19050"/>
            <a:chExt cx="20726400" cy="4191000"/>
          </a:xfrm>
        </p:grpSpPr>
        <p:sp>
          <p:nvSpPr>
            <p:cNvPr id="114" name="Google Shape;114;p4">
              <a:extLst>
                <a:ext uri="{FF2B5EF4-FFF2-40B4-BE49-F238E27FC236}">
                  <a16:creationId xmlns:a16="http://schemas.microsoft.com/office/drawing/2014/main" id="{CAA66F8C-3975-7909-43FE-F66F1B32338E}"/>
                </a:ext>
              </a:extLst>
            </p:cNvPr>
            <p:cNvSpPr/>
            <p:nvPr/>
          </p:nvSpPr>
          <p:spPr>
            <a:xfrm>
              <a:off x="0" y="0"/>
              <a:ext cx="20726400" cy="4171950"/>
            </a:xfrm>
            <a:custGeom>
              <a:avLst/>
              <a:gdLst/>
              <a:ahLst/>
              <a:cxnLst/>
              <a:rect l="l" t="t" r="r" b="b"/>
              <a:pathLst>
                <a:path w="20726400" h="4171950" extrusionOk="0">
                  <a:moveTo>
                    <a:pt x="0" y="0"/>
                  </a:moveTo>
                  <a:lnTo>
                    <a:pt x="20726400" y="0"/>
                  </a:lnTo>
                  <a:lnTo>
                    <a:pt x="20726400" y="4171950"/>
                  </a:lnTo>
                  <a:lnTo>
                    <a:pt x="0" y="41719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15" name="Google Shape;115;p4">
              <a:extLst>
                <a:ext uri="{FF2B5EF4-FFF2-40B4-BE49-F238E27FC236}">
                  <a16:creationId xmlns:a16="http://schemas.microsoft.com/office/drawing/2014/main" id="{D235DBCD-3AD7-C550-BF00-6B4BBE6E02C8}"/>
                </a:ext>
              </a:extLst>
            </p:cNvPr>
            <p:cNvSpPr txBox="1"/>
            <p:nvPr/>
          </p:nvSpPr>
          <p:spPr>
            <a:xfrm>
              <a:off x="0" y="-19050"/>
              <a:ext cx="20726400" cy="419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0" b="1" i="0" u="none" strike="noStrike" cap="none">
                  <a:solidFill>
                    <a:srgbClr val="FFFFFF"/>
                  </a:solidFill>
                  <a:latin typeface="Garamond"/>
                  <a:ea typeface="Garamond"/>
                  <a:cs typeface="Garamond"/>
                  <a:sym typeface="Garamond"/>
                </a:rPr>
                <a:t>TECHNICAL APPROACH</a:t>
              </a:r>
              <a:endParaRPr/>
            </a:p>
          </p:txBody>
        </p:sp>
      </p:grpSp>
      <p:sp>
        <p:nvSpPr>
          <p:cNvPr id="116" name="Google Shape;116;p4">
            <a:extLst>
              <a:ext uri="{FF2B5EF4-FFF2-40B4-BE49-F238E27FC236}">
                <a16:creationId xmlns:a16="http://schemas.microsoft.com/office/drawing/2014/main" id="{C5C9C6AD-75F3-3A41-8603-9C1D6DFB1CB9}"/>
              </a:ext>
            </a:extLst>
          </p:cNvPr>
          <p:cNvSpPr txBox="1"/>
          <p:nvPr/>
        </p:nvSpPr>
        <p:spPr>
          <a:xfrm>
            <a:off x="874813" y="1628803"/>
            <a:ext cx="13863568" cy="2659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2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 dirty="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•Methodology and process for implementation.</a:t>
            </a:r>
            <a:endParaRPr b="1" dirty="0"/>
          </a:p>
          <a:p>
            <a:pPr marL="0" marR="0" lvl="0" indent="0" algn="l" rtl="0">
              <a:lnSpc>
                <a:spcPct val="2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1" i="0" u="none" strike="noStrike" cap="none" dirty="0">
              <a:solidFill>
                <a:srgbClr val="FFFFFF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17" name="Google Shape;117;p4">
            <a:extLst>
              <a:ext uri="{FF2B5EF4-FFF2-40B4-BE49-F238E27FC236}">
                <a16:creationId xmlns:a16="http://schemas.microsoft.com/office/drawing/2014/main" id="{4EAD979D-1CEE-6CB0-2838-E648A6EDC725}"/>
              </a:ext>
            </a:extLst>
          </p:cNvPr>
          <p:cNvSpPr/>
          <p:nvPr/>
        </p:nvSpPr>
        <p:spPr>
          <a:xfrm>
            <a:off x="687928" y="390103"/>
            <a:ext cx="933831" cy="1277208"/>
          </a:xfrm>
          <a:custGeom>
            <a:avLst/>
            <a:gdLst/>
            <a:ahLst/>
            <a:cxnLst/>
            <a:rect l="l" t="t" r="r" b="b"/>
            <a:pathLst>
              <a:path w="1245108" h="1702943" extrusionOk="0">
                <a:moveTo>
                  <a:pt x="0" y="0"/>
                </a:moveTo>
                <a:lnTo>
                  <a:pt x="1245108" y="0"/>
                </a:lnTo>
                <a:lnTo>
                  <a:pt x="1245108" y="1702943"/>
                </a:lnTo>
                <a:lnTo>
                  <a:pt x="0" y="170294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26" b="-24"/>
            </a:stretch>
          </a:blip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118" name="Google Shape;118;p4">
            <a:extLst>
              <a:ext uri="{FF2B5EF4-FFF2-40B4-BE49-F238E27FC236}">
                <a16:creationId xmlns:a16="http://schemas.microsoft.com/office/drawing/2014/main" id="{D165DD5D-9EC0-571C-27BF-A79E19063E41}"/>
              </a:ext>
            </a:extLst>
          </p:cNvPr>
          <p:cNvSpPr/>
          <p:nvPr/>
        </p:nvSpPr>
        <p:spPr>
          <a:xfrm>
            <a:off x="10689142" y="2788815"/>
            <a:ext cx="9149906" cy="6088856"/>
          </a:xfrm>
          <a:custGeom>
            <a:avLst/>
            <a:gdLst/>
            <a:ahLst/>
            <a:cxnLst/>
            <a:rect l="l" t="t" r="r" b="b"/>
            <a:pathLst>
              <a:path w="12199874" h="8118475" extrusionOk="0">
                <a:moveTo>
                  <a:pt x="0" y="0"/>
                </a:moveTo>
                <a:lnTo>
                  <a:pt x="12199874" y="0"/>
                </a:lnTo>
                <a:lnTo>
                  <a:pt x="12199874" y="8118475"/>
                </a:lnTo>
                <a:lnTo>
                  <a:pt x="0" y="811847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46000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119" name="Google Shape;119;p4">
            <a:extLst>
              <a:ext uri="{FF2B5EF4-FFF2-40B4-BE49-F238E27FC236}">
                <a16:creationId xmlns:a16="http://schemas.microsoft.com/office/drawing/2014/main" id="{D7DAECA3-583B-2369-BD70-5CD30AB0307B}"/>
              </a:ext>
            </a:extLst>
          </p:cNvPr>
          <p:cNvSpPr/>
          <p:nvPr/>
        </p:nvSpPr>
        <p:spPr>
          <a:xfrm>
            <a:off x="-3986591" y="6993255"/>
            <a:ext cx="9149906" cy="6088856"/>
          </a:xfrm>
          <a:custGeom>
            <a:avLst/>
            <a:gdLst/>
            <a:ahLst/>
            <a:cxnLst/>
            <a:rect l="l" t="t" r="r" b="b"/>
            <a:pathLst>
              <a:path w="12199874" h="8118475" extrusionOk="0">
                <a:moveTo>
                  <a:pt x="0" y="0"/>
                </a:moveTo>
                <a:lnTo>
                  <a:pt x="12199874" y="0"/>
                </a:lnTo>
                <a:lnTo>
                  <a:pt x="12199874" y="8118475"/>
                </a:lnTo>
                <a:lnTo>
                  <a:pt x="0" y="811847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46000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120" name="Google Shape;120;p4">
            <a:extLst>
              <a:ext uri="{FF2B5EF4-FFF2-40B4-BE49-F238E27FC236}">
                <a16:creationId xmlns:a16="http://schemas.microsoft.com/office/drawing/2014/main" id="{F7AC228A-1B7D-4C83-C77A-8E5A8CAADD84}"/>
              </a:ext>
            </a:extLst>
          </p:cNvPr>
          <p:cNvSpPr/>
          <p:nvPr/>
        </p:nvSpPr>
        <p:spPr>
          <a:xfrm>
            <a:off x="15895675" y="390103"/>
            <a:ext cx="2392299" cy="1277208"/>
          </a:xfrm>
          <a:custGeom>
            <a:avLst/>
            <a:gdLst/>
            <a:ahLst/>
            <a:cxnLst/>
            <a:rect l="l" t="t" r="r" b="b"/>
            <a:pathLst>
              <a:path w="3189732" h="1702943" extrusionOk="0">
                <a:moveTo>
                  <a:pt x="0" y="0"/>
                </a:moveTo>
                <a:lnTo>
                  <a:pt x="3189732" y="0"/>
                </a:lnTo>
                <a:lnTo>
                  <a:pt x="3189732" y="1702943"/>
                </a:lnTo>
                <a:lnTo>
                  <a:pt x="0" y="170294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t="-61911" b="-61911"/>
            </a:stretch>
          </a:blipFill>
          <a:ln>
            <a:noFill/>
          </a:ln>
        </p:spPr>
        <p:txBody>
          <a:bodyPr/>
          <a:lstStyle/>
          <a:p>
            <a:endParaRPr lang="en-IN"/>
          </a:p>
        </p:txBody>
      </p:sp>
      <p:pic>
        <p:nvPicPr>
          <p:cNvPr id="3" name="Picture 2" descr="A screenshot of a computer">
            <a:extLst>
              <a:ext uri="{FF2B5EF4-FFF2-40B4-BE49-F238E27FC236}">
                <a16:creationId xmlns:a16="http://schemas.microsoft.com/office/drawing/2014/main" id="{411D92F6-A93A-7E4F-1DA7-A75CAF8004EE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327" r="-327" b="23455"/>
          <a:stretch>
            <a:fillRect/>
          </a:stretch>
        </p:blipFill>
        <p:spPr>
          <a:xfrm>
            <a:off x="687928" y="4089531"/>
            <a:ext cx="16574939" cy="4357971"/>
          </a:xfrm>
          <a:prstGeom prst="rect">
            <a:avLst/>
          </a:prstGeom>
          <a:solidFill>
            <a:srgbClr val="7030A0"/>
          </a:solidFill>
        </p:spPr>
      </p:pic>
    </p:spTree>
    <p:extLst>
      <p:ext uri="{BB962C8B-B14F-4D97-AF65-F5344CB8AC3E}">
        <p14:creationId xmlns:p14="http://schemas.microsoft.com/office/powerpoint/2010/main" val="1653123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A4C7E"/>
            </a:gs>
            <a:gs pos="100000">
              <a:srgbClr val="0D0235"/>
            </a:gs>
          </a:gsLst>
          <a:lin ang="0" scaled="0"/>
        </a:gra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5"/>
          <p:cNvGrpSpPr/>
          <p:nvPr/>
        </p:nvGrpSpPr>
        <p:grpSpPr>
          <a:xfrm>
            <a:off x="1371600" y="-354435"/>
            <a:ext cx="15544800" cy="3143249"/>
            <a:chOff x="0" y="-19050"/>
            <a:chExt cx="20726400" cy="4191000"/>
          </a:xfrm>
        </p:grpSpPr>
        <p:sp>
          <p:nvSpPr>
            <p:cNvPr id="126" name="Google Shape;126;p5"/>
            <p:cNvSpPr/>
            <p:nvPr/>
          </p:nvSpPr>
          <p:spPr>
            <a:xfrm>
              <a:off x="0" y="0"/>
              <a:ext cx="20726400" cy="4171950"/>
            </a:xfrm>
            <a:custGeom>
              <a:avLst/>
              <a:gdLst/>
              <a:ahLst/>
              <a:cxnLst/>
              <a:rect l="l" t="t" r="r" b="b"/>
              <a:pathLst>
                <a:path w="20726400" h="4171950" extrusionOk="0">
                  <a:moveTo>
                    <a:pt x="0" y="0"/>
                  </a:moveTo>
                  <a:lnTo>
                    <a:pt x="20726400" y="0"/>
                  </a:lnTo>
                  <a:lnTo>
                    <a:pt x="20726400" y="4171950"/>
                  </a:lnTo>
                  <a:lnTo>
                    <a:pt x="0" y="41719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27" name="Google Shape;127;p5"/>
            <p:cNvSpPr txBox="1"/>
            <p:nvPr/>
          </p:nvSpPr>
          <p:spPr>
            <a:xfrm>
              <a:off x="0" y="-19050"/>
              <a:ext cx="20726400" cy="419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0" b="1" i="0" u="none" strike="noStrike" cap="none">
                  <a:solidFill>
                    <a:srgbClr val="FFFFFF"/>
                  </a:solidFill>
                  <a:latin typeface="Garamond"/>
                  <a:ea typeface="Garamond"/>
                  <a:cs typeface="Garamond"/>
                  <a:sym typeface="Garamond"/>
                </a:rPr>
                <a:t>FEASIBILITY AND VIABILITY</a:t>
              </a:r>
              <a:endParaRPr/>
            </a:p>
          </p:txBody>
        </p:sp>
      </p:grpSp>
      <p:sp>
        <p:nvSpPr>
          <p:cNvPr id="129" name="Google Shape;129;p5"/>
          <p:cNvSpPr/>
          <p:nvPr/>
        </p:nvSpPr>
        <p:spPr>
          <a:xfrm>
            <a:off x="687928" y="390103"/>
            <a:ext cx="933831" cy="1277208"/>
          </a:xfrm>
          <a:custGeom>
            <a:avLst/>
            <a:gdLst/>
            <a:ahLst/>
            <a:cxnLst/>
            <a:rect l="l" t="t" r="r" b="b"/>
            <a:pathLst>
              <a:path w="1245108" h="1702943" extrusionOk="0">
                <a:moveTo>
                  <a:pt x="0" y="0"/>
                </a:moveTo>
                <a:lnTo>
                  <a:pt x="1245108" y="0"/>
                </a:lnTo>
                <a:lnTo>
                  <a:pt x="1245108" y="1702943"/>
                </a:lnTo>
                <a:lnTo>
                  <a:pt x="0" y="170294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26" b="-24"/>
            </a:stretch>
          </a:blip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131" name="Google Shape;131;p5"/>
          <p:cNvSpPr/>
          <p:nvPr/>
        </p:nvSpPr>
        <p:spPr>
          <a:xfrm>
            <a:off x="15895675" y="390103"/>
            <a:ext cx="2392299" cy="1277208"/>
          </a:xfrm>
          <a:custGeom>
            <a:avLst/>
            <a:gdLst/>
            <a:ahLst/>
            <a:cxnLst/>
            <a:rect l="l" t="t" r="r" b="b"/>
            <a:pathLst>
              <a:path w="3189732" h="1702943" extrusionOk="0">
                <a:moveTo>
                  <a:pt x="0" y="0"/>
                </a:moveTo>
                <a:lnTo>
                  <a:pt x="3189732" y="0"/>
                </a:lnTo>
                <a:lnTo>
                  <a:pt x="3189732" y="1702943"/>
                </a:lnTo>
                <a:lnTo>
                  <a:pt x="0" y="170294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t="-61911" b="-61911"/>
            </a:stretch>
          </a:blip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132" name="Google Shape;132;p5"/>
          <p:cNvSpPr/>
          <p:nvPr/>
        </p:nvSpPr>
        <p:spPr>
          <a:xfrm>
            <a:off x="10689142" y="2788815"/>
            <a:ext cx="9149906" cy="6088856"/>
          </a:xfrm>
          <a:custGeom>
            <a:avLst/>
            <a:gdLst/>
            <a:ahLst/>
            <a:cxnLst/>
            <a:rect l="l" t="t" r="r" b="b"/>
            <a:pathLst>
              <a:path w="12199874" h="8118475" extrusionOk="0">
                <a:moveTo>
                  <a:pt x="0" y="0"/>
                </a:moveTo>
                <a:lnTo>
                  <a:pt x="12199874" y="0"/>
                </a:lnTo>
                <a:lnTo>
                  <a:pt x="12199874" y="8118475"/>
                </a:lnTo>
                <a:lnTo>
                  <a:pt x="0" y="811847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 amt="46000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4F0F4A-F751-449C-0D21-904E979F3FDB}"/>
              </a:ext>
            </a:extLst>
          </p:cNvPr>
          <p:cNvSpPr txBox="1"/>
          <p:nvPr/>
        </p:nvSpPr>
        <p:spPr>
          <a:xfrm>
            <a:off x="1487774" y="2520102"/>
            <a:ext cx="11909684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IN" sz="2800" b="1" dirty="0">
                <a:solidFill>
                  <a:schemeClr val="bg1"/>
                </a:solidFill>
              </a:rPr>
              <a:t>Feasibility</a:t>
            </a:r>
            <a:r>
              <a:rPr lang="en-IN" sz="2800" dirty="0">
                <a:solidFill>
                  <a:schemeClr val="bg1"/>
                </a:solidFill>
              </a:rPr>
              <a:t>: Highly feasible since it leverages existing CCTV infrastructure; modern AI models (YOLO, CNNs) can detect smoke/fire in real time with edge/cloud processing. Minimal additional hardware required → cost-effective and scalable.</a:t>
            </a:r>
          </a:p>
          <a:p>
            <a:pPr marL="457200" indent="-457200">
              <a:buClr>
                <a:schemeClr val="bg1"/>
              </a:buClr>
              <a:buFont typeface="Wingdings" panose="05000000000000000000" pitchFamily="2" charset="2"/>
              <a:buChar char="Ø"/>
            </a:pPr>
            <a:endParaRPr lang="en-IN" sz="2800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IN" sz="2800" b="1" dirty="0">
                <a:solidFill>
                  <a:schemeClr val="bg1"/>
                </a:solidFill>
              </a:rPr>
              <a:t>Challenges &amp; Risks</a:t>
            </a:r>
            <a:r>
              <a:rPr lang="en-IN" sz="2800" dirty="0">
                <a:solidFill>
                  <a:schemeClr val="bg1"/>
                </a:solidFill>
              </a:rPr>
              <a:t>: False positives (fog, steam, glare mistaken as smoke), network latency in video transmission, limited camera coverage (blind spots), and privacy/security of video data.</a:t>
            </a:r>
          </a:p>
          <a:p>
            <a:pPr marL="457200" indent="-457200">
              <a:buClr>
                <a:schemeClr val="bg1"/>
              </a:buClr>
              <a:buFont typeface="Wingdings" panose="05000000000000000000" pitchFamily="2" charset="2"/>
              <a:buChar char="Ø"/>
            </a:pPr>
            <a:endParaRPr lang="en-IN" sz="2800" b="1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IN" sz="2800" b="1" dirty="0">
                <a:solidFill>
                  <a:schemeClr val="bg1"/>
                </a:solidFill>
              </a:rPr>
              <a:t>Overcoming Shortcomings</a:t>
            </a:r>
            <a:r>
              <a:rPr lang="en-IN" sz="2800" dirty="0">
                <a:solidFill>
                  <a:schemeClr val="bg1"/>
                </a:solidFill>
              </a:rPr>
              <a:t>: Use multi-frame temporal analysis + AI model fine-tuning to reduce false alerts, deploy lightweight inference at the edge to cut latency, integrate optional environmental sensors for confirmation, and apply strong encryption + role-based access to ensure data security.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A4C7E"/>
            </a:gs>
            <a:gs pos="100000">
              <a:srgbClr val="0D0235"/>
            </a:gs>
          </a:gsLst>
          <a:lin ang="0" scaled="0"/>
        </a:gra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oogle Shape;137;p6"/>
          <p:cNvGrpSpPr/>
          <p:nvPr/>
        </p:nvGrpSpPr>
        <p:grpSpPr>
          <a:xfrm>
            <a:off x="1714500" y="-354435"/>
            <a:ext cx="15544800" cy="3143249"/>
            <a:chOff x="0" y="-19050"/>
            <a:chExt cx="20726400" cy="4191000"/>
          </a:xfrm>
        </p:grpSpPr>
        <p:sp>
          <p:nvSpPr>
            <p:cNvPr id="138" name="Google Shape;138;p6"/>
            <p:cNvSpPr/>
            <p:nvPr/>
          </p:nvSpPr>
          <p:spPr>
            <a:xfrm>
              <a:off x="0" y="0"/>
              <a:ext cx="20726400" cy="4171950"/>
            </a:xfrm>
            <a:custGeom>
              <a:avLst/>
              <a:gdLst/>
              <a:ahLst/>
              <a:cxnLst/>
              <a:rect l="l" t="t" r="r" b="b"/>
              <a:pathLst>
                <a:path w="20726400" h="4171950" extrusionOk="0">
                  <a:moveTo>
                    <a:pt x="0" y="0"/>
                  </a:moveTo>
                  <a:lnTo>
                    <a:pt x="20726400" y="0"/>
                  </a:lnTo>
                  <a:lnTo>
                    <a:pt x="20726400" y="4171950"/>
                  </a:lnTo>
                  <a:lnTo>
                    <a:pt x="0" y="41719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39" name="Google Shape;139;p6"/>
            <p:cNvSpPr txBox="1"/>
            <p:nvPr/>
          </p:nvSpPr>
          <p:spPr>
            <a:xfrm>
              <a:off x="0" y="-19050"/>
              <a:ext cx="20726400" cy="419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0" b="1" i="0" u="none" strike="noStrike" cap="none">
                  <a:solidFill>
                    <a:srgbClr val="FFFFFF"/>
                  </a:solidFill>
                  <a:latin typeface="Garamond"/>
                  <a:ea typeface="Garamond"/>
                  <a:cs typeface="Garamond"/>
                  <a:sym typeface="Garamond"/>
                </a:rPr>
                <a:t>IMPACT AND BENEFITS</a:t>
              </a:r>
              <a:endParaRPr/>
            </a:p>
          </p:txBody>
        </p:sp>
      </p:grpSp>
      <p:sp>
        <p:nvSpPr>
          <p:cNvPr id="140" name="Google Shape;140;p6"/>
          <p:cNvSpPr txBox="1"/>
          <p:nvPr/>
        </p:nvSpPr>
        <p:spPr>
          <a:xfrm>
            <a:off x="1109025" y="158901"/>
            <a:ext cx="16069949" cy="2659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4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2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 dirty="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•Potential impact of the solution</a:t>
            </a:r>
            <a:endParaRPr dirty="0"/>
          </a:p>
        </p:txBody>
      </p:sp>
      <p:sp>
        <p:nvSpPr>
          <p:cNvPr id="141" name="Google Shape;141;p6"/>
          <p:cNvSpPr/>
          <p:nvPr/>
        </p:nvSpPr>
        <p:spPr>
          <a:xfrm>
            <a:off x="687928" y="390103"/>
            <a:ext cx="933831" cy="1277208"/>
          </a:xfrm>
          <a:custGeom>
            <a:avLst/>
            <a:gdLst/>
            <a:ahLst/>
            <a:cxnLst/>
            <a:rect l="l" t="t" r="r" b="b"/>
            <a:pathLst>
              <a:path w="1245108" h="1702943" extrusionOk="0">
                <a:moveTo>
                  <a:pt x="0" y="0"/>
                </a:moveTo>
                <a:lnTo>
                  <a:pt x="1245108" y="0"/>
                </a:lnTo>
                <a:lnTo>
                  <a:pt x="1245108" y="1702943"/>
                </a:lnTo>
                <a:lnTo>
                  <a:pt x="0" y="170294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26" b="-24"/>
            </a:stretch>
          </a:blip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144" name="Google Shape;144;p6"/>
          <p:cNvSpPr/>
          <p:nvPr/>
        </p:nvSpPr>
        <p:spPr>
          <a:xfrm>
            <a:off x="15895675" y="390103"/>
            <a:ext cx="2392299" cy="1277208"/>
          </a:xfrm>
          <a:custGeom>
            <a:avLst/>
            <a:gdLst/>
            <a:ahLst/>
            <a:cxnLst/>
            <a:rect l="l" t="t" r="r" b="b"/>
            <a:pathLst>
              <a:path w="3189732" h="1702943" extrusionOk="0">
                <a:moveTo>
                  <a:pt x="0" y="0"/>
                </a:moveTo>
                <a:lnTo>
                  <a:pt x="3189732" y="0"/>
                </a:lnTo>
                <a:lnTo>
                  <a:pt x="3189732" y="1702943"/>
                </a:lnTo>
                <a:lnTo>
                  <a:pt x="0" y="170294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t="-61911" b="-61911"/>
            </a:stretch>
          </a:blip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1F6A26-F747-91E9-42A0-81BE68D0A90D}"/>
              </a:ext>
            </a:extLst>
          </p:cNvPr>
          <p:cNvSpPr txBox="1"/>
          <p:nvPr/>
        </p:nvSpPr>
        <p:spPr>
          <a:xfrm>
            <a:off x="1971387" y="2893072"/>
            <a:ext cx="14802606" cy="68634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r>
              <a:rPr lang="en-US" sz="2200" b="1" dirty="0">
                <a:solidFill>
                  <a:schemeClr val="bg1"/>
                </a:solidFill>
              </a:rPr>
              <a:t>Enhanced Public Safety</a:t>
            </a:r>
            <a:endParaRPr lang="en-US" sz="2200" dirty="0">
              <a:solidFill>
                <a:schemeClr val="bg1"/>
              </a:solidFill>
            </a:endParaRPr>
          </a:p>
          <a:p>
            <a:pPr marL="800100" lvl="1" indent="-342900">
              <a:buClr>
                <a:schemeClr val="bg1">
                  <a:lumMod val="9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bg1"/>
                </a:solidFill>
              </a:rPr>
              <a:t>Faster detection of smoke/fire incidents than human monitoring → early response saves lives and prevents major accidents.</a:t>
            </a:r>
          </a:p>
          <a:p>
            <a:pPr marL="457200" indent="-457200"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r>
              <a:rPr lang="en-US" sz="2200" b="1" dirty="0">
                <a:solidFill>
                  <a:schemeClr val="bg1"/>
                </a:solidFill>
              </a:rPr>
              <a:t>Property &amp; Asset Protection</a:t>
            </a:r>
            <a:endParaRPr lang="en-US" sz="2200" dirty="0">
              <a:solidFill>
                <a:schemeClr val="bg1"/>
              </a:solidFill>
            </a:endParaRPr>
          </a:p>
          <a:p>
            <a:pPr marL="914400" lvl="1" indent="-457200">
              <a:buClr>
                <a:schemeClr val="bg1">
                  <a:lumMod val="9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bg1"/>
                </a:solidFill>
              </a:rPr>
              <a:t>Detects fires at the </a:t>
            </a:r>
            <a:r>
              <a:rPr lang="en-US" sz="2200" i="1" dirty="0">
                <a:solidFill>
                  <a:schemeClr val="bg1"/>
                </a:solidFill>
              </a:rPr>
              <a:t>incipient stage</a:t>
            </a:r>
            <a:r>
              <a:rPr lang="en-US" sz="2200" dirty="0">
                <a:solidFill>
                  <a:schemeClr val="bg1"/>
                </a:solidFill>
              </a:rPr>
              <a:t> → reduces losses in factories, warehouses, offices, and residential complexes.</a:t>
            </a:r>
          </a:p>
          <a:p>
            <a:pPr marL="457200" indent="-457200"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r>
              <a:rPr lang="en-US" sz="2200" b="1" dirty="0">
                <a:solidFill>
                  <a:schemeClr val="bg1"/>
                </a:solidFill>
              </a:rPr>
              <a:t>Scalability Across Sectors</a:t>
            </a:r>
            <a:endParaRPr lang="en-US" sz="2200" dirty="0">
              <a:solidFill>
                <a:schemeClr val="bg1"/>
              </a:solidFill>
            </a:endParaRPr>
          </a:p>
          <a:p>
            <a:pPr marL="914400" lvl="1" indent="-457200">
              <a:buClr>
                <a:schemeClr val="bg1">
                  <a:lumMod val="9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bg1"/>
                </a:solidFill>
              </a:rPr>
              <a:t>Works in </a:t>
            </a:r>
            <a:r>
              <a:rPr lang="en-US" sz="2200" b="1" dirty="0">
                <a:solidFill>
                  <a:schemeClr val="bg1"/>
                </a:solidFill>
              </a:rPr>
              <a:t>smart cities, industries, schools, hospitals, transport hubs</a:t>
            </a:r>
            <a:r>
              <a:rPr lang="en-US" sz="2200" dirty="0">
                <a:solidFill>
                  <a:schemeClr val="bg1"/>
                </a:solidFill>
              </a:rPr>
              <a:t> — anywhere CCTV is already installed.</a:t>
            </a:r>
          </a:p>
          <a:p>
            <a:pPr marL="457200" indent="-457200"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r>
              <a:rPr lang="en-US" sz="2200" b="1" dirty="0">
                <a:solidFill>
                  <a:schemeClr val="bg1"/>
                </a:solidFill>
              </a:rPr>
              <a:t>Reduced False Negatives</a:t>
            </a:r>
            <a:endParaRPr lang="en-US" sz="2200" dirty="0">
              <a:solidFill>
                <a:schemeClr val="bg1"/>
              </a:solidFill>
            </a:endParaRPr>
          </a:p>
          <a:p>
            <a:pPr marL="914400" lvl="1" indent="-457200">
              <a:buClr>
                <a:schemeClr val="bg1">
                  <a:lumMod val="9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bg1"/>
                </a:solidFill>
              </a:rPr>
              <a:t>Continuous AI monitoring never “blinks” or gets distracted → critical in environments where human operators may miss early signs.</a:t>
            </a:r>
          </a:p>
          <a:p>
            <a:pPr marL="457200" indent="-457200"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r>
              <a:rPr lang="en-US" sz="2200" b="1" dirty="0">
                <a:solidFill>
                  <a:schemeClr val="bg1"/>
                </a:solidFill>
              </a:rPr>
              <a:t>Operational Cost Savings</a:t>
            </a:r>
            <a:endParaRPr lang="en-US" sz="2200" dirty="0">
              <a:solidFill>
                <a:schemeClr val="bg1"/>
              </a:solidFill>
            </a:endParaRPr>
          </a:p>
          <a:p>
            <a:pPr marL="914400" lvl="1" indent="-457200">
              <a:buClr>
                <a:schemeClr val="bg1">
                  <a:lumMod val="9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bg1"/>
                </a:solidFill>
              </a:rPr>
              <a:t>No need for new hardware (reuses existing CCTV cameras).</a:t>
            </a:r>
          </a:p>
          <a:p>
            <a:pPr marL="914400" lvl="1" indent="-457200">
              <a:buClr>
                <a:schemeClr val="bg1">
                  <a:lumMod val="9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bg1"/>
                </a:solidFill>
              </a:rPr>
              <a:t>Reduces insurance claims and downtime caused by fire damage.</a:t>
            </a:r>
          </a:p>
          <a:p>
            <a:pPr marL="457200" indent="-457200"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r>
              <a:rPr lang="en-US" sz="2200" b="1" dirty="0">
                <a:solidFill>
                  <a:schemeClr val="bg1"/>
                </a:solidFill>
              </a:rPr>
              <a:t>Data-Driven Safety Insights</a:t>
            </a:r>
            <a:endParaRPr lang="en-US" sz="2200" dirty="0">
              <a:solidFill>
                <a:schemeClr val="bg1"/>
              </a:solidFill>
            </a:endParaRPr>
          </a:p>
          <a:p>
            <a:pPr marL="914400" lvl="1" indent="-457200">
              <a:buClr>
                <a:schemeClr val="bg1">
                  <a:lumMod val="9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bg1"/>
                </a:solidFill>
              </a:rPr>
              <a:t>Historical logs of incidents → useful for </a:t>
            </a:r>
            <a:r>
              <a:rPr lang="en-US" sz="2200" b="1" dirty="0">
                <a:solidFill>
                  <a:schemeClr val="bg1"/>
                </a:solidFill>
              </a:rPr>
              <a:t>fire audits, compliance reporting, and improving safety protocols</a:t>
            </a:r>
            <a:r>
              <a:rPr lang="en-US" sz="2200" dirty="0">
                <a:solidFill>
                  <a:schemeClr val="bg1"/>
                </a:solidFill>
              </a:rPr>
              <a:t>.</a:t>
            </a:r>
          </a:p>
          <a:p>
            <a:pPr marL="457200" indent="-457200"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r>
              <a:rPr lang="en-US" sz="2200" b="1" dirty="0">
                <a:solidFill>
                  <a:schemeClr val="bg1"/>
                </a:solidFill>
              </a:rPr>
              <a:t>Global Applicability</a:t>
            </a:r>
            <a:endParaRPr lang="en-US" sz="2200" dirty="0">
              <a:solidFill>
                <a:schemeClr val="bg1"/>
              </a:solidFill>
            </a:endParaRPr>
          </a:p>
          <a:p>
            <a:pPr marL="914400" lvl="1" indent="-457200">
              <a:buClr>
                <a:schemeClr val="bg1">
                  <a:lumMod val="9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bg1"/>
                </a:solidFill>
              </a:rPr>
              <a:t>Can be deployed in both developed &amp; developing countries → flexible, software-only solution with cloud or local deployment.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A4C7E"/>
            </a:gs>
            <a:gs pos="100000">
              <a:srgbClr val="0D0235"/>
            </a:gs>
          </a:gsLst>
          <a:lin ang="0" scaled="0"/>
        </a:gradFill>
        <a:effectLst/>
      </p:bgPr>
    </p:bg>
    <p:spTree>
      <p:nvGrpSpPr>
        <p:cNvPr id="1" name="Shape 136">
          <a:extLst>
            <a:ext uri="{FF2B5EF4-FFF2-40B4-BE49-F238E27FC236}">
              <a16:creationId xmlns:a16="http://schemas.microsoft.com/office/drawing/2014/main" id="{2649C123-C5FF-7584-CBEA-84A79D57E9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oogle Shape;137;p6">
            <a:extLst>
              <a:ext uri="{FF2B5EF4-FFF2-40B4-BE49-F238E27FC236}">
                <a16:creationId xmlns:a16="http://schemas.microsoft.com/office/drawing/2014/main" id="{4DFE6ED0-ECFF-087E-ED51-C1C08BDB6C8D}"/>
              </a:ext>
            </a:extLst>
          </p:cNvPr>
          <p:cNvGrpSpPr/>
          <p:nvPr/>
        </p:nvGrpSpPr>
        <p:grpSpPr>
          <a:xfrm>
            <a:off x="1714500" y="-645031"/>
            <a:ext cx="15544800" cy="3433845"/>
            <a:chOff x="0" y="-406513"/>
            <a:chExt cx="20726400" cy="4578463"/>
          </a:xfrm>
        </p:grpSpPr>
        <p:sp>
          <p:nvSpPr>
            <p:cNvPr id="138" name="Google Shape;138;p6">
              <a:extLst>
                <a:ext uri="{FF2B5EF4-FFF2-40B4-BE49-F238E27FC236}">
                  <a16:creationId xmlns:a16="http://schemas.microsoft.com/office/drawing/2014/main" id="{5BCA5715-F3E2-2476-B0C4-62C3AAEEA9A5}"/>
                </a:ext>
              </a:extLst>
            </p:cNvPr>
            <p:cNvSpPr/>
            <p:nvPr/>
          </p:nvSpPr>
          <p:spPr>
            <a:xfrm>
              <a:off x="0" y="0"/>
              <a:ext cx="20726400" cy="4171950"/>
            </a:xfrm>
            <a:custGeom>
              <a:avLst/>
              <a:gdLst/>
              <a:ahLst/>
              <a:cxnLst/>
              <a:rect l="l" t="t" r="r" b="b"/>
              <a:pathLst>
                <a:path w="20726400" h="4171950" extrusionOk="0">
                  <a:moveTo>
                    <a:pt x="0" y="0"/>
                  </a:moveTo>
                  <a:lnTo>
                    <a:pt x="20726400" y="0"/>
                  </a:lnTo>
                  <a:lnTo>
                    <a:pt x="20726400" y="4171950"/>
                  </a:lnTo>
                  <a:lnTo>
                    <a:pt x="0" y="41719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39" name="Google Shape;139;p6">
              <a:extLst>
                <a:ext uri="{FF2B5EF4-FFF2-40B4-BE49-F238E27FC236}">
                  <a16:creationId xmlns:a16="http://schemas.microsoft.com/office/drawing/2014/main" id="{45A30152-7B26-A166-2B9F-CF7A77136E09}"/>
                </a:ext>
              </a:extLst>
            </p:cNvPr>
            <p:cNvSpPr txBox="1"/>
            <p:nvPr/>
          </p:nvSpPr>
          <p:spPr>
            <a:xfrm>
              <a:off x="0" y="-406513"/>
              <a:ext cx="20726400" cy="41909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0" b="1" i="0" u="none" strike="noStrike" cap="none" dirty="0">
                  <a:solidFill>
                    <a:srgbClr val="FFFFFF"/>
                  </a:solidFill>
                  <a:latin typeface="Garamond"/>
                  <a:ea typeface="Garamond"/>
                  <a:cs typeface="Garamond"/>
                  <a:sym typeface="Garamond"/>
                </a:rPr>
                <a:t>IMPACT AND BENEFITS</a:t>
              </a:r>
              <a:endParaRPr dirty="0"/>
            </a:p>
          </p:txBody>
        </p:sp>
      </p:grpSp>
      <p:sp>
        <p:nvSpPr>
          <p:cNvPr id="140" name="Google Shape;140;p6">
            <a:extLst>
              <a:ext uri="{FF2B5EF4-FFF2-40B4-BE49-F238E27FC236}">
                <a16:creationId xmlns:a16="http://schemas.microsoft.com/office/drawing/2014/main" id="{34085B1E-FC95-DA05-7E88-0EA9D440EBFA}"/>
              </a:ext>
            </a:extLst>
          </p:cNvPr>
          <p:cNvSpPr txBox="1"/>
          <p:nvPr/>
        </p:nvSpPr>
        <p:spPr>
          <a:xfrm>
            <a:off x="1530123" y="-340146"/>
            <a:ext cx="6758471" cy="3988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4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2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 dirty="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•Benefits of the solution </a:t>
            </a:r>
            <a:endParaRPr dirty="0"/>
          </a:p>
          <a:p>
            <a:pPr marL="0" marR="0" lvl="0" indent="0" algn="just" rtl="0">
              <a:lnSpc>
                <a:spcPct val="2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 dirty="0">
              <a:solidFill>
                <a:srgbClr val="FFFFFF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41" name="Google Shape;141;p6">
            <a:extLst>
              <a:ext uri="{FF2B5EF4-FFF2-40B4-BE49-F238E27FC236}">
                <a16:creationId xmlns:a16="http://schemas.microsoft.com/office/drawing/2014/main" id="{F67780DF-BD0A-7584-66B6-BDCE444C1618}"/>
              </a:ext>
            </a:extLst>
          </p:cNvPr>
          <p:cNvSpPr/>
          <p:nvPr/>
        </p:nvSpPr>
        <p:spPr>
          <a:xfrm>
            <a:off x="687928" y="390103"/>
            <a:ext cx="933831" cy="1277208"/>
          </a:xfrm>
          <a:custGeom>
            <a:avLst/>
            <a:gdLst/>
            <a:ahLst/>
            <a:cxnLst/>
            <a:rect l="l" t="t" r="r" b="b"/>
            <a:pathLst>
              <a:path w="1245108" h="1702943" extrusionOk="0">
                <a:moveTo>
                  <a:pt x="0" y="0"/>
                </a:moveTo>
                <a:lnTo>
                  <a:pt x="1245108" y="0"/>
                </a:lnTo>
                <a:lnTo>
                  <a:pt x="1245108" y="1702943"/>
                </a:lnTo>
                <a:lnTo>
                  <a:pt x="0" y="170294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26" b="-24"/>
            </a:stretch>
          </a:blip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142" name="Google Shape;142;p6">
            <a:extLst>
              <a:ext uri="{FF2B5EF4-FFF2-40B4-BE49-F238E27FC236}">
                <a16:creationId xmlns:a16="http://schemas.microsoft.com/office/drawing/2014/main" id="{AD983337-DED0-C8D6-B88B-DAC2953B994E}"/>
              </a:ext>
            </a:extLst>
          </p:cNvPr>
          <p:cNvSpPr/>
          <p:nvPr/>
        </p:nvSpPr>
        <p:spPr>
          <a:xfrm>
            <a:off x="10689142" y="2788815"/>
            <a:ext cx="9149906" cy="6088856"/>
          </a:xfrm>
          <a:custGeom>
            <a:avLst/>
            <a:gdLst/>
            <a:ahLst/>
            <a:cxnLst/>
            <a:rect l="l" t="t" r="r" b="b"/>
            <a:pathLst>
              <a:path w="12199874" h="8118475" extrusionOk="0">
                <a:moveTo>
                  <a:pt x="0" y="0"/>
                </a:moveTo>
                <a:lnTo>
                  <a:pt x="12199874" y="0"/>
                </a:lnTo>
                <a:lnTo>
                  <a:pt x="12199874" y="8118475"/>
                </a:lnTo>
                <a:lnTo>
                  <a:pt x="0" y="811847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46000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144" name="Google Shape;144;p6">
            <a:extLst>
              <a:ext uri="{FF2B5EF4-FFF2-40B4-BE49-F238E27FC236}">
                <a16:creationId xmlns:a16="http://schemas.microsoft.com/office/drawing/2014/main" id="{5D311DAE-3DFB-EA00-133E-C38EA7F26E3D}"/>
              </a:ext>
            </a:extLst>
          </p:cNvPr>
          <p:cNvSpPr/>
          <p:nvPr/>
        </p:nvSpPr>
        <p:spPr>
          <a:xfrm>
            <a:off x="15895675" y="390103"/>
            <a:ext cx="2392299" cy="1277208"/>
          </a:xfrm>
          <a:custGeom>
            <a:avLst/>
            <a:gdLst/>
            <a:ahLst/>
            <a:cxnLst/>
            <a:rect l="l" t="t" r="r" b="b"/>
            <a:pathLst>
              <a:path w="3189732" h="1702943" extrusionOk="0">
                <a:moveTo>
                  <a:pt x="0" y="0"/>
                </a:moveTo>
                <a:lnTo>
                  <a:pt x="3189732" y="0"/>
                </a:lnTo>
                <a:lnTo>
                  <a:pt x="3189732" y="1702943"/>
                </a:lnTo>
                <a:lnTo>
                  <a:pt x="0" y="170294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t="-61911" b="-61911"/>
            </a:stretch>
          </a:blip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96C817-4618-36C3-49B0-ACC743F111D2}"/>
              </a:ext>
            </a:extLst>
          </p:cNvPr>
          <p:cNvSpPr txBox="1"/>
          <p:nvPr/>
        </p:nvSpPr>
        <p:spPr>
          <a:xfrm>
            <a:off x="1836475" y="2158524"/>
            <a:ext cx="11999446" cy="78483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b="1" i="1" u="sng" dirty="0">
                <a:solidFill>
                  <a:schemeClr val="bg1"/>
                </a:solidFill>
              </a:rPr>
              <a:t>1. For Organizations</a:t>
            </a:r>
          </a:p>
          <a:p>
            <a:pPr marL="342900" lvl="3" indent="-34290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bg1"/>
                </a:solidFill>
              </a:rPr>
              <a:t>Low </a:t>
            </a:r>
            <a:r>
              <a:rPr lang="en-US" sz="2400" b="1" dirty="0" err="1">
                <a:solidFill>
                  <a:schemeClr val="bg1"/>
                </a:solidFill>
              </a:rPr>
              <a:t>CapEx</a:t>
            </a:r>
            <a:r>
              <a:rPr lang="en-US" sz="2400" dirty="0">
                <a:solidFill>
                  <a:schemeClr val="bg1"/>
                </a:solidFill>
              </a:rPr>
              <a:t>: Uses existing CCTV infrastructure (no new expensive thermal/smoke hardware required initially).</a:t>
            </a:r>
          </a:p>
          <a:p>
            <a:pPr marL="342900" lvl="3" indent="-34290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bg1"/>
                </a:solidFill>
              </a:rPr>
              <a:t>Faster ROI</a:t>
            </a:r>
            <a:r>
              <a:rPr lang="en-US" sz="2400" dirty="0">
                <a:solidFill>
                  <a:schemeClr val="bg1"/>
                </a:solidFill>
              </a:rPr>
              <a:t>: Immediate improvement in safety monitoring without major installations.</a:t>
            </a:r>
          </a:p>
          <a:p>
            <a:pPr marL="342900" lvl="3" indent="-34290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bg1"/>
                </a:solidFill>
              </a:rPr>
              <a:t>Regulatory Compliance</a:t>
            </a:r>
            <a:r>
              <a:rPr lang="en-US" sz="2400" dirty="0">
                <a:solidFill>
                  <a:schemeClr val="bg1"/>
                </a:solidFill>
              </a:rPr>
              <a:t>: Meets safety standards &amp; can support insurance certifications.</a:t>
            </a:r>
          </a:p>
          <a:p>
            <a:pPr marL="342900" lvl="3" indent="-34290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bg1"/>
                </a:solidFill>
              </a:rPr>
              <a:t>Integration Ready</a:t>
            </a:r>
            <a:r>
              <a:rPr lang="en-US" sz="2400" dirty="0">
                <a:solidFill>
                  <a:schemeClr val="bg1"/>
                </a:solidFill>
              </a:rPr>
              <a:t>: Connects with alarm systems, sprinklers, or emergency protocols.</a:t>
            </a:r>
          </a:p>
          <a:p>
            <a:pPr lvl="3">
              <a:buClr>
                <a:schemeClr val="bg1"/>
              </a:buClr>
            </a:pPr>
            <a:endParaRPr lang="en-US" sz="24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2400" b="1" i="1" u="sng" dirty="0">
                <a:solidFill>
                  <a:schemeClr val="bg1"/>
                </a:solidFill>
              </a:rPr>
              <a:t>2. For Security Staff</a:t>
            </a: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bg1"/>
                </a:solidFill>
              </a:rPr>
              <a:t>Real-Time Alerts</a:t>
            </a:r>
            <a:r>
              <a:rPr lang="en-US" sz="2400" dirty="0">
                <a:solidFill>
                  <a:schemeClr val="bg1"/>
                </a:solidFill>
              </a:rPr>
              <a:t>: Push notifications with camera snapshots &amp; short clips → reduces reliance on constant manual monitoring.</a:t>
            </a: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bg1"/>
                </a:solidFill>
              </a:rPr>
              <a:t>Reduced Workload</a:t>
            </a:r>
            <a:r>
              <a:rPr lang="en-US" sz="2400" dirty="0">
                <a:solidFill>
                  <a:schemeClr val="bg1"/>
                </a:solidFill>
              </a:rPr>
              <a:t>: AI filters out noise → staff focus only on high-confidence alerts.</a:t>
            </a: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bg1"/>
                </a:solidFill>
              </a:rPr>
              <a:t>Actionable Information</a:t>
            </a:r>
            <a:r>
              <a:rPr lang="en-US" sz="2400" dirty="0">
                <a:solidFill>
                  <a:schemeClr val="bg1"/>
                </a:solidFill>
              </a:rPr>
              <a:t>: Alerts include camera location, severity, and supporting data.</a:t>
            </a:r>
          </a:p>
          <a:p>
            <a:pPr>
              <a:buClr>
                <a:schemeClr val="bg1"/>
              </a:buClr>
            </a:pPr>
            <a:endParaRPr lang="en-US" sz="24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2400" b="1" i="1" u="sng" dirty="0">
                <a:solidFill>
                  <a:schemeClr val="bg1"/>
                </a:solidFill>
              </a:rPr>
              <a:t>3. For Society &amp; Community</a:t>
            </a: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bg1"/>
                </a:solidFill>
              </a:rPr>
              <a:t>Life Safety</a:t>
            </a:r>
            <a:r>
              <a:rPr lang="en-US" sz="2400" dirty="0">
                <a:solidFill>
                  <a:schemeClr val="bg1"/>
                </a:solidFill>
              </a:rPr>
              <a:t>: Faster emergency response → fewer casualties.</a:t>
            </a: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bg1"/>
                </a:solidFill>
              </a:rPr>
              <a:t>Environmental Impact</a:t>
            </a:r>
            <a:r>
              <a:rPr lang="en-US" sz="2400" dirty="0">
                <a:solidFill>
                  <a:schemeClr val="bg1"/>
                </a:solidFill>
              </a:rPr>
              <a:t>: Prevents uncontrolled fires that cause toxic emissions.</a:t>
            </a: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bg1"/>
                </a:solidFill>
              </a:rPr>
              <a:t>Trust &amp; Reliability</a:t>
            </a:r>
            <a:r>
              <a:rPr lang="en-US" sz="2400" dirty="0">
                <a:solidFill>
                  <a:schemeClr val="bg1"/>
                </a:solidFill>
              </a:rPr>
              <a:t>: Safer public spaces increase confidence in infrastructure and governance.</a:t>
            </a:r>
          </a:p>
        </p:txBody>
      </p:sp>
    </p:spTree>
    <p:extLst>
      <p:ext uri="{BB962C8B-B14F-4D97-AF65-F5344CB8AC3E}">
        <p14:creationId xmlns:p14="http://schemas.microsoft.com/office/powerpoint/2010/main" val="3214545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748</Words>
  <Application>Microsoft Office PowerPoint</Application>
  <PresentationFormat>Custom</PresentationFormat>
  <Paragraphs>70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Wingdings</vt:lpstr>
      <vt:lpstr>Calibri</vt:lpstr>
      <vt:lpstr>League Spartan</vt:lpstr>
      <vt:lpstr>Garamond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35117_Sumukh_25_26</cp:lastModifiedBy>
  <cp:revision>11</cp:revision>
  <dcterms:created xsi:type="dcterms:W3CDTF">2006-08-16T00:00:00Z</dcterms:created>
  <dcterms:modified xsi:type="dcterms:W3CDTF">2025-09-19T06:03:45Z</dcterms:modified>
</cp:coreProperties>
</file>