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18"/>
  </p:notesMasterIdLst>
  <p:sldIdLst>
    <p:sldId id="256" r:id="rId2"/>
    <p:sldId id="257" r:id="rId3"/>
    <p:sldId id="258" r:id="rId4"/>
    <p:sldId id="259" r:id="rId5"/>
    <p:sldId id="260" r:id="rId6"/>
    <p:sldId id="261" r:id="rId7"/>
    <p:sldId id="262" r:id="rId8"/>
    <p:sldId id="269" r:id="rId9"/>
    <p:sldId id="263" r:id="rId10"/>
    <p:sldId id="264" r:id="rId11"/>
    <p:sldId id="270" r:id="rId12"/>
    <p:sldId id="266" r:id="rId13"/>
    <p:sldId id="267" r:id="rId14"/>
    <p:sldId id="268" r:id="rId15"/>
    <p:sldId id="271"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p:scale>
          <a:sx n="55" d="100"/>
          <a:sy n="55" d="100"/>
        </p:scale>
        <p:origin x="28" y="1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7C68DA-F549-4F8A-98C1-C35B94D822FA}" type="doc">
      <dgm:prSet loTypeId="urn:microsoft.com/office/officeart/2005/8/layout/hProcess9" loCatId="process" qsTypeId="urn:microsoft.com/office/officeart/2005/8/quickstyle/simple1" qsCatId="simple" csTypeId="urn:microsoft.com/office/officeart/2005/8/colors/accent1_2" csCatId="accent1" phldr="1"/>
      <dgm:spPr/>
    </dgm:pt>
    <dgm:pt modelId="{70BF862A-716C-48D9-8084-028A36951874}">
      <dgm:prSet phldrT="[Text]"/>
      <dgm:spPr/>
      <dgm:t>
        <a:bodyPr/>
        <a:lstStyle/>
        <a:p>
          <a:r>
            <a:rPr lang="en-US" dirty="0"/>
            <a:t>Gather datasets</a:t>
          </a:r>
        </a:p>
      </dgm:t>
    </dgm:pt>
    <dgm:pt modelId="{6CEFF737-826E-4389-BE7B-C9CF3F8B7D91}" type="parTrans" cxnId="{103B8496-DB5B-4955-993E-29554010264D}">
      <dgm:prSet/>
      <dgm:spPr/>
      <dgm:t>
        <a:bodyPr/>
        <a:lstStyle/>
        <a:p>
          <a:endParaRPr lang="en-US"/>
        </a:p>
      </dgm:t>
    </dgm:pt>
    <dgm:pt modelId="{10BA3A9E-1B86-4192-AB13-7F01061457DE}" type="sibTrans" cxnId="{103B8496-DB5B-4955-993E-29554010264D}">
      <dgm:prSet/>
      <dgm:spPr/>
      <dgm:t>
        <a:bodyPr/>
        <a:lstStyle/>
        <a:p>
          <a:endParaRPr lang="en-US"/>
        </a:p>
      </dgm:t>
    </dgm:pt>
    <dgm:pt modelId="{8CB75AC9-5D62-48F9-9DC9-B98DD4B3E591}">
      <dgm:prSet phldrT="[Text]"/>
      <dgm:spPr/>
      <dgm:t>
        <a:bodyPr/>
        <a:lstStyle/>
        <a:p>
          <a:r>
            <a:rPr lang="en-US" dirty="0"/>
            <a:t>Clean datasets</a:t>
          </a:r>
        </a:p>
      </dgm:t>
    </dgm:pt>
    <dgm:pt modelId="{72D2399C-4EC7-4EA5-8C3E-626C27848212}" type="parTrans" cxnId="{B32B8F1A-EB5B-4AE1-A573-8390F8EA3ED4}">
      <dgm:prSet/>
      <dgm:spPr/>
      <dgm:t>
        <a:bodyPr/>
        <a:lstStyle/>
        <a:p>
          <a:endParaRPr lang="en-US"/>
        </a:p>
      </dgm:t>
    </dgm:pt>
    <dgm:pt modelId="{8DA8A568-5B66-4DB8-A0F4-25C7688D0C8B}" type="sibTrans" cxnId="{B32B8F1A-EB5B-4AE1-A573-8390F8EA3ED4}">
      <dgm:prSet/>
      <dgm:spPr/>
      <dgm:t>
        <a:bodyPr/>
        <a:lstStyle/>
        <a:p>
          <a:endParaRPr lang="en-US"/>
        </a:p>
      </dgm:t>
    </dgm:pt>
    <dgm:pt modelId="{1CCF37A4-E92F-422E-882E-47F96D59787A}">
      <dgm:prSet phldrT="[Text]"/>
      <dgm:spPr/>
      <dgm:t>
        <a:bodyPr/>
        <a:lstStyle/>
        <a:p>
          <a:r>
            <a:rPr lang="en-US" dirty="0"/>
            <a:t>Run ARIMA and Gaussian Processes models</a:t>
          </a:r>
        </a:p>
      </dgm:t>
    </dgm:pt>
    <dgm:pt modelId="{E951B934-C355-4BA5-B99C-B0665B55FDDE}" type="parTrans" cxnId="{D932E82B-2152-4347-88C4-4C7CBA1AB2CC}">
      <dgm:prSet/>
      <dgm:spPr/>
      <dgm:t>
        <a:bodyPr/>
        <a:lstStyle/>
        <a:p>
          <a:endParaRPr lang="en-US"/>
        </a:p>
      </dgm:t>
    </dgm:pt>
    <dgm:pt modelId="{22FA74EF-34FF-4DC8-B28B-6FCE77E71412}" type="sibTrans" cxnId="{D932E82B-2152-4347-88C4-4C7CBA1AB2CC}">
      <dgm:prSet/>
      <dgm:spPr/>
      <dgm:t>
        <a:bodyPr/>
        <a:lstStyle/>
        <a:p>
          <a:endParaRPr lang="en-US"/>
        </a:p>
      </dgm:t>
    </dgm:pt>
    <dgm:pt modelId="{47CD643A-08CE-4C4E-ADAD-8F88EAFD5DC3}">
      <dgm:prSet phldrT="[Text]"/>
      <dgm:spPr/>
      <dgm:t>
        <a:bodyPr/>
        <a:lstStyle/>
        <a:p>
          <a:r>
            <a:rPr lang="en-US" dirty="0"/>
            <a:t>Run data visualization notebooks</a:t>
          </a:r>
        </a:p>
      </dgm:t>
    </dgm:pt>
    <dgm:pt modelId="{94364452-1F79-45F0-B8D7-EE481BCA4C69}" type="parTrans" cxnId="{BFF72069-BB04-41FC-BC83-AA2248927795}">
      <dgm:prSet/>
      <dgm:spPr/>
      <dgm:t>
        <a:bodyPr/>
        <a:lstStyle/>
        <a:p>
          <a:endParaRPr lang="en-US"/>
        </a:p>
      </dgm:t>
    </dgm:pt>
    <dgm:pt modelId="{869BEEC2-8233-4EB5-BFD9-94985552B557}" type="sibTrans" cxnId="{BFF72069-BB04-41FC-BC83-AA2248927795}">
      <dgm:prSet/>
      <dgm:spPr/>
      <dgm:t>
        <a:bodyPr/>
        <a:lstStyle/>
        <a:p>
          <a:endParaRPr lang="en-US"/>
        </a:p>
      </dgm:t>
    </dgm:pt>
    <dgm:pt modelId="{F2522204-C1BE-4D82-ADC4-2979AEF3D1B9}">
      <dgm:prSet phldrT="[Text]"/>
      <dgm:spPr/>
      <dgm:t>
        <a:bodyPr/>
        <a:lstStyle/>
        <a:p>
          <a:r>
            <a:rPr lang="en-US" dirty="0"/>
            <a:t>Convert csv files into a merged JSON file</a:t>
          </a:r>
        </a:p>
      </dgm:t>
    </dgm:pt>
    <dgm:pt modelId="{D9F055A7-4F14-401C-8499-15B3F194C8D5}" type="parTrans" cxnId="{6C51B333-EBD8-48B9-9D5D-08A91B1B46D1}">
      <dgm:prSet/>
      <dgm:spPr/>
      <dgm:t>
        <a:bodyPr/>
        <a:lstStyle/>
        <a:p>
          <a:endParaRPr lang="en-US"/>
        </a:p>
      </dgm:t>
    </dgm:pt>
    <dgm:pt modelId="{C37D425D-B9C0-4538-891E-7B4D8FCBDC1F}" type="sibTrans" cxnId="{6C51B333-EBD8-48B9-9D5D-08A91B1B46D1}">
      <dgm:prSet/>
      <dgm:spPr/>
      <dgm:t>
        <a:bodyPr/>
        <a:lstStyle/>
        <a:p>
          <a:endParaRPr lang="en-US"/>
        </a:p>
      </dgm:t>
    </dgm:pt>
    <dgm:pt modelId="{DCB7E33C-52E8-4575-A3C1-1AE2BDEAB538}">
      <dgm:prSet phldrT="[Text]"/>
      <dgm:spPr/>
      <dgm:t>
        <a:bodyPr/>
        <a:lstStyle/>
        <a:p>
          <a:r>
            <a:rPr lang="en-US" dirty="0"/>
            <a:t>Create frontend web app</a:t>
          </a:r>
        </a:p>
      </dgm:t>
    </dgm:pt>
    <dgm:pt modelId="{A291A6BD-2F0D-4E6B-8497-88EDB3FA305F}" type="parTrans" cxnId="{72D4A09B-1987-460E-B79A-ACBF105348A8}">
      <dgm:prSet/>
      <dgm:spPr/>
      <dgm:t>
        <a:bodyPr/>
        <a:lstStyle/>
        <a:p>
          <a:endParaRPr lang="en-US"/>
        </a:p>
      </dgm:t>
    </dgm:pt>
    <dgm:pt modelId="{9F8BA7A3-D14D-4D0D-B081-46739D8A174F}" type="sibTrans" cxnId="{72D4A09B-1987-460E-B79A-ACBF105348A8}">
      <dgm:prSet/>
      <dgm:spPr/>
      <dgm:t>
        <a:bodyPr/>
        <a:lstStyle/>
        <a:p>
          <a:endParaRPr lang="en-US"/>
        </a:p>
      </dgm:t>
    </dgm:pt>
    <dgm:pt modelId="{AF40DB46-E6ED-4B44-9B10-5C7500D7EEBB}">
      <dgm:prSet phldrT="[Text]"/>
      <dgm:spPr/>
      <dgm:t>
        <a:bodyPr/>
        <a:lstStyle/>
        <a:p>
          <a:r>
            <a:rPr lang="en-US" dirty="0"/>
            <a:t>Create unit and end-to-end tests</a:t>
          </a:r>
        </a:p>
      </dgm:t>
    </dgm:pt>
    <dgm:pt modelId="{843E4DF9-5797-4AF9-8ADD-3D4989F4A125}" type="parTrans" cxnId="{9C5184CE-7C0F-4522-A082-6DFB48FF8307}">
      <dgm:prSet/>
      <dgm:spPr/>
      <dgm:t>
        <a:bodyPr/>
        <a:lstStyle/>
        <a:p>
          <a:endParaRPr lang="en-US"/>
        </a:p>
      </dgm:t>
    </dgm:pt>
    <dgm:pt modelId="{0AB26406-C1FC-4B84-A4A0-269C90491C1D}" type="sibTrans" cxnId="{9C5184CE-7C0F-4522-A082-6DFB48FF8307}">
      <dgm:prSet/>
      <dgm:spPr/>
      <dgm:t>
        <a:bodyPr/>
        <a:lstStyle/>
        <a:p>
          <a:endParaRPr lang="en-US"/>
        </a:p>
      </dgm:t>
    </dgm:pt>
    <dgm:pt modelId="{0E39F27E-E90B-4EC1-BB1D-AF8B92125BFB}" type="pres">
      <dgm:prSet presAssocID="{597C68DA-F549-4F8A-98C1-C35B94D822FA}" presName="CompostProcess" presStyleCnt="0">
        <dgm:presLayoutVars>
          <dgm:dir/>
          <dgm:resizeHandles val="exact"/>
        </dgm:presLayoutVars>
      </dgm:prSet>
      <dgm:spPr/>
    </dgm:pt>
    <dgm:pt modelId="{F4D57239-BDF9-4CDB-A0DD-F21A97297592}" type="pres">
      <dgm:prSet presAssocID="{597C68DA-F549-4F8A-98C1-C35B94D822FA}" presName="arrow" presStyleLbl="bgShp" presStyleIdx="0" presStyleCnt="1"/>
      <dgm:spPr/>
    </dgm:pt>
    <dgm:pt modelId="{949E5099-B8F1-4194-B2EA-969B74862B62}" type="pres">
      <dgm:prSet presAssocID="{597C68DA-F549-4F8A-98C1-C35B94D822FA}" presName="linearProcess" presStyleCnt="0"/>
      <dgm:spPr/>
    </dgm:pt>
    <dgm:pt modelId="{9AA564B5-37AC-4F18-9F9B-64DDD7F70C2B}" type="pres">
      <dgm:prSet presAssocID="{70BF862A-716C-48D9-8084-028A36951874}" presName="textNode" presStyleLbl="node1" presStyleIdx="0" presStyleCnt="7">
        <dgm:presLayoutVars>
          <dgm:bulletEnabled val="1"/>
        </dgm:presLayoutVars>
      </dgm:prSet>
      <dgm:spPr/>
    </dgm:pt>
    <dgm:pt modelId="{906536A2-F7E2-45D6-BE13-C1B8F143B263}" type="pres">
      <dgm:prSet presAssocID="{10BA3A9E-1B86-4192-AB13-7F01061457DE}" presName="sibTrans" presStyleCnt="0"/>
      <dgm:spPr/>
    </dgm:pt>
    <dgm:pt modelId="{6F9530C0-5583-4439-BAD2-3FA3FD7C3CDB}" type="pres">
      <dgm:prSet presAssocID="{8CB75AC9-5D62-48F9-9DC9-B98DD4B3E591}" presName="textNode" presStyleLbl="node1" presStyleIdx="1" presStyleCnt="7">
        <dgm:presLayoutVars>
          <dgm:bulletEnabled val="1"/>
        </dgm:presLayoutVars>
      </dgm:prSet>
      <dgm:spPr/>
    </dgm:pt>
    <dgm:pt modelId="{228970A0-B961-48D6-B835-C1ADE2F694B6}" type="pres">
      <dgm:prSet presAssocID="{8DA8A568-5B66-4DB8-A0F4-25C7688D0C8B}" presName="sibTrans" presStyleCnt="0"/>
      <dgm:spPr/>
    </dgm:pt>
    <dgm:pt modelId="{6D37B1C7-89EF-4229-B681-F7AF2B48C60C}" type="pres">
      <dgm:prSet presAssocID="{1CCF37A4-E92F-422E-882E-47F96D59787A}" presName="textNode" presStyleLbl="node1" presStyleIdx="2" presStyleCnt="7">
        <dgm:presLayoutVars>
          <dgm:bulletEnabled val="1"/>
        </dgm:presLayoutVars>
      </dgm:prSet>
      <dgm:spPr/>
    </dgm:pt>
    <dgm:pt modelId="{65AA6EB7-18C3-4AA1-B955-4F10F6EC466B}" type="pres">
      <dgm:prSet presAssocID="{22FA74EF-34FF-4DC8-B28B-6FCE77E71412}" presName="sibTrans" presStyleCnt="0"/>
      <dgm:spPr/>
    </dgm:pt>
    <dgm:pt modelId="{CC2E53FA-48FB-4E77-862A-E115FA1F4A91}" type="pres">
      <dgm:prSet presAssocID="{F2522204-C1BE-4D82-ADC4-2979AEF3D1B9}" presName="textNode" presStyleLbl="node1" presStyleIdx="3" presStyleCnt="7">
        <dgm:presLayoutVars>
          <dgm:bulletEnabled val="1"/>
        </dgm:presLayoutVars>
      </dgm:prSet>
      <dgm:spPr/>
    </dgm:pt>
    <dgm:pt modelId="{E8E41027-D66E-4F44-90A5-209798650AE7}" type="pres">
      <dgm:prSet presAssocID="{C37D425D-B9C0-4538-891E-7B4D8FCBDC1F}" presName="sibTrans" presStyleCnt="0"/>
      <dgm:spPr/>
    </dgm:pt>
    <dgm:pt modelId="{96A4114A-1D65-4A0B-A44E-F67CEF987542}" type="pres">
      <dgm:prSet presAssocID="{DCB7E33C-52E8-4575-A3C1-1AE2BDEAB538}" presName="textNode" presStyleLbl="node1" presStyleIdx="4" presStyleCnt="7">
        <dgm:presLayoutVars>
          <dgm:bulletEnabled val="1"/>
        </dgm:presLayoutVars>
      </dgm:prSet>
      <dgm:spPr/>
    </dgm:pt>
    <dgm:pt modelId="{F6BCF4A0-A38B-47D1-91AD-396CF2E5C9E4}" type="pres">
      <dgm:prSet presAssocID="{9F8BA7A3-D14D-4D0D-B081-46739D8A174F}" presName="sibTrans" presStyleCnt="0"/>
      <dgm:spPr/>
    </dgm:pt>
    <dgm:pt modelId="{18F4234F-3475-4061-A9F3-996031126ADB}" type="pres">
      <dgm:prSet presAssocID="{AF40DB46-E6ED-4B44-9B10-5C7500D7EEBB}" presName="textNode" presStyleLbl="node1" presStyleIdx="5" presStyleCnt="7">
        <dgm:presLayoutVars>
          <dgm:bulletEnabled val="1"/>
        </dgm:presLayoutVars>
      </dgm:prSet>
      <dgm:spPr/>
    </dgm:pt>
    <dgm:pt modelId="{43F2EFF4-116C-4475-A10F-97D4D57B3672}" type="pres">
      <dgm:prSet presAssocID="{0AB26406-C1FC-4B84-A4A0-269C90491C1D}" presName="sibTrans" presStyleCnt="0"/>
      <dgm:spPr/>
    </dgm:pt>
    <dgm:pt modelId="{E1666920-01F8-44D9-A257-B3DBE09ED09B}" type="pres">
      <dgm:prSet presAssocID="{47CD643A-08CE-4C4E-ADAD-8F88EAFD5DC3}" presName="textNode" presStyleLbl="node1" presStyleIdx="6" presStyleCnt="7">
        <dgm:presLayoutVars>
          <dgm:bulletEnabled val="1"/>
        </dgm:presLayoutVars>
      </dgm:prSet>
      <dgm:spPr/>
    </dgm:pt>
  </dgm:ptLst>
  <dgm:cxnLst>
    <dgm:cxn modelId="{9D7BCF15-F2DB-4BF7-9E2D-10963199CDEE}" type="presOf" srcId="{AF40DB46-E6ED-4B44-9B10-5C7500D7EEBB}" destId="{18F4234F-3475-4061-A9F3-996031126ADB}" srcOrd="0" destOrd="0" presId="urn:microsoft.com/office/officeart/2005/8/layout/hProcess9"/>
    <dgm:cxn modelId="{B32B8F1A-EB5B-4AE1-A573-8390F8EA3ED4}" srcId="{597C68DA-F549-4F8A-98C1-C35B94D822FA}" destId="{8CB75AC9-5D62-48F9-9DC9-B98DD4B3E591}" srcOrd="1" destOrd="0" parTransId="{72D2399C-4EC7-4EA5-8C3E-626C27848212}" sibTransId="{8DA8A568-5B66-4DB8-A0F4-25C7688D0C8B}"/>
    <dgm:cxn modelId="{2EEE7A1E-738D-4F26-8C3F-2B0DF470D52B}" type="presOf" srcId="{47CD643A-08CE-4C4E-ADAD-8F88EAFD5DC3}" destId="{E1666920-01F8-44D9-A257-B3DBE09ED09B}" srcOrd="0" destOrd="0" presId="urn:microsoft.com/office/officeart/2005/8/layout/hProcess9"/>
    <dgm:cxn modelId="{BBD0FC28-9049-4062-8AFD-A4178024AEE3}" type="presOf" srcId="{70BF862A-716C-48D9-8084-028A36951874}" destId="{9AA564B5-37AC-4F18-9F9B-64DDD7F70C2B}" srcOrd="0" destOrd="0" presId="urn:microsoft.com/office/officeart/2005/8/layout/hProcess9"/>
    <dgm:cxn modelId="{D932E82B-2152-4347-88C4-4C7CBA1AB2CC}" srcId="{597C68DA-F549-4F8A-98C1-C35B94D822FA}" destId="{1CCF37A4-E92F-422E-882E-47F96D59787A}" srcOrd="2" destOrd="0" parTransId="{E951B934-C355-4BA5-B99C-B0665B55FDDE}" sibTransId="{22FA74EF-34FF-4DC8-B28B-6FCE77E71412}"/>
    <dgm:cxn modelId="{6C51B333-EBD8-48B9-9D5D-08A91B1B46D1}" srcId="{597C68DA-F549-4F8A-98C1-C35B94D822FA}" destId="{F2522204-C1BE-4D82-ADC4-2979AEF3D1B9}" srcOrd="3" destOrd="0" parTransId="{D9F055A7-4F14-401C-8499-15B3F194C8D5}" sibTransId="{C37D425D-B9C0-4538-891E-7B4D8FCBDC1F}"/>
    <dgm:cxn modelId="{BFF72069-BB04-41FC-BC83-AA2248927795}" srcId="{597C68DA-F549-4F8A-98C1-C35B94D822FA}" destId="{47CD643A-08CE-4C4E-ADAD-8F88EAFD5DC3}" srcOrd="6" destOrd="0" parTransId="{94364452-1F79-45F0-B8D7-EE481BCA4C69}" sibTransId="{869BEEC2-8233-4EB5-BFD9-94985552B557}"/>
    <dgm:cxn modelId="{103B8496-DB5B-4955-993E-29554010264D}" srcId="{597C68DA-F549-4F8A-98C1-C35B94D822FA}" destId="{70BF862A-716C-48D9-8084-028A36951874}" srcOrd="0" destOrd="0" parTransId="{6CEFF737-826E-4389-BE7B-C9CF3F8B7D91}" sibTransId="{10BA3A9E-1B86-4192-AB13-7F01061457DE}"/>
    <dgm:cxn modelId="{8CE1C89A-935F-416A-82B7-436D4C2126B0}" type="presOf" srcId="{597C68DA-F549-4F8A-98C1-C35B94D822FA}" destId="{0E39F27E-E90B-4EC1-BB1D-AF8B92125BFB}" srcOrd="0" destOrd="0" presId="urn:microsoft.com/office/officeart/2005/8/layout/hProcess9"/>
    <dgm:cxn modelId="{72D4A09B-1987-460E-B79A-ACBF105348A8}" srcId="{597C68DA-F549-4F8A-98C1-C35B94D822FA}" destId="{DCB7E33C-52E8-4575-A3C1-1AE2BDEAB538}" srcOrd="4" destOrd="0" parTransId="{A291A6BD-2F0D-4E6B-8497-88EDB3FA305F}" sibTransId="{9F8BA7A3-D14D-4D0D-B081-46739D8A174F}"/>
    <dgm:cxn modelId="{8804CEB5-0A34-4DD6-BA44-FA7AB6D12004}" type="presOf" srcId="{F2522204-C1BE-4D82-ADC4-2979AEF3D1B9}" destId="{CC2E53FA-48FB-4E77-862A-E115FA1F4A91}" srcOrd="0" destOrd="0" presId="urn:microsoft.com/office/officeart/2005/8/layout/hProcess9"/>
    <dgm:cxn modelId="{21E330CC-63E0-467A-A38B-3754D7AE6A27}" type="presOf" srcId="{DCB7E33C-52E8-4575-A3C1-1AE2BDEAB538}" destId="{96A4114A-1D65-4A0B-A44E-F67CEF987542}" srcOrd="0" destOrd="0" presId="urn:microsoft.com/office/officeart/2005/8/layout/hProcess9"/>
    <dgm:cxn modelId="{9C5184CE-7C0F-4522-A082-6DFB48FF8307}" srcId="{597C68DA-F549-4F8A-98C1-C35B94D822FA}" destId="{AF40DB46-E6ED-4B44-9B10-5C7500D7EEBB}" srcOrd="5" destOrd="0" parTransId="{843E4DF9-5797-4AF9-8ADD-3D4989F4A125}" sibTransId="{0AB26406-C1FC-4B84-A4A0-269C90491C1D}"/>
    <dgm:cxn modelId="{F33840D1-67D8-4A95-8656-B442C5ADE29C}" type="presOf" srcId="{8CB75AC9-5D62-48F9-9DC9-B98DD4B3E591}" destId="{6F9530C0-5583-4439-BAD2-3FA3FD7C3CDB}" srcOrd="0" destOrd="0" presId="urn:microsoft.com/office/officeart/2005/8/layout/hProcess9"/>
    <dgm:cxn modelId="{52A616E3-724D-4F5B-B879-937C21C87F0C}" type="presOf" srcId="{1CCF37A4-E92F-422E-882E-47F96D59787A}" destId="{6D37B1C7-89EF-4229-B681-F7AF2B48C60C}" srcOrd="0" destOrd="0" presId="urn:microsoft.com/office/officeart/2005/8/layout/hProcess9"/>
    <dgm:cxn modelId="{7FC00BB0-0FA2-4E9F-A936-B8BE3B31FF3B}" type="presParOf" srcId="{0E39F27E-E90B-4EC1-BB1D-AF8B92125BFB}" destId="{F4D57239-BDF9-4CDB-A0DD-F21A97297592}" srcOrd="0" destOrd="0" presId="urn:microsoft.com/office/officeart/2005/8/layout/hProcess9"/>
    <dgm:cxn modelId="{6BA3FD99-BA22-4BC9-86DE-790D2808AD1E}" type="presParOf" srcId="{0E39F27E-E90B-4EC1-BB1D-AF8B92125BFB}" destId="{949E5099-B8F1-4194-B2EA-969B74862B62}" srcOrd="1" destOrd="0" presId="urn:microsoft.com/office/officeart/2005/8/layout/hProcess9"/>
    <dgm:cxn modelId="{92E80B1E-676A-44D5-B097-8846856F8507}" type="presParOf" srcId="{949E5099-B8F1-4194-B2EA-969B74862B62}" destId="{9AA564B5-37AC-4F18-9F9B-64DDD7F70C2B}" srcOrd="0" destOrd="0" presId="urn:microsoft.com/office/officeart/2005/8/layout/hProcess9"/>
    <dgm:cxn modelId="{54F7CAEC-B93A-4428-AA2A-3A1011A2315D}" type="presParOf" srcId="{949E5099-B8F1-4194-B2EA-969B74862B62}" destId="{906536A2-F7E2-45D6-BE13-C1B8F143B263}" srcOrd="1" destOrd="0" presId="urn:microsoft.com/office/officeart/2005/8/layout/hProcess9"/>
    <dgm:cxn modelId="{DC14511B-B427-447D-8558-9D907D1C504C}" type="presParOf" srcId="{949E5099-B8F1-4194-B2EA-969B74862B62}" destId="{6F9530C0-5583-4439-BAD2-3FA3FD7C3CDB}" srcOrd="2" destOrd="0" presId="urn:microsoft.com/office/officeart/2005/8/layout/hProcess9"/>
    <dgm:cxn modelId="{636BDC80-2A76-4DCA-860F-DCAECE8D59B0}" type="presParOf" srcId="{949E5099-B8F1-4194-B2EA-969B74862B62}" destId="{228970A0-B961-48D6-B835-C1ADE2F694B6}" srcOrd="3" destOrd="0" presId="urn:microsoft.com/office/officeart/2005/8/layout/hProcess9"/>
    <dgm:cxn modelId="{DE2E8126-D694-4DEA-BDD4-FDE2381963E2}" type="presParOf" srcId="{949E5099-B8F1-4194-B2EA-969B74862B62}" destId="{6D37B1C7-89EF-4229-B681-F7AF2B48C60C}" srcOrd="4" destOrd="0" presId="urn:microsoft.com/office/officeart/2005/8/layout/hProcess9"/>
    <dgm:cxn modelId="{AB75D115-ED17-46BC-9040-6731D08E65B6}" type="presParOf" srcId="{949E5099-B8F1-4194-B2EA-969B74862B62}" destId="{65AA6EB7-18C3-4AA1-B955-4F10F6EC466B}" srcOrd="5" destOrd="0" presId="urn:microsoft.com/office/officeart/2005/8/layout/hProcess9"/>
    <dgm:cxn modelId="{8775829D-6944-4030-B714-7C1A83FD8F97}" type="presParOf" srcId="{949E5099-B8F1-4194-B2EA-969B74862B62}" destId="{CC2E53FA-48FB-4E77-862A-E115FA1F4A91}" srcOrd="6" destOrd="0" presId="urn:microsoft.com/office/officeart/2005/8/layout/hProcess9"/>
    <dgm:cxn modelId="{FDC09494-9554-443C-8201-7C63C1BDDE88}" type="presParOf" srcId="{949E5099-B8F1-4194-B2EA-969B74862B62}" destId="{E8E41027-D66E-4F44-90A5-209798650AE7}" srcOrd="7" destOrd="0" presId="urn:microsoft.com/office/officeart/2005/8/layout/hProcess9"/>
    <dgm:cxn modelId="{389275C7-C11C-4833-AB74-4AF4DECD33BC}" type="presParOf" srcId="{949E5099-B8F1-4194-B2EA-969B74862B62}" destId="{96A4114A-1D65-4A0B-A44E-F67CEF987542}" srcOrd="8" destOrd="0" presId="urn:microsoft.com/office/officeart/2005/8/layout/hProcess9"/>
    <dgm:cxn modelId="{1965C18E-C58C-4DC5-92FF-BA00CC37372D}" type="presParOf" srcId="{949E5099-B8F1-4194-B2EA-969B74862B62}" destId="{F6BCF4A0-A38B-47D1-91AD-396CF2E5C9E4}" srcOrd="9" destOrd="0" presId="urn:microsoft.com/office/officeart/2005/8/layout/hProcess9"/>
    <dgm:cxn modelId="{0BFB855D-7A1C-486E-BFE8-88B62D381CCC}" type="presParOf" srcId="{949E5099-B8F1-4194-B2EA-969B74862B62}" destId="{18F4234F-3475-4061-A9F3-996031126ADB}" srcOrd="10" destOrd="0" presId="urn:microsoft.com/office/officeart/2005/8/layout/hProcess9"/>
    <dgm:cxn modelId="{27246130-3875-4783-AE12-BB8A37B284E0}" type="presParOf" srcId="{949E5099-B8F1-4194-B2EA-969B74862B62}" destId="{43F2EFF4-116C-4475-A10F-97D4D57B3672}" srcOrd="11" destOrd="0" presId="urn:microsoft.com/office/officeart/2005/8/layout/hProcess9"/>
    <dgm:cxn modelId="{E05EE032-B7E0-4688-B703-91D9D1A4C6EE}" type="presParOf" srcId="{949E5099-B8F1-4194-B2EA-969B74862B62}" destId="{E1666920-01F8-44D9-A257-B3DBE09ED09B}" srcOrd="1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D57239-BDF9-4CDB-A0DD-F21A97297592}">
      <dsp:nvSpPr>
        <dsp:cNvPr id="0" name=""/>
        <dsp:cNvSpPr/>
      </dsp:nvSpPr>
      <dsp:spPr>
        <a:xfrm>
          <a:off x="881345" y="0"/>
          <a:ext cx="9988585" cy="4399005"/>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A564B5-37AC-4F18-9F9B-64DDD7F70C2B}">
      <dsp:nvSpPr>
        <dsp:cNvPr id="0" name=""/>
        <dsp:cNvSpPr/>
      </dsp:nvSpPr>
      <dsp:spPr>
        <a:xfrm>
          <a:off x="1004" y="1319701"/>
          <a:ext cx="1609488" cy="17596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Gather datasets</a:t>
          </a:r>
        </a:p>
      </dsp:txBody>
      <dsp:txXfrm>
        <a:off x="79573" y="1398270"/>
        <a:ext cx="1452350" cy="1602464"/>
      </dsp:txXfrm>
    </dsp:sp>
    <dsp:sp modelId="{6F9530C0-5583-4439-BAD2-3FA3FD7C3CDB}">
      <dsp:nvSpPr>
        <dsp:cNvPr id="0" name=""/>
        <dsp:cNvSpPr/>
      </dsp:nvSpPr>
      <dsp:spPr>
        <a:xfrm>
          <a:off x="1690967" y="1319701"/>
          <a:ext cx="1609488" cy="17596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Clean datasets</a:t>
          </a:r>
        </a:p>
      </dsp:txBody>
      <dsp:txXfrm>
        <a:off x="1769536" y="1398270"/>
        <a:ext cx="1452350" cy="1602464"/>
      </dsp:txXfrm>
    </dsp:sp>
    <dsp:sp modelId="{6D37B1C7-89EF-4229-B681-F7AF2B48C60C}">
      <dsp:nvSpPr>
        <dsp:cNvPr id="0" name=""/>
        <dsp:cNvSpPr/>
      </dsp:nvSpPr>
      <dsp:spPr>
        <a:xfrm>
          <a:off x="3380930" y="1319701"/>
          <a:ext cx="1609488" cy="17596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Run ARIMA and Gaussian Processes models</a:t>
          </a:r>
        </a:p>
      </dsp:txBody>
      <dsp:txXfrm>
        <a:off x="3459499" y="1398270"/>
        <a:ext cx="1452350" cy="1602464"/>
      </dsp:txXfrm>
    </dsp:sp>
    <dsp:sp modelId="{CC2E53FA-48FB-4E77-862A-E115FA1F4A91}">
      <dsp:nvSpPr>
        <dsp:cNvPr id="0" name=""/>
        <dsp:cNvSpPr/>
      </dsp:nvSpPr>
      <dsp:spPr>
        <a:xfrm>
          <a:off x="5070894" y="1319701"/>
          <a:ext cx="1609488" cy="17596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Convert csv files into a merged JSON file</a:t>
          </a:r>
        </a:p>
      </dsp:txBody>
      <dsp:txXfrm>
        <a:off x="5149463" y="1398270"/>
        <a:ext cx="1452350" cy="1602464"/>
      </dsp:txXfrm>
    </dsp:sp>
    <dsp:sp modelId="{96A4114A-1D65-4A0B-A44E-F67CEF987542}">
      <dsp:nvSpPr>
        <dsp:cNvPr id="0" name=""/>
        <dsp:cNvSpPr/>
      </dsp:nvSpPr>
      <dsp:spPr>
        <a:xfrm>
          <a:off x="6760857" y="1319701"/>
          <a:ext cx="1609488" cy="17596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Create frontend web app</a:t>
          </a:r>
        </a:p>
      </dsp:txBody>
      <dsp:txXfrm>
        <a:off x="6839426" y="1398270"/>
        <a:ext cx="1452350" cy="1602464"/>
      </dsp:txXfrm>
    </dsp:sp>
    <dsp:sp modelId="{18F4234F-3475-4061-A9F3-996031126ADB}">
      <dsp:nvSpPr>
        <dsp:cNvPr id="0" name=""/>
        <dsp:cNvSpPr/>
      </dsp:nvSpPr>
      <dsp:spPr>
        <a:xfrm>
          <a:off x="8450820" y="1319701"/>
          <a:ext cx="1609488" cy="17596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Create unit and end-to-end tests</a:t>
          </a:r>
        </a:p>
      </dsp:txBody>
      <dsp:txXfrm>
        <a:off x="8529389" y="1398270"/>
        <a:ext cx="1452350" cy="1602464"/>
      </dsp:txXfrm>
    </dsp:sp>
    <dsp:sp modelId="{E1666920-01F8-44D9-A257-B3DBE09ED09B}">
      <dsp:nvSpPr>
        <dsp:cNvPr id="0" name=""/>
        <dsp:cNvSpPr/>
      </dsp:nvSpPr>
      <dsp:spPr>
        <a:xfrm>
          <a:off x="10140783" y="1319701"/>
          <a:ext cx="1609488" cy="17596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Run data visualization notebooks</a:t>
          </a:r>
        </a:p>
      </dsp:txBody>
      <dsp:txXfrm>
        <a:off x="10219352" y="1398270"/>
        <a:ext cx="1452350" cy="160246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0A877A-E2A0-45FA-A9F4-6A5788B67201}" type="datetimeFigureOut">
              <a:rPr lang="en-US" smtClean="0"/>
              <a:t>7/24/2025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345A4F-7EAE-450C-9CF2-E6EA7770D741}" type="slidenum">
              <a:rPr lang="en-US" smtClean="0"/>
              <a:t>‹#›</a:t>
            </a:fld>
            <a:endParaRPr lang="en-US"/>
          </a:p>
        </p:txBody>
      </p:sp>
    </p:spTree>
    <p:extLst>
      <p:ext uri="{BB962C8B-B14F-4D97-AF65-F5344CB8AC3E}">
        <p14:creationId xmlns:p14="http://schemas.microsoft.com/office/powerpoint/2010/main" val="2639480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345A4F-7EAE-450C-9CF2-E6EA7770D741}" type="slidenum">
              <a:rPr lang="en-US" smtClean="0"/>
              <a:t>10</a:t>
            </a:fld>
            <a:endParaRPr lang="en-US"/>
          </a:p>
        </p:txBody>
      </p:sp>
    </p:spTree>
    <p:extLst>
      <p:ext uri="{BB962C8B-B14F-4D97-AF65-F5344CB8AC3E}">
        <p14:creationId xmlns:p14="http://schemas.microsoft.com/office/powerpoint/2010/main" val="3165481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7F87D6-DC33-F820-C965-827F0DC913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7A7221-6736-43AC-493D-6BEB2798D4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8DBA21-BCC6-0904-36C4-704C5182A6C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3C2FF49-84B6-366A-9682-75F2BBC06777}"/>
              </a:ext>
            </a:extLst>
          </p:cNvPr>
          <p:cNvSpPr>
            <a:spLocks noGrp="1"/>
          </p:cNvSpPr>
          <p:nvPr>
            <p:ph type="sldNum" sz="quarter" idx="5"/>
          </p:nvPr>
        </p:nvSpPr>
        <p:spPr/>
        <p:txBody>
          <a:bodyPr/>
          <a:lstStyle/>
          <a:p>
            <a:fld id="{B9345A4F-7EAE-450C-9CF2-E6EA7770D741}" type="slidenum">
              <a:rPr lang="en-US" smtClean="0"/>
              <a:t>11</a:t>
            </a:fld>
            <a:endParaRPr lang="en-US"/>
          </a:p>
        </p:txBody>
      </p:sp>
    </p:spTree>
    <p:extLst>
      <p:ext uri="{BB962C8B-B14F-4D97-AF65-F5344CB8AC3E}">
        <p14:creationId xmlns:p14="http://schemas.microsoft.com/office/powerpoint/2010/main" val="2482168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7/24/2025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880903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041340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72345051-2045-45DA-935E-2E3CA1A69ADC}" type="datetimeFigureOut">
              <a:rPr lang="en-US" smtClean="0"/>
              <a:t>7/24/2025</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437625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34089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72345051-2045-45DA-935E-2E3CA1A69ADC}" type="datetimeFigureOut">
              <a:rPr lang="en-US" smtClean="0"/>
              <a:t>7/24/2025</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7CD31F4-64FA-4BA0-9498-67783267A8C8}" type="slidenum">
              <a:rPr lang="en-US" smtClean="0"/>
              <a:t>‹#›</a:t>
            </a:fld>
            <a:endParaRPr lang="en-US"/>
          </a:p>
        </p:txBody>
      </p:sp>
    </p:spTree>
    <p:extLst>
      <p:ext uri="{BB962C8B-B14F-4D97-AF65-F5344CB8AC3E}">
        <p14:creationId xmlns:p14="http://schemas.microsoft.com/office/powerpoint/2010/main" val="232451163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79646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7/24/2025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632457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7/24/2025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49527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7/24/2025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17718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447810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256767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72345051-2045-45DA-935E-2E3CA1A69ADC}" type="datetimeFigureOut">
              <a:rPr lang="en-US" smtClean="0"/>
              <a:t>7/24/2025</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984440422"/>
      </p:ext>
    </p:extLst>
  </p:cSld>
  <p:clrMap bg1="dk1" tx1="lt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E83E2168-DCA7-5F6C-AC0C-079C0B4075E8}"/>
              </a:ext>
            </a:extLst>
          </p:cNvPr>
          <p:cNvPicPr>
            <a:picLocks noChangeAspect="1"/>
          </p:cNvPicPr>
          <p:nvPr/>
        </p:nvPicPr>
        <p:blipFill>
          <a:blip r:embed="rId2">
            <a:duotone>
              <a:schemeClr val="bg2">
                <a:shade val="45000"/>
                <a:satMod val="135000"/>
              </a:schemeClr>
              <a:prstClr val="white"/>
            </a:duotone>
            <a:alphaModFix amt="65000"/>
          </a:blip>
          <a:srcRect t="15730"/>
          <a:stretch>
            <a:fillRect/>
          </a:stretch>
        </p:blipFill>
        <p:spPr>
          <a:xfrm>
            <a:off x="20" y="10"/>
            <a:ext cx="12191979" cy="6857989"/>
          </a:xfrm>
          <a:prstGeom prst="rect">
            <a:avLst/>
          </a:prstGeom>
        </p:spPr>
      </p:pic>
      <p:sp>
        <p:nvSpPr>
          <p:cNvPr id="9" name="Rectangle 8">
            <a:extLst>
              <a:ext uri="{FF2B5EF4-FFF2-40B4-BE49-F238E27FC236}">
                <a16:creationId xmlns:a16="http://schemas.microsoft.com/office/drawing/2014/main" id="{FE409147-9C8A-4E37-878B-8EA26E282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059012"/>
            <a:ext cx="12188952" cy="1828800"/>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BBDB00C7-3868-8C8B-6E4C-813A98842BAE}"/>
              </a:ext>
            </a:extLst>
          </p:cNvPr>
          <p:cNvSpPr>
            <a:spLocks noGrp="1"/>
          </p:cNvSpPr>
          <p:nvPr>
            <p:ph type="ctrTitle"/>
          </p:nvPr>
        </p:nvSpPr>
        <p:spPr>
          <a:xfrm>
            <a:off x="365759" y="2194560"/>
            <a:ext cx="11471565" cy="1739347"/>
          </a:xfrm>
        </p:spPr>
        <p:txBody>
          <a:bodyPr>
            <a:normAutofit/>
          </a:bodyPr>
          <a:lstStyle/>
          <a:p>
            <a:r>
              <a:rPr lang="en-US" sz="4200" dirty="0"/>
              <a:t>NORP Structured Project: Impact of Healthcare Policies on California Counties</a:t>
            </a:r>
          </a:p>
        </p:txBody>
      </p:sp>
      <p:sp>
        <p:nvSpPr>
          <p:cNvPr id="3" name="Subtitle 2">
            <a:extLst>
              <a:ext uri="{FF2B5EF4-FFF2-40B4-BE49-F238E27FC236}">
                <a16:creationId xmlns:a16="http://schemas.microsoft.com/office/drawing/2014/main" id="{F9CAF7FC-E139-D39A-5B92-FA8A9A3EFA81}"/>
              </a:ext>
            </a:extLst>
          </p:cNvPr>
          <p:cNvSpPr>
            <a:spLocks noGrp="1"/>
          </p:cNvSpPr>
          <p:nvPr>
            <p:ph type="subTitle" idx="1"/>
          </p:nvPr>
        </p:nvSpPr>
        <p:spPr>
          <a:xfrm>
            <a:off x="1524000" y="3996250"/>
            <a:ext cx="9144000" cy="1309255"/>
          </a:xfrm>
        </p:spPr>
        <p:txBody>
          <a:bodyPr>
            <a:normAutofit/>
          </a:bodyPr>
          <a:lstStyle/>
          <a:p>
            <a:r>
              <a:rPr lang="en-US" dirty="0"/>
              <a:t>By: Sumukh Paspuleti</a:t>
            </a:r>
          </a:p>
        </p:txBody>
      </p:sp>
    </p:spTree>
    <p:extLst>
      <p:ext uri="{BB962C8B-B14F-4D97-AF65-F5344CB8AC3E}">
        <p14:creationId xmlns:p14="http://schemas.microsoft.com/office/powerpoint/2010/main" val="781894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A5384-C0D5-7F85-80A8-3AC1435C65E1}"/>
              </a:ext>
            </a:extLst>
          </p:cNvPr>
          <p:cNvSpPr>
            <a:spLocks noGrp="1"/>
          </p:cNvSpPr>
          <p:nvPr>
            <p:ph type="title"/>
          </p:nvPr>
        </p:nvSpPr>
        <p:spPr>
          <a:xfrm>
            <a:off x="1202919" y="284176"/>
            <a:ext cx="9784080" cy="1508760"/>
          </a:xfrm>
        </p:spPr>
        <p:txBody>
          <a:bodyPr>
            <a:normAutofit/>
          </a:bodyPr>
          <a:lstStyle/>
          <a:p>
            <a:r>
              <a:rPr lang="en-US" dirty="0"/>
              <a:t>Skills Learned</a:t>
            </a:r>
          </a:p>
        </p:txBody>
      </p:sp>
      <p:sp>
        <p:nvSpPr>
          <p:cNvPr id="3" name="Content Placeholder 2">
            <a:extLst>
              <a:ext uri="{FF2B5EF4-FFF2-40B4-BE49-F238E27FC236}">
                <a16:creationId xmlns:a16="http://schemas.microsoft.com/office/drawing/2014/main" id="{C0E8CBE4-7CCB-44CF-2CB0-5BFA949C860F}"/>
              </a:ext>
            </a:extLst>
          </p:cNvPr>
          <p:cNvSpPr>
            <a:spLocks noGrp="1"/>
          </p:cNvSpPr>
          <p:nvPr>
            <p:ph idx="1"/>
          </p:nvPr>
        </p:nvSpPr>
        <p:spPr>
          <a:xfrm>
            <a:off x="1202920" y="2011680"/>
            <a:ext cx="6263640" cy="4206240"/>
          </a:xfrm>
        </p:spPr>
        <p:txBody>
          <a:bodyPr>
            <a:normAutofit/>
          </a:bodyPr>
          <a:lstStyle/>
          <a:p>
            <a:r>
              <a:rPr lang="en-US" dirty="0"/>
              <a:t> Learned the QGIS software to edit </a:t>
            </a:r>
            <a:r>
              <a:rPr lang="en-US" dirty="0" err="1"/>
              <a:t>GeoJSON</a:t>
            </a:r>
            <a:r>
              <a:rPr lang="en-US" dirty="0"/>
              <a:t> files for integration in the Next.js web app</a:t>
            </a:r>
          </a:p>
          <a:p>
            <a:r>
              <a:rPr lang="en-US" dirty="0"/>
              <a:t>Learned the Redux JavaScript library to create a global store for the Next.js web app</a:t>
            </a:r>
          </a:p>
          <a:p>
            <a:r>
              <a:rPr lang="en-US" dirty="0"/>
              <a:t>Learned the Jest and Playwright testing frameworks to test the web app </a:t>
            </a:r>
          </a:p>
        </p:txBody>
      </p:sp>
      <p:pic>
        <p:nvPicPr>
          <p:cNvPr id="6" name="Picture 5" descr="A screenshot of a computer&#10;&#10;AI-generated content may be incorrect.">
            <a:extLst>
              <a:ext uri="{FF2B5EF4-FFF2-40B4-BE49-F238E27FC236}">
                <a16:creationId xmlns:a16="http://schemas.microsoft.com/office/drawing/2014/main" id="{8D0DBD98-D2F5-6331-D93F-762B063175A0}"/>
              </a:ext>
            </a:extLst>
          </p:cNvPr>
          <p:cNvPicPr>
            <a:picLocks noChangeAspect="1"/>
          </p:cNvPicPr>
          <p:nvPr/>
        </p:nvPicPr>
        <p:blipFill>
          <a:blip r:embed="rId3"/>
          <a:srcRect t="102" r="4" b="2818"/>
          <a:stretch>
            <a:fillRect/>
          </a:stretch>
        </p:blipFill>
        <p:spPr>
          <a:xfrm>
            <a:off x="7847215" y="4339166"/>
            <a:ext cx="4342220" cy="2518835"/>
          </a:xfrm>
          <a:prstGeom prst="rect">
            <a:avLst/>
          </a:prstGeom>
        </p:spPr>
      </p:pic>
      <p:pic>
        <p:nvPicPr>
          <p:cNvPr id="4" name="Picture 3" descr="A diagram of a store and a diagram of a store&#10;&#10;AI-generated content may be incorrect.">
            <a:extLst>
              <a:ext uri="{FF2B5EF4-FFF2-40B4-BE49-F238E27FC236}">
                <a16:creationId xmlns:a16="http://schemas.microsoft.com/office/drawing/2014/main" id="{2C2478DF-E089-56DB-A8CE-2953AF407769}"/>
              </a:ext>
            </a:extLst>
          </p:cNvPr>
          <p:cNvPicPr>
            <a:picLocks noChangeAspect="1"/>
          </p:cNvPicPr>
          <p:nvPr/>
        </p:nvPicPr>
        <p:blipFill>
          <a:blip r:embed="rId4"/>
          <a:srcRect r="4" b="616"/>
          <a:stretch>
            <a:fillRect/>
          </a:stretch>
        </p:blipFill>
        <p:spPr>
          <a:xfrm>
            <a:off x="7847215" y="1820334"/>
            <a:ext cx="4342220" cy="2546229"/>
          </a:xfrm>
          <a:prstGeom prst="rect">
            <a:avLst/>
          </a:prstGeom>
        </p:spPr>
      </p:pic>
    </p:spTree>
    <p:extLst>
      <p:ext uri="{BB962C8B-B14F-4D97-AF65-F5344CB8AC3E}">
        <p14:creationId xmlns:p14="http://schemas.microsoft.com/office/powerpoint/2010/main" val="1835167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D0DC8061-83AC-FA77-EAE8-A13D58135A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9C1BB9-331E-DCB8-D725-48CD59B6CB3F}"/>
              </a:ext>
            </a:extLst>
          </p:cNvPr>
          <p:cNvSpPr>
            <a:spLocks noGrp="1"/>
          </p:cNvSpPr>
          <p:nvPr>
            <p:ph type="title"/>
          </p:nvPr>
        </p:nvSpPr>
        <p:spPr>
          <a:xfrm>
            <a:off x="1202919" y="284176"/>
            <a:ext cx="9784080" cy="1508760"/>
          </a:xfrm>
        </p:spPr>
        <p:txBody>
          <a:bodyPr>
            <a:normAutofit/>
          </a:bodyPr>
          <a:lstStyle/>
          <a:p>
            <a:r>
              <a:rPr lang="en-US" dirty="0"/>
              <a:t>Skills Learned</a:t>
            </a:r>
          </a:p>
        </p:txBody>
      </p:sp>
      <p:sp>
        <p:nvSpPr>
          <p:cNvPr id="3" name="Content Placeholder 2">
            <a:extLst>
              <a:ext uri="{FF2B5EF4-FFF2-40B4-BE49-F238E27FC236}">
                <a16:creationId xmlns:a16="http://schemas.microsoft.com/office/drawing/2014/main" id="{C6DC56FC-7353-6AC9-1A73-09ACEB272198}"/>
              </a:ext>
            </a:extLst>
          </p:cNvPr>
          <p:cNvSpPr>
            <a:spLocks noGrp="1"/>
          </p:cNvSpPr>
          <p:nvPr>
            <p:ph idx="1"/>
          </p:nvPr>
        </p:nvSpPr>
        <p:spPr>
          <a:xfrm>
            <a:off x="1202919" y="2011680"/>
            <a:ext cx="7281323" cy="4206240"/>
          </a:xfrm>
        </p:spPr>
        <p:txBody>
          <a:bodyPr>
            <a:normAutofit/>
          </a:bodyPr>
          <a:lstStyle/>
          <a:p>
            <a:r>
              <a:rPr lang="en-US" dirty="0"/>
              <a:t> Learned about the Flexibility of Ideas, where the switching between multiple AI models shows the importance of improving existing ideas</a:t>
            </a:r>
          </a:p>
          <a:p>
            <a:r>
              <a:rPr lang="en-US" dirty="0"/>
              <a:t>Learned about Application Pull by researching the increasing use of artificial intelligence to make strategic decisions, as the leaders wanted more accurate models to become better at decision-making</a:t>
            </a:r>
          </a:p>
          <a:p>
            <a:r>
              <a:rPr lang="en-US" dirty="0"/>
              <a:t>Learned about the Technology Push as the introduction of generative artificial intelligence in the healthcare industry was led by developers pushing for the advancement of the technology and encouraging hospitals to adopt it. </a:t>
            </a:r>
          </a:p>
        </p:txBody>
      </p:sp>
    </p:spTree>
    <p:extLst>
      <p:ext uri="{BB962C8B-B14F-4D97-AF65-F5344CB8AC3E}">
        <p14:creationId xmlns:p14="http://schemas.microsoft.com/office/powerpoint/2010/main" val="709218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AEF03EC7-6C1B-6B9D-CBD8-74B4EC7C12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061A76-5E58-5848-BE01-46D2CA41EB16}"/>
              </a:ext>
            </a:extLst>
          </p:cNvPr>
          <p:cNvSpPr>
            <a:spLocks noGrp="1"/>
          </p:cNvSpPr>
          <p:nvPr>
            <p:ph type="title"/>
          </p:nvPr>
        </p:nvSpPr>
        <p:spPr>
          <a:xfrm>
            <a:off x="1202919" y="284176"/>
            <a:ext cx="9784080" cy="1508760"/>
          </a:xfrm>
        </p:spPr>
        <p:txBody>
          <a:bodyPr vert="horz" lIns="91440" tIns="45720" rIns="91440" bIns="45720" rtlCol="0" anchor="ctr">
            <a:normAutofit/>
          </a:bodyPr>
          <a:lstStyle/>
          <a:p>
            <a:r>
              <a:rPr lang="en-US" dirty="0"/>
              <a:t>Deliverables</a:t>
            </a:r>
          </a:p>
        </p:txBody>
      </p:sp>
      <p:sp>
        <p:nvSpPr>
          <p:cNvPr id="4" name="TextBox 3">
            <a:extLst>
              <a:ext uri="{FF2B5EF4-FFF2-40B4-BE49-F238E27FC236}">
                <a16:creationId xmlns:a16="http://schemas.microsoft.com/office/drawing/2014/main" id="{2C982C7A-A189-7D0E-2FD8-D18D0B03BA30}"/>
              </a:ext>
            </a:extLst>
          </p:cNvPr>
          <p:cNvSpPr txBox="1"/>
          <p:nvPr/>
        </p:nvSpPr>
        <p:spPr>
          <a:xfrm>
            <a:off x="1202920" y="2011680"/>
            <a:ext cx="6263640" cy="4206240"/>
          </a:xfrm>
          <a:prstGeom prst="rect">
            <a:avLst/>
          </a:prstGeom>
        </p:spPr>
        <p:txBody>
          <a:bodyPr vert="horz" lIns="91440" tIns="45720" rIns="91440" bIns="45720" rtlCol="0">
            <a:normAutofit/>
          </a:bodyPr>
          <a:lstStyle/>
          <a:p>
            <a:pPr marL="285750" indent="-182880" defTabSz="914400">
              <a:lnSpc>
                <a:spcPct val="90000"/>
              </a:lnSpc>
              <a:spcAft>
                <a:spcPts val="600"/>
              </a:spcAft>
              <a:buClr>
                <a:schemeClr val="tx1"/>
              </a:buClr>
              <a:buFont typeface="Wingdings" pitchFamily="2" charset="2"/>
              <a:buChar char=""/>
            </a:pPr>
            <a:r>
              <a:rPr lang="en-US" sz="2200" dirty="0"/>
              <a:t> Gather datasets and learn about AI models</a:t>
            </a:r>
          </a:p>
          <a:p>
            <a:pPr marL="285750" indent="-182880" defTabSz="914400">
              <a:lnSpc>
                <a:spcPct val="90000"/>
              </a:lnSpc>
              <a:spcAft>
                <a:spcPts val="600"/>
              </a:spcAft>
              <a:buClr>
                <a:schemeClr val="tx1"/>
              </a:buClr>
              <a:buFont typeface="Wingdings" pitchFamily="2" charset="2"/>
              <a:buChar char=""/>
            </a:pPr>
            <a:r>
              <a:rPr lang="en-US" sz="2200" dirty="0"/>
              <a:t>Clean datasets for use in AI models and create Figma designs for website layout</a:t>
            </a:r>
          </a:p>
          <a:p>
            <a:pPr marL="285750" indent="-182880" defTabSz="914400">
              <a:lnSpc>
                <a:spcPct val="90000"/>
              </a:lnSpc>
              <a:spcAft>
                <a:spcPts val="600"/>
              </a:spcAft>
              <a:buClr>
                <a:schemeClr val="tx1"/>
              </a:buClr>
              <a:buFont typeface="Wingdings" pitchFamily="2" charset="2"/>
              <a:buChar char=""/>
            </a:pPr>
            <a:r>
              <a:rPr lang="en-US" sz="2200" dirty="0"/>
              <a:t>Create an AI Model implementation</a:t>
            </a:r>
          </a:p>
          <a:p>
            <a:pPr marL="285750" indent="-182880" defTabSz="914400">
              <a:lnSpc>
                <a:spcPct val="90000"/>
              </a:lnSpc>
              <a:spcAft>
                <a:spcPts val="600"/>
              </a:spcAft>
              <a:buClr>
                <a:schemeClr val="tx1"/>
              </a:buClr>
              <a:buFont typeface="Wingdings" pitchFamily="2" charset="2"/>
              <a:buChar char=""/>
            </a:pPr>
            <a:r>
              <a:rPr lang="en-US" sz="2200" dirty="0"/>
              <a:t>Finish AI Model implementation and add instructions for its use to the README file</a:t>
            </a:r>
          </a:p>
        </p:txBody>
      </p:sp>
      <p:pic>
        <p:nvPicPr>
          <p:cNvPr id="13" name="Picture 12" descr="A screenshot of a computer program&#10;&#10;AI-generated content may be incorrect.">
            <a:extLst>
              <a:ext uri="{FF2B5EF4-FFF2-40B4-BE49-F238E27FC236}">
                <a16:creationId xmlns:a16="http://schemas.microsoft.com/office/drawing/2014/main" id="{782D05CF-A121-DD53-AE24-1C7B479647E0}"/>
              </a:ext>
            </a:extLst>
          </p:cNvPr>
          <p:cNvPicPr>
            <a:picLocks noChangeAspect="1"/>
          </p:cNvPicPr>
          <p:nvPr/>
        </p:nvPicPr>
        <p:blipFill>
          <a:blip r:embed="rId2"/>
          <a:srcRect t="26012" r="3" b="29903"/>
          <a:stretch>
            <a:fillRect/>
          </a:stretch>
        </p:blipFill>
        <p:spPr>
          <a:xfrm>
            <a:off x="7847215" y="4339166"/>
            <a:ext cx="4342220" cy="2518835"/>
          </a:xfrm>
          <a:prstGeom prst="rect">
            <a:avLst/>
          </a:prstGeom>
        </p:spPr>
      </p:pic>
      <p:pic>
        <p:nvPicPr>
          <p:cNvPr id="11" name="Picture 10" descr="A screenshot of a computer&#10;&#10;AI-generated content may be incorrect.">
            <a:extLst>
              <a:ext uri="{FF2B5EF4-FFF2-40B4-BE49-F238E27FC236}">
                <a16:creationId xmlns:a16="http://schemas.microsoft.com/office/drawing/2014/main" id="{A641CC48-4245-0247-C451-B1393B0C7C40}"/>
              </a:ext>
            </a:extLst>
          </p:cNvPr>
          <p:cNvPicPr>
            <a:picLocks noChangeAspect="1"/>
          </p:cNvPicPr>
          <p:nvPr/>
        </p:nvPicPr>
        <p:blipFill>
          <a:blip r:embed="rId3">
            <a:extLst>
              <a:ext uri="{28A0092B-C50C-407E-A947-70E740481C1C}">
                <a14:useLocalDpi xmlns:a14="http://schemas.microsoft.com/office/drawing/2010/main" val="0"/>
              </a:ext>
            </a:extLst>
          </a:blip>
          <a:srcRect l="18996" r="-2" b="-2"/>
          <a:stretch>
            <a:fillRect/>
          </a:stretch>
        </p:blipFill>
        <p:spPr>
          <a:xfrm>
            <a:off x="7847215" y="1820334"/>
            <a:ext cx="4342220" cy="2546229"/>
          </a:xfrm>
          <a:prstGeom prst="rect">
            <a:avLst/>
          </a:prstGeom>
        </p:spPr>
      </p:pic>
    </p:spTree>
    <p:extLst>
      <p:ext uri="{BB962C8B-B14F-4D97-AF65-F5344CB8AC3E}">
        <p14:creationId xmlns:p14="http://schemas.microsoft.com/office/powerpoint/2010/main" val="158180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42912D5F-E8DF-8796-0A84-B8222CFF57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7F77A7-53AC-7E30-BA43-5E459D00F4E3}"/>
              </a:ext>
            </a:extLst>
          </p:cNvPr>
          <p:cNvSpPr>
            <a:spLocks noGrp="1"/>
          </p:cNvSpPr>
          <p:nvPr>
            <p:ph type="title"/>
          </p:nvPr>
        </p:nvSpPr>
        <p:spPr>
          <a:xfrm>
            <a:off x="1202919" y="284176"/>
            <a:ext cx="9784080" cy="1508760"/>
          </a:xfrm>
        </p:spPr>
        <p:txBody>
          <a:bodyPr vert="horz" lIns="91440" tIns="45720" rIns="91440" bIns="45720" rtlCol="0" anchor="ctr">
            <a:normAutofit/>
          </a:bodyPr>
          <a:lstStyle/>
          <a:p>
            <a:r>
              <a:rPr lang="en-US"/>
              <a:t>Deliverables</a:t>
            </a:r>
          </a:p>
        </p:txBody>
      </p:sp>
      <p:pic>
        <p:nvPicPr>
          <p:cNvPr id="5" name="Picture 4" descr="A map of california with a blue and red line&#10;&#10;AI-generated content may be incorrect.">
            <a:extLst>
              <a:ext uri="{FF2B5EF4-FFF2-40B4-BE49-F238E27FC236}">
                <a16:creationId xmlns:a16="http://schemas.microsoft.com/office/drawing/2014/main" id="{559F98E8-92FB-0FF6-D7AD-B3A9647C31EA}"/>
              </a:ext>
            </a:extLst>
          </p:cNvPr>
          <p:cNvPicPr>
            <a:picLocks noChangeAspect="1"/>
          </p:cNvPicPr>
          <p:nvPr/>
        </p:nvPicPr>
        <p:blipFill>
          <a:blip r:embed="rId2">
            <a:extLst>
              <a:ext uri="{28A0092B-C50C-407E-A947-70E740481C1C}">
                <a14:useLocalDpi xmlns:a14="http://schemas.microsoft.com/office/drawing/2010/main" val="0"/>
              </a:ext>
            </a:extLst>
          </a:blip>
          <a:srcRect r="8081" b="41679"/>
          <a:stretch>
            <a:fillRect/>
          </a:stretch>
        </p:blipFill>
        <p:spPr>
          <a:xfrm>
            <a:off x="519162" y="3311611"/>
            <a:ext cx="8536757" cy="2816537"/>
          </a:xfrm>
          <a:prstGeom prst="rect">
            <a:avLst/>
          </a:prstGeom>
        </p:spPr>
      </p:pic>
      <p:sp>
        <p:nvSpPr>
          <p:cNvPr id="4" name="TextBox 3">
            <a:extLst>
              <a:ext uri="{FF2B5EF4-FFF2-40B4-BE49-F238E27FC236}">
                <a16:creationId xmlns:a16="http://schemas.microsoft.com/office/drawing/2014/main" id="{B0B36067-F36F-4DF0-5F2C-7BB4844223FA}"/>
              </a:ext>
            </a:extLst>
          </p:cNvPr>
          <p:cNvSpPr txBox="1"/>
          <p:nvPr/>
        </p:nvSpPr>
        <p:spPr>
          <a:xfrm>
            <a:off x="519163" y="2045110"/>
            <a:ext cx="10467836" cy="4172810"/>
          </a:xfrm>
          <a:prstGeom prst="rect">
            <a:avLst/>
          </a:prstGeom>
        </p:spPr>
        <p:txBody>
          <a:bodyPr vert="horz" lIns="91440" tIns="45720" rIns="91440" bIns="45720" rtlCol="0">
            <a:normAutofit/>
          </a:bodyPr>
          <a:lstStyle/>
          <a:p>
            <a:pPr marL="285750" indent="-182880" defTabSz="914400">
              <a:lnSpc>
                <a:spcPct val="90000"/>
              </a:lnSpc>
              <a:spcAft>
                <a:spcPts val="600"/>
              </a:spcAft>
              <a:buClr>
                <a:schemeClr val="tx1"/>
              </a:buClr>
              <a:buFont typeface="Wingdings" pitchFamily="2" charset="2"/>
              <a:buChar char=""/>
            </a:pPr>
            <a:r>
              <a:rPr lang="en-US" sz="2200" dirty="0"/>
              <a:t>Code frontend Next.js website interactive diagram</a:t>
            </a:r>
          </a:p>
          <a:p>
            <a:pPr marL="285750" indent="-182880" defTabSz="914400">
              <a:lnSpc>
                <a:spcPct val="90000"/>
              </a:lnSpc>
              <a:spcAft>
                <a:spcPts val="600"/>
              </a:spcAft>
              <a:buClr>
                <a:schemeClr val="tx1"/>
              </a:buClr>
              <a:buFont typeface="Wingdings" pitchFamily="2" charset="2"/>
              <a:buChar char=""/>
            </a:pPr>
            <a:r>
              <a:rPr lang="en-US" sz="2200" dirty="0"/>
              <a:t>Integrate the AI model with the website diagram</a:t>
            </a:r>
          </a:p>
        </p:txBody>
      </p:sp>
    </p:spTree>
    <p:extLst>
      <p:ext uri="{BB962C8B-B14F-4D97-AF65-F5344CB8AC3E}">
        <p14:creationId xmlns:p14="http://schemas.microsoft.com/office/powerpoint/2010/main" val="1725528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0AC27716-7AB8-5900-1E12-123808E503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8891A9-3BC8-C6B3-87AD-00A39F08ED3C}"/>
              </a:ext>
            </a:extLst>
          </p:cNvPr>
          <p:cNvSpPr>
            <a:spLocks noGrp="1"/>
          </p:cNvSpPr>
          <p:nvPr>
            <p:ph type="title"/>
          </p:nvPr>
        </p:nvSpPr>
        <p:spPr>
          <a:xfrm>
            <a:off x="1202919" y="284176"/>
            <a:ext cx="9784080" cy="1508760"/>
          </a:xfrm>
        </p:spPr>
        <p:txBody>
          <a:bodyPr vert="horz" lIns="91440" tIns="45720" rIns="91440" bIns="45720" rtlCol="0" anchor="ctr">
            <a:normAutofit/>
          </a:bodyPr>
          <a:lstStyle/>
          <a:p>
            <a:r>
              <a:rPr lang="en-US" dirty="0"/>
              <a:t>Deliverables</a:t>
            </a:r>
          </a:p>
        </p:txBody>
      </p:sp>
      <p:pic>
        <p:nvPicPr>
          <p:cNvPr id="6" name="Picture 5" descr="A screen shot of a computer program&#10;&#10;AI-generated content may be incorrect.">
            <a:extLst>
              <a:ext uri="{FF2B5EF4-FFF2-40B4-BE49-F238E27FC236}">
                <a16:creationId xmlns:a16="http://schemas.microsoft.com/office/drawing/2014/main" id="{2D679F28-B5AD-EDE1-FE4C-D265FA7E3997}"/>
              </a:ext>
            </a:extLst>
          </p:cNvPr>
          <p:cNvPicPr>
            <a:picLocks noChangeAspect="1"/>
          </p:cNvPicPr>
          <p:nvPr/>
        </p:nvPicPr>
        <p:blipFill>
          <a:blip r:embed="rId2"/>
          <a:srcRect r="18369" b="-2"/>
          <a:stretch>
            <a:fillRect/>
          </a:stretch>
        </p:blipFill>
        <p:spPr>
          <a:xfrm>
            <a:off x="510764" y="2204720"/>
            <a:ext cx="2708031" cy="3586480"/>
          </a:xfrm>
          <a:prstGeom prst="rect">
            <a:avLst/>
          </a:prstGeom>
        </p:spPr>
      </p:pic>
      <p:pic>
        <p:nvPicPr>
          <p:cNvPr id="8" name="Picture 7" descr="A screen shot of a computer program&#10;&#10;AI-generated content may be incorrect.">
            <a:extLst>
              <a:ext uri="{FF2B5EF4-FFF2-40B4-BE49-F238E27FC236}">
                <a16:creationId xmlns:a16="http://schemas.microsoft.com/office/drawing/2014/main" id="{9CC9E969-2234-3FEC-0452-4D1E1327899E}"/>
              </a:ext>
            </a:extLst>
          </p:cNvPr>
          <p:cNvPicPr>
            <a:picLocks noChangeAspect="1"/>
          </p:cNvPicPr>
          <p:nvPr/>
        </p:nvPicPr>
        <p:blipFill>
          <a:blip r:embed="rId3"/>
          <a:srcRect l="11691" r="20540" b="-2"/>
          <a:stretch>
            <a:fillRect/>
          </a:stretch>
        </p:blipFill>
        <p:spPr>
          <a:xfrm>
            <a:off x="3386928" y="2204720"/>
            <a:ext cx="2708031" cy="3586480"/>
          </a:xfrm>
          <a:prstGeom prst="rect">
            <a:avLst/>
          </a:prstGeom>
        </p:spPr>
      </p:pic>
      <p:sp>
        <p:nvSpPr>
          <p:cNvPr id="4" name="TextBox 3">
            <a:extLst>
              <a:ext uri="{FF2B5EF4-FFF2-40B4-BE49-F238E27FC236}">
                <a16:creationId xmlns:a16="http://schemas.microsoft.com/office/drawing/2014/main" id="{A264D1D4-4BC9-CCCE-63A0-7AB3DBB491C2}"/>
              </a:ext>
            </a:extLst>
          </p:cNvPr>
          <p:cNvSpPr txBox="1"/>
          <p:nvPr/>
        </p:nvSpPr>
        <p:spPr>
          <a:xfrm>
            <a:off x="6431280" y="2204720"/>
            <a:ext cx="5173911" cy="4218134"/>
          </a:xfrm>
          <a:prstGeom prst="rect">
            <a:avLst/>
          </a:prstGeom>
        </p:spPr>
        <p:txBody>
          <a:bodyPr vert="horz" lIns="91440" tIns="45720" rIns="91440" bIns="45720" rtlCol="0">
            <a:normAutofit/>
          </a:bodyPr>
          <a:lstStyle/>
          <a:p>
            <a:pPr marL="285750" indent="-182880" defTabSz="914400">
              <a:lnSpc>
                <a:spcPct val="90000"/>
              </a:lnSpc>
              <a:spcAft>
                <a:spcPts val="600"/>
              </a:spcAft>
              <a:buClr>
                <a:schemeClr val="tx1"/>
              </a:buClr>
              <a:buFont typeface="Wingdings" pitchFamily="2" charset="2"/>
              <a:buChar char=""/>
            </a:pPr>
            <a:r>
              <a:rPr lang="en-US" sz="2200" dirty="0"/>
              <a:t>Create unit tests to test the model and end-to-end integration tests</a:t>
            </a:r>
          </a:p>
          <a:p>
            <a:pPr marL="285750" indent="-182880" defTabSz="914400">
              <a:lnSpc>
                <a:spcPct val="90000"/>
              </a:lnSpc>
              <a:spcAft>
                <a:spcPts val="600"/>
              </a:spcAft>
              <a:buClr>
                <a:schemeClr val="tx1"/>
              </a:buClr>
              <a:buFont typeface="Wingdings" pitchFamily="2" charset="2"/>
              <a:buChar char=""/>
            </a:pPr>
            <a:r>
              <a:rPr lang="en-US" sz="2200" dirty="0"/>
              <a:t>Create a video presentation of the project and complete final end-to-end integration testing</a:t>
            </a:r>
          </a:p>
        </p:txBody>
      </p:sp>
    </p:spTree>
    <p:extLst>
      <p:ext uri="{BB962C8B-B14F-4D97-AF65-F5344CB8AC3E}">
        <p14:creationId xmlns:p14="http://schemas.microsoft.com/office/powerpoint/2010/main" val="2012389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D66F7-A515-5FEC-D157-F43BA29316D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3AA18FF-E536-D70F-FFAA-2FDBA181F911}"/>
              </a:ext>
            </a:extLst>
          </p:cNvPr>
          <p:cNvSpPr>
            <a:spLocks noGrp="1"/>
          </p:cNvSpPr>
          <p:nvPr>
            <p:ph idx="1"/>
          </p:nvPr>
        </p:nvSpPr>
        <p:spPr/>
        <p:txBody>
          <a:bodyPr>
            <a:normAutofit fontScale="92500" lnSpcReduction="10000"/>
          </a:bodyPr>
          <a:lstStyle/>
          <a:p>
            <a:r>
              <a:rPr lang="en-US" dirty="0"/>
              <a:t>Nong, Paige, et al. “Current use and evaluation of artificial intelligence and predictive models in US hospitals.” </a:t>
            </a:r>
            <a:r>
              <a:rPr lang="en-US" i="1" dirty="0"/>
              <a:t>Health Affairs</a:t>
            </a:r>
            <a:r>
              <a:rPr lang="en-US" dirty="0"/>
              <a:t>, vol. 44, no. 1, 1 Jan. 2025, pp. 90–98, https://doi.org/10.1377/hlthaff.2024.00842. </a:t>
            </a:r>
          </a:p>
          <a:p>
            <a:r>
              <a:rPr lang="en-US" dirty="0"/>
              <a:t>Arruda, Flavio Regis de. “Interrupted Time Series (ITS) in Python.” </a:t>
            </a:r>
            <a:r>
              <a:rPr lang="en-US" i="1" dirty="0" err="1"/>
              <a:t>Xboard.Dev</a:t>
            </a:r>
            <a:r>
              <a:rPr lang="en-US" dirty="0"/>
              <a:t>, 1 Jan. 2022, www.xboard.dev/posts/2020_01_01_interrupted-time-series-python-part-I/index.html. </a:t>
            </a:r>
          </a:p>
          <a:p>
            <a:r>
              <a:rPr lang="en-US" dirty="0"/>
              <a:t>“</a:t>
            </a:r>
            <a:r>
              <a:rPr lang="en-US" dirty="0" err="1"/>
              <a:t>Pydata</a:t>
            </a:r>
            <a:r>
              <a:rPr lang="en-US" dirty="0"/>
              <a:t> Berlin 2019: Gaussian Processes for Time Series Forecasting (Scikit-Learn).” </a:t>
            </a:r>
            <a:r>
              <a:rPr lang="en-US" i="1" dirty="0"/>
              <a:t>Dr. Juan Camilo Orduz</a:t>
            </a:r>
            <a:r>
              <a:rPr lang="en-US" dirty="0"/>
              <a:t>, 10 Oct. 2019, juanitorduz.github.io/</a:t>
            </a:r>
            <a:r>
              <a:rPr lang="en-US" dirty="0" err="1"/>
              <a:t>gaussian_process_time_series</a:t>
            </a:r>
            <a:r>
              <a:rPr lang="en-US" dirty="0"/>
              <a:t>/. </a:t>
            </a:r>
          </a:p>
          <a:p>
            <a:r>
              <a:rPr lang="en-US" dirty="0" err="1"/>
              <a:t>Santamato</a:t>
            </a:r>
            <a:r>
              <a:rPr lang="en-US" dirty="0"/>
              <a:t>, Vito, et al. “Exploring the impact of artificial intelligence on Healthcare Management: A combined systematic review and machine-learning approach.” </a:t>
            </a:r>
            <a:r>
              <a:rPr lang="en-US" i="1" dirty="0"/>
              <a:t>Applied Sciences</a:t>
            </a:r>
            <a:r>
              <a:rPr lang="en-US" dirty="0"/>
              <a:t>, vol. 14, no. 22, 6 Nov. 2024, p. 10144, https://doi.org/10.3390/app142210144. </a:t>
            </a:r>
          </a:p>
          <a:p>
            <a:r>
              <a:rPr lang="en-US" dirty="0"/>
              <a:t>Chen, Yan, and Pouyan Esmaeilzadeh. </a:t>
            </a:r>
            <a:r>
              <a:rPr lang="en-US" i="1" dirty="0"/>
              <a:t>Generative AI in Medical Practice: In-Depth Exploration of Privacy and Security Challenges (Preprint)</a:t>
            </a:r>
            <a:r>
              <a:rPr lang="en-US" dirty="0"/>
              <a:t>, 22 Sept. 2023, https://doi.org/10.2196/preprints.53008. </a:t>
            </a:r>
          </a:p>
        </p:txBody>
      </p:sp>
    </p:spTree>
    <p:extLst>
      <p:ext uri="{BB962C8B-B14F-4D97-AF65-F5344CB8AC3E}">
        <p14:creationId xmlns:p14="http://schemas.microsoft.com/office/powerpoint/2010/main" val="2645611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3E75778-8865-451E-A418-58B337FE5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9" name="Rectangle 8">
            <a:extLst>
              <a:ext uri="{FF2B5EF4-FFF2-40B4-BE49-F238E27FC236}">
                <a16:creationId xmlns:a16="http://schemas.microsoft.com/office/drawing/2014/main" id="{CB972422-B794-4FA8-BCC6-BAF6938A1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4679C2-A6E2-36E3-44D0-CB893A5CE2B6}"/>
              </a:ext>
            </a:extLst>
          </p:cNvPr>
          <p:cNvSpPr>
            <a:spLocks noGrp="1"/>
          </p:cNvSpPr>
          <p:nvPr>
            <p:ph type="title"/>
          </p:nvPr>
        </p:nvSpPr>
        <p:spPr>
          <a:xfrm>
            <a:off x="4378000" y="2167391"/>
            <a:ext cx="6280927" cy="2523219"/>
          </a:xfrm>
        </p:spPr>
        <p:txBody>
          <a:bodyPr vert="horz" lIns="91440" tIns="45720" rIns="91440" bIns="45720" rtlCol="0" anchor="ctr">
            <a:normAutofit/>
          </a:bodyPr>
          <a:lstStyle/>
          <a:p>
            <a:pPr>
              <a:lnSpc>
                <a:spcPct val="80000"/>
              </a:lnSpc>
            </a:pPr>
            <a:r>
              <a:rPr lang="en-US" sz="4400" spc="150">
                <a:solidFill>
                  <a:schemeClr val="tx2"/>
                </a:solidFill>
              </a:rPr>
              <a:t>The end</a:t>
            </a:r>
          </a:p>
        </p:txBody>
      </p:sp>
      <p:sp>
        <p:nvSpPr>
          <p:cNvPr id="11" name="Rectangle 10">
            <a:extLst>
              <a:ext uri="{FF2B5EF4-FFF2-40B4-BE49-F238E27FC236}">
                <a16:creationId xmlns:a16="http://schemas.microsoft.com/office/drawing/2014/main" id="{89DE9E2B-5611-49C8-862E-AD4D43A8A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5296EC4F-8732-481B-94CB-C98E4EF297F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9935" y="1836869"/>
            <a:ext cx="0" cy="3184263"/>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19C7155-1644-4C60-B0B5-32B1800D6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75400"/>
            <a:ext cx="12195668" cy="48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306064453"/>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3431D-8B31-0E4E-FF8B-799437429C98}"/>
              </a:ext>
            </a:extLst>
          </p:cNvPr>
          <p:cNvSpPr>
            <a:spLocks noGrp="1"/>
          </p:cNvSpPr>
          <p:nvPr>
            <p:ph type="title"/>
          </p:nvPr>
        </p:nvSpPr>
        <p:spPr>
          <a:xfrm>
            <a:off x="1202919" y="284176"/>
            <a:ext cx="9784080" cy="1508760"/>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1568D9F7-63F4-28CF-FD16-CE8BA96BD036}"/>
              </a:ext>
            </a:extLst>
          </p:cNvPr>
          <p:cNvSpPr>
            <a:spLocks noGrp="1"/>
          </p:cNvSpPr>
          <p:nvPr>
            <p:ph idx="1"/>
          </p:nvPr>
        </p:nvSpPr>
        <p:spPr>
          <a:xfrm>
            <a:off x="1202920" y="2011680"/>
            <a:ext cx="6263640" cy="4206240"/>
          </a:xfrm>
        </p:spPr>
        <p:txBody>
          <a:bodyPr>
            <a:normAutofit/>
          </a:bodyPr>
          <a:lstStyle/>
          <a:p>
            <a:r>
              <a:rPr lang="en-US" dirty="0"/>
              <a:t> The Nonprofit Organization Research Panel is a project designed to collect and visualize nonprofit datasets, promoting nonprofit research</a:t>
            </a:r>
          </a:p>
          <a:p>
            <a:r>
              <a:rPr lang="en-US" dirty="0"/>
              <a:t>Healthcare is a significant concern for Americans, and thus, research into exploring the effects of various healthcare policies is essential</a:t>
            </a:r>
          </a:p>
          <a:p>
            <a:r>
              <a:rPr lang="en-US" dirty="0"/>
              <a:t>California has passed several sweeping laws to change the healthcare industry from insurance to California's Medicaid program</a:t>
            </a:r>
          </a:p>
        </p:txBody>
      </p:sp>
      <p:pic>
        <p:nvPicPr>
          <p:cNvPr id="4" name="Picture 3" descr="A purple heart with a hand in the middle&#10;&#10;AI-generated content may be incorrect.">
            <a:extLst>
              <a:ext uri="{FF2B5EF4-FFF2-40B4-BE49-F238E27FC236}">
                <a16:creationId xmlns:a16="http://schemas.microsoft.com/office/drawing/2014/main" id="{3A09B44F-84F9-A20E-05B6-462913C82931}"/>
              </a:ext>
            </a:extLst>
          </p:cNvPr>
          <p:cNvPicPr>
            <a:picLocks noChangeAspect="1"/>
          </p:cNvPicPr>
          <p:nvPr/>
        </p:nvPicPr>
        <p:blipFill>
          <a:blip r:embed="rId2"/>
          <a:srcRect l="9255" r="8644" b="-1"/>
          <a:stretch>
            <a:fillRect/>
          </a:stretch>
        </p:blipFill>
        <p:spPr>
          <a:xfrm>
            <a:off x="7847215" y="1822028"/>
            <a:ext cx="4342220" cy="5035972"/>
          </a:xfrm>
          <a:prstGeom prst="rect">
            <a:avLst/>
          </a:prstGeom>
        </p:spPr>
      </p:pic>
    </p:spTree>
    <p:extLst>
      <p:ext uri="{BB962C8B-B14F-4D97-AF65-F5344CB8AC3E}">
        <p14:creationId xmlns:p14="http://schemas.microsoft.com/office/powerpoint/2010/main" val="1550273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4EFBB-7441-52A0-CCDD-E4B65B54776D}"/>
              </a:ext>
            </a:extLst>
          </p:cNvPr>
          <p:cNvSpPr>
            <a:spLocks noGrp="1"/>
          </p:cNvSpPr>
          <p:nvPr>
            <p:ph type="title"/>
          </p:nvPr>
        </p:nvSpPr>
        <p:spPr>
          <a:xfrm>
            <a:off x="1202919" y="284176"/>
            <a:ext cx="9784080" cy="1508760"/>
          </a:xfrm>
        </p:spPr>
        <p:txBody>
          <a:bodyPr>
            <a:normAutofit/>
          </a:bodyPr>
          <a:lstStyle/>
          <a:p>
            <a:r>
              <a:rPr lang="en-US" dirty="0"/>
              <a:t>Motivation</a:t>
            </a:r>
          </a:p>
        </p:txBody>
      </p:sp>
      <p:sp>
        <p:nvSpPr>
          <p:cNvPr id="3" name="Content Placeholder 2">
            <a:extLst>
              <a:ext uri="{FF2B5EF4-FFF2-40B4-BE49-F238E27FC236}">
                <a16:creationId xmlns:a16="http://schemas.microsoft.com/office/drawing/2014/main" id="{FD7FC955-7873-70F7-8259-71EF1917105C}"/>
              </a:ext>
            </a:extLst>
          </p:cNvPr>
          <p:cNvSpPr>
            <a:spLocks noGrp="1"/>
          </p:cNvSpPr>
          <p:nvPr>
            <p:ph idx="1"/>
          </p:nvPr>
        </p:nvSpPr>
        <p:spPr>
          <a:xfrm>
            <a:off x="1202920" y="2011680"/>
            <a:ext cx="4557800" cy="4206240"/>
          </a:xfrm>
        </p:spPr>
        <p:txBody>
          <a:bodyPr>
            <a:normAutofit/>
          </a:bodyPr>
          <a:lstStyle/>
          <a:p>
            <a:r>
              <a:rPr lang="en-US" dirty="0"/>
              <a:t> Innovations in artificial intelligence introduce new possibilities into policy analysis</a:t>
            </a:r>
          </a:p>
          <a:p>
            <a:r>
              <a:rPr lang="en-US" dirty="0"/>
              <a:t>Models like an Autoregressive integrated moving average model can be used to perform an interrupted time series analysis to determine said impact</a:t>
            </a:r>
          </a:p>
          <a:p>
            <a:r>
              <a:rPr lang="en-US" dirty="0"/>
              <a:t>Related research papers have explored the use of AI models to determine the effect of certain events  </a:t>
            </a:r>
          </a:p>
        </p:txBody>
      </p:sp>
      <p:pic>
        <p:nvPicPr>
          <p:cNvPr id="4" name="Picture 3" descr="A diagram of a level change&#10;&#10;AI-generated content may be incorrect.">
            <a:extLst>
              <a:ext uri="{FF2B5EF4-FFF2-40B4-BE49-F238E27FC236}">
                <a16:creationId xmlns:a16="http://schemas.microsoft.com/office/drawing/2014/main" id="{0B5D14B0-961D-5DC3-89F2-ADDED2F567DF}"/>
              </a:ext>
            </a:extLst>
          </p:cNvPr>
          <p:cNvPicPr>
            <a:picLocks noChangeAspect="1"/>
          </p:cNvPicPr>
          <p:nvPr/>
        </p:nvPicPr>
        <p:blipFill>
          <a:blip r:embed="rId2"/>
          <a:stretch>
            <a:fillRect/>
          </a:stretch>
        </p:blipFill>
        <p:spPr>
          <a:xfrm>
            <a:off x="6095999" y="2844301"/>
            <a:ext cx="4742951" cy="2324046"/>
          </a:xfrm>
          <a:prstGeom prst="rect">
            <a:avLst/>
          </a:prstGeom>
        </p:spPr>
      </p:pic>
    </p:spTree>
    <p:extLst>
      <p:ext uri="{BB962C8B-B14F-4D97-AF65-F5344CB8AC3E}">
        <p14:creationId xmlns:p14="http://schemas.microsoft.com/office/powerpoint/2010/main" val="3524765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60D2-C193-B935-BEEB-5C827C5482E0}"/>
              </a:ext>
            </a:extLst>
          </p:cNvPr>
          <p:cNvSpPr>
            <a:spLocks noGrp="1"/>
          </p:cNvSpPr>
          <p:nvPr>
            <p:ph type="title"/>
          </p:nvPr>
        </p:nvSpPr>
        <p:spPr/>
        <p:txBody>
          <a:bodyPr/>
          <a:lstStyle/>
          <a:p>
            <a:r>
              <a:rPr lang="en-US" dirty="0"/>
              <a:t>Overview of Procedure</a:t>
            </a:r>
          </a:p>
        </p:txBody>
      </p:sp>
      <p:graphicFrame>
        <p:nvGraphicFramePr>
          <p:cNvPr id="4" name="Diagram 3">
            <a:extLst>
              <a:ext uri="{FF2B5EF4-FFF2-40B4-BE49-F238E27FC236}">
                <a16:creationId xmlns:a16="http://schemas.microsoft.com/office/drawing/2014/main" id="{76D2DD49-B4DF-CEE7-A4AC-B0BABF3A538C}"/>
              </a:ext>
            </a:extLst>
          </p:cNvPr>
          <p:cNvGraphicFramePr/>
          <p:nvPr>
            <p:extLst>
              <p:ext uri="{D42A27DB-BD31-4B8C-83A1-F6EECF244321}">
                <p14:modId xmlns:p14="http://schemas.microsoft.com/office/powerpoint/2010/main" val="3034013198"/>
              </p:ext>
            </p:extLst>
          </p:nvPr>
        </p:nvGraphicFramePr>
        <p:xfrm>
          <a:off x="148280" y="2286000"/>
          <a:ext cx="11751277" cy="43990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91741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39387-829B-DC3B-5282-4041B59CA3F0}"/>
              </a:ext>
            </a:extLst>
          </p:cNvPr>
          <p:cNvSpPr>
            <a:spLocks noGrp="1"/>
          </p:cNvSpPr>
          <p:nvPr>
            <p:ph type="title"/>
          </p:nvPr>
        </p:nvSpPr>
        <p:spPr>
          <a:xfrm>
            <a:off x="1202919" y="284176"/>
            <a:ext cx="9784080" cy="1508760"/>
          </a:xfrm>
        </p:spPr>
        <p:txBody>
          <a:bodyPr>
            <a:normAutofit/>
          </a:bodyPr>
          <a:lstStyle/>
          <a:p>
            <a:r>
              <a:rPr lang="en-US" dirty="0"/>
              <a:t>Data cleaning</a:t>
            </a:r>
          </a:p>
        </p:txBody>
      </p:sp>
      <p:sp>
        <p:nvSpPr>
          <p:cNvPr id="3" name="Content Placeholder 2">
            <a:extLst>
              <a:ext uri="{FF2B5EF4-FFF2-40B4-BE49-F238E27FC236}">
                <a16:creationId xmlns:a16="http://schemas.microsoft.com/office/drawing/2014/main" id="{3DA6A42F-75E9-AE9C-B4D6-2156662F3F92}"/>
              </a:ext>
            </a:extLst>
          </p:cNvPr>
          <p:cNvSpPr>
            <a:spLocks noGrp="1"/>
          </p:cNvSpPr>
          <p:nvPr>
            <p:ph idx="1"/>
          </p:nvPr>
        </p:nvSpPr>
        <p:spPr>
          <a:xfrm>
            <a:off x="1202920" y="2011680"/>
            <a:ext cx="6263640" cy="4206240"/>
          </a:xfrm>
        </p:spPr>
        <p:txBody>
          <a:bodyPr>
            <a:normAutofit/>
          </a:bodyPr>
          <a:lstStyle/>
          <a:p>
            <a:r>
              <a:rPr lang="en-US" dirty="0"/>
              <a:t> Use the Pandas library to replace hospital values with county values to create a relationship between the county and statistics</a:t>
            </a:r>
          </a:p>
          <a:p>
            <a:r>
              <a:rPr lang="en-US" dirty="0"/>
              <a:t>Split the values with multiple counties in the same data frame value to create new rows</a:t>
            </a:r>
          </a:p>
          <a:p>
            <a:r>
              <a:rPr lang="en-US" dirty="0"/>
              <a:t>Then group all relevant identifying information to sum all statistics</a:t>
            </a:r>
          </a:p>
        </p:txBody>
      </p:sp>
      <p:pic>
        <p:nvPicPr>
          <p:cNvPr id="5" name="Picture 4" descr="A screen shot of a computer&#10;&#10;AI-generated content may be incorrect.">
            <a:extLst>
              <a:ext uri="{FF2B5EF4-FFF2-40B4-BE49-F238E27FC236}">
                <a16:creationId xmlns:a16="http://schemas.microsoft.com/office/drawing/2014/main" id="{D6C3279E-56D7-0B54-C502-D62C79E6FF7D}"/>
              </a:ext>
            </a:extLst>
          </p:cNvPr>
          <p:cNvPicPr>
            <a:picLocks noChangeAspect="1"/>
          </p:cNvPicPr>
          <p:nvPr/>
        </p:nvPicPr>
        <p:blipFill>
          <a:blip r:embed="rId2"/>
          <a:srcRect r="61846" b="1"/>
          <a:stretch>
            <a:fillRect/>
          </a:stretch>
        </p:blipFill>
        <p:spPr>
          <a:xfrm>
            <a:off x="7847215" y="1822028"/>
            <a:ext cx="4342220" cy="5035972"/>
          </a:xfrm>
          <a:prstGeom prst="rect">
            <a:avLst/>
          </a:prstGeom>
        </p:spPr>
      </p:pic>
    </p:spTree>
    <p:extLst>
      <p:ext uri="{BB962C8B-B14F-4D97-AF65-F5344CB8AC3E}">
        <p14:creationId xmlns:p14="http://schemas.microsoft.com/office/powerpoint/2010/main" val="2065312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AD4CF-2551-6023-1FD2-E4D2A2A465BA}"/>
              </a:ext>
            </a:extLst>
          </p:cNvPr>
          <p:cNvSpPr>
            <a:spLocks noGrp="1"/>
          </p:cNvSpPr>
          <p:nvPr>
            <p:ph type="title"/>
          </p:nvPr>
        </p:nvSpPr>
        <p:spPr>
          <a:xfrm>
            <a:off x="1202919" y="284176"/>
            <a:ext cx="9784080" cy="1508760"/>
          </a:xfrm>
        </p:spPr>
        <p:txBody>
          <a:bodyPr>
            <a:normAutofit/>
          </a:bodyPr>
          <a:lstStyle/>
          <a:p>
            <a:r>
              <a:rPr lang="en-US"/>
              <a:t>Implementation</a:t>
            </a:r>
            <a:endParaRPr lang="en-US" dirty="0"/>
          </a:p>
        </p:txBody>
      </p:sp>
      <p:pic>
        <p:nvPicPr>
          <p:cNvPr id="4" name="Picture 3" descr="A diagram of a model&#10;&#10;AI-generated content may be incorrect.">
            <a:extLst>
              <a:ext uri="{FF2B5EF4-FFF2-40B4-BE49-F238E27FC236}">
                <a16:creationId xmlns:a16="http://schemas.microsoft.com/office/drawing/2014/main" id="{ED206BB9-771B-0D16-F98B-C92291AB092D}"/>
              </a:ext>
            </a:extLst>
          </p:cNvPr>
          <p:cNvPicPr>
            <a:picLocks noChangeAspect="1"/>
          </p:cNvPicPr>
          <p:nvPr/>
        </p:nvPicPr>
        <p:blipFill>
          <a:blip r:embed="rId2"/>
          <a:stretch>
            <a:fillRect/>
          </a:stretch>
        </p:blipFill>
        <p:spPr>
          <a:xfrm>
            <a:off x="1202918" y="2120054"/>
            <a:ext cx="6130569" cy="2207004"/>
          </a:xfrm>
          <a:prstGeom prst="rect">
            <a:avLst/>
          </a:prstGeom>
        </p:spPr>
      </p:pic>
      <p:sp>
        <p:nvSpPr>
          <p:cNvPr id="3" name="Content Placeholder 2">
            <a:extLst>
              <a:ext uri="{FF2B5EF4-FFF2-40B4-BE49-F238E27FC236}">
                <a16:creationId xmlns:a16="http://schemas.microsoft.com/office/drawing/2014/main" id="{91DBD1E1-BEE8-CEF7-3201-B03806EE8EDC}"/>
              </a:ext>
            </a:extLst>
          </p:cNvPr>
          <p:cNvSpPr>
            <a:spLocks noGrp="1"/>
          </p:cNvSpPr>
          <p:nvPr>
            <p:ph idx="1"/>
          </p:nvPr>
        </p:nvSpPr>
        <p:spPr>
          <a:xfrm>
            <a:off x="7619999" y="2045110"/>
            <a:ext cx="4047282" cy="4172810"/>
          </a:xfrm>
        </p:spPr>
        <p:txBody>
          <a:bodyPr>
            <a:normAutofit/>
          </a:bodyPr>
          <a:lstStyle/>
          <a:p>
            <a:r>
              <a:rPr lang="en-US" dirty="0"/>
              <a:t> Use the ARIMA model from the </a:t>
            </a:r>
            <a:r>
              <a:rPr lang="en-US" dirty="0" err="1"/>
              <a:t>statsmodels</a:t>
            </a:r>
            <a:r>
              <a:rPr lang="en-US" dirty="0"/>
              <a:t> library to predict the impact of policies and create a line chart to display the model's predicted values</a:t>
            </a:r>
          </a:p>
          <a:p>
            <a:r>
              <a:rPr lang="en-US" dirty="0"/>
              <a:t>Then use the Gaussian Process model to estimate the future ten years using the </a:t>
            </a:r>
            <a:r>
              <a:rPr lang="en-US" dirty="0" err="1"/>
              <a:t>sklearn</a:t>
            </a:r>
            <a:r>
              <a:rPr lang="en-US" dirty="0"/>
              <a:t> package</a:t>
            </a:r>
          </a:p>
        </p:txBody>
      </p:sp>
    </p:spTree>
    <p:extLst>
      <p:ext uri="{BB962C8B-B14F-4D97-AF65-F5344CB8AC3E}">
        <p14:creationId xmlns:p14="http://schemas.microsoft.com/office/powerpoint/2010/main" val="3702237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107" name="Rectangle 3106">
            <a:extLst>
              <a:ext uri="{FF2B5EF4-FFF2-40B4-BE49-F238E27FC236}">
                <a16:creationId xmlns:a16="http://schemas.microsoft.com/office/drawing/2014/main" id="{7FA143BE-BFDD-41F2-A2FF-B5A394389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654296"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sp>
        <p:nvSpPr>
          <p:cNvPr id="3109" name="Rectangle 3108">
            <a:extLst>
              <a:ext uri="{FF2B5EF4-FFF2-40B4-BE49-F238E27FC236}">
                <a16:creationId xmlns:a16="http://schemas.microsoft.com/office/drawing/2014/main" id="{90C185B5-A045-40A2-B19F-D40ECCDF6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910" y="176109"/>
            <a:ext cx="6059524" cy="1645919"/>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solidFill>
                <a:srgbClr val="FFFFFF"/>
              </a:solidFill>
            </a:endParaRPr>
          </a:p>
        </p:txBody>
      </p:sp>
      <p:sp>
        <p:nvSpPr>
          <p:cNvPr id="2" name="Title 1">
            <a:extLst>
              <a:ext uri="{FF2B5EF4-FFF2-40B4-BE49-F238E27FC236}">
                <a16:creationId xmlns:a16="http://schemas.microsoft.com/office/drawing/2014/main" id="{F3F690DF-22A8-3759-33EB-D5C39AEB12CB}"/>
              </a:ext>
            </a:extLst>
          </p:cNvPr>
          <p:cNvSpPr>
            <a:spLocks noGrp="1"/>
          </p:cNvSpPr>
          <p:nvPr>
            <p:ph type="title"/>
          </p:nvPr>
        </p:nvSpPr>
        <p:spPr>
          <a:xfrm>
            <a:off x="5137228" y="284176"/>
            <a:ext cx="6407713" cy="1508760"/>
          </a:xfrm>
        </p:spPr>
        <p:txBody>
          <a:bodyPr>
            <a:normAutofit/>
          </a:bodyPr>
          <a:lstStyle/>
          <a:p>
            <a:r>
              <a:rPr lang="en-US"/>
              <a:t>Data Results/Conclusion</a:t>
            </a:r>
          </a:p>
        </p:txBody>
      </p:sp>
      <p:pic>
        <p:nvPicPr>
          <p:cNvPr id="3076" name="Picture 4" descr="A graph with lines and numbers&#10;&#10;AI-generated content may be incorrect.">
            <a:extLst>
              <a:ext uri="{FF2B5EF4-FFF2-40B4-BE49-F238E27FC236}">
                <a16:creationId xmlns:a16="http://schemas.microsoft.com/office/drawing/2014/main" id="{BD590EDF-CF88-A3BE-81C0-763F291504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4" b="8467"/>
          <a:stretch>
            <a:fillRect/>
          </a:stretch>
        </p:blipFill>
        <p:spPr bwMode="auto">
          <a:xfrm>
            <a:off x="1" y="2381689"/>
            <a:ext cx="4508204" cy="214587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 graph with green and red lines&#10;&#10;AI-generated content may be incorrect.">
            <a:extLst>
              <a:ext uri="{FF2B5EF4-FFF2-40B4-BE49-F238E27FC236}">
                <a16:creationId xmlns:a16="http://schemas.microsoft.com/office/drawing/2014/main" id="{2EFEB4EC-2880-F9C2-7EF4-18F5146A7F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536" r="2" b="2"/>
          <a:stretch>
            <a:fillRect/>
          </a:stretch>
        </p:blipFill>
        <p:spPr bwMode="auto">
          <a:xfrm>
            <a:off x="1" y="4660874"/>
            <a:ext cx="4508204" cy="219712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7C33B9A0-E9CA-5EEA-4809-39A39F0000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1"/>
            <a:ext cx="4411980" cy="23255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0F9F28B-0A22-11C3-6861-53E58543C175}"/>
              </a:ext>
            </a:extLst>
          </p:cNvPr>
          <p:cNvSpPr txBox="1"/>
          <p:nvPr/>
        </p:nvSpPr>
        <p:spPr>
          <a:xfrm>
            <a:off x="4981443" y="2381689"/>
            <a:ext cx="6719281" cy="3139321"/>
          </a:xfrm>
          <a:prstGeom prst="rect">
            <a:avLst/>
          </a:prstGeom>
          <a:noFill/>
        </p:spPr>
        <p:txBody>
          <a:bodyPr wrap="square" rtlCol="0">
            <a:spAutoFit/>
          </a:bodyPr>
          <a:lstStyle/>
          <a:p>
            <a:pPr marL="285750" indent="-285750">
              <a:buFont typeface="Arial" panose="020B0604020202020204" pitchFamily="34" charset="0"/>
              <a:buChar char="•"/>
            </a:pPr>
            <a:r>
              <a:rPr lang="en-US" sz="2200" dirty="0"/>
              <a:t>The ARIMA and Gaussian Process models created a 96.44% decrease in the number of deaths from 2018 to 2019</a:t>
            </a:r>
          </a:p>
          <a:p>
            <a:pPr marL="285750" indent="-285750">
              <a:buFont typeface="Arial" panose="020B0604020202020204" pitchFamily="34" charset="0"/>
              <a:buChar char="•"/>
            </a:pPr>
            <a:r>
              <a:rPr lang="en-US" sz="2200" dirty="0"/>
              <a:t>The models helped show how the training and testing of the various datasets helped create accurate datasets</a:t>
            </a:r>
          </a:p>
          <a:p>
            <a:pPr marL="285750" indent="-285750">
              <a:buFont typeface="Arial" panose="020B0604020202020204" pitchFamily="34" charset="0"/>
              <a:buChar char="•"/>
            </a:pPr>
            <a:r>
              <a:rPr lang="en-US" sz="2200" dirty="0"/>
              <a:t>It was essential to create 100 predictions for the prior samples with the Gaussian Process and create 10 predictions using the Gaussian Process  model</a:t>
            </a:r>
          </a:p>
        </p:txBody>
      </p:sp>
    </p:spTree>
    <p:extLst>
      <p:ext uri="{BB962C8B-B14F-4D97-AF65-F5344CB8AC3E}">
        <p14:creationId xmlns:p14="http://schemas.microsoft.com/office/powerpoint/2010/main" val="201653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18193-2934-D043-2694-3A5B70A3279A}"/>
              </a:ext>
            </a:extLst>
          </p:cNvPr>
          <p:cNvSpPr>
            <a:spLocks noGrp="1"/>
          </p:cNvSpPr>
          <p:nvPr>
            <p:ph type="title"/>
          </p:nvPr>
        </p:nvSpPr>
        <p:spPr>
          <a:xfrm>
            <a:off x="1202919" y="284176"/>
            <a:ext cx="9784080" cy="1508760"/>
          </a:xfrm>
        </p:spPr>
        <p:txBody>
          <a:bodyPr>
            <a:normAutofit/>
          </a:bodyPr>
          <a:lstStyle/>
          <a:p>
            <a:r>
              <a:rPr lang="en-US" dirty="0"/>
              <a:t>Data visualization</a:t>
            </a:r>
          </a:p>
        </p:txBody>
      </p:sp>
      <p:sp>
        <p:nvSpPr>
          <p:cNvPr id="3" name="Content Placeholder 2">
            <a:extLst>
              <a:ext uri="{FF2B5EF4-FFF2-40B4-BE49-F238E27FC236}">
                <a16:creationId xmlns:a16="http://schemas.microsoft.com/office/drawing/2014/main" id="{B13D0384-8E49-8D22-5706-58FB963C374E}"/>
              </a:ext>
            </a:extLst>
          </p:cNvPr>
          <p:cNvSpPr>
            <a:spLocks noGrp="1"/>
          </p:cNvSpPr>
          <p:nvPr>
            <p:ph idx="1"/>
          </p:nvPr>
        </p:nvSpPr>
        <p:spPr>
          <a:xfrm>
            <a:off x="694481" y="2011680"/>
            <a:ext cx="6772079" cy="4206240"/>
          </a:xfrm>
        </p:spPr>
        <p:txBody>
          <a:bodyPr>
            <a:normAutofit/>
          </a:bodyPr>
          <a:lstStyle/>
          <a:p>
            <a:r>
              <a:rPr lang="en-US" dirty="0"/>
              <a:t> Use the Pandas library to remove all missing values to be able to get useful tables and charts</a:t>
            </a:r>
          </a:p>
          <a:p>
            <a:r>
              <a:rPr lang="en-US" dirty="0"/>
              <a:t>Get the total file size and the total number of data values of each dataset to compare between the unclean and clean datasets to show the effects of data cleaning</a:t>
            </a:r>
          </a:p>
          <a:p>
            <a:r>
              <a:rPr lang="en-US" dirty="0"/>
              <a:t>The resulting difference is displayed in several bar charts to help make the comparison easier to see</a:t>
            </a:r>
          </a:p>
        </p:txBody>
      </p:sp>
      <p:pic>
        <p:nvPicPr>
          <p:cNvPr id="5" name="Picture 4" descr="A graph of a number of people&#10;&#10;AI-generated content may be incorrect.">
            <a:extLst>
              <a:ext uri="{FF2B5EF4-FFF2-40B4-BE49-F238E27FC236}">
                <a16:creationId xmlns:a16="http://schemas.microsoft.com/office/drawing/2014/main" id="{7167B625-0887-A3E5-F9A3-DB02B431D6C4}"/>
              </a:ext>
            </a:extLst>
          </p:cNvPr>
          <p:cNvPicPr>
            <a:picLocks noChangeAspect="1"/>
          </p:cNvPicPr>
          <p:nvPr/>
        </p:nvPicPr>
        <p:blipFill>
          <a:blip r:embed="rId2"/>
          <a:srcRect r="2" b="2001"/>
          <a:stretch>
            <a:fillRect/>
          </a:stretch>
        </p:blipFill>
        <p:spPr>
          <a:xfrm>
            <a:off x="7847215" y="1822028"/>
            <a:ext cx="4342220" cy="5035972"/>
          </a:xfrm>
          <a:prstGeom prst="rect">
            <a:avLst/>
          </a:prstGeom>
        </p:spPr>
      </p:pic>
    </p:spTree>
    <p:extLst>
      <p:ext uri="{BB962C8B-B14F-4D97-AF65-F5344CB8AC3E}">
        <p14:creationId xmlns:p14="http://schemas.microsoft.com/office/powerpoint/2010/main" val="118846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1ADEE-EC45-4582-A2FC-228E2EAB01D3}"/>
              </a:ext>
            </a:extLst>
          </p:cNvPr>
          <p:cNvSpPr>
            <a:spLocks noGrp="1"/>
          </p:cNvSpPr>
          <p:nvPr>
            <p:ph type="title"/>
          </p:nvPr>
        </p:nvSpPr>
        <p:spPr/>
        <p:txBody>
          <a:bodyPr/>
          <a:lstStyle/>
          <a:p>
            <a:r>
              <a:rPr lang="en-US" dirty="0"/>
              <a:t>Demo</a:t>
            </a:r>
          </a:p>
        </p:txBody>
      </p:sp>
    </p:spTree>
    <p:extLst>
      <p:ext uri="{BB962C8B-B14F-4D97-AF65-F5344CB8AC3E}">
        <p14:creationId xmlns:p14="http://schemas.microsoft.com/office/powerpoint/2010/main" val="39135018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TM03090430[[fn=Banded]]</Template>
  <TotalTime>292</TotalTime>
  <Words>842</Words>
  <Application>Microsoft Office PowerPoint</Application>
  <PresentationFormat>Widescreen</PresentationFormat>
  <Paragraphs>62</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Arial</vt:lpstr>
      <vt:lpstr>Corbel</vt:lpstr>
      <vt:lpstr>Wingdings</vt:lpstr>
      <vt:lpstr>Banded</vt:lpstr>
      <vt:lpstr>NORP Structured Project: Impact of Healthcare Policies on California Counties</vt:lpstr>
      <vt:lpstr>Introduction</vt:lpstr>
      <vt:lpstr>Motivation</vt:lpstr>
      <vt:lpstr>Overview of Procedure</vt:lpstr>
      <vt:lpstr>Data cleaning</vt:lpstr>
      <vt:lpstr>Implementation</vt:lpstr>
      <vt:lpstr>Data Results/Conclusion</vt:lpstr>
      <vt:lpstr>Data visualization</vt:lpstr>
      <vt:lpstr>Demo</vt:lpstr>
      <vt:lpstr>Skills Learned</vt:lpstr>
      <vt:lpstr>Skills Learned</vt:lpstr>
      <vt:lpstr>Deliverables</vt:lpstr>
      <vt:lpstr>Deliverables</vt:lpstr>
      <vt:lpstr>Deliverables</vt:lpstr>
      <vt:lpstr>References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Paspuleti, Sumukh</dc:creator>
  <cp:lastModifiedBy>Paspuleti, Sumukh</cp:lastModifiedBy>
  <cp:revision>7</cp:revision>
  <dcterms:created xsi:type="dcterms:W3CDTF">2025-07-24T18:47:39Z</dcterms:created>
  <dcterms:modified xsi:type="dcterms:W3CDTF">2025-07-24T23:40:22Z</dcterms:modified>
</cp:coreProperties>
</file>