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9" r:id="rId1"/>
  </p:sldMasterIdLst>
  <p:notesMasterIdLst>
    <p:notesMasterId r:id="rId20"/>
  </p:notesMasterIdLst>
  <p:sldIdLst>
    <p:sldId id="256" r:id="rId2"/>
    <p:sldId id="277" r:id="rId3"/>
    <p:sldId id="258" r:id="rId4"/>
    <p:sldId id="259" r:id="rId5"/>
    <p:sldId id="261" r:id="rId6"/>
    <p:sldId id="263" r:id="rId7"/>
    <p:sldId id="274" r:id="rId8"/>
    <p:sldId id="275" r:id="rId9"/>
    <p:sldId id="267" r:id="rId10"/>
    <p:sldId id="268" r:id="rId11"/>
    <p:sldId id="269" r:id="rId12"/>
    <p:sldId id="264" r:id="rId13"/>
    <p:sldId id="271" r:id="rId14"/>
    <p:sldId id="272" r:id="rId15"/>
    <p:sldId id="265" r:id="rId16"/>
    <p:sldId id="266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DBC6-540B-4BC8-898F-748437D7F6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21D2C-2D36-4BB0-BD6B-2C07037D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0246-7E41-41CB-AD33-7C18623F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D657-D2CD-45CD-8A06-DC949F9C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F9E7-B054-4441-8D92-FF4F677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1821-5BF4-4402-B459-59B19C83F7EC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A600-9EF1-49A6-8FC1-8A6BE902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5575-60B7-4E24-95B3-4480F867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2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06B8-8EED-44A7-9ABC-9D15F610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3F87F-4294-4595-97A4-9A73C6EB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4EFF-3739-49E4-B42C-8EF6AAA4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AD44-87C9-4A53-B5E5-89605A199875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8113-7729-4546-BB5D-5670C193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CD01-B2C4-4C42-9C35-8B089865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BF2E2-CABB-48E2-9F6E-B5E00489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05B4F-5DA3-44F4-8AE7-A3B8CC1B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3EAD-C6CF-4188-BB7B-FB550D6A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C842-E834-4AB1-BD80-03252B1F114A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DBC4-DC4E-4059-B29D-9B7BE40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D33C-01E1-4931-B171-D859BB8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DFF5-7277-414F-ADF2-9FD602ED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5846-90B6-4AD6-8B9B-694BF363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D5E6-E314-4A6F-8542-F1BAA881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D1A1-DC7E-44F3-9496-56AD48976406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3F20-AB6A-4A51-A45F-833B2530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C9CD-7C2E-475C-A317-109C9AB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08C-1DA9-478B-880C-EE91DE6D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DBDC-AC18-4A9F-B663-BA557F98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5F11-F924-4157-A74E-73720F3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7578-C4A8-4A32-BCC6-6A7F2A34880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224-610F-478E-A8F3-D46B0332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2A46-8687-4CA0-84A2-2216025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2008-C748-492C-B297-26449307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4A4D-931E-47AB-A375-EAFCD44E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5961-AC90-4F2C-A72F-5CCE8C15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D7EDA-E311-4867-8CB5-D217021F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9F8-8108-4190-ADC8-A969FD45748C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2201-D542-4A89-9803-3882CC15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DF91-9142-4DF1-B24B-668ACDFD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10F-2E4B-42A9-8061-E86D451C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A516-0C42-4A57-888B-EFF5EAAE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6EEE-AA6C-409F-8BA9-34567DCB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A8799-9511-4217-9EC8-1E6A5D57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95061-7C01-4EFC-AF46-10AF5EC65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973E4-BC36-4306-89A1-958C00C7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09C-89BF-458B-9D08-200EF7B9366C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5478-FE0D-4E59-B990-70202DB9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55758-55E0-4C89-B91F-289085B6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4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CA06-F78D-4F39-8B91-92B5740D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3C8D9-7243-4AAD-BC9F-4F9D0069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4F8-DDB1-4692-9FC1-A023FC01207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48DB7-CCCE-4FB5-8861-F98C05AC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84E1-BD4F-4EAE-A631-5CA968FF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2D385-C88F-4BB6-B180-7417A36F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9693-8ACD-477C-B395-3449A700523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B515-CE02-4469-93D2-F2E3DBF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247F4-C354-4825-91DD-BBB80F9A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5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DE09-18B1-4DDB-85DC-24A94EAB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E48B-7A7C-4182-A056-8E6E683B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A7ED-56D3-44ED-B7C2-783B8F9D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0E1FB-EB82-47DB-BA5B-6744303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E9E-C493-4E67-9129-D955EF68AA1D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4861-1EB9-4D6C-8580-EDD74955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5F64-C584-4623-B09B-0B955523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170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E8B7-51F3-41B6-A7F4-A95C5195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D4459-66D1-4619-B54D-E74B3C93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A86B-C902-4685-9038-484EE7BB9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FECED-6596-4D8D-AF17-504E3A49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505C-5900-45F5-910A-165A939F37B5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B264-3E13-422E-A1B7-7811211D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703F-B5C2-455D-9B88-CB69F776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C3C7-5B2E-4549-ACE7-28E1C20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ED00D-03C1-48A5-BC1B-1CB78FB3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006C-ED3C-4E14-8889-CA44931EA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6BB7-74F2-48BE-9338-BA55531AF858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8238-0378-4984-A437-D8932B6D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BEED-6E29-4F2F-9BB8-FB1182A2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eeshpaul#!/vizhome/tableau1_80/Degree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15B0-EFA3-45F8-BF59-969A37D8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1964"/>
            <a:ext cx="9144000" cy="11915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Employment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5D5E-E1E9-439F-B994-95FF1050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5408" y="2791222"/>
            <a:ext cx="4161183" cy="222191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IAS Challenge 3.0 </a:t>
            </a:r>
          </a:p>
          <a:p>
            <a:r>
              <a:rPr lang="en-US" b="1" dirty="0"/>
              <a:t>Team 40</a:t>
            </a:r>
          </a:p>
          <a:p>
            <a:r>
              <a:rPr lang="en-US" sz="2200" dirty="0"/>
              <a:t>Manisha </a:t>
            </a:r>
            <a:r>
              <a:rPr lang="en-US" sz="2200" dirty="0" err="1"/>
              <a:t>Mehra</a:t>
            </a:r>
            <a:endParaRPr lang="en-US" sz="2200" dirty="0"/>
          </a:p>
          <a:p>
            <a:r>
              <a:rPr lang="en-US" sz="2200" dirty="0" err="1"/>
              <a:t>Sumukh</a:t>
            </a:r>
            <a:r>
              <a:rPr lang="en-US" sz="2200" dirty="0"/>
              <a:t> </a:t>
            </a:r>
            <a:r>
              <a:rPr lang="en-US" sz="2200" dirty="0" err="1"/>
              <a:t>Umesha</a:t>
            </a:r>
            <a:endParaRPr lang="en-US" sz="2200" dirty="0"/>
          </a:p>
          <a:p>
            <a:r>
              <a:rPr lang="en-US" sz="2200" dirty="0"/>
              <a:t>Eeshpaul Saggu </a:t>
            </a:r>
          </a:p>
          <a:p>
            <a:r>
              <a:rPr lang="en-US" sz="2200" dirty="0"/>
              <a:t>Yung-</a:t>
            </a:r>
            <a:r>
              <a:rPr lang="en-US" sz="2200" dirty="0" err="1"/>
              <a:t>kuei</a:t>
            </a:r>
            <a:r>
              <a:rPr lang="en-US" sz="2200" dirty="0"/>
              <a:t> Chen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7C363-15BD-4D5F-AD7C-570E445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4F893-C417-4C98-A892-BAB8FBF88816}"/>
              </a:ext>
            </a:extLst>
          </p:cNvPr>
          <p:cNvSpPr txBox="1"/>
          <p:nvPr/>
        </p:nvSpPr>
        <p:spPr>
          <a:xfrm>
            <a:off x="861391" y="5300870"/>
            <a:ext cx="538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Tableau Public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11FCC-4F67-4327-8A62-DC990C50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1613647"/>
            <a:ext cx="9382125" cy="461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8FFAD-6561-4CD3-8870-95BD8424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42" y="1613646"/>
            <a:ext cx="1819275" cy="4619626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D7026476-5BF8-4174-A608-E21D899228A1}"/>
              </a:ext>
            </a:extLst>
          </p:cNvPr>
          <p:cNvSpPr txBox="1">
            <a:spLocks/>
          </p:cNvSpPr>
          <p:nvPr/>
        </p:nvSpPr>
        <p:spPr>
          <a:xfrm>
            <a:off x="246529" y="1050428"/>
            <a:ext cx="11407588" cy="1126435"/>
          </a:xfrm>
          <a:prstGeom prst="rect">
            <a:avLst/>
          </a:prstGeom>
        </p:spPr>
        <p:txBody>
          <a:bodyPr vert="horz" lIns="91440" tIns="45720" rIns="91440" bIns="45720" numCol="1" spcCol="18288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C68420-B6A6-475E-9FB5-ED7BCD288A6C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/>
              <a:t>Age Analysis: 3) </a:t>
            </a:r>
            <a:r>
              <a:rPr lang="en-US" sz="2000" dirty="0"/>
              <a:t>There is a 40% in socializing and 30% increase in Television watching time for senior citizens.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4287D7-D9C4-4D1A-8A5A-1060C18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123AD-9558-42B1-97C2-B720E2189230}"/>
              </a:ext>
            </a:extLst>
          </p:cNvPr>
          <p:cNvSpPr txBox="1"/>
          <p:nvPr/>
        </p:nvSpPr>
        <p:spPr>
          <a:xfrm>
            <a:off x="278296" y="6444476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Data in this slide is for 2012. Weekly Earnings is in $</a:t>
            </a:r>
          </a:p>
        </p:txBody>
      </p:sp>
    </p:spTree>
    <p:extLst>
      <p:ext uri="{BB962C8B-B14F-4D97-AF65-F5344CB8AC3E}">
        <p14:creationId xmlns:p14="http://schemas.microsoft.com/office/powerpoint/2010/main" val="390762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47A740-A189-4A0D-90F0-9605A7E5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6" y="2740452"/>
            <a:ext cx="6309057" cy="3882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90352-0299-4161-9882-78B8AB56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52" y="1329750"/>
            <a:ext cx="4619522" cy="250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4B8E6-EE04-4494-AC4A-4D39D247F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52" y="3933774"/>
            <a:ext cx="4619522" cy="2688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40D89-07AE-4FDD-AD20-2A7E75EE9FAE}"/>
              </a:ext>
            </a:extLst>
          </p:cNvPr>
          <p:cNvSpPr txBox="1"/>
          <p:nvPr/>
        </p:nvSpPr>
        <p:spPr>
          <a:xfrm>
            <a:off x="438926" y="1396010"/>
            <a:ext cx="618716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time spent on job searching has increases by over 2 times during 2008 when compared to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time spent for sleeping has decreased by 25 minutes on a daily basis during recession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A807760A-3237-45A3-BBF1-B95F7690CC31}"/>
              </a:ext>
            </a:extLst>
          </p:cNvPr>
          <p:cNvSpPr txBox="1">
            <a:spLocks/>
          </p:cNvSpPr>
          <p:nvPr/>
        </p:nvSpPr>
        <p:spPr>
          <a:xfrm>
            <a:off x="345486" y="1247294"/>
            <a:ext cx="11407588" cy="895388"/>
          </a:xfrm>
          <a:prstGeom prst="rect">
            <a:avLst/>
          </a:prstGeom>
        </p:spPr>
        <p:txBody>
          <a:bodyPr vert="horz" lIns="91440" tIns="45720" rIns="91440" bIns="45720" numCol="1" spcCol="18288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2E6102-93BB-44FF-8F84-63E9A625A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211" y="5680863"/>
            <a:ext cx="2102273" cy="814546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5837A154-3915-4724-9587-C1FC93A7CE50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/>
              <a:t>Recession Analysis: </a:t>
            </a:r>
            <a:r>
              <a:rPr lang="en-US" sz="2000" dirty="0"/>
              <a:t>For men, the recession is a tipping point which mark a great increase in weekly earnings with a corresponding decrease in hours worked.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5FC5A-C58E-45E3-8963-138CCAFC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573EAE-0F56-4BBE-A75B-A71D4220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45" y="3192637"/>
            <a:ext cx="8959909" cy="3459196"/>
          </a:xfrm>
          <a:prstGeom prst="rect">
            <a:avLst/>
          </a:prstGeom>
        </p:spPr>
      </p:pic>
      <p:sp>
        <p:nvSpPr>
          <p:cNvPr id="14" name="Title 5">
            <a:extLst>
              <a:ext uri="{FF2B5EF4-FFF2-40B4-BE49-F238E27FC236}">
                <a16:creationId xmlns:a16="http://schemas.microsoft.com/office/drawing/2014/main" id="{BFD297AB-125E-48E9-9E95-E2250D545FF9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Variable Importance 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C9F31-75A5-4196-8048-7B1EC612E747}"/>
              </a:ext>
            </a:extLst>
          </p:cNvPr>
          <p:cNvSpPr txBox="1"/>
          <p:nvPr/>
        </p:nvSpPr>
        <p:spPr>
          <a:xfrm>
            <a:off x="822935" y="1407974"/>
            <a:ext cx="10512158" cy="170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Below are the top 10 variables used while predicting Employment status in our data. We used two evaluators in the Random Forest model obtain these variables: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u="sng" dirty="0"/>
              <a:t>Mean Decrease in Accuracy:</a:t>
            </a:r>
            <a:r>
              <a:rPr lang="en-US" sz="1500" dirty="0"/>
              <a:t> this graph tests how much will the accuracy of the model decrease by if we remove a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u="sng" dirty="0"/>
              <a:t>Mean Decrease in Gini: </a:t>
            </a:r>
            <a:r>
              <a:rPr lang="en-US" sz="1500" dirty="0"/>
              <a:t>This graph measures how pure decrease in purity at the end nodes of trees without each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From the graphs, the most important variables are </a:t>
            </a:r>
            <a:r>
              <a:rPr lang="en-US" sz="1500" b="1" dirty="0" err="1"/>
              <a:t>Weekly_hours_worked</a:t>
            </a:r>
            <a:r>
              <a:rPr lang="en-US" sz="1500" b="1" dirty="0"/>
              <a:t>, Weekly Earnings, Job searching and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Please note that the most important variable outside of these test is </a:t>
            </a:r>
            <a:r>
              <a:rPr lang="en-US" sz="1500" b="1" dirty="0"/>
              <a:t>Education level</a:t>
            </a:r>
            <a:r>
              <a:rPr lang="en-US" sz="1500" dirty="0"/>
              <a:t>. It does not show on these graphs as we have used it to split our data to run models customized for each education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6D8D5-B91E-4270-8947-80E02189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6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6E6D-FBF9-7E4C-BE0C-EA27470E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1327" cy="435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ANN is based on numerous numbers of neurons to calculate the result which is highly flexible to adjust and can be used to deal with multiple data problem easily.</a:t>
            </a:r>
          </a:p>
          <a:p>
            <a:r>
              <a:rPr lang="en-US" dirty="0"/>
              <a:t>We took the advantage of ANN to build a flexible and scalable model to predict our result.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92BFA4-92F1-4574-9340-E2E03508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02394"/>
              </p:ext>
            </p:extLst>
          </p:nvPr>
        </p:nvGraphicFramePr>
        <p:xfrm>
          <a:off x="6096000" y="2137647"/>
          <a:ext cx="5018158" cy="293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079">
                  <a:extLst>
                    <a:ext uri="{9D8B030D-6E8A-4147-A177-3AD203B41FA5}">
                      <a16:colId xmlns:a16="http://schemas.microsoft.com/office/drawing/2014/main" val="3895553076"/>
                    </a:ext>
                  </a:extLst>
                </a:gridCol>
                <a:gridCol w="2509079">
                  <a:extLst>
                    <a:ext uri="{9D8B030D-6E8A-4147-A177-3AD203B41FA5}">
                      <a16:colId xmlns:a16="http://schemas.microsoft.com/office/drawing/2014/main" val="3595183615"/>
                    </a:ext>
                  </a:extLst>
                </a:gridCol>
              </a:tblGrid>
              <a:tr h="5871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Characteristics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7728"/>
                  </a:ext>
                </a:extLst>
              </a:tr>
              <a:tr h="587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34281368"/>
                  </a:ext>
                </a:extLst>
              </a:tr>
              <a:tr h="587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Folds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8391285"/>
                  </a:ext>
                </a:extLst>
              </a:tr>
              <a:tr h="587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Neurons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947314"/>
                  </a:ext>
                </a:extLst>
              </a:tr>
              <a:tr h="587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 (No. of Cycles)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03201"/>
                  </a:ext>
                </a:extLst>
              </a:tr>
            </a:tbl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C04A1797-24E3-4DF0-82F1-136638608A84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Artificial Neural Network (ANN)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3226C-0D53-45FF-84CA-7ABE113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1A5DA-D428-4326-AEB1-BFBB4A8BE385}"/>
              </a:ext>
            </a:extLst>
          </p:cNvPr>
          <p:cNvSpPr txBox="1"/>
          <p:nvPr/>
        </p:nvSpPr>
        <p:spPr>
          <a:xfrm>
            <a:off x="278296" y="644447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Complete details about the model are in the model methodologies word file</a:t>
            </a:r>
          </a:p>
        </p:txBody>
      </p:sp>
    </p:spTree>
    <p:extLst>
      <p:ext uri="{BB962C8B-B14F-4D97-AF65-F5344CB8AC3E}">
        <p14:creationId xmlns:p14="http://schemas.microsoft.com/office/powerpoint/2010/main" val="356412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89AF4D-7E77-8D48-B934-7D839D93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2" y="3577365"/>
            <a:ext cx="5072349" cy="326561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10D6D0-2EFA-D140-8752-D4098AD7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13025"/>
              </p:ext>
            </p:extLst>
          </p:nvPr>
        </p:nvGraphicFramePr>
        <p:xfrm>
          <a:off x="240755" y="1668378"/>
          <a:ext cx="5574641" cy="2359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288">
                  <a:extLst>
                    <a:ext uri="{9D8B030D-6E8A-4147-A177-3AD203B41FA5}">
                      <a16:colId xmlns:a16="http://schemas.microsoft.com/office/drawing/2014/main" val="3121534867"/>
                    </a:ext>
                  </a:extLst>
                </a:gridCol>
                <a:gridCol w="951296">
                  <a:extLst>
                    <a:ext uri="{9D8B030D-6E8A-4147-A177-3AD203B41FA5}">
                      <a16:colId xmlns:a16="http://schemas.microsoft.com/office/drawing/2014/main" val="2066416302"/>
                    </a:ext>
                  </a:extLst>
                </a:gridCol>
                <a:gridCol w="1543140">
                  <a:extLst>
                    <a:ext uri="{9D8B030D-6E8A-4147-A177-3AD203B41FA5}">
                      <a16:colId xmlns:a16="http://schemas.microsoft.com/office/drawing/2014/main" val="344802058"/>
                    </a:ext>
                  </a:extLst>
                </a:gridCol>
                <a:gridCol w="1531917">
                  <a:extLst>
                    <a:ext uri="{9D8B030D-6E8A-4147-A177-3AD203B41FA5}">
                      <a16:colId xmlns:a16="http://schemas.microsoft.com/office/drawing/2014/main" val="2721141893"/>
                    </a:ext>
                  </a:extLst>
                </a:gridCol>
              </a:tblGrid>
              <a:tr h="44367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Confusion Matrix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0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Not in labor force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76770479"/>
                  </a:ext>
                </a:extLst>
              </a:tr>
              <a:tr h="418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7941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313498811"/>
                  </a:ext>
                </a:extLst>
              </a:tr>
              <a:tr h="57875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Not in labor force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91646882"/>
                  </a:ext>
                </a:extLst>
              </a:tr>
              <a:tr h="42714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 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437594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8857D8B-3E4B-9B4F-BF19-F6152FD87C7A}"/>
              </a:ext>
            </a:extLst>
          </p:cNvPr>
          <p:cNvSpPr txBox="1"/>
          <p:nvPr/>
        </p:nvSpPr>
        <p:spPr>
          <a:xfrm>
            <a:off x="5997196" y="1668378"/>
            <a:ext cx="5574641" cy="192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Converted original data into H2O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Created ANN with input 44 variables, 2 hidden layers with 300 neuron each and the soft-max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Used the k-fold cross validation for model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Plotted training error to make sure the model converge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Computed the Confusion Matrix for test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Predicted the employment status for target dataset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EA0A25-2D75-4755-A0B4-4A23C300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79727"/>
              </p:ext>
            </p:extLst>
          </p:nvPr>
        </p:nvGraphicFramePr>
        <p:xfrm>
          <a:off x="240754" y="4134456"/>
          <a:ext cx="27939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7">
                  <a:extLst>
                    <a:ext uri="{9D8B030D-6E8A-4147-A177-3AD203B41FA5}">
                      <a16:colId xmlns:a16="http://schemas.microsoft.com/office/drawing/2014/main" val="3771873353"/>
                    </a:ext>
                  </a:extLst>
                </a:gridCol>
                <a:gridCol w="1396997">
                  <a:extLst>
                    <a:ext uri="{9D8B030D-6E8A-4147-A177-3AD203B41FA5}">
                      <a16:colId xmlns:a16="http://schemas.microsoft.com/office/drawing/2014/main" val="263630048"/>
                    </a:ext>
                  </a:extLst>
                </a:gridCol>
              </a:tblGrid>
              <a:tr h="6108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18629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72848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Sensitivity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9116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04136"/>
                  </a:ext>
                </a:extLst>
              </a:tr>
            </a:tbl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5C1A8ABA-B760-4572-BDB1-7DE8B9D1BA32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Artificial Neural Network– 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1C5EA2-DA00-4CAC-A653-B659AA74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04655"/>
              </p:ext>
            </p:extLst>
          </p:nvPr>
        </p:nvGraphicFramePr>
        <p:xfrm>
          <a:off x="3332334" y="4134456"/>
          <a:ext cx="24830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062">
                  <a:extLst>
                    <a:ext uri="{9D8B030D-6E8A-4147-A177-3AD203B41FA5}">
                      <a16:colId xmlns:a16="http://schemas.microsoft.com/office/drawing/2014/main" val="3641790637"/>
                    </a:ext>
                  </a:extLst>
                </a:gridCol>
              </a:tblGrid>
              <a:tr h="5703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 Validation Accuracies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35635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1. 93.89%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96910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2. 93.05%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76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3. 93.76%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67097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4. 93.44%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98089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5. 93.52%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131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6B76C-B3ED-4C13-BC8C-B0865BA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8E152-F705-4C5B-8C92-2ABC2B8B2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6898" y="1632089"/>
            <a:ext cx="3556902" cy="4409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606BA-4517-4CF9-ACF7-4F39A92A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035" y="1632089"/>
            <a:ext cx="6934200" cy="4409937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Random forest is an ensemble of decision trees to increase accuracy</a:t>
            </a:r>
          </a:p>
          <a:p>
            <a:r>
              <a:rPr lang="en-US" sz="2400" dirty="0"/>
              <a:t>The steps followed in this method were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Split the data at an education completed level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Make a forest for each of the education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Check the importance of predictor variables. Understand the structure and depth of trees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Perform a K-fold cross validation to test model robustness. K was taken as 5 in our case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Predict the values of the test dataset </a:t>
            </a:r>
          </a:p>
          <a:p>
            <a:r>
              <a:rPr lang="en-US" sz="2400" dirty="0"/>
              <a:t>The mean accuracy provided by K-fold cross validation was 94.42%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6BEBDC9E-951D-485C-98EF-4E7DDB257B0E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Random Forest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E2070-F969-4019-B8CB-AF59FD6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6C391-B3B8-4563-8255-38627063C994}"/>
              </a:ext>
            </a:extLst>
          </p:cNvPr>
          <p:cNvSpPr txBox="1"/>
          <p:nvPr/>
        </p:nvSpPr>
        <p:spPr>
          <a:xfrm>
            <a:off x="278296" y="644447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Complete details about the model are in the model methodologies word file</a:t>
            </a:r>
          </a:p>
        </p:txBody>
      </p:sp>
    </p:spTree>
    <p:extLst>
      <p:ext uri="{BB962C8B-B14F-4D97-AF65-F5344CB8AC3E}">
        <p14:creationId xmlns:p14="http://schemas.microsoft.com/office/powerpoint/2010/main" val="1435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F38D8C-0F94-45CC-AC4C-447FDF27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57" y="2039713"/>
            <a:ext cx="1960369" cy="2030506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5D710601-C94D-4253-AB0A-14CDDF97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60" y="2058392"/>
            <a:ext cx="1871770" cy="20469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C3895E-8215-43DA-ADED-221A29B80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633" y="2048499"/>
            <a:ext cx="1947407" cy="2030506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BB534EA-ADD6-43D0-AEAA-C9A9FD0B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5104912" cy="267874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The Partial dependency curves describe for what value of weekly hours worked does the model change it’s value: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For Weekly hours worked greater than 35-40 the model will predict a row as “employed”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For Weekly hours worked less than 10 will tend to be “Unemployed” </a:t>
            </a:r>
          </a:p>
          <a:p>
            <a:r>
              <a:rPr lang="en-US" sz="2000" dirty="0"/>
              <a:t>The confusion matrix helps predict the accuracy of the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688D9-435D-4559-80E6-0A61718BCB36}"/>
              </a:ext>
            </a:extLst>
          </p:cNvPr>
          <p:cNvSpPr txBox="1"/>
          <p:nvPr/>
        </p:nvSpPr>
        <p:spPr>
          <a:xfrm>
            <a:off x="10277210" y="1750520"/>
            <a:ext cx="14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in labor force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FF363-5188-42D6-890B-5D41BAC02F9C}"/>
              </a:ext>
            </a:extLst>
          </p:cNvPr>
          <p:cNvSpPr txBox="1"/>
          <p:nvPr/>
        </p:nvSpPr>
        <p:spPr>
          <a:xfrm>
            <a:off x="6686447" y="1744176"/>
            <a:ext cx="91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Employed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7D1B4-2080-4975-A8AE-87D4865A3DDD}"/>
              </a:ext>
            </a:extLst>
          </p:cNvPr>
          <p:cNvSpPr txBox="1"/>
          <p:nvPr/>
        </p:nvSpPr>
        <p:spPr>
          <a:xfrm>
            <a:off x="8568146" y="1750520"/>
            <a:ext cx="121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Unemployed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39CE4-ED1F-4CAE-A3E1-69411A9FA4D9}"/>
              </a:ext>
            </a:extLst>
          </p:cNvPr>
          <p:cNvSpPr txBox="1"/>
          <p:nvPr/>
        </p:nvSpPr>
        <p:spPr>
          <a:xfrm>
            <a:off x="6414052" y="1391478"/>
            <a:ext cx="5348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Dependency Curves – Weekly Hours Worked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EFEC5B-F71A-4C71-97CD-37B94EF8A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38246"/>
              </p:ext>
            </p:extLst>
          </p:nvPr>
        </p:nvGraphicFramePr>
        <p:xfrm>
          <a:off x="6321287" y="4402894"/>
          <a:ext cx="5440791" cy="199696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68234">
                  <a:extLst>
                    <a:ext uri="{9D8B030D-6E8A-4147-A177-3AD203B41FA5}">
                      <a16:colId xmlns:a16="http://schemas.microsoft.com/office/drawing/2014/main" val="3121534867"/>
                    </a:ext>
                  </a:extLst>
                </a:gridCol>
                <a:gridCol w="1030196">
                  <a:extLst>
                    <a:ext uri="{9D8B030D-6E8A-4147-A177-3AD203B41FA5}">
                      <a16:colId xmlns:a16="http://schemas.microsoft.com/office/drawing/2014/main" val="2066416302"/>
                    </a:ext>
                  </a:extLst>
                </a:gridCol>
                <a:gridCol w="1582022">
                  <a:extLst>
                    <a:ext uri="{9D8B030D-6E8A-4147-A177-3AD203B41FA5}">
                      <a16:colId xmlns:a16="http://schemas.microsoft.com/office/drawing/2014/main" val="344802058"/>
                    </a:ext>
                  </a:extLst>
                </a:gridCol>
                <a:gridCol w="1160339">
                  <a:extLst>
                    <a:ext uri="{9D8B030D-6E8A-4147-A177-3AD203B41FA5}">
                      <a16:colId xmlns:a16="http://schemas.microsoft.com/office/drawing/2014/main" val="2721141893"/>
                    </a:ext>
                  </a:extLst>
                </a:gridCol>
              </a:tblGrid>
              <a:tr h="40272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Confusion Matrix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0226"/>
                  </a:ext>
                </a:extLst>
              </a:tr>
              <a:tr h="402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Not in labor force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6770479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8033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3498811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 labor force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1646882"/>
                  </a:ext>
                </a:extLst>
              </a:tr>
              <a:tr h="402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5947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0B64342-BE19-4EFA-B6CD-1C9314C3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75667"/>
              </p:ext>
            </p:extLst>
          </p:nvPr>
        </p:nvGraphicFramePr>
        <p:xfrm>
          <a:off x="838200" y="4166934"/>
          <a:ext cx="25974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13">
                  <a:extLst>
                    <a:ext uri="{9D8B030D-6E8A-4147-A177-3AD203B41FA5}">
                      <a16:colId xmlns:a16="http://schemas.microsoft.com/office/drawing/2014/main" val="377187335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63630048"/>
                    </a:ext>
                  </a:extLst>
                </a:gridCol>
              </a:tblGrid>
              <a:tr h="6108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18629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72848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Sensitivity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9116"/>
                  </a:ext>
                </a:extLst>
              </a:tr>
              <a:tr h="61934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04136"/>
                  </a:ext>
                </a:extLst>
              </a:tr>
            </a:tbl>
          </a:graphicData>
        </a:graphic>
      </p:graphicFrame>
      <p:sp>
        <p:nvSpPr>
          <p:cNvPr id="33" name="Title 5">
            <a:extLst>
              <a:ext uri="{FF2B5EF4-FFF2-40B4-BE49-F238E27FC236}">
                <a16:creationId xmlns:a16="http://schemas.microsoft.com/office/drawing/2014/main" id="{2AA16D7C-109D-4364-B967-4E0B4F26CEFD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Random Forest – Evaluation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92D0A6-D53E-40CD-85A6-CC220903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48765"/>
              </p:ext>
            </p:extLst>
          </p:nvPr>
        </p:nvGraphicFramePr>
        <p:xfrm>
          <a:off x="3631097" y="4166934"/>
          <a:ext cx="23058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880">
                  <a:extLst>
                    <a:ext uri="{9D8B030D-6E8A-4147-A177-3AD203B41FA5}">
                      <a16:colId xmlns:a16="http://schemas.microsoft.com/office/drawing/2014/main" val="3641790637"/>
                    </a:ext>
                  </a:extLst>
                </a:gridCol>
              </a:tblGrid>
              <a:tr h="586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 Validation Accuracies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35635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1. 94.15%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96910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2. 95.57%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76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3. 95.38%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67097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4. 94.23%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98089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5. 92.78%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131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21443-680D-4DCB-98F2-88F9CC5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BAE4CE1B-4453-46FB-9D54-85DEFA19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0" y="1230387"/>
            <a:ext cx="3806984" cy="491760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9ADA7C-E0A4-4F9A-B0D5-AE574049384F}"/>
              </a:ext>
            </a:extLst>
          </p:cNvPr>
          <p:cNvSpPr txBox="1"/>
          <p:nvPr/>
        </p:nvSpPr>
        <p:spPr>
          <a:xfrm>
            <a:off x="3913094" y="1393503"/>
            <a:ext cx="548269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Prepared the data (Conversion of fields into nominal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Created 3 classes of data using </a:t>
            </a:r>
            <a:r>
              <a:rPr lang="en-US" sz="1500" b="1" dirty="0">
                <a:latin typeface="+mj-lt"/>
              </a:rPr>
              <a:t>1-vs-all</a:t>
            </a:r>
            <a:r>
              <a:rPr lang="en-US" sz="1500" dirty="0">
                <a:latin typeface="+mj-lt"/>
              </a:rPr>
              <a:t>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Modelled SVM for unemployed class, XGB for Employed class &amp; Random Forest for Not in labor force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Optimized the models for best parameters using 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Probability of variable belonging to each class is obtained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Predict the class using highest probability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Compute the Confusion Matrix for test &amp;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Using these models, predicted the employment status for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656123-0948-4109-90B3-20B524D2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97964"/>
              </p:ext>
            </p:extLst>
          </p:nvPr>
        </p:nvGraphicFramePr>
        <p:xfrm>
          <a:off x="3913094" y="4417945"/>
          <a:ext cx="5109488" cy="201829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37000">
                  <a:extLst>
                    <a:ext uri="{9D8B030D-6E8A-4147-A177-3AD203B41FA5}">
                      <a16:colId xmlns:a16="http://schemas.microsoft.com/office/drawing/2014/main" val="3121534867"/>
                    </a:ext>
                  </a:extLst>
                </a:gridCol>
                <a:gridCol w="1135442">
                  <a:extLst>
                    <a:ext uri="{9D8B030D-6E8A-4147-A177-3AD203B41FA5}">
                      <a16:colId xmlns:a16="http://schemas.microsoft.com/office/drawing/2014/main" val="2066416302"/>
                    </a:ext>
                  </a:extLst>
                </a:gridCol>
                <a:gridCol w="900046">
                  <a:extLst>
                    <a:ext uri="{9D8B030D-6E8A-4147-A177-3AD203B41FA5}">
                      <a16:colId xmlns:a16="http://schemas.microsoft.com/office/drawing/2014/main" val="344802058"/>
                    </a:ext>
                  </a:extLst>
                </a:gridCol>
                <a:gridCol w="1537000">
                  <a:extLst>
                    <a:ext uri="{9D8B030D-6E8A-4147-A177-3AD203B41FA5}">
                      <a16:colId xmlns:a16="http://schemas.microsoft.com/office/drawing/2014/main" val="2721141893"/>
                    </a:ext>
                  </a:extLst>
                </a:gridCol>
              </a:tblGrid>
              <a:tr h="34592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Confusion Matrix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0226"/>
                  </a:ext>
                </a:extLst>
              </a:tr>
              <a:tr h="497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Not in labor force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6770479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Unemployed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3498811"/>
                  </a:ext>
                </a:extLst>
              </a:tr>
              <a:tr h="338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1646882"/>
                  </a:ext>
                </a:extLst>
              </a:tr>
              <a:tr h="497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Not in labor force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59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6C3997-1488-43C0-9F97-B5066203E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88517"/>
              </p:ext>
            </p:extLst>
          </p:nvPr>
        </p:nvGraphicFramePr>
        <p:xfrm>
          <a:off x="9273594" y="4417945"/>
          <a:ext cx="2597426" cy="201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13">
                  <a:extLst>
                    <a:ext uri="{9D8B030D-6E8A-4147-A177-3AD203B41FA5}">
                      <a16:colId xmlns:a16="http://schemas.microsoft.com/office/drawing/2014/main" val="377187335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63630048"/>
                    </a:ext>
                  </a:extLst>
                </a:gridCol>
              </a:tblGrid>
              <a:tr h="499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18629"/>
                  </a:ext>
                </a:extLst>
              </a:tr>
              <a:tr h="50630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91.65%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72848"/>
                  </a:ext>
                </a:extLst>
              </a:tr>
              <a:tr h="506308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9116"/>
                  </a:ext>
                </a:extLst>
              </a:tr>
              <a:tr h="506308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04136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5E440B49-E2D3-43D3-BFF6-B411AEF04020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Ensemble model (SVM, </a:t>
            </a:r>
            <a:r>
              <a:rPr lang="en-US" sz="2800" b="1" dirty="0" err="1"/>
              <a:t>XGBoost</a:t>
            </a:r>
            <a:r>
              <a:rPr lang="en-US" sz="2800" b="1" dirty="0"/>
              <a:t> &amp; Random Forest Classifiers)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C6684A-8CB0-480C-B594-69B418913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99589"/>
              </p:ext>
            </p:extLst>
          </p:nvPr>
        </p:nvGraphicFramePr>
        <p:xfrm>
          <a:off x="9565140" y="1393502"/>
          <a:ext cx="2305880" cy="286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880">
                  <a:extLst>
                    <a:ext uri="{9D8B030D-6E8A-4147-A177-3AD203B41FA5}">
                      <a16:colId xmlns:a16="http://schemas.microsoft.com/office/drawing/2014/main" val="3641790637"/>
                    </a:ext>
                  </a:extLst>
                </a:gridCol>
              </a:tblGrid>
              <a:tr h="742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 Validation Accuracies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35635"/>
                  </a:ext>
                </a:extLst>
              </a:tr>
              <a:tr h="424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1. 91.46%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96910"/>
                  </a:ext>
                </a:extLst>
              </a:tr>
              <a:tr h="424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2. 90.53%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76"/>
                  </a:ext>
                </a:extLst>
              </a:tr>
              <a:tr h="424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3. 92.75%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67097"/>
                  </a:ext>
                </a:extLst>
              </a:tr>
              <a:tr h="424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4. 92.65%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98089"/>
                  </a:ext>
                </a:extLst>
              </a:tr>
              <a:tr h="424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5. 90.86%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131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3A3-1901-431C-AFE1-C030BDA2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E875D-4298-466C-9270-BF127548A0DE}"/>
              </a:ext>
            </a:extLst>
          </p:cNvPr>
          <p:cNvSpPr txBox="1"/>
          <p:nvPr/>
        </p:nvSpPr>
        <p:spPr>
          <a:xfrm>
            <a:off x="278296" y="644447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Complete details about the model are in the model methodologies word file</a:t>
            </a:r>
          </a:p>
        </p:txBody>
      </p:sp>
    </p:spTree>
    <p:extLst>
      <p:ext uri="{BB962C8B-B14F-4D97-AF65-F5344CB8AC3E}">
        <p14:creationId xmlns:p14="http://schemas.microsoft.com/office/powerpoint/2010/main" val="392218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D1C9E4C-BBA9-40C2-B0EB-C15C03A94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036838"/>
              </p:ext>
            </p:extLst>
          </p:nvPr>
        </p:nvGraphicFramePr>
        <p:xfrm>
          <a:off x="821214" y="1484241"/>
          <a:ext cx="10515600" cy="226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601159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7973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968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2407496"/>
                    </a:ext>
                  </a:extLst>
                </a:gridCol>
              </a:tblGrid>
              <a:tr h="407422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4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4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9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3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 (True +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 (True –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rate)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19931"/>
                  </a:ext>
                </a:extLst>
              </a:tr>
            </a:tbl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A6FC0DF8-DE1F-4D81-976A-C11F8C323506}"/>
              </a:ext>
            </a:extLst>
          </p:cNvPr>
          <p:cNvSpPr txBox="1">
            <a:spLocks/>
          </p:cNvSpPr>
          <p:nvPr/>
        </p:nvSpPr>
        <p:spPr>
          <a:xfrm>
            <a:off x="615387" y="364056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1" dirty="0"/>
              <a:t>Model Comparison (ANN Vs RF Vs Ensemble)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CD433-03AC-4030-95CE-818471508684}"/>
              </a:ext>
            </a:extLst>
          </p:cNvPr>
          <p:cNvSpPr txBox="1"/>
          <p:nvPr/>
        </p:nvSpPr>
        <p:spPr>
          <a:xfrm>
            <a:off x="821214" y="3975652"/>
            <a:ext cx="10515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Key points to note while selecting model: </a:t>
            </a:r>
          </a:p>
          <a:p>
            <a:pPr marL="342900" indent="-342900">
              <a:buAutoNum type="arabicParenR"/>
            </a:pPr>
            <a:r>
              <a:rPr lang="en-US" dirty="0"/>
              <a:t>The top two models chosen are the Random Forest model and the ANN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RF model has better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ANN Model has better Consistency </a:t>
            </a:r>
          </a:p>
          <a:p>
            <a:r>
              <a:rPr lang="en-US" dirty="0"/>
              <a:t>2) The Ensemble model is a highly ambitious approach on our part, and still needs more fine tuning to get it’s accuracy higher</a:t>
            </a:r>
          </a:p>
          <a:p>
            <a:r>
              <a:rPr lang="en-US" dirty="0"/>
              <a:t>3) Please note that we cannot narrow down on one model, and have hence chosen 2 models for prediction submission.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F3F5-5F80-4A51-8D4E-EE2BC17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E8D2-DBD3-4DBD-B675-739528E4F17F}"/>
              </a:ext>
            </a:extLst>
          </p:cNvPr>
          <p:cNvSpPr txBox="1"/>
          <p:nvPr/>
        </p:nvSpPr>
        <p:spPr>
          <a:xfrm>
            <a:off x="278296" y="640472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Please find the prediction excels for the predicted values of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6414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691" y="1660119"/>
            <a:ext cx="11142617" cy="3139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Executive Summary.................................................................................................................................................................3</a:t>
            </a:r>
          </a:p>
          <a:p>
            <a:pPr algn="ctr"/>
            <a:r>
              <a:rPr lang="en-IN" dirty="0">
                <a:latin typeface="+mj-lt"/>
              </a:rPr>
              <a:t>2012 Overview.........................................................................................................................................................................4</a:t>
            </a:r>
          </a:p>
          <a:p>
            <a:pPr algn="ctr"/>
            <a:r>
              <a:rPr lang="en-IN" dirty="0">
                <a:latin typeface="+mj-lt"/>
              </a:rPr>
              <a:t>Gender Analysis.......................................................................................................................................................................6</a:t>
            </a:r>
          </a:p>
          <a:p>
            <a:pPr algn="ctr"/>
            <a:r>
              <a:rPr lang="en-IN" dirty="0">
                <a:latin typeface="+mj-lt"/>
              </a:rPr>
              <a:t>Education EDA.........................................................................................................................................................................7</a:t>
            </a:r>
          </a:p>
          <a:p>
            <a:pPr algn="ctr"/>
            <a:r>
              <a:rPr lang="en-IN" dirty="0">
                <a:latin typeface="+mj-lt"/>
              </a:rPr>
              <a:t>Age Analysis.............................................................................................................................................................................9</a:t>
            </a:r>
          </a:p>
          <a:p>
            <a:pPr algn="ctr"/>
            <a:r>
              <a:rPr lang="en-IN" dirty="0">
                <a:latin typeface="+mj-lt"/>
              </a:rPr>
              <a:t>Recession Analysis.................................................................................................................................................................11</a:t>
            </a:r>
          </a:p>
          <a:p>
            <a:pPr algn="ctr"/>
            <a:r>
              <a:rPr lang="en-IN" dirty="0">
                <a:latin typeface="+mj-lt"/>
              </a:rPr>
              <a:t>Variable Importance..............................................................................................................................................................12</a:t>
            </a:r>
          </a:p>
          <a:p>
            <a:pPr algn="ctr"/>
            <a:r>
              <a:rPr lang="en-IN" dirty="0">
                <a:latin typeface="+mj-lt"/>
              </a:rPr>
              <a:t>Artificial Neural Network.......................................................................................................................................................13</a:t>
            </a:r>
          </a:p>
          <a:p>
            <a:pPr algn="ctr"/>
            <a:r>
              <a:rPr lang="en-IN" dirty="0">
                <a:latin typeface="+mj-lt"/>
              </a:rPr>
              <a:t>Random Forest.......................................................................................................................................................................15</a:t>
            </a:r>
          </a:p>
          <a:p>
            <a:pPr algn="ctr"/>
            <a:r>
              <a:rPr lang="en-IN" dirty="0">
                <a:latin typeface="+mj-lt"/>
              </a:rPr>
              <a:t>Ensemble Model....................................................................................................................................................................17</a:t>
            </a:r>
          </a:p>
          <a:p>
            <a:pPr algn="ctr"/>
            <a:r>
              <a:rPr lang="en-IN" dirty="0">
                <a:latin typeface="+mj-lt"/>
              </a:rPr>
              <a:t>Model Comparison(ANN Vs Random Forest Vs Ensemble)..................................................................................................18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40CF9D1-5686-46D2-B149-8CB51963156B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2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CD9E-E73D-45F4-8EA3-8C1CA895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14" y="1638076"/>
            <a:ext cx="10515600" cy="435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rmAutofit fontScale="70000" lnSpcReduction="20000"/>
          </a:bodyPr>
          <a:lstStyle/>
          <a:p>
            <a:r>
              <a:rPr lang="en-US" b="1" dirty="0"/>
              <a:t>2012 overview</a:t>
            </a:r>
            <a:r>
              <a:rPr lang="en-US" dirty="0"/>
              <a:t>: Sleeping, Socializing and Watching Television takes up most of people’s time. 61% of the dataset consist of employed people and 55% consists of women</a:t>
            </a:r>
          </a:p>
          <a:p>
            <a:r>
              <a:rPr lang="en-US" dirty="0"/>
              <a:t>People with higher wages work much harder</a:t>
            </a:r>
          </a:p>
          <a:p>
            <a:r>
              <a:rPr lang="en-US" b="1" dirty="0"/>
              <a:t>Men vs Women: </a:t>
            </a:r>
            <a:r>
              <a:rPr lang="en-US" dirty="0"/>
              <a:t>The Percentage of employed women has gone down</a:t>
            </a:r>
            <a:br>
              <a:rPr lang="en-US" dirty="0"/>
            </a:br>
            <a:r>
              <a:rPr lang="en-US" dirty="0"/>
              <a:t>from 62% in 2005 to 56% in 2012</a:t>
            </a:r>
          </a:p>
          <a:p>
            <a:r>
              <a:rPr lang="en-US" b="1" dirty="0"/>
              <a:t>Education: </a:t>
            </a:r>
            <a:r>
              <a:rPr lang="en-US" dirty="0"/>
              <a:t>the most common level of education achieved is the high school diploma</a:t>
            </a:r>
          </a:p>
          <a:p>
            <a:r>
              <a:rPr lang="en-US" b="1" dirty="0"/>
              <a:t>Child Care: </a:t>
            </a:r>
            <a:r>
              <a:rPr lang="en-US" dirty="0"/>
              <a:t>Women spend 1.75 the amount of time caring for children than men </a:t>
            </a:r>
          </a:p>
          <a:p>
            <a:r>
              <a:rPr lang="en-US" b="1" dirty="0"/>
              <a:t>Recession</a:t>
            </a:r>
            <a:r>
              <a:rPr lang="en-US" dirty="0"/>
              <a:t>: For men, the recession is a tipping point which marks a great increase in weekly earnings with a corresponding decrease in hours worked</a:t>
            </a:r>
          </a:p>
          <a:p>
            <a:r>
              <a:rPr lang="en-US" dirty="0"/>
              <a:t>Education level, Weekly hours worked, Weekly Earnings, Job searching and Age are the most important variables in our predictive models</a:t>
            </a:r>
          </a:p>
          <a:p>
            <a:r>
              <a:rPr lang="en-US" dirty="0"/>
              <a:t>Three predictive models were made with the following accuracies: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Artificial Neural Network: 93.53%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Forest: 94.42%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Ensemble model (SVM, </a:t>
            </a:r>
            <a:r>
              <a:rPr lang="en-US" dirty="0" err="1"/>
              <a:t>XGBoost</a:t>
            </a:r>
            <a:r>
              <a:rPr lang="en-US" dirty="0"/>
              <a:t> &amp; Random Forest Classifiers): 91.65%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9D9E-AD3C-47DF-96D7-CCE8EB65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6F197287-6196-4D93-A648-C4172ED4AD2C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Executive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48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671E-9B11-4C40-A6CC-D67B1603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06721-9DDD-4249-B166-05A27853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5" y="1528266"/>
            <a:ext cx="11194973" cy="4899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F833F-C82A-46E6-8658-174A82F8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31" y="1633541"/>
            <a:ext cx="4752975" cy="298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279C7-3BC0-4C5D-8232-26040F30CDD2}"/>
              </a:ext>
            </a:extLst>
          </p:cNvPr>
          <p:cNvSpPr txBox="1"/>
          <p:nvPr/>
        </p:nvSpPr>
        <p:spPr>
          <a:xfrm>
            <a:off x="530087" y="6434089"/>
            <a:ext cx="503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Numbers on this slide is total time spent in minutes per day in 2012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1E026-7A80-40F6-A727-8856A059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803" y="2022571"/>
            <a:ext cx="2485197" cy="2203263"/>
          </a:xfrm>
          <a:prstGeom prst="rect">
            <a:avLst/>
          </a:prstGeom>
        </p:spPr>
      </p:pic>
      <p:sp>
        <p:nvSpPr>
          <p:cNvPr id="14" name="Title 5">
            <a:extLst>
              <a:ext uri="{FF2B5EF4-FFF2-40B4-BE49-F238E27FC236}">
                <a16:creationId xmlns:a16="http://schemas.microsoft.com/office/drawing/2014/main" id="{C476EC7A-9E15-4205-814C-53C746D3F985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2012 Overview: </a:t>
            </a:r>
            <a:r>
              <a:rPr lang="en-US" sz="2400" dirty="0"/>
              <a:t>Sleeping, Socializing and Watching Television takes up most of people’s time; Employed people count for 61.8% of the dataset in 2012 Down from 67.4% in 2005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BED5A-CA8A-4B09-8936-99E9E6D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7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1E90E3-9E4A-4ACD-AE22-6137371E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7" y="403813"/>
            <a:ext cx="10927255" cy="867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/>
              <a:t>Unemployed people have increased their time spent on doing unproductive activities (Sleeping, Socializing and Television) by 1.5 hours while a productive activity like job searching has gone up by only 15 mins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889C6-C4F0-4C81-B92D-CB78BA82BD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388" y="4001294"/>
            <a:ext cx="4619220" cy="23241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142108-4C0D-4465-BCCA-A2721F4C81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314" y="3432687"/>
            <a:ext cx="5850486" cy="2892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86F58-6010-4760-8B34-726EE13C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8" y="1460500"/>
            <a:ext cx="4619221" cy="2457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4806FC-96BB-4C73-8D59-CA525E7222AE}"/>
              </a:ext>
            </a:extLst>
          </p:cNvPr>
          <p:cNvSpPr txBox="1"/>
          <p:nvPr/>
        </p:nvSpPr>
        <p:spPr>
          <a:xfrm>
            <a:off x="5503314" y="1484245"/>
            <a:ext cx="585048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in 2012 Unemployed people spend: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18 hours Sleeping, Socializing &amp; watching Television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30 mins finding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spent working and time spent doing unproductive activities is inversely related weekly earnings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higher wages work </a:t>
            </a:r>
            <a:r>
              <a:rPr lang="en-US" b="1" dirty="0"/>
              <a:t>much</a:t>
            </a:r>
            <a:r>
              <a:rPr lang="en-US" dirty="0"/>
              <a:t> harder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00E33-CFDB-4E80-8435-D7A54A3A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35FA6A-8A91-40E7-819D-2E8586F9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8" y="1475631"/>
            <a:ext cx="10894664" cy="48688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DD796579-7549-48C4-B698-6CF0A416EEEF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Men Vs Women: 1) </a:t>
            </a:r>
            <a:r>
              <a:rPr lang="en-US" sz="2400" dirty="0"/>
              <a:t>Women show much higher time spent on chore like activities; </a:t>
            </a:r>
            <a:r>
              <a:rPr lang="en-US" sz="2400" b="1" dirty="0"/>
              <a:t>2) </a:t>
            </a:r>
            <a:r>
              <a:rPr lang="en-US" sz="2400" dirty="0"/>
              <a:t>Despite working .9 times as much as men women get only .75 times the wage as men; </a:t>
            </a:r>
            <a:r>
              <a:rPr lang="en-US" sz="2400" b="1" dirty="0"/>
              <a:t>3) </a:t>
            </a:r>
            <a:r>
              <a:rPr lang="en-US" sz="2400" dirty="0"/>
              <a:t>The Percentage of employed women has gone down</a:t>
            </a:r>
            <a:br>
              <a:rPr lang="en-US" sz="2400" dirty="0"/>
            </a:br>
            <a:r>
              <a:rPr lang="en-US" sz="2400" dirty="0"/>
              <a:t>from 62% in 2005 to 56% in 2012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725B7-1AD3-4EDF-A54D-E613A619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64E29D-5F8F-416E-9318-6E7B23D6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8" y="1472708"/>
            <a:ext cx="10655184" cy="4755814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C9D1AD6B-0417-43F0-A89A-530F7226349F}"/>
              </a:ext>
            </a:extLst>
          </p:cNvPr>
          <p:cNvSpPr txBox="1">
            <a:spLocks/>
          </p:cNvSpPr>
          <p:nvPr/>
        </p:nvSpPr>
        <p:spPr>
          <a:xfrm>
            <a:off x="632372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Education EDA: </a:t>
            </a:r>
            <a:r>
              <a:rPr lang="en-US" sz="2100" b="1" dirty="0"/>
              <a:t>1)</a:t>
            </a:r>
            <a:r>
              <a:rPr lang="en-US" sz="2400" b="1" dirty="0"/>
              <a:t> </a:t>
            </a:r>
            <a:r>
              <a:rPr lang="en-US" sz="2100" dirty="0"/>
              <a:t>The highest wages are earned by the most educated people ( &gt;$1000 per week) while most common level of education achieved is a high school diploma. </a:t>
            </a:r>
            <a:r>
              <a:rPr lang="en-US" sz="2100" b="1" dirty="0"/>
              <a:t>2) </a:t>
            </a:r>
            <a:r>
              <a:rPr lang="en-US" sz="2100" dirty="0"/>
              <a:t>Women account for 55% of the data in 2012, however they make up only 42% of people with a Prof. or a doctoral degree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9182A1-857E-4BD1-91CA-4DF6B225397B}"/>
              </a:ext>
            </a:extLst>
          </p:cNvPr>
          <p:cNvSpPr/>
          <p:nvPr/>
        </p:nvSpPr>
        <p:spPr>
          <a:xfrm>
            <a:off x="3339548" y="4373217"/>
            <a:ext cx="1099929" cy="318053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051BB-1510-4B45-80CE-263CF3008B73}"/>
              </a:ext>
            </a:extLst>
          </p:cNvPr>
          <p:cNvSpPr/>
          <p:nvPr/>
        </p:nvSpPr>
        <p:spPr>
          <a:xfrm>
            <a:off x="3339548" y="3795354"/>
            <a:ext cx="1099929" cy="318053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A139-938D-4C7C-A9C5-3FF37DC3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853A6-8023-459C-BEB9-1B9492197EA6}"/>
              </a:ext>
            </a:extLst>
          </p:cNvPr>
          <p:cNvSpPr txBox="1"/>
          <p:nvPr/>
        </p:nvSpPr>
        <p:spPr>
          <a:xfrm>
            <a:off x="278296" y="6444476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Data in this slide is for 2012</a:t>
            </a:r>
          </a:p>
        </p:txBody>
      </p:sp>
    </p:spTree>
    <p:extLst>
      <p:ext uri="{BB962C8B-B14F-4D97-AF65-F5344CB8AC3E}">
        <p14:creationId xmlns:p14="http://schemas.microsoft.com/office/powerpoint/2010/main" val="24051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B9D279A8-1C1E-4E4A-A9F0-05B34690CA7F}"/>
              </a:ext>
            </a:extLst>
          </p:cNvPr>
          <p:cNvSpPr txBox="1">
            <a:spLocks/>
          </p:cNvSpPr>
          <p:nvPr/>
        </p:nvSpPr>
        <p:spPr>
          <a:xfrm>
            <a:off x="632372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Child Analysis: </a:t>
            </a:r>
            <a:r>
              <a:rPr lang="en-US" sz="2100" b="1" dirty="0"/>
              <a:t>1) </a:t>
            </a:r>
            <a:r>
              <a:rPr lang="en-US" sz="2100" dirty="0"/>
              <a:t>Women spend 1.75 the amount of time caring for children than men </a:t>
            </a:r>
            <a:r>
              <a:rPr lang="en-US" sz="2100" b="1" dirty="0"/>
              <a:t>2) </a:t>
            </a:r>
            <a:r>
              <a:rPr lang="en-US" sz="2100" dirty="0"/>
              <a:t>Lesser the education, lesser is the amount of time spent caring for children.  </a:t>
            </a:r>
            <a:r>
              <a:rPr lang="en-US" sz="2100" b="1" dirty="0"/>
              <a:t>3) </a:t>
            </a:r>
            <a:r>
              <a:rPr lang="en-US" sz="2100" dirty="0"/>
              <a:t>Time spent caring for children  gradually increases till 5 children after which it remains constant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01F2B-4E62-4EB0-BFA1-9330EF2E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2" y="1419152"/>
            <a:ext cx="10973378" cy="492537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FCAB0E-00C2-4752-9948-31EFF40F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1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11FCC-4F67-4327-8A62-DC990C50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1613647"/>
            <a:ext cx="9382125" cy="461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8FFAD-6561-4CD3-8870-95BD8424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42" y="1613646"/>
            <a:ext cx="1819275" cy="4619626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EC58B088-FB1E-42CA-8355-DFB4FA6E0318}"/>
              </a:ext>
            </a:extLst>
          </p:cNvPr>
          <p:cNvSpPr txBox="1">
            <a:spLocks/>
          </p:cNvSpPr>
          <p:nvPr/>
        </p:nvSpPr>
        <p:spPr>
          <a:xfrm>
            <a:off x="246529" y="1736033"/>
            <a:ext cx="11407588" cy="1126435"/>
          </a:xfrm>
          <a:prstGeom prst="rect">
            <a:avLst/>
          </a:prstGeom>
        </p:spPr>
        <p:txBody>
          <a:bodyPr vert="horz" lIns="91440" tIns="45720" rIns="91440" bIns="45720" numCol="1" spcCol="18288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EF17DED-835C-4BE0-97C2-78886A522599}"/>
              </a:ext>
            </a:extLst>
          </p:cNvPr>
          <p:cNvSpPr txBox="1">
            <a:spLocks/>
          </p:cNvSpPr>
          <p:nvPr/>
        </p:nvSpPr>
        <p:spPr>
          <a:xfrm>
            <a:off x="615387" y="403813"/>
            <a:ext cx="10927255" cy="867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300" b="1" dirty="0"/>
              <a:t>Age Analysis: </a:t>
            </a:r>
            <a:r>
              <a:rPr lang="en-US" sz="3000" b="1" dirty="0"/>
              <a:t>1) </a:t>
            </a:r>
            <a:r>
              <a:rPr lang="en-US" sz="3000" dirty="0"/>
              <a:t>Teenagers spend 220% more time on running over any other age group </a:t>
            </a:r>
            <a:r>
              <a:rPr lang="en-US" sz="3000" b="1" dirty="0"/>
              <a:t>2)</a:t>
            </a:r>
            <a:r>
              <a:rPr lang="en-US" sz="3000" dirty="0"/>
              <a:t> People in the 30-39 age bracket spend the most amount of time caring for children (69 mins/day) and playing with children (24 mins/day)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78E80-F4A6-47B5-A04F-4E09C23F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70B49-EA16-4301-8299-136B6318D1D0}"/>
              </a:ext>
            </a:extLst>
          </p:cNvPr>
          <p:cNvSpPr txBox="1"/>
          <p:nvPr/>
        </p:nvSpPr>
        <p:spPr>
          <a:xfrm>
            <a:off x="278296" y="6444476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Data in this slide is for 2012</a:t>
            </a:r>
          </a:p>
        </p:txBody>
      </p:sp>
    </p:spTree>
    <p:extLst>
      <p:ext uri="{BB962C8B-B14F-4D97-AF65-F5344CB8AC3E}">
        <p14:creationId xmlns:p14="http://schemas.microsoft.com/office/powerpoint/2010/main" val="45128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1514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Employment Analysis </vt:lpstr>
      <vt:lpstr>PowerPoint Presentation</vt:lpstr>
      <vt:lpstr>PowerPoint Presentation</vt:lpstr>
      <vt:lpstr>PowerPoint Presentation</vt:lpstr>
      <vt:lpstr>Unemployed people have increased their time spent on doing unproductive activities (Sleeping, Socializing and Television) by 1.5 hours while a productive activity like job searching has gone up by only 15 mins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Analysis</dc:title>
  <dc:creator>paul saggu</dc:creator>
  <cp:lastModifiedBy>paul saggu</cp:lastModifiedBy>
  <cp:revision>51</cp:revision>
  <dcterms:created xsi:type="dcterms:W3CDTF">2018-03-17T23:48:19Z</dcterms:created>
  <dcterms:modified xsi:type="dcterms:W3CDTF">2018-03-21T03:38:46Z</dcterms:modified>
</cp:coreProperties>
</file>