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8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0" y="0"/>
            <a:ext cx="14630400" cy="3086100"/>
          </a:xfrm>
          <a:prstGeom prst="rect">
            <a:avLst/>
          </a:prstGeom>
        </p:spPr>
      </p:pic>
      <p:sp>
        <p:nvSpPr>
          <p:cNvPr id="5" name="Text 2"/>
          <p:cNvSpPr/>
          <p:nvPr/>
        </p:nvSpPr>
        <p:spPr>
          <a:xfrm>
            <a:off x="864037" y="4347805"/>
            <a:ext cx="8943499" cy="1064657"/>
          </a:xfrm>
          <a:prstGeom prst="rect">
            <a:avLst/>
          </a:prstGeom>
          <a:noFill/>
          <a:ln/>
        </p:spPr>
        <p:txBody>
          <a:bodyPr wrap="none" rtlCol="0" anchor="t"/>
          <a:lstStyle/>
          <a:p>
            <a:pPr marL="0" indent="0">
              <a:lnSpc>
                <a:spcPts val="8384"/>
              </a:lnSpc>
              <a:buNone/>
            </a:pPr>
            <a:r>
              <a:rPr lang="en-US" sz="6707" dirty="0">
                <a:solidFill>
                  <a:srgbClr val="1B1B27"/>
                </a:solidFill>
                <a:latin typeface="Alexandria" pitchFamily="34" charset="0"/>
                <a:ea typeface="Alexandria" pitchFamily="34" charset="-122"/>
                <a:cs typeface="Alexandria" pitchFamily="34" charset="-120"/>
              </a:rPr>
              <a:t>Introduction to </a:t>
            </a:r>
            <a:r>
              <a:rPr lang="en-US" sz="6707" b="1" dirty="0">
                <a:solidFill>
                  <a:srgbClr val="1B1B27"/>
                </a:solidFill>
                <a:latin typeface="Alexandria" pitchFamily="34" charset="0"/>
                <a:ea typeface="Alexandria" pitchFamily="34" charset="-122"/>
                <a:cs typeface="Alexandria" pitchFamily="34" charset="-120"/>
              </a:rPr>
              <a:t>'ಚರ್ಚೆ'</a:t>
            </a:r>
            <a:endParaRPr lang="en-US" sz="6707" dirty="0"/>
          </a:p>
        </p:txBody>
      </p:sp>
      <p:sp>
        <p:nvSpPr>
          <p:cNvPr id="6" name="Text 3"/>
          <p:cNvSpPr/>
          <p:nvPr/>
        </p:nvSpPr>
        <p:spPr>
          <a:xfrm>
            <a:off x="864037" y="5782747"/>
            <a:ext cx="12902327" cy="1185148"/>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 'ಚರ್ಚೆ' is an engaging online discussion forum that brings people together to share ideas, ask questions, and engage in thought-provoking conversations. Built using the powerful Django full-stack framework, it offers a seamless and intuitive user experience.</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864037" y="1960602"/>
            <a:ext cx="9867543" cy="771525"/>
          </a:xfrm>
          <a:prstGeom prst="rect">
            <a:avLst/>
          </a:prstGeom>
          <a:noFill/>
          <a:ln/>
        </p:spPr>
        <p:txBody>
          <a:bodyPr wrap="none" rtlCol="0" anchor="t"/>
          <a:lstStyle/>
          <a:p>
            <a:pPr marL="0" indent="0">
              <a:lnSpc>
                <a:spcPts val="6075"/>
              </a:lnSpc>
              <a:buNone/>
            </a:pPr>
            <a:r>
              <a:rPr lang="en-US" sz="4860" dirty="0">
                <a:solidFill>
                  <a:srgbClr val="1B1B27"/>
                </a:solidFill>
                <a:latin typeface="Alexandria" pitchFamily="34" charset="0"/>
                <a:ea typeface="Alexandria" pitchFamily="34" charset="-122"/>
                <a:cs typeface="Alexandria" pitchFamily="34" charset="-120"/>
              </a:rPr>
              <a:t>About Discussion Forum Project</a:t>
            </a:r>
            <a:endParaRPr lang="en-US" sz="4860" dirty="0"/>
          </a:p>
        </p:txBody>
      </p:sp>
      <p:sp>
        <p:nvSpPr>
          <p:cNvPr id="5" name="Text 3"/>
          <p:cNvSpPr/>
          <p:nvPr/>
        </p:nvSpPr>
        <p:spPr>
          <a:xfrm>
            <a:off x="864037" y="3225879"/>
            <a:ext cx="12902327" cy="1580198"/>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Have you ever heard about Stack Overflow?  Yes, in this project, we will build a discussion forum using python Django where all the logged-in users will be able to post their questions or problems or answer other people’s queries if they know about it. This python Django project is for those people who have basic knowledge in Django.</a:t>
            </a:r>
            <a:endParaRPr lang="en-US" sz="1944" dirty="0"/>
          </a:p>
        </p:txBody>
      </p:sp>
      <p:sp>
        <p:nvSpPr>
          <p:cNvPr id="6" name="Text 4"/>
          <p:cNvSpPr/>
          <p:nvPr/>
        </p:nvSpPr>
        <p:spPr>
          <a:xfrm>
            <a:off x="864037" y="5083731"/>
            <a:ext cx="12902327" cy="1185148"/>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The objective of the discussion forum django project is to implement an online discussion forum where users can post their questions or reply to other people’s questions. Basic knowledge of the front-end part and a good knowledge of Django is required to complete and understand the project.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0269" y="2318266"/>
            <a:ext cx="4985861" cy="3593068"/>
          </a:xfrm>
          <a:prstGeom prst="rect">
            <a:avLst/>
          </a:prstGeom>
        </p:spPr>
      </p:pic>
      <p:sp>
        <p:nvSpPr>
          <p:cNvPr id="6" name="Text 2"/>
          <p:cNvSpPr/>
          <p:nvPr/>
        </p:nvSpPr>
        <p:spPr>
          <a:xfrm>
            <a:off x="6186964" y="1031677"/>
            <a:ext cx="7742873" cy="1250871"/>
          </a:xfrm>
          <a:prstGeom prst="rect">
            <a:avLst/>
          </a:prstGeom>
          <a:noFill/>
          <a:ln/>
        </p:spPr>
        <p:txBody>
          <a:bodyPr wrap="square" rtlCol="0" anchor="t"/>
          <a:lstStyle/>
          <a:p>
            <a:pPr marL="0" indent="0">
              <a:lnSpc>
                <a:spcPts val="4926"/>
              </a:lnSpc>
              <a:buNone/>
            </a:pPr>
            <a:r>
              <a:rPr lang="en-US" sz="3941" dirty="0">
                <a:solidFill>
                  <a:srgbClr val="1B1B27"/>
                </a:solidFill>
                <a:latin typeface="Alexandria" pitchFamily="34" charset="0"/>
                <a:ea typeface="Alexandria" pitchFamily="34" charset="-122"/>
                <a:cs typeface="Alexandria" pitchFamily="34" charset="-120"/>
              </a:rPr>
              <a:t>User Registration and Authentication</a:t>
            </a:r>
            <a:endParaRPr lang="en-US" sz="3941" dirty="0"/>
          </a:p>
        </p:txBody>
      </p:sp>
      <p:sp>
        <p:nvSpPr>
          <p:cNvPr id="7" name="Shape 3"/>
          <p:cNvSpPr/>
          <p:nvPr/>
        </p:nvSpPr>
        <p:spPr>
          <a:xfrm>
            <a:off x="6186964" y="2807851"/>
            <a:ext cx="450294" cy="450294"/>
          </a:xfrm>
          <a:prstGeom prst="roundRect">
            <a:avLst>
              <a:gd name="adj" fmla="val 18671"/>
            </a:avLst>
          </a:prstGeom>
          <a:solidFill>
            <a:srgbClr val="D2DDF9"/>
          </a:solidFill>
          <a:ln w="7620">
            <a:solidFill>
              <a:srgbClr val="B8C3DF"/>
            </a:solidFill>
            <a:prstDash val="solid"/>
          </a:ln>
        </p:spPr>
      </p:sp>
      <p:sp>
        <p:nvSpPr>
          <p:cNvPr id="8" name="Text 4"/>
          <p:cNvSpPr/>
          <p:nvPr/>
        </p:nvSpPr>
        <p:spPr>
          <a:xfrm>
            <a:off x="6355794" y="2882860"/>
            <a:ext cx="112633" cy="300276"/>
          </a:xfrm>
          <a:prstGeom prst="rect">
            <a:avLst/>
          </a:prstGeom>
          <a:noFill/>
          <a:ln/>
        </p:spPr>
        <p:txBody>
          <a:bodyPr wrap="none" rtlCol="0" anchor="t"/>
          <a:lstStyle/>
          <a:p>
            <a:pPr marL="0" indent="0" algn="ctr">
              <a:lnSpc>
                <a:spcPts val="2364"/>
              </a:lnSpc>
              <a:buNone/>
            </a:pPr>
            <a:r>
              <a:rPr lang="en-US" sz="2364" dirty="0">
                <a:solidFill>
                  <a:srgbClr val="404155"/>
                </a:solidFill>
                <a:latin typeface="Alexandria" pitchFamily="34" charset="0"/>
                <a:ea typeface="Alexandria" pitchFamily="34" charset="-122"/>
                <a:cs typeface="Alexandria" pitchFamily="34" charset="-120"/>
              </a:rPr>
              <a:t>1</a:t>
            </a:r>
            <a:endParaRPr lang="en-US" sz="2364" dirty="0"/>
          </a:p>
        </p:txBody>
      </p:sp>
      <p:sp>
        <p:nvSpPr>
          <p:cNvPr id="9" name="Text 5"/>
          <p:cNvSpPr/>
          <p:nvPr/>
        </p:nvSpPr>
        <p:spPr>
          <a:xfrm>
            <a:off x="6837402" y="2807851"/>
            <a:ext cx="2502218" cy="312777"/>
          </a:xfrm>
          <a:prstGeom prst="rect">
            <a:avLst/>
          </a:prstGeom>
          <a:noFill/>
          <a:ln/>
        </p:spPr>
        <p:txBody>
          <a:bodyPr wrap="none" rtlCol="0" anchor="t"/>
          <a:lstStyle/>
          <a:p>
            <a:pPr marL="0" indent="0">
              <a:lnSpc>
                <a:spcPts val="2463"/>
              </a:lnSpc>
              <a:buNone/>
            </a:pPr>
            <a:r>
              <a:rPr lang="en-US" sz="1970" dirty="0">
                <a:solidFill>
                  <a:srgbClr val="404155"/>
                </a:solidFill>
                <a:latin typeface="Alexandria" pitchFamily="34" charset="0"/>
                <a:ea typeface="Alexandria" pitchFamily="34" charset="-122"/>
                <a:cs typeface="Alexandria" pitchFamily="34" charset="-120"/>
              </a:rPr>
              <a:t>Registration</a:t>
            </a:r>
            <a:endParaRPr lang="en-US" sz="1970" dirty="0"/>
          </a:p>
        </p:txBody>
      </p:sp>
      <p:sp>
        <p:nvSpPr>
          <p:cNvPr id="10" name="Text 6"/>
          <p:cNvSpPr/>
          <p:nvPr/>
        </p:nvSpPr>
        <p:spPr>
          <a:xfrm>
            <a:off x="6837402" y="3240643"/>
            <a:ext cx="7092434" cy="640318"/>
          </a:xfrm>
          <a:prstGeom prst="rect">
            <a:avLst/>
          </a:prstGeom>
          <a:noFill/>
          <a:ln/>
        </p:spPr>
        <p:txBody>
          <a:bodyPr wrap="square" rtlCol="0" anchor="t"/>
          <a:lstStyle/>
          <a:p>
            <a:pPr marL="0" indent="0">
              <a:lnSpc>
                <a:spcPts val="2522"/>
              </a:lnSpc>
              <a:buNone/>
            </a:pPr>
            <a:r>
              <a:rPr lang="en-US" sz="1576" dirty="0">
                <a:solidFill>
                  <a:srgbClr val="404155"/>
                </a:solidFill>
                <a:latin typeface="Nobile" pitchFamily="34" charset="0"/>
                <a:ea typeface="Nobile" pitchFamily="34" charset="-122"/>
                <a:cs typeface="Nobile" pitchFamily="34" charset="-120"/>
              </a:rPr>
              <a:t>Users can easily create an account with a secure registration process, ensuring the safety of their personal information.</a:t>
            </a:r>
            <a:endParaRPr lang="en-US" sz="1576" dirty="0"/>
          </a:p>
        </p:txBody>
      </p:sp>
      <p:sp>
        <p:nvSpPr>
          <p:cNvPr id="11" name="Shape 7"/>
          <p:cNvSpPr/>
          <p:nvPr/>
        </p:nvSpPr>
        <p:spPr>
          <a:xfrm>
            <a:off x="6186964" y="4306253"/>
            <a:ext cx="450294" cy="450294"/>
          </a:xfrm>
          <a:prstGeom prst="roundRect">
            <a:avLst>
              <a:gd name="adj" fmla="val 18671"/>
            </a:avLst>
          </a:prstGeom>
          <a:solidFill>
            <a:srgbClr val="D2DDF9"/>
          </a:solidFill>
          <a:ln w="7620">
            <a:solidFill>
              <a:srgbClr val="B8C3DF"/>
            </a:solidFill>
            <a:prstDash val="solid"/>
          </a:ln>
        </p:spPr>
      </p:sp>
      <p:sp>
        <p:nvSpPr>
          <p:cNvPr id="12" name="Text 8"/>
          <p:cNvSpPr/>
          <p:nvPr/>
        </p:nvSpPr>
        <p:spPr>
          <a:xfrm>
            <a:off x="6324243" y="4381262"/>
            <a:ext cx="175617" cy="300276"/>
          </a:xfrm>
          <a:prstGeom prst="rect">
            <a:avLst/>
          </a:prstGeom>
          <a:noFill/>
          <a:ln/>
        </p:spPr>
        <p:txBody>
          <a:bodyPr wrap="none" rtlCol="0" anchor="t"/>
          <a:lstStyle/>
          <a:p>
            <a:pPr marL="0" indent="0" algn="ctr">
              <a:lnSpc>
                <a:spcPts val="2364"/>
              </a:lnSpc>
              <a:buNone/>
            </a:pPr>
            <a:r>
              <a:rPr lang="en-US" sz="2364" dirty="0">
                <a:solidFill>
                  <a:srgbClr val="404155"/>
                </a:solidFill>
                <a:latin typeface="Alexandria" pitchFamily="34" charset="0"/>
                <a:ea typeface="Alexandria" pitchFamily="34" charset="-122"/>
                <a:cs typeface="Alexandria" pitchFamily="34" charset="-120"/>
              </a:rPr>
              <a:t>2</a:t>
            </a:r>
            <a:endParaRPr lang="en-US" sz="2364" dirty="0"/>
          </a:p>
        </p:txBody>
      </p:sp>
      <p:sp>
        <p:nvSpPr>
          <p:cNvPr id="13" name="Text 9"/>
          <p:cNvSpPr/>
          <p:nvPr/>
        </p:nvSpPr>
        <p:spPr>
          <a:xfrm>
            <a:off x="6837402" y="4306253"/>
            <a:ext cx="2502218" cy="312777"/>
          </a:xfrm>
          <a:prstGeom prst="rect">
            <a:avLst/>
          </a:prstGeom>
          <a:noFill/>
          <a:ln/>
        </p:spPr>
        <p:txBody>
          <a:bodyPr wrap="none" rtlCol="0" anchor="t"/>
          <a:lstStyle/>
          <a:p>
            <a:pPr marL="0" indent="0">
              <a:lnSpc>
                <a:spcPts val="2463"/>
              </a:lnSpc>
              <a:buNone/>
            </a:pPr>
            <a:r>
              <a:rPr lang="en-US" sz="1970" dirty="0">
                <a:solidFill>
                  <a:srgbClr val="404155"/>
                </a:solidFill>
                <a:latin typeface="Alexandria" pitchFamily="34" charset="0"/>
                <a:ea typeface="Alexandria" pitchFamily="34" charset="-122"/>
                <a:cs typeface="Alexandria" pitchFamily="34" charset="-120"/>
              </a:rPr>
              <a:t>Login</a:t>
            </a:r>
            <a:endParaRPr lang="en-US" sz="1970" dirty="0"/>
          </a:p>
        </p:txBody>
      </p:sp>
      <p:sp>
        <p:nvSpPr>
          <p:cNvPr id="14" name="Text 10"/>
          <p:cNvSpPr/>
          <p:nvPr/>
        </p:nvSpPr>
        <p:spPr>
          <a:xfrm>
            <a:off x="6837402" y="4739045"/>
            <a:ext cx="7092434" cy="640318"/>
          </a:xfrm>
          <a:prstGeom prst="rect">
            <a:avLst/>
          </a:prstGeom>
          <a:noFill/>
          <a:ln/>
        </p:spPr>
        <p:txBody>
          <a:bodyPr wrap="square" rtlCol="0" anchor="t"/>
          <a:lstStyle/>
          <a:p>
            <a:pPr marL="0" indent="0">
              <a:lnSpc>
                <a:spcPts val="2522"/>
              </a:lnSpc>
              <a:buNone/>
            </a:pPr>
            <a:r>
              <a:rPr lang="en-US" sz="1576" dirty="0">
                <a:solidFill>
                  <a:srgbClr val="404155"/>
                </a:solidFill>
                <a:latin typeface="Nobile" pitchFamily="34" charset="0"/>
                <a:ea typeface="Nobile" pitchFamily="34" charset="-122"/>
                <a:cs typeface="Nobile" pitchFamily="34" charset="-120"/>
              </a:rPr>
              <a:t>The user can login to his account with his credentials, the system verifies the credentials with the database to grant or deny login access</a:t>
            </a:r>
            <a:endParaRPr lang="en-US" sz="1576" dirty="0"/>
          </a:p>
        </p:txBody>
      </p:sp>
      <p:sp>
        <p:nvSpPr>
          <p:cNvPr id="15" name="Shape 11"/>
          <p:cNvSpPr/>
          <p:nvPr/>
        </p:nvSpPr>
        <p:spPr>
          <a:xfrm>
            <a:off x="6186964" y="5804654"/>
            <a:ext cx="450294" cy="450294"/>
          </a:xfrm>
          <a:prstGeom prst="roundRect">
            <a:avLst>
              <a:gd name="adj" fmla="val 18671"/>
            </a:avLst>
          </a:prstGeom>
          <a:solidFill>
            <a:srgbClr val="D2DDF9"/>
          </a:solidFill>
          <a:ln w="7620">
            <a:solidFill>
              <a:srgbClr val="B8C3DF"/>
            </a:solidFill>
            <a:prstDash val="solid"/>
          </a:ln>
        </p:spPr>
      </p:sp>
      <p:sp>
        <p:nvSpPr>
          <p:cNvPr id="16" name="Text 12"/>
          <p:cNvSpPr/>
          <p:nvPr/>
        </p:nvSpPr>
        <p:spPr>
          <a:xfrm>
            <a:off x="6323648" y="5879663"/>
            <a:ext cx="176808" cy="300276"/>
          </a:xfrm>
          <a:prstGeom prst="rect">
            <a:avLst/>
          </a:prstGeom>
          <a:noFill/>
          <a:ln/>
        </p:spPr>
        <p:txBody>
          <a:bodyPr wrap="none" rtlCol="0" anchor="t"/>
          <a:lstStyle/>
          <a:p>
            <a:pPr marL="0" indent="0" algn="ctr">
              <a:lnSpc>
                <a:spcPts val="2364"/>
              </a:lnSpc>
              <a:buNone/>
            </a:pPr>
            <a:r>
              <a:rPr lang="en-US" sz="2364" dirty="0">
                <a:solidFill>
                  <a:srgbClr val="404155"/>
                </a:solidFill>
                <a:latin typeface="Alexandria" pitchFamily="34" charset="0"/>
                <a:ea typeface="Alexandria" pitchFamily="34" charset="-122"/>
                <a:cs typeface="Alexandria" pitchFamily="34" charset="-120"/>
              </a:rPr>
              <a:t>3</a:t>
            </a:r>
            <a:endParaRPr lang="en-US" sz="2364" dirty="0"/>
          </a:p>
        </p:txBody>
      </p:sp>
      <p:sp>
        <p:nvSpPr>
          <p:cNvPr id="17" name="Text 13"/>
          <p:cNvSpPr/>
          <p:nvPr/>
        </p:nvSpPr>
        <p:spPr>
          <a:xfrm>
            <a:off x="6837402" y="5804654"/>
            <a:ext cx="2547342" cy="312777"/>
          </a:xfrm>
          <a:prstGeom prst="rect">
            <a:avLst/>
          </a:prstGeom>
          <a:noFill/>
          <a:ln/>
        </p:spPr>
        <p:txBody>
          <a:bodyPr wrap="none" rtlCol="0" anchor="t"/>
          <a:lstStyle/>
          <a:p>
            <a:pPr marL="0" indent="0">
              <a:lnSpc>
                <a:spcPts val="2463"/>
              </a:lnSpc>
              <a:buNone/>
            </a:pPr>
            <a:r>
              <a:rPr lang="en-US" sz="1970" dirty="0">
                <a:solidFill>
                  <a:srgbClr val="404155"/>
                </a:solidFill>
                <a:latin typeface="Alexandria" pitchFamily="34" charset="0"/>
                <a:ea typeface="Alexandria" pitchFamily="34" charset="-122"/>
                <a:cs typeface="Alexandria" pitchFamily="34" charset="-120"/>
              </a:rPr>
              <a:t>Profile Management</a:t>
            </a:r>
            <a:endParaRPr lang="en-US" sz="1970" dirty="0"/>
          </a:p>
        </p:txBody>
      </p:sp>
      <p:sp>
        <p:nvSpPr>
          <p:cNvPr id="18" name="Text 14"/>
          <p:cNvSpPr/>
          <p:nvPr/>
        </p:nvSpPr>
        <p:spPr>
          <a:xfrm>
            <a:off x="6837402" y="6237446"/>
            <a:ext cx="7092434" cy="960477"/>
          </a:xfrm>
          <a:prstGeom prst="rect">
            <a:avLst/>
          </a:prstGeom>
          <a:noFill/>
          <a:ln/>
        </p:spPr>
        <p:txBody>
          <a:bodyPr wrap="square" rtlCol="0" anchor="t"/>
          <a:lstStyle/>
          <a:p>
            <a:pPr marL="0" indent="0">
              <a:lnSpc>
                <a:spcPts val="2522"/>
              </a:lnSpc>
              <a:buNone/>
            </a:pPr>
            <a:r>
              <a:rPr lang="en-US" sz="1576" dirty="0">
                <a:solidFill>
                  <a:srgbClr val="404155"/>
                </a:solidFill>
                <a:latin typeface="Nobile" pitchFamily="34" charset="0"/>
                <a:ea typeface="Nobile" pitchFamily="34" charset="-122"/>
                <a:cs typeface="Nobile" pitchFamily="34" charset="-120"/>
              </a:rPr>
              <a:t>Users can customize their profiles; the registered credentials are displayed here to the user and also, he has option to update his profile photo from the default user profile photo</a:t>
            </a:r>
            <a:endParaRPr lang="en-US" sz="157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729" y="3009067"/>
            <a:ext cx="4868942" cy="2211348"/>
          </a:xfrm>
          <a:prstGeom prst="rect">
            <a:avLst/>
          </a:prstGeom>
        </p:spPr>
      </p:pic>
      <p:sp>
        <p:nvSpPr>
          <p:cNvPr id="6" name="Text 2"/>
          <p:cNvSpPr/>
          <p:nvPr/>
        </p:nvSpPr>
        <p:spPr>
          <a:xfrm>
            <a:off x="864037" y="822008"/>
            <a:ext cx="7415927" cy="1543050"/>
          </a:xfrm>
          <a:prstGeom prst="rect">
            <a:avLst/>
          </a:prstGeom>
          <a:noFill/>
          <a:ln/>
        </p:spPr>
        <p:txBody>
          <a:bodyPr wrap="square" rtlCol="0" anchor="t"/>
          <a:lstStyle/>
          <a:p>
            <a:pPr marL="0" indent="0">
              <a:lnSpc>
                <a:spcPts val="6075"/>
              </a:lnSpc>
              <a:buNone/>
            </a:pPr>
            <a:r>
              <a:rPr lang="en-US" sz="4860" dirty="0">
                <a:solidFill>
                  <a:srgbClr val="1B1B27"/>
                </a:solidFill>
                <a:latin typeface="Alexandria" pitchFamily="34" charset="0"/>
                <a:ea typeface="Alexandria" pitchFamily="34" charset="-122"/>
                <a:cs typeface="Alexandria" pitchFamily="34" charset="-120"/>
              </a:rPr>
              <a:t>Creating and Managing Discussion Threads</a:t>
            </a:r>
            <a:endParaRPr lang="en-US" sz="4860" dirty="0"/>
          </a:p>
        </p:txBody>
      </p:sp>
      <p:sp>
        <p:nvSpPr>
          <p:cNvPr id="7" name="Shape 3"/>
          <p:cNvSpPr/>
          <p:nvPr/>
        </p:nvSpPr>
        <p:spPr>
          <a:xfrm>
            <a:off x="1218962" y="2735342"/>
            <a:ext cx="30837" cy="4672132"/>
          </a:xfrm>
          <a:prstGeom prst="roundRect">
            <a:avLst>
              <a:gd name="adj" fmla="val 336262"/>
            </a:avLst>
          </a:prstGeom>
          <a:solidFill>
            <a:srgbClr val="B8C3DF"/>
          </a:solidFill>
          <a:ln/>
        </p:spPr>
      </p:sp>
      <p:sp>
        <p:nvSpPr>
          <p:cNvPr id="8" name="Shape 4"/>
          <p:cNvSpPr/>
          <p:nvPr/>
        </p:nvSpPr>
        <p:spPr>
          <a:xfrm>
            <a:off x="1512034" y="3275231"/>
            <a:ext cx="864037" cy="30837"/>
          </a:xfrm>
          <a:prstGeom prst="roundRect">
            <a:avLst>
              <a:gd name="adj" fmla="val 336262"/>
            </a:avLst>
          </a:prstGeom>
          <a:solidFill>
            <a:srgbClr val="B8C3DF"/>
          </a:solidFill>
          <a:ln/>
        </p:spPr>
      </p:sp>
      <p:sp>
        <p:nvSpPr>
          <p:cNvPr id="9" name="Shape 5"/>
          <p:cNvSpPr/>
          <p:nvPr/>
        </p:nvSpPr>
        <p:spPr>
          <a:xfrm>
            <a:off x="956608" y="3012996"/>
            <a:ext cx="555427" cy="555427"/>
          </a:xfrm>
          <a:prstGeom prst="roundRect">
            <a:avLst>
              <a:gd name="adj" fmla="val 18669"/>
            </a:avLst>
          </a:prstGeom>
          <a:solidFill>
            <a:srgbClr val="D2DDF9"/>
          </a:solidFill>
          <a:ln w="15240">
            <a:solidFill>
              <a:srgbClr val="B8C3DF"/>
            </a:solidFill>
            <a:prstDash val="solid"/>
          </a:ln>
        </p:spPr>
      </p:sp>
      <p:sp>
        <p:nvSpPr>
          <p:cNvPr id="10" name="Text 6"/>
          <p:cNvSpPr/>
          <p:nvPr/>
        </p:nvSpPr>
        <p:spPr>
          <a:xfrm>
            <a:off x="1164848" y="3105507"/>
            <a:ext cx="138946" cy="370284"/>
          </a:xfrm>
          <a:prstGeom prst="rect">
            <a:avLst/>
          </a:prstGeom>
          <a:noFill/>
          <a:ln/>
        </p:spPr>
        <p:txBody>
          <a:bodyPr wrap="none" rtlCol="0" anchor="t"/>
          <a:lstStyle/>
          <a:p>
            <a:pPr marL="0" indent="0" algn="ctr">
              <a:lnSpc>
                <a:spcPts val="2916"/>
              </a:lnSpc>
              <a:buNone/>
            </a:pPr>
            <a:r>
              <a:rPr lang="en-US" sz="2916" dirty="0">
                <a:solidFill>
                  <a:srgbClr val="404155"/>
                </a:solidFill>
                <a:latin typeface="Alexandria" pitchFamily="34" charset="0"/>
                <a:ea typeface="Alexandria" pitchFamily="34" charset="-122"/>
                <a:cs typeface="Alexandria" pitchFamily="34" charset="-120"/>
              </a:rPr>
              <a:t>1</a:t>
            </a:r>
            <a:endParaRPr lang="en-US" sz="2916" dirty="0"/>
          </a:p>
        </p:txBody>
      </p:sp>
      <p:sp>
        <p:nvSpPr>
          <p:cNvPr id="11" name="Text 7"/>
          <p:cNvSpPr/>
          <p:nvPr/>
        </p:nvSpPr>
        <p:spPr>
          <a:xfrm>
            <a:off x="2592110" y="2982158"/>
            <a:ext cx="3086100" cy="385763"/>
          </a:xfrm>
          <a:prstGeom prst="rect">
            <a:avLst/>
          </a:prstGeom>
          <a:noFill/>
          <a:ln/>
        </p:spPr>
        <p:txBody>
          <a:bodyPr wrap="none" rtlCol="0" anchor="t"/>
          <a:lstStyle/>
          <a:p>
            <a:pPr marL="0" indent="0" algn="l">
              <a:lnSpc>
                <a:spcPts val="3038"/>
              </a:lnSpc>
              <a:buNone/>
            </a:pPr>
            <a:r>
              <a:rPr lang="en-US" sz="2430" dirty="0">
                <a:solidFill>
                  <a:srgbClr val="404155"/>
                </a:solidFill>
                <a:latin typeface="Alexandria" pitchFamily="34" charset="0"/>
                <a:ea typeface="Alexandria" pitchFamily="34" charset="-122"/>
                <a:cs typeface="Alexandria" pitchFamily="34" charset="-120"/>
              </a:rPr>
              <a:t>Thread Creation</a:t>
            </a:r>
            <a:endParaRPr lang="en-US" sz="2430" dirty="0"/>
          </a:p>
        </p:txBody>
      </p:sp>
      <p:sp>
        <p:nvSpPr>
          <p:cNvPr id="12" name="Text 8"/>
          <p:cNvSpPr/>
          <p:nvPr/>
        </p:nvSpPr>
        <p:spPr>
          <a:xfrm>
            <a:off x="2592110" y="3516035"/>
            <a:ext cx="5687854" cy="1185148"/>
          </a:xfrm>
          <a:prstGeom prst="rect">
            <a:avLst/>
          </a:prstGeom>
          <a:noFill/>
          <a:ln/>
        </p:spPr>
        <p:txBody>
          <a:bodyPr wrap="square" rtlCol="0" anchor="t"/>
          <a:lstStyle/>
          <a:p>
            <a:pPr marL="0" indent="0" algn="l">
              <a:lnSpc>
                <a:spcPts val="3110"/>
              </a:lnSpc>
              <a:buNone/>
            </a:pPr>
            <a:r>
              <a:rPr lang="en-US" sz="1944" dirty="0">
                <a:solidFill>
                  <a:srgbClr val="404155"/>
                </a:solidFill>
                <a:latin typeface="Nobile" pitchFamily="34" charset="0"/>
                <a:ea typeface="Nobile" pitchFamily="34" charset="-122"/>
                <a:cs typeface="Nobile" pitchFamily="34" charset="-120"/>
              </a:rPr>
              <a:t>Users can easily start new discussion threads on a variety of topics, fostering engaging conversations.</a:t>
            </a:r>
            <a:endParaRPr lang="en-US" sz="1944" dirty="0"/>
          </a:p>
        </p:txBody>
      </p:sp>
      <p:sp>
        <p:nvSpPr>
          <p:cNvPr id="13" name="Shape 9"/>
          <p:cNvSpPr/>
          <p:nvPr/>
        </p:nvSpPr>
        <p:spPr>
          <a:xfrm>
            <a:off x="1512034" y="5734705"/>
            <a:ext cx="864037" cy="30837"/>
          </a:xfrm>
          <a:prstGeom prst="roundRect">
            <a:avLst>
              <a:gd name="adj" fmla="val 336262"/>
            </a:avLst>
          </a:prstGeom>
          <a:solidFill>
            <a:srgbClr val="B8C3DF"/>
          </a:solidFill>
          <a:ln/>
        </p:spPr>
      </p:sp>
      <p:sp>
        <p:nvSpPr>
          <p:cNvPr id="14" name="Shape 10"/>
          <p:cNvSpPr/>
          <p:nvPr/>
        </p:nvSpPr>
        <p:spPr>
          <a:xfrm>
            <a:off x="956608" y="5472470"/>
            <a:ext cx="555427" cy="555427"/>
          </a:xfrm>
          <a:prstGeom prst="roundRect">
            <a:avLst>
              <a:gd name="adj" fmla="val 18669"/>
            </a:avLst>
          </a:prstGeom>
          <a:solidFill>
            <a:srgbClr val="D2DDF9"/>
          </a:solidFill>
          <a:ln w="15240">
            <a:solidFill>
              <a:srgbClr val="B8C3DF"/>
            </a:solidFill>
            <a:prstDash val="solid"/>
          </a:ln>
        </p:spPr>
      </p:sp>
      <p:sp>
        <p:nvSpPr>
          <p:cNvPr id="15" name="Text 11"/>
          <p:cNvSpPr/>
          <p:nvPr/>
        </p:nvSpPr>
        <p:spPr>
          <a:xfrm>
            <a:off x="1125915" y="5564981"/>
            <a:ext cx="216694" cy="370284"/>
          </a:xfrm>
          <a:prstGeom prst="rect">
            <a:avLst/>
          </a:prstGeom>
          <a:noFill/>
          <a:ln/>
        </p:spPr>
        <p:txBody>
          <a:bodyPr wrap="none" rtlCol="0" anchor="t"/>
          <a:lstStyle/>
          <a:p>
            <a:pPr marL="0" indent="0" algn="ctr">
              <a:lnSpc>
                <a:spcPts val="2916"/>
              </a:lnSpc>
              <a:buNone/>
            </a:pPr>
            <a:r>
              <a:rPr lang="en-US" sz="2916" dirty="0">
                <a:solidFill>
                  <a:srgbClr val="404155"/>
                </a:solidFill>
                <a:latin typeface="Alexandria" pitchFamily="34" charset="0"/>
                <a:ea typeface="Alexandria" pitchFamily="34" charset="-122"/>
                <a:cs typeface="Alexandria" pitchFamily="34" charset="-120"/>
              </a:rPr>
              <a:t>2</a:t>
            </a:r>
            <a:endParaRPr lang="en-US" sz="2916" dirty="0"/>
          </a:p>
        </p:txBody>
      </p:sp>
      <p:sp>
        <p:nvSpPr>
          <p:cNvPr id="16" name="Text 12"/>
          <p:cNvSpPr/>
          <p:nvPr/>
        </p:nvSpPr>
        <p:spPr>
          <a:xfrm>
            <a:off x="2592110" y="5441633"/>
            <a:ext cx="3086100" cy="385763"/>
          </a:xfrm>
          <a:prstGeom prst="rect">
            <a:avLst/>
          </a:prstGeom>
          <a:noFill/>
          <a:ln/>
        </p:spPr>
        <p:txBody>
          <a:bodyPr wrap="none" rtlCol="0" anchor="t"/>
          <a:lstStyle/>
          <a:p>
            <a:pPr marL="0" indent="0" algn="l">
              <a:lnSpc>
                <a:spcPts val="3038"/>
              </a:lnSpc>
              <a:buNone/>
            </a:pPr>
            <a:r>
              <a:rPr lang="en-US" sz="2430" dirty="0">
                <a:solidFill>
                  <a:srgbClr val="404155"/>
                </a:solidFill>
                <a:latin typeface="Alexandria" pitchFamily="34" charset="0"/>
                <a:ea typeface="Alexandria" pitchFamily="34" charset="-122"/>
                <a:cs typeface="Alexandria" pitchFamily="34" charset="-120"/>
              </a:rPr>
              <a:t>Thread Moderation</a:t>
            </a:r>
            <a:endParaRPr lang="en-US" sz="2430" dirty="0"/>
          </a:p>
        </p:txBody>
      </p:sp>
      <p:sp>
        <p:nvSpPr>
          <p:cNvPr id="17" name="Text 13"/>
          <p:cNvSpPr/>
          <p:nvPr/>
        </p:nvSpPr>
        <p:spPr>
          <a:xfrm>
            <a:off x="2592110" y="5975509"/>
            <a:ext cx="5687854" cy="1185148"/>
          </a:xfrm>
          <a:prstGeom prst="rect">
            <a:avLst/>
          </a:prstGeom>
          <a:noFill/>
          <a:ln/>
        </p:spPr>
        <p:txBody>
          <a:bodyPr wrap="square" rtlCol="0" anchor="t"/>
          <a:lstStyle/>
          <a:p>
            <a:pPr marL="0" indent="0" algn="l">
              <a:lnSpc>
                <a:spcPts val="3110"/>
              </a:lnSpc>
              <a:buNone/>
            </a:pPr>
            <a:r>
              <a:rPr lang="en-US" sz="1944" dirty="0">
                <a:solidFill>
                  <a:srgbClr val="404155"/>
                </a:solidFill>
                <a:latin typeface="Nobile" pitchFamily="34" charset="0"/>
                <a:ea typeface="Nobile" pitchFamily="34" charset="-122"/>
                <a:cs typeface="Nobile" pitchFamily="34" charset="-120"/>
              </a:rPr>
              <a:t>Administrators can monitor and moderate discussion threads, ensuring a respectful and constructive environment</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848" y="3431143"/>
            <a:ext cx="4868704" cy="1367314"/>
          </a:xfrm>
          <a:prstGeom prst="rect">
            <a:avLst/>
          </a:prstGeom>
        </p:spPr>
      </p:pic>
      <p:sp>
        <p:nvSpPr>
          <p:cNvPr id="6" name="Text 2"/>
          <p:cNvSpPr/>
          <p:nvPr/>
        </p:nvSpPr>
        <p:spPr>
          <a:xfrm>
            <a:off x="864037" y="989052"/>
            <a:ext cx="7415927" cy="1543050"/>
          </a:xfrm>
          <a:prstGeom prst="rect">
            <a:avLst/>
          </a:prstGeom>
          <a:noFill/>
          <a:ln/>
        </p:spPr>
        <p:txBody>
          <a:bodyPr wrap="square" rtlCol="0" anchor="t"/>
          <a:lstStyle/>
          <a:p>
            <a:pPr marL="0" indent="0">
              <a:lnSpc>
                <a:spcPts val="6075"/>
              </a:lnSpc>
              <a:buNone/>
            </a:pPr>
            <a:r>
              <a:rPr lang="en-US" sz="4860" dirty="0">
                <a:solidFill>
                  <a:srgbClr val="1B1B27"/>
                </a:solidFill>
                <a:latin typeface="Alexandria" pitchFamily="34" charset="0"/>
                <a:ea typeface="Alexandria" pitchFamily="34" charset="-122"/>
                <a:cs typeface="Alexandria" pitchFamily="34" charset="-120"/>
              </a:rPr>
              <a:t>Posting and Replying to Comments</a:t>
            </a:r>
            <a:endParaRPr lang="en-US" sz="4860" dirty="0"/>
          </a:p>
        </p:txBody>
      </p:sp>
      <p:sp>
        <p:nvSpPr>
          <p:cNvPr id="7" name="Shape 3"/>
          <p:cNvSpPr/>
          <p:nvPr/>
        </p:nvSpPr>
        <p:spPr>
          <a:xfrm>
            <a:off x="864037" y="2902387"/>
            <a:ext cx="7415927" cy="1848088"/>
          </a:xfrm>
          <a:prstGeom prst="roundRect">
            <a:avLst>
              <a:gd name="adj" fmla="val 5611"/>
            </a:avLst>
          </a:prstGeom>
          <a:solidFill>
            <a:srgbClr val="D2DDF9"/>
          </a:solidFill>
          <a:ln w="15240">
            <a:solidFill>
              <a:srgbClr val="B8C3DF"/>
            </a:solidFill>
            <a:prstDash val="solid"/>
          </a:ln>
        </p:spPr>
      </p:sp>
      <p:sp>
        <p:nvSpPr>
          <p:cNvPr id="8" name="Text 4"/>
          <p:cNvSpPr/>
          <p:nvPr/>
        </p:nvSpPr>
        <p:spPr>
          <a:xfrm>
            <a:off x="1126093" y="3164443"/>
            <a:ext cx="3570684" cy="385763"/>
          </a:xfrm>
          <a:prstGeom prst="rect">
            <a:avLst/>
          </a:prstGeom>
          <a:noFill/>
          <a:ln/>
        </p:spPr>
        <p:txBody>
          <a:bodyPr wrap="none" rtlCol="0" anchor="t"/>
          <a:lstStyle/>
          <a:p>
            <a:pPr marL="0" indent="0">
              <a:lnSpc>
                <a:spcPts val="3038"/>
              </a:lnSpc>
              <a:buNone/>
            </a:pPr>
            <a:r>
              <a:rPr lang="en-US" sz="2430" dirty="0">
                <a:solidFill>
                  <a:srgbClr val="404155"/>
                </a:solidFill>
                <a:latin typeface="Alexandria" pitchFamily="34" charset="0"/>
                <a:ea typeface="Alexandria" pitchFamily="34" charset="-122"/>
                <a:cs typeface="Alexandria" pitchFamily="34" charset="-120"/>
              </a:rPr>
              <a:t>Seamless Commenting</a:t>
            </a:r>
            <a:endParaRPr lang="en-US" sz="2430" dirty="0"/>
          </a:p>
        </p:txBody>
      </p:sp>
      <p:sp>
        <p:nvSpPr>
          <p:cNvPr id="9" name="Text 5"/>
          <p:cNvSpPr/>
          <p:nvPr/>
        </p:nvSpPr>
        <p:spPr>
          <a:xfrm>
            <a:off x="1126093" y="3698319"/>
            <a:ext cx="6891814" cy="790099"/>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Users can easily post comments, engage in discussions, and respond to others' thoughts and ideas.</a:t>
            </a:r>
            <a:endParaRPr lang="en-US" sz="1944" dirty="0"/>
          </a:p>
        </p:txBody>
      </p:sp>
      <p:sp>
        <p:nvSpPr>
          <p:cNvPr id="10" name="Shape 6"/>
          <p:cNvSpPr/>
          <p:nvPr/>
        </p:nvSpPr>
        <p:spPr>
          <a:xfrm>
            <a:off x="864037" y="4997291"/>
            <a:ext cx="7415927" cy="2243138"/>
          </a:xfrm>
          <a:prstGeom prst="roundRect">
            <a:avLst>
              <a:gd name="adj" fmla="val 4623"/>
            </a:avLst>
          </a:prstGeom>
          <a:solidFill>
            <a:srgbClr val="D2DDF9"/>
          </a:solidFill>
          <a:ln w="15240">
            <a:solidFill>
              <a:srgbClr val="B8C3DF"/>
            </a:solidFill>
            <a:prstDash val="solid"/>
          </a:ln>
        </p:spPr>
      </p:sp>
      <p:sp>
        <p:nvSpPr>
          <p:cNvPr id="11" name="Text 7"/>
          <p:cNvSpPr/>
          <p:nvPr/>
        </p:nvSpPr>
        <p:spPr>
          <a:xfrm>
            <a:off x="1126093" y="5259348"/>
            <a:ext cx="3086100" cy="385763"/>
          </a:xfrm>
          <a:prstGeom prst="rect">
            <a:avLst/>
          </a:prstGeom>
          <a:noFill/>
          <a:ln/>
        </p:spPr>
        <p:txBody>
          <a:bodyPr wrap="none" rtlCol="0" anchor="t"/>
          <a:lstStyle/>
          <a:p>
            <a:pPr marL="0" indent="0">
              <a:lnSpc>
                <a:spcPts val="3038"/>
              </a:lnSpc>
              <a:buNone/>
            </a:pPr>
            <a:r>
              <a:rPr lang="en-US" sz="2430" dirty="0">
                <a:solidFill>
                  <a:srgbClr val="404155"/>
                </a:solidFill>
                <a:latin typeface="Alexandria" pitchFamily="34" charset="0"/>
                <a:ea typeface="Alexandria" pitchFamily="34" charset="-122"/>
                <a:cs typeface="Alexandria" pitchFamily="34" charset="-120"/>
              </a:rPr>
              <a:t>Nested Replies</a:t>
            </a:r>
            <a:endParaRPr lang="en-US" sz="2430" dirty="0"/>
          </a:p>
        </p:txBody>
      </p:sp>
      <p:sp>
        <p:nvSpPr>
          <p:cNvPr id="12" name="Text 8"/>
          <p:cNvSpPr/>
          <p:nvPr/>
        </p:nvSpPr>
        <p:spPr>
          <a:xfrm>
            <a:off x="1126093" y="5793224"/>
            <a:ext cx="6891814" cy="1185148"/>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The platform supports nested replies, allowing users to follow the flow of conversation and dive deeper into specific topics.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864037" y="979884"/>
            <a:ext cx="6172200" cy="771525"/>
          </a:xfrm>
          <a:prstGeom prst="rect">
            <a:avLst/>
          </a:prstGeom>
          <a:noFill/>
          <a:ln/>
        </p:spPr>
        <p:txBody>
          <a:bodyPr wrap="none" rtlCol="0" anchor="t"/>
          <a:lstStyle/>
          <a:p>
            <a:pPr marL="0" indent="0">
              <a:lnSpc>
                <a:spcPts val="6075"/>
              </a:lnSpc>
              <a:buNone/>
            </a:pPr>
            <a:r>
              <a:rPr lang="en-US" sz="4860" dirty="0">
                <a:solidFill>
                  <a:srgbClr val="1B1B27"/>
                </a:solidFill>
                <a:latin typeface="Alexandria" pitchFamily="34" charset="0"/>
                <a:ea typeface="Alexandria" pitchFamily="34" charset="-122"/>
                <a:cs typeface="Alexandria" pitchFamily="34" charset="-120"/>
              </a:rPr>
              <a:t>Concepts used:</a:t>
            </a:r>
            <a:endParaRPr lang="en-US" sz="4860" dirty="0"/>
          </a:p>
        </p:txBody>
      </p:sp>
      <p:sp>
        <p:nvSpPr>
          <p:cNvPr id="5" name="Shape 3"/>
          <p:cNvSpPr/>
          <p:nvPr/>
        </p:nvSpPr>
        <p:spPr>
          <a:xfrm>
            <a:off x="864037" y="2121694"/>
            <a:ext cx="12902327" cy="5128022"/>
          </a:xfrm>
          <a:prstGeom prst="roundRect">
            <a:avLst>
              <a:gd name="adj" fmla="val 2022"/>
            </a:avLst>
          </a:prstGeom>
          <a:noFill/>
          <a:ln w="15240">
            <a:solidFill>
              <a:srgbClr val="000000">
                <a:alpha val="8000"/>
              </a:srgbClr>
            </a:solidFill>
            <a:prstDash val="solid"/>
          </a:ln>
        </p:spPr>
      </p:sp>
      <p:sp>
        <p:nvSpPr>
          <p:cNvPr id="6" name="Shape 4"/>
          <p:cNvSpPr/>
          <p:nvPr/>
        </p:nvSpPr>
        <p:spPr>
          <a:xfrm>
            <a:off x="879277" y="2136934"/>
            <a:ext cx="12871847" cy="706517"/>
          </a:xfrm>
          <a:prstGeom prst="rect">
            <a:avLst/>
          </a:prstGeom>
          <a:solidFill>
            <a:srgbClr val="FFFFFF">
              <a:alpha val="4000"/>
            </a:srgbClr>
          </a:solidFill>
          <a:ln/>
        </p:spPr>
      </p:sp>
      <p:sp>
        <p:nvSpPr>
          <p:cNvPr id="7" name="Text 5"/>
          <p:cNvSpPr/>
          <p:nvPr/>
        </p:nvSpPr>
        <p:spPr>
          <a:xfrm>
            <a:off x="1126212" y="2292668"/>
            <a:ext cx="5319236"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Frontend </a:t>
            </a:r>
            <a:endParaRPr lang="en-US" sz="1944" dirty="0"/>
          </a:p>
        </p:txBody>
      </p:sp>
      <p:sp>
        <p:nvSpPr>
          <p:cNvPr id="8" name="Text 6"/>
          <p:cNvSpPr/>
          <p:nvPr/>
        </p:nvSpPr>
        <p:spPr>
          <a:xfrm>
            <a:off x="6946702" y="2292668"/>
            <a:ext cx="6557605"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HTML, CSS(Bootstrap)</a:t>
            </a:r>
            <a:endParaRPr lang="en-US" sz="1944" dirty="0"/>
          </a:p>
        </p:txBody>
      </p:sp>
      <p:sp>
        <p:nvSpPr>
          <p:cNvPr id="9" name="Shape 7"/>
          <p:cNvSpPr/>
          <p:nvPr/>
        </p:nvSpPr>
        <p:spPr>
          <a:xfrm>
            <a:off x="879277" y="2843451"/>
            <a:ext cx="12871847" cy="1792843"/>
          </a:xfrm>
          <a:prstGeom prst="rect">
            <a:avLst/>
          </a:prstGeom>
          <a:solidFill>
            <a:srgbClr val="000000">
              <a:alpha val="4000"/>
            </a:srgbClr>
          </a:solidFill>
          <a:ln/>
        </p:spPr>
      </p:sp>
      <p:sp>
        <p:nvSpPr>
          <p:cNvPr id="10" name="Text 8"/>
          <p:cNvSpPr/>
          <p:nvPr/>
        </p:nvSpPr>
        <p:spPr>
          <a:xfrm>
            <a:off x="1126212" y="2999184"/>
            <a:ext cx="5319236"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Models, Views and Templates</a:t>
            </a:r>
            <a:endParaRPr lang="en-US" sz="1944" dirty="0"/>
          </a:p>
        </p:txBody>
      </p:sp>
      <p:sp>
        <p:nvSpPr>
          <p:cNvPr id="11" name="Text 9"/>
          <p:cNvSpPr/>
          <p:nvPr/>
        </p:nvSpPr>
        <p:spPr>
          <a:xfrm>
            <a:off x="6946702" y="2999184"/>
            <a:ext cx="6557605" cy="395049"/>
          </a:xfrm>
          <a:prstGeom prst="rect">
            <a:avLst/>
          </a:prstGeom>
          <a:noFill/>
          <a:ln/>
        </p:spPr>
        <p:txBody>
          <a:bodyPr wrap="none" rtlCol="0" anchor="t"/>
          <a:lstStyle/>
          <a:p>
            <a:pPr marL="0" indent="0">
              <a:lnSpc>
                <a:spcPts val="3110"/>
              </a:lnSpc>
              <a:buNone/>
            </a:pPr>
            <a:r>
              <a:rPr lang="en-US" sz="1944" b="1" dirty="0">
                <a:solidFill>
                  <a:srgbClr val="404155"/>
                </a:solidFill>
                <a:latin typeface="Nobile" pitchFamily="34" charset="0"/>
                <a:ea typeface="Nobile" pitchFamily="34" charset="-122"/>
                <a:cs typeface="Nobile" pitchFamily="34" charset="-120"/>
              </a:rPr>
              <a:t>Purpose:</a:t>
            </a:r>
            <a:r>
              <a:rPr lang="en-US" sz="1944" dirty="0">
                <a:solidFill>
                  <a:srgbClr val="404155"/>
                </a:solidFill>
                <a:latin typeface="Nobile" pitchFamily="34" charset="0"/>
                <a:ea typeface="Nobile" pitchFamily="34" charset="-122"/>
                <a:cs typeface="Nobile" pitchFamily="34" charset="-120"/>
              </a:rPr>
              <a:t> Define the data structure.</a:t>
            </a:r>
            <a:endParaRPr lang="en-US" sz="1944" dirty="0"/>
          </a:p>
        </p:txBody>
      </p:sp>
      <p:sp>
        <p:nvSpPr>
          <p:cNvPr id="12" name="Text 10"/>
          <p:cNvSpPr/>
          <p:nvPr/>
        </p:nvSpPr>
        <p:spPr>
          <a:xfrm>
            <a:off x="6946702" y="3542348"/>
            <a:ext cx="6557605"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Handle the logic for different URL routes.</a:t>
            </a:r>
            <a:endParaRPr lang="en-US" sz="1944" dirty="0"/>
          </a:p>
        </p:txBody>
      </p:sp>
      <p:sp>
        <p:nvSpPr>
          <p:cNvPr id="13" name="Text 11"/>
          <p:cNvSpPr/>
          <p:nvPr/>
        </p:nvSpPr>
        <p:spPr>
          <a:xfrm>
            <a:off x="6946702" y="4085511"/>
            <a:ext cx="6557605"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Define the structure layout of the HTML pages</a:t>
            </a:r>
            <a:endParaRPr lang="en-US" sz="1944" dirty="0"/>
          </a:p>
        </p:txBody>
      </p:sp>
      <p:sp>
        <p:nvSpPr>
          <p:cNvPr id="14" name="Shape 12"/>
          <p:cNvSpPr/>
          <p:nvPr/>
        </p:nvSpPr>
        <p:spPr>
          <a:xfrm>
            <a:off x="879277" y="4636294"/>
            <a:ext cx="12871847" cy="1496616"/>
          </a:xfrm>
          <a:prstGeom prst="rect">
            <a:avLst/>
          </a:prstGeom>
          <a:solidFill>
            <a:srgbClr val="FFFFFF">
              <a:alpha val="4000"/>
            </a:srgbClr>
          </a:solidFill>
          <a:ln/>
        </p:spPr>
      </p:sp>
      <p:sp>
        <p:nvSpPr>
          <p:cNvPr id="15" name="Text 13"/>
          <p:cNvSpPr/>
          <p:nvPr/>
        </p:nvSpPr>
        <p:spPr>
          <a:xfrm>
            <a:off x="1126212" y="4792028"/>
            <a:ext cx="5319236"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Template Inheritance</a:t>
            </a:r>
            <a:endParaRPr lang="en-US" sz="1944" dirty="0"/>
          </a:p>
        </p:txBody>
      </p:sp>
      <p:sp>
        <p:nvSpPr>
          <p:cNvPr id="16" name="Text 14"/>
          <p:cNvSpPr/>
          <p:nvPr/>
        </p:nvSpPr>
        <p:spPr>
          <a:xfrm>
            <a:off x="6946702" y="4792028"/>
            <a:ext cx="6557605" cy="1185148"/>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The forum, profile, login, discussion and register templates extend the basic HTML template that holds the header and footer </a:t>
            </a:r>
            <a:endParaRPr lang="en-US" sz="1944" dirty="0"/>
          </a:p>
        </p:txBody>
      </p:sp>
      <p:sp>
        <p:nvSpPr>
          <p:cNvPr id="17" name="Shape 15"/>
          <p:cNvSpPr/>
          <p:nvPr/>
        </p:nvSpPr>
        <p:spPr>
          <a:xfrm>
            <a:off x="879277" y="6132909"/>
            <a:ext cx="12871847" cy="1101566"/>
          </a:xfrm>
          <a:prstGeom prst="rect">
            <a:avLst/>
          </a:prstGeom>
          <a:solidFill>
            <a:srgbClr val="000000">
              <a:alpha val="4000"/>
            </a:srgbClr>
          </a:solidFill>
          <a:ln/>
        </p:spPr>
      </p:sp>
      <p:sp>
        <p:nvSpPr>
          <p:cNvPr id="18" name="Text 16"/>
          <p:cNvSpPr/>
          <p:nvPr/>
        </p:nvSpPr>
        <p:spPr>
          <a:xfrm>
            <a:off x="1126212" y="6288643"/>
            <a:ext cx="5319236" cy="395049"/>
          </a:xfrm>
          <a:prstGeom prst="rect">
            <a:avLst/>
          </a:prstGeom>
          <a:noFill/>
          <a:ln/>
        </p:spPr>
        <p:txBody>
          <a:bodyPr wrap="non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Database</a:t>
            </a:r>
            <a:endParaRPr lang="en-US" sz="1944" dirty="0"/>
          </a:p>
        </p:txBody>
      </p:sp>
      <p:sp>
        <p:nvSpPr>
          <p:cNvPr id="19" name="Text 17"/>
          <p:cNvSpPr/>
          <p:nvPr/>
        </p:nvSpPr>
        <p:spPr>
          <a:xfrm>
            <a:off x="6946702" y="6288643"/>
            <a:ext cx="6557605" cy="790099"/>
          </a:xfrm>
          <a:prstGeom prst="rect">
            <a:avLst/>
          </a:prstGeom>
          <a:noFill/>
          <a:ln/>
        </p:spPr>
        <p:txBody>
          <a:bodyPr wrap="square" rtlCol="0" anchor="t"/>
          <a:lstStyle/>
          <a:p>
            <a:pPr marL="0" indent="0">
              <a:lnSpc>
                <a:spcPts val="3110"/>
              </a:lnSpc>
              <a:buNone/>
            </a:pPr>
            <a:r>
              <a:rPr lang="en-US" sz="1944" dirty="0">
                <a:solidFill>
                  <a:srgbClr val="404155"/>
                </a:solidFill>
                <a:latin typeface="Nobile" pitchFamily="34" charset="0"/>
                <a:ea typeface="Nobile" pitchFamily="34" charset="-122"/>
                <a:cs typeface="Nobile" pitchFamily="34" charset="-120"/>
              </a:rPr>
              <a:t>SQL lite 3 - a database engine that facilitates embedded database for standalone applications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564356" y="269200"/>
            <a:ext cx="4357568" cy="7691199"/>
          </a:xfrm>
          <a:prstGeom prst="rect">
            <a:avLst/>
          </a:prstGeom>
        </p:spPr>
      </p:pic>
      <p:sp>
        <p:nvSpPr>
          <p:cNvPr id="6" name="Text 2"/>
          <p:cNvSpPr/>
          <p:nvPr/>
        </p:nvSpPr>
        <p:spPr>
          <a:xfrm>
            <a:off x="6240185" y="592455"/>
            <a:ext cx="7636431" cy="1345883"/>
          </a:xfrm>
          <a:prstGeom prst="rect">
            <a:avLst/>
          </a:prstGeom>
          <a:noFill/>
          <a:ln/>
        </p:spPr>
        <p:txBody>
          <a:bodyPr wrap="square" rtlCol="0" anchor="t"/>
          <a:lstStyle/>
          <a:p>
            <a:pPr marL="0" indent="0">
              <a:lnSpc>
                <a:spcPts val="5300"/>
              </a:lnSpc>
              <a:buNone/>
            </a:pPr>
            <a:r>
              <a:rPr lang="en-US" sz="4240" dirty="0">
                <a:solidFill>
                  <a:srgbClr val="1B1B27"/>
                </a:solidFill>
                <a:latin typeface="Alexandria" pitchFamily="34" charset="0"/>
                <a:ea typeface="Alexandria" pitchFamily="34" charset="-122"/>
                <a:cs typeface="Alexandria" pitchFamily="34" charset="-120"/>
              </a:rPr>
              <a:t>Future Enhancements and Roadmap</a:t>
            </a:r>
            <a:endParaRPr lang="en-US" sz="4240" dirty="0"/>
          </a:p>
        </p:txBody>
      </p:sp>
      <p:pic>
        <p:nvPicPr>
          <p:cNvPr id="7" name="Image 2" descr="preencoded.png"/>
          <p:cNvPicPr>
            <a:picLocks noChangeAspect="1"/>
          </p:cNvPicPr>
          <p:nvPr/>
        </p:nvPicPr>
        <p:blipFill>
          <a:blip r:embed="rId5"/>
          <a:stretch>
            <a:fillRect/>
          </a:stretch>
        </p:blipFill>
        <p:spPr>
          <a:xfrm>
            <a:off x="6240185" y="2261354"/>
            <a:ext cx="1076801" cy="1722953"/>
          </a:xfrm>
          <a:prstGeom prst="rect">
            <a:avLst/>
          </a:prstGeom>
        </p:spPr>
      </p:pic>
      <p:sp>
        <p:nvSpPr>
          <p:cNvPr id="8" name="Text 3"/>
          <p:cNvSpPr/>
          <p:nvPr/>
        </p:nvSpPr>
        <p:spPr>
          <a:xfrm>
            <a:off x="7640003" y="2476619"/>
            <a:ext cx="2767965" cy="336471"/>
          </a:xfrm>
          <a:prstGeom prst="rect">
            <a:avLst/>
          </a:prstGeom>
          <a:noFill/>
          <a:ln/>
        </p:spPr>
        <p:txBody>
          <a:bodyPr wrap="none" rtlCol="0" anchor="t"/>
          <a:lstStyle/>
          <a:p>
            <a:pPr marL="0" indent="0" algn="l">
              <a:lnSpc>
                <a:spcPts val="2650"/>
              </a:lnSpc>
              <a:buNone/>
            </a:pPr>
            <a:r>
              <a:rPr lang="en-US" sz="2120" dirty="0">
                <a:solidFill>
                  <a:srgbClr val="404155"/>
                </a:solidFill>
                <a:latin typeface="Alexandria" pitchFamily="34" charset="0"/>
                <a:ea typeface="Alexandria" pitchFamily="34" charset="-122"/>
                <a:cs typeface="Alexandria" pitchFamily="34" charset="-120"/>
              </a:rPr>
              <a:t>Mobile Optimization</a:t>
            </a:r>
            <a:endParaRPr lang="en-US" sz="2120" dirty="0"/>
          </a:p>
        </p:txBody>
      </p:sp>
      <p:sp>
        <p:nvSpPr>
          <p:cNvPr id="9" name="Text 4"/>
          <p:cNvSpPr/>
          <p:nvPr/>
        </p:nvSpPr>
        <p:spPr>
          <a:xfrm>
            <a:off x="7640003" y="2942273"/>
            <a:ext cx="6236613" cy="689134"/>
          </a:xfrm>
          <a:prstGeom prst="rect">
            <a:avLst/>
          </a:prstGeom>
          <a:noFill/>
          <a:ln/>
        </p:spPr>
        <p:txBody>
          <a:bodyPr wrap="square" rtlCol="0" anchor="t"/>
          <a:lstStyle/>
          <a:p>
            <a:pPr marL="0" indent="0" algn="l">
              <a:lnSpc>
                <a:spcPts val="2713"/>
              </a:lnSpc>
              <a:buNone/>
            </a:pPr>
            <a:r>
              <a:rPr lang="en-US" sz="1696" dirty="0">
                <a:solidFill>
                  <a:srgbClr val="404155"/>
                </a:solidFill>
                <a:latin typeface="Nobile" pitchFamily="34" charset="0"/>
                <a:ea typeface="Nobile" pitchFamily="34" charset="-122"/>
                <a:cs typeface="Nobile" pitchFamily="34" charset="-120"/>
              </a:rPr>
              <a:t>Enhance the user experience by optimizing the forum for seamless access on mobile devices.</a:t>
            </a:r>
            <a:endParaRPr lang="en-US" sz="1696" dirty="0"/>
          </a:p>
        </p:txBody>
      </p:sp>
      <p:pic>
        <p:nvPicPr>
          <p:cNvPr id="10" name="Image 3" descr="preencoded.png"/>
          <p:cNvPicPr>
            <a:picLocks noChangeAspect="1"/>
          </p:cNvPicPr>
          <p:nvPr/>
        </p:nvPicPr>
        <p:blipFill>
          <a:blip r:embed="rId6"/>
          <a:stretch>
            <a:fillRect/>
          </a:stretch>
        </p:blipFill>
        <p:spPr>
          <a:xfrm>
            <a:off x="6240185" y="3984308"/>
            <a:ext cx="1076801" cy="1929884"/>
          </a:xfrm>
          <a:prstGeom prst="rect">
            <a:avLst/>
          </a:prstGeom>
        </p:spPr>
      </p:pic>
      <p:sp>
        <p:nvSpPr>
          <p:cNvPr id="11" name="Text 5"/>
          <p:cNvSpPr/>
          <p:nvPr/>
        </p:nvSpPr>
        <p:spPr>
          <a:xfrm>
            <a:off x="7640003" y="4199573"/>
            <a:ext cx="3191113" cy="336471"/>
          </a:xfrm>
          <a:prstGeom prst="rect">
            <a:avLst/>
          </a:prstGeom>
          <a:noFill/>
          <a:ln/>
        </p:spPr>
        <p:txBody>
          <a:bodyPr wrap="none" rtlCol="0" anchor="t"/>
          <a:lstStyle/>
          <a:p>
            <a:pPr marL="0" indent="0" algn="l">
              <a:lnSpc>
                <a:spcPts val="2650"/>
              </a:lnSpc>
              <a:buNone/>
            </a:pPr>
            <a:r>
              <a:rPr lang="en-US" sz="2120" dirty="0">
                <a:solidFill>
                  <a:srgbClr val="404155"/>
                </a:solidFill>
                <a:latin typeface="Alexandria" pitchFamily="34" charset="0"/>
                <a:ea typeface="Alexandria" pitchFamily="34" charset="-122"/>
                <a:cs typeface="Alexandria" pitchFamily="34" charset="-120"/>
              </a:rPr>
              <a:t>AI-Powered Moderation</a:t>
            </a:r>
            <a:endParaRPr lang="en-US" sz="2120" dirty="0"/>
          </a:p>
        </p:txBody>
      </p:sp>
      <p:sp>
        <p:nvSpPr>
          <p:cNvPr id="12" name="Text 6"/>
          <p:cNvSpPr/>
          <p:nvPr/>
        </p:nvSpPr>
        <p:spPr>
          <a:xfrm>
            <a:off x="7640003" y="4665226"/>
            <a:ext cx="6236613" cy="1033701"/>
          </a:xfrm>
          <a:prstGeom prst="rect">
            <a:avLst/>
          </a:prstGeom>
          <a:noFill/>
          <a:ln/>
        </p:spPr>
        <p:txBody>
          <a:bodyPr wrap="square" rtlCol="0" anchor="t"/>
          <a:lstStyle/>
          <a:p>
            <a:pPr marL="0" indent="0" algn="l">
              <a:lnSpc>
                <a:spcPts val="2713"/>
              </a:lnSpc>
              <a:buNone/>
            </a:pPr>
            <a:r>
              <a:rPr lang="en-US" sz="1696" dirty="0">
                <a:solidFill>
                  <a:srgbClr val="404155"/>
                </a:solidFill>
                <a:latin typeface="Nobile" pitchFamily="34" charset="0"/>
                <a:ea typeface="Nobile" pitchFamily="34" charset="-122"/>
                <a:cs typeface="Nobile" pitchFamily="34" charset="-120"/>
              </a:rPr>
              <a:t>Implement advanced AI-based moderation tools to automate the detection and resolution of problematic content.</a:t>
            </a:r>
            <a:endParaRPr lang="en-US" sz="1696" dirty="0"/>
          </a:p>
        </p:txBody>
      </p:sp>
      <p:pic>
        <p:nvPicPr>
          <p:cNvPr id="13" name="Image 4" descr="preencoded.png"/>
          <p:cNvPicPr>
            <a:picLocks noChangeAspect="1"/>
          </p:cNvPicPr>
          <p:nvPr/>
        </p:nvPicPr>
        <p:blipFill>
          <a:blip r:embed="rId7"/>
          <a:stretch>
            <a:fillRect/>
          </a:stretch>
        </p:blipFill>
        <p:spPr>
          <a:xfrm>
            <a:off x="6240185" y="5914192"/>
            <a:ext cx="1076801" cy="1722953"/>
          </a:xfrm>
          <a:prstGeom prst="rect">
            <a:avLst/>
          </a:prstGeom>
        </p:spPr>
      </p:pic>
      <p:sp>
        <p:nvSpPr>
          <p:cNvPr id="14" name="Text 7"/>
          <p:cNvSpPr/>
          <p:nvPr/>
        </p:nvSpPr>
        <p:spPr>
          <a:xfrm>
            <a:off x="7640003" y="6129457"/>
            <a:ext cx="4885730" cy="336471"/>
          </a:xfrm>
          <a:prstGeom prst="rect">
            <a:avLst/>
          </a:prstGeom>
          <a:noFill/>
          <a:ln/>
        </p:spPr>
        <p:txBody>
          <a:bodyPr wrap="none" rtlCol="0" anchor="t"/>
          <a:lstStyle/>
          <a:p>
            <a:pPr marL="0" indent="0" algn="l">
              <a:lnSpc>
                <a:spcPts val="2650"/>
              </a:lnSpc>
              <a:buNone/>
            </a:pPr>
            <a:r>
              <a:rPr lang="en-US" sz="2120" dirty="0">
                <a:solidFill>
                  <a:srgbClr val="404155"/>
                </a:solidFill>
                <a:latin typeface="Alexandria" pitchFamily="34" charset="0"/>
                <a:ea typeface="Alexandria" pitchFamily="34" charset="-122"/>
                <a:cs typeface="Alexandria" pitchFamily="34" charset="-120"/>
              </a:rPr>
              <a:t>Integration with Third-Party Services</a:t>
            </a:r>
            <a:endParaRPr lang="en-US" sz="2120" dirty="0"/>
          </a:p>
        </p:txBody>
      </p:sp>
      <p:sp>
        <p:nvSpPr>
          <p:cNvPr id="15" name="Text 8"/>
          <p:cNvSpPr/>
          <p:nvPr/>
        </p:nvSpPr>
        <p:spPr>
          <a:xfrm>
            <a:off x="7640003" y="6595110"/>
            <a:ext cx="6236613" cy="689134"/>
          </a:xfrm>
          <a:prstGeom prst="rect">
            <a:avLst/>
          </a:prstGeom>
          <a:noFill/>
          <a:ln/>
        </p:spPr>
        <p:txBody>
          <a:bodyPr wrap="square" rtlCol="0" anchor="t"/>
          <a:lstStyle/>
          <a:p>
            <a:pPr marL="0" indent="0" algn="l">
              <a:lnSpc>
                <a:spcPts val="2713"/>
              </a:lnSpc>
              <a:buNone/>
            </a:pPr>
            <a:r>
              <a:rPr lang="en-US" sz="1696" dirty="0">
                <a:solidFill>
                  <a:srgbClr val="404155"/>
                </a:solidFill>
                <a:latin typeface="Nobile" pitchFamily="34" charset="0"/>
                <a:ea typeface="Nobile" pitchFamily="34" charset="-122"/>
                <a:cs typeface="Nobile" pitchFamily="34" charset="-120"/>
              </a:rPr>
              <a:t>Explore integrations with other platforms and services to enhance the overall user experience.</a:t>
            </a:r>
            <a:endParaRPr lang="en-US" sz="169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Words>
  <Application>Microsoft Office PowerPoint</Application>
  <PresentationFormat>Custom</PresentationFormat>
  <Paragraphs>52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Alexandria</vt:lpstr>
      <vt:lpstr>Arial</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Sharan Patil</cp:lastModifiedBy>
  <cp:revision>2</cp:revision>
  <dcterms:created xsi:type="dcterms:W3CDTF">2024-07-17T16:54:15Z</dcterms:created>
  <dcterms:modified xsi:type="dcterms:W3CDTF">2024-07-17T16:57:19Z</dcterms:modified>
</cp:coreProperties>
</file>