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anva Sans" panose="020B0604020202020204" charset="0"/>
      <p:regular r:id="rId21"/>
    </p:embeddedFont>
    <p:embeddedFont>
      <p:font typeface="Canva Sans Bold" panose="020B0604020202020204" charset="0"/>
      <p:regular r:id="rId22"/>
    </p:embeddedFont>
    <p:embeddedFont>
      <p:font typeface="Open Sauce" panose="020B0604020202020204" charset="0"/>
      <p:regular r:id="rId23"/>
    </p:embeddedFont>
    <p:embeddedFont>
      <p:font typeface="Open Sauce Bold" panose="020B0604020202020204" charset="0"/>
      <p:regular r:id="rId24"/>
    </p:embeddedFont>
    <p:embeddedFont>
      <p:font typeface="Open Sauce Heavy" panose="020B0604020202020204" charset="0"/>
      <p:regular r:id="rId25"/>
    </p:embeddedFont>
    <p:embeddedFont>
      <p:font typeface="Poppins" panose="00000500000000000000" pitchFamily="2"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3.svg"/><Relationship Id="rId18" Type="http://schemas.openxmlformats.org/officeDocument/2006/relationships/image" Target="../media/image3.png"/><Relationship Id="rId3" Type="http://schemas.openxmlformats.org/officeDocument/2006/relationships/image" Target="../media/image8.svg"/><Relationship Id="rId21" Type="http://schemas.openxmlformats.org/officeDocument/2006/relationships/image" Target="../media/image6.svg"/><Relationship Id="rId7" Type="http://schemas.openxmlformats.org/officeDocument/2006/relationships/image" Target="../media/image23.svg"/><Relationship Id="rId12" Type="http://schemas.openxmlformats.org/officeDocument/2006/relationships/image" Target="../media/image12.png"/><Relationship Id="rId17" Type="http://schemas.openxmlformats.org/officeDocument/2006/relationships/image" Target="../media/image10.svg"/><Relationship Id="rId2" Type="http://schemas.openxmlformats.org/officeDocument/2006/relationships/image" Target="../media/image7.png"/><Relationship Id="rId16" Type="http://schemas.openxmlformats.org/officeDocument/2006/relationships/image" Target="../media/image9.png"/><Relationship Id="rId20"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17.svg"/><Relationship Id="rId5" Type="http://schemas.openxmlformats.org/officeDocument/2006/relationships/image" Target="../media/image27.svg"/><Relationship Id="rId15" Type="http://schemas.openxmlformats.org/officeDocument/2006/relationships/image" Target="../media/image2.svg"/><Relationship Id="rId10" Type="http://schemas.openxmlformats.org/officeDocument/2006/relationships/image" Target="../media/image16.png"/><Relationship Id="rId19" Type="http://schemas.openxmlformats.org/officeDocument/2006/relationships/image" Target="../media/image4.svg"/><Relationship Id="rId4" Type="http://schemas.openxmlformats.org/officeDocument/2006/relationships/image" Target="../media/image26.png"/><Relationship Id="rId9" Type="http://schemas.openxmlformats.org/officeDocument/2006/relationships/image" Target="../media/image20.svg"/><Relationship Id="rId14" Type="http://schemas.openxmlformats.org/officeDocument/2006/relationships/image" Target="../media/image1.png"/><Relationship Id="rId22"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3.svg"/><Relationship Id="rId18" Type="http://schemas.openxmlformats.org/officeDocument/2006/relationships/image" Target="../media/image3.png"/><Relationship Id="rId3" Type="http://schemas.openxmlformats.org/officeDocument/2006/relationships/image" Target="../media/image8.svg"/><Relationship Id="rId21" Type="http://schemas.openxmlformats.org/officeDocument/2006/relationships/image" Target="../media/image6.svg"/><Relationship Id="rId7" Type="http://schemas.openxmlformats.org/officeDocument/2006/relationships/image" Target="../media/image23.svg"/><Relationship Id="rId12" Type="http://schemas.openxmlformats.org/officeDocument/2006/relationships/image" Target="../media/image12.png"/><Relationship Id="rId17" Type="http://schemas.openxmlformats.org/officeDocument/2006/relationships/image" Target="../media/image10.svg"/><Relationship Id="rId2" Type="http://schemas.openxmlformats.org/officeDocument/2006/relationships/image" Target="../media/image7.png"/><Relationship Id="rId16" Type="http://schemas.openxmlformats.org/officeDocument/2006/relationships/image" Target="../media/image9.png"/><Relationship Id="rId20"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17.svg"/><Relationship Id="rId5" Type="http://schemas.openxmlformats.org/officeDocument/2006/relationships/image" Target="../media/image27.svg"/><Relationship Id="rId15" Type="http://schemas.openxmlformats.org/officeDocument/2006/relationships/image" Target="../media/image2.svg"/><Relationship Id="rId10" Type="http://schemas.openxmlformats.org/officeDocument/2006/relationships/image" Target="../media/image16.png"/><Relationship Id="rId19" Type="http://schemas.openxmlformats.org/officeDocument/2006/relationships/image" Target="../media/image4.svg"/><Relationship Id="rId4" Type="http://schemas.openxmlformats.org/officeDocument/2006/relationships/image" Target="../media/image26.png"/><Relationship Id="rId9" Type="http://schemas.openxmlformats.org/officeDocument/2006/relationships/image" Target="../media/image20.svg"/><Relationship Id="rId1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0.svg"/><Relationship Id="rId18" Type="http://schemas.openxmlformats.org/officeDocument/2006/relationships/image" Target="../media/image1.png"/><Relationship Id="rId3" Type="http://schemas.openxmlformats.org/officeDocument/2006/relationships/image" Target="../media/image8.svg"/><Relationship Id="rId21" Type="http://schemas.openxmlformats.org/officeDocument/2006/relationships/image" Target="../media/image10.svg"/><Relationship Id="rId7" Type="http://schemas.openxmlformats.org/officeDocument/2006/relationships/image" Target="../media/image33.svg"/><Relationship Id="rId12" Type="http://schemas.openxmlformats.org/officeDocument/2006/relationships/image" Target="../media/image19.png"/><Relationship Id="rId17" Type="http://schemas.openxmlformats.org/officeDocument/2006/relationships/image" Target="../media/image13.svg"/><Relationship Id="rId25" Type="http://schemas.openxmlformats.org/officeDocument/2006/relationships/image" Target="../media/image6.svg"/><Relationship Id="rId2" Type="http://schemas.openxmlformats.org/officeDocument/2006/relationships/image" Target="../media/image7.png"/><Relationship Id="rId16" Type="http://schemas.openxmlformats.org/officeDocument/2006/relationships/image" Target="../media/image12.png"/><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23.svg"/><Relationship Id="rId24" Type="http://schemas.openxmlformats.org/officeDocument/2006/relationships/image" Target="../media/image5.png"/><Relationship Id="rId5" Type="http://schemas.openxmlformats.org/officeDocument/2006/relationships/image" Target="../media/image31.svg"/><Relationship Id="rId15" Type="http://schemas.openxmlformats.org/officeDocument/2006/relationships/image" Target="../media/image17.svg"/><Relationship Id="rId23" Type="http://schemas.openxmlformats.org/officeDocument/2006/relationships/image" Target="../media/image4.svg"/><Relationship Id="rId10" Type="http://schemas.openxmlformats.org/officeDocument/2006/relationships/image" Target="../media/image22.png"/><Relationship Id="rId19" Type="http://schemas.openxmlformats.org/officeDocument/2006/relationships/image" Target="../media/image2.svg"/><Relationship Id="rId4" Type="http://schemas.openxmlformats.org/officeDocument/2006/relationships/image" Target="../media/image30.png"/><Relationship Id="rId9" Type="http://schemas.openxmlformats.org/officeDocument/2006/relationships/image" Target="../media/image27.svg"/><Relationship Id="rId14" Type="http://schemas.openxmlformats.org/officeDocument/2006/relationships/image" Target="../media/image16.png"/><Relationship Id="rId22"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0.svg"/><Relationship Id="rId18" Type="http://schemas.openxmlformats.org/officeDocument/2006/relationships/image" Target="../media/image1.png"/><Relationship Id="rId26" Type="http://schemas.openxmlformats.org/officeDocument/2006/relationships/image" Target="../media/image34.jpeg"/><Relationship Id="rId3" Type="http://schemas.openxmlformats.org/officeDocument/2006/relationships/image" Target="../media/image8.svg"/><Relationship Id="rId21" Type="http://schemas.openxmlformats.org/officeDocument/2006/relationships/image" Target="../media/image10.svg"/><Relationship Id="rId7" Type="http://schemas.openxmlformats.org/officeDocument/2006/relationships/image" Target="../media/image33.svg"/><Relationship Id="rId12" Type="http://schemas.openxmlformats.org/officeDocument/2006/relationships/image" Target="../media/image19.png"/><Relationship Id="rId17" Type="http://schemas.openxmlformats.org/officeDocument/2006/relationships/image" Target="../media/image13.svg"/><Relationship Id="rId25" Type="http://schemas.openxmlformats.org/officeDocument/2006/relationships/image" Target="../media/image6.svg"/><Relationship Id="rId2" Type="http://schemas.openxmlformats.org/officeDocument/2006/relationships/image" Target="../media/image7.png"/><Relationship Id="rId16" Type="http://schemas.openxmlformats.org/officeDocument/2006/relationships/image" Target="../media/image12.png"/><Relationship Id="rId20" Type="http://schemas.openxmlformats.org/officeDocument/2006/relationships/image" Target="../media/image9.png"/><Relationship Id="rId29"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23.svg"/><Relationship Id="rId24" Type="http://schemas.openxmlformats.org/officeDocument/2006/relationships/image" Target="../media/image5.png"/><Relationship Id="rId5" Type="http://schemas.openxmlformats.org/officeDocument/2006/relationships/image" Target="../media/image31.svg"/><Relationship Id="rId15" Type="http://schemas.openxmlformats.org/officeDocument/2006/relationships/image" Target="../media/image17.svg"/><Relationship Id="rId23" Type="http://schemas.openxmlformats.org/officeDocument/2006/relationships/image" Target="../media/image4.svg"/><Relationship Id="rId28" Type="http://schemas.openxmlformats.org/officeDocument/2006/relationships/image" Target="../media/image36.jpeg"/><Relationship Id="rId10" Type="http://schemas.openxmlformats.org/officeDocument/2006/relationships/image" Target="../media/image22.png"/><Relationship Id="rId19" Type="http://schemas.openxmlformats.org/officeDocument/2006/relationships/image" Target="../media/image2.svg"/><Relationship Id="rId4" Type="http://schemas.openxmlformats.org/officeDocument/2006/relationships/image" Target="../media/image30.png"/><Relationship Id="rId9" Type="http://schemas.openxmlformats.org/officeDocument/2006/relationships/image" Target="../media/image27.svg"/><Relationship Id="rId14" Type="http://schemas.openxmlformats.org/officeDocument/2006/relationships/image" Target="../media/image16.png"/><Relationship Id="rId22" Type="http://schemas.openxmlformats.org/officeDocument/2006/relationships/image" Target="../media/image3.png"/><Relationship Id="rId27" Type="http://schemas.openxmlformats.org/officeDocument/2006/relationships/image" Target="../media/image35.jpeg"/><Relationship Id="rId30" Type="http://schemas.openxmlformats.org/officeDocument/2006/relationships/image" Target="../media/image38.sv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0.svg"/><Relationship Id="rId18" Type="http://schemas.openxmlformats.org/officeDocument/2006/relationships/image" Target="../media/image1.png"/><Relationship Id="rId26" Type="http://schemas.openxmlformats.org/officeDocument/2006/relationships/image" Target="../media/image39.jpeg"/><Relationship Id="rId3" Type="http://schemas.openxmlformats.org/officeDocument/2006/relationships/image" Target="../media/image8.svg"/><Relationship Id="rId21" Type="http://schemas.openxmlformats.org/officeDocument/2006/relationships/image" Target="../media/image10.svg"/><Relationship Id="rId7" Type="http://schemas.openxmlformats.org/officeDocument/2006/relationships/image" Target="../media/image33.svg"/><Relationship Id="rId12" Type="http://schemas.openxmlformats.org/officeDocument/2006/relationships/image" Target="../media/image19.png"/><Relationship Id="rId17" Type="http://schemas.openxmlformats.org/officeDocument/2006/relationships/image" Target="../media/image13.svg"/><Relationship Id="rId25" Type="http://schemas.openxmlformats.org/officeDocument/2006/relationships/image" Target="../media/image6.svg"/><Relationship Id="rId2" Type="http://schemas.openxmlformats.org/officeDocument/2006/relationships/image" Target="../media/image7.png"/><Relationship Id="rId16" Type="http://schemas.openxmlformats.org/officeDocument/2006/relationships/image" Target="../media/image12.png"/><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23.svg"/><Relationship Id="rId24" Type="http://schemas.openxmlformats.org/officeDocument/2006/relationships/image" Target="../media/image5.png"/><Relationship Id="rId5" Type="http://schemas.openxmlformats.org/officeDocument/2006/relationships/image" Target="../media/image31.svg"/><Relationship Id="rId15" Type="http://schemas.openxmlformats.org/officeDocument/2006/relationships/image" Target="../media/image17.svg"/><Relationship Id="rId23" Type="http://schemas.openxmlformats.org/officeDocument/2006/relationships/image" Target="../media/image4.svg"/><Relationship Id="rId28" Type="http://schemas.openxmlformats.org/officeDocument/2006/relationships/image" Target="../media/image41.jpeg"/><Relationship Id="rId10" Type="http://schemas.openxmlformats.org/officeDocument/2006/relationships/image" Target="../media/image22.png"/><Relationship Id="rId19" Type="http://schemas.openxmlformats.org/officeDocument/2006/relationships/image" Target="../media/image2.svg"/><Relationship Id="rId4" Type="http://schemas.openxmlformats.org/officeDocument/2006/relationships/image" Target="../media/image30.png"/><Relationship Id="rId9" Type="http://schemas.openxmlformats.org/officeDocument/2006/relationships/image" Target="../media/image27.svg"/><Relationship Id="rId14" Type="http://schemas.openxmlformats.org/officeDocument/2006/relationships/image" Target="../media/image16.png"/><Relationship Id="rId22" Type="http://schemas.openxmlformats.org/officeDocument/2006/relationships/image" Target="../media/image3.png"/><Relationship Id="rId27" Type="http://schemas.openxmlformats.org/officeDocument/2006/relationships/image" Target="../media/image40.jpe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0.svg"/><Relationship Id="rId18" Type="http://schemas.openxmlformats.org/officeDocument/2006/relationships/image" Target="../media/image1.png"/><Relationship Id="rId26" Type="http://schemas.openxmlformats.org/officeDocument/2006/relationships/image" Target="../media/image42.jpeg"/><Relationship Id="rId3" Type="http://schemas.openxmlformats.org/officeDocument/2006/relationships/image" Target="../media/image8.svg"/><Relationship Id="rId21" Type="http://schemas.openxmlformats.org/officeDocument/2006/relationships/image" Target="../media/image10.svg"/><Relationship Id="rId7" Type="http://schemas.openxmlformats.org/officeDocument/2006/relationships/image" Target="../media/image33.svg"/><Relationship Id="rId12" Type="http://schemas.openxmlformats.org/officeDocument/2006/relationships/image" Target="../media/image19.png"/><Relationship Id="rId17" Type="http://schemas.openxmlformats.org/officeDocument/2006/relationships/image" Target="../media/image13.svg"/><Relationship Id="rId25" Type="http://schemas.openxmlformats.org/officeDocument/2006/relationships/image" Target="../media/image6.svg"/><Relationship Id="rId2" Type="http://schemas.openxmlformats.org/officeDocument/2006/relationships/image" Target="../media/image7.png"/><Relationship Id="rId16" Type="http://schemas.openxmlformats.org/officeDocument/2006/relationships/image" Target="../media/image12.png"/><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23.svg"/><Relationship Id="rId24" Type="http://schemas.openxmlformats.org/officeDocument/2006/relationships/image" Target="../media/image5.png"/><Relationship Id="rId5" Type="http://schemas.openxmlformats.org/officeDocument/2006/relationships/image" Target="../media/image31.svg"/><Relationship Id="rId15" Type="http://schemas.openxmlformats.org/officeDocument/2006/relationships/image" Target="../media/image17.svg"/><Relationship Id="rId23" Type="http://schemas.openxmlformats.org/officeDocument/2006/relationships/image" Target="../media/image4.svg"/><Relationship Id="rId10" Type="http://schemas.openxmlformats.org/officeDocument/2006/relationships/image" Target="../media/image22.png"/><Relationship Id="rId19" Type="http://schemas.openxmlformats.org/officeDocument/2006/relationships/image" Target="../media/image2.svg"/><Relationship Id="rId4" Type="http://schemas.openxmlformats.org/officeDocument/2006/relationships/image" Target="../media/image30.png"/><Relationship Id="rId9" Type="http://schemas.openxmlformats.org/officeDocument/2006/relationships/image" Target="../media/image27.svg"/><Relationship Id="rId14" Type="http://schemas.openxmlformats.org/officeDocument/2006/relationships/image" Target="../media/image16.png"/><Relationship Id="rId22" Type="http://schemas.openxmlformats.org/officeDocument/2006/relationships/image" Target="../media/image3.png"/><Relationship Id="rId27" Type="http://schemas.openxmlformats.org/officeDocument/2006/relationships/image" Target="../media/image43.jpe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7.svg"/><Relationship Id="rId18" Type="http://schemas.openxmlformats.org/officeDocument/2006/relationships/image" Target="../media/image9.png"/><Relationship Id="rId3" Type="http://schemas.openxmlformats.org/officeDocument/2006/relationships/image" Target="../media/image8.svg"/><Relationship Id="rId21" Type="http://schemas.openxmlformats.org/officeDocument/2006/relationships/image" Target="../media/image4.svg"/><Relationship Id="rId7" Type="http://schemas.openxmlformats.org/officeDocument/2006/relationships/image" Target="../media/image27.svg"/><Relationship Id="rId12" Type="http://schemas.openxmlformats.org/officeDocument/2006/relationships/image" Target="../media/image16.png"/><Relationship Id="rId17" Type="http://schemas.openxmlformats.org/officeDocument/2006/relationships/image" Target="../media/image2.svg"/><Relationship Id="rId2" Type="http://schemas.openxmlformats.org/officeDocument/2006/relationships/image" Target="../media/image7.png"/><Relationship Id="rId16" Type="http://schemas.openxmlformats.org/officeDocument/2006/relationships/image" Target="../media/image1.png"/><Relationship Id="rId20"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20.svg"/><Relationship Id="rId5" Type="http://schemas.openxmlformats.org/officeDocument/2006/relationships/image" Target="../media/image33.svg"/><Relationship Id="rId15" Type="http://schemas.openxmlformats.org/officeDocument/2006/relationships/image" Target="../media/image13.svg"/><Relationship Id="rId23" Type="http://schemas.openxmlformats.org/officeDocument/2006/relationships/image" Target="../media/image6.svg"/><Relationship Id="rId10" Type="http://schemas.openxmlformats.org/officeDocument/2006/relationships/image" Target="../media/image19.png"/><Relationship Id="rId19" Type="http://schemas.openxmlformats.org/officeDocument/2006/relationships/image" Target="../media/image10.svg"/><Relationship Id="rId4" Type="http://schemas.openxmlformats.org/officeDocument/2006/relationships/image" Target="../media/image32.png"/><Relationship Id="rId9" Type="http://schemas.openxmlformats.org/officeDocument/2006/relationships/image" Target="../media/image23.svg"/><Relationship Id="rId14" Type="http://schemas.openxmlformats.org/officeDocument/2006/relationships/image" Target="../media/image12.png"/><Relationship Id="rId22"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0.svg"/><Relationship Id="rId18" Type="http://schemas.openxmlformats.org/officeDocument/2006/relationships/image" Target="../media/image1.png"/><Relationship Id="rId26" Type="http://schemas.openxmlformats.org/officeDocument/2006/relationships/image" Target="../media/image44.png"/><Relationship Id="rId3" Type="http://schemas.openxmlformats.org/officeDocument/2006/relationships/image" Target="../media/image8.svg"/><Relationship Id="rId21" Type="http://schemas.openxmlformats.org/officeDocument/2006/relationships/image" Target="../media/image10.svg"/><Relationship Id="rId7" Type="http://schemas.openxmlformats.org/officeDocument/2006/relationships/image" Target="../media/image33.svg"/><Relationship Id="rId12" Type="http://schemas.openxmlformats.org/officeDocument/2006/relationships/image" Target="../media/image19.png"/><Relationship Id="rId17" Type="http://schemas.openxmlformats.org/officeDocument/2006/relationships/image" Target="../media/image13.svg"/><Relationship Id="rId25" Type="http://schemas.openxmlformats.org/officeDocument/2006/relationships/image" Target="../media/image6.svg"/><Relationship Id="rId2" Type="http://schemas.openxmlformats.org/officeDocument/2006/relationships/image" Target="../media/image7.png"/><Relationship Id="rId16" Type="http://schemas.openxmlformats.org/officeDocument/2006/relationships/image" Target="../media/image12.png"/><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23.svg"/><Relationship Id="rId24" Type="http://schemas.openxmlformats.org/officeDocument/2006/relationships/image" Target="../media/image5.png"/><Relationship Id="rId5" Type="http://schemas.openxmlformats.org/officeDocument/2006/relationships/image" Target="../media/image31.svg"/><Relationship Id="rId15" Type="http://schemas.openxmlformats.org/officeDocument/2006/relationships/image" Target="../media/image17.svg"/><Relationship Id="rId23" Type="http://schemas.openxmlformats.org/officeDocument/2006/relationships/image" Target="../media/image4.svg"/><Relationship Id="rId10" Type="http://schemas.openxmlformats.org/officeDocument/2006/relationships/image" Target="../media/image22.png"/><Relationship Id="rId19" Type="http://schemas.openxmlformats.org/officeDocument/2006/relationships/image" Target="../media/image2.svg"/><Relationship Id="rId4" Type="http://schemas.openxmlformats.org/officeDocument/2006/relationships/image" Target="../media/image30.png"/><Relationship Id="rId9" Type="http://schemas.openxmlformats.org/officeDocument/2006/relationships/image" Target="../media/image27.svg"/><Relationship Id="rId14" Type="http://schemas.openxmlformats.org/officeDocument/2006/relationships/image" Target="../media/image16.png"/><Relationship Id="rId22" Type="http://schemas.openxmlformats.org/officeDocument/2006/relationships/image" Target="../media/image3.png"/><Relationship Id="rId27" Type="http://schemas.openxmlformats.org/officeDocument/2006/relationships/image" Target="../media/image45.sv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0.svg"/><Relationship Id="rId18" Type="http://schemas.openxmlformats.org/officeDocument/2006/relationships/image" Target="../media/image1.png"/><Relationship Id="rId3" Type="http://schemas.openxmlformats.org/officeDocument/2006/relationships/image" Target="../media/image8.svg"/><Relationship Id="rId21" Type="http://schemas.openxmlformats.org/officeDocument/2006/relationships/image" Target="../media/image10.svg"/><Relationship Id="rId7" Type="http://schemas.openxmlformats.org/officeDocument/2006/relationships/image" Target="../media/image33.svg"/><Relationship Id="rId12" Type="http://schemas.openxmlformats.org/officeDocument/2006/relationships/image" Target="../media/image19.png"/><Relationship Id="rId17" Type="http://schemas.openxmlformats.org/officeDocument/2006/relationships/image" Target="../media/image13.svg"/><Relationship Id="rId25" Type="http://schemas.openxmlformats.org/officeDocument/2006/relationships/image" Target="../media/image6.svg"/><Relationship Id="rId2" Type="http://schemas.openxmlformats.org/officeDocument/2006/relationships/image" Target="../media/image7.png"/><Relationship Id="rId16" Type="http://schemas.openxmlformats.org/officeDocument/2006/relationships/image" Target="../media/image12.png"/><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23.svg"/><Relationship Id="rId24" Type="http://schemas.openxmlformats.org/officeDocument/2006/relationships/image" Target="../media/image5.png"/><Relationship Id="rId5" Type="http://schemas.openxmlformats.org/officeDocument/2006/relationships/image" Target="../media/image31.svg"/><Relationship Id="rId15" Type="http://schemas.openxmlformats.org/officeDocument/2006/relationships/image" Target="../media/image17.svg"/><Relationship Id="rId23" Type="http://schemas.openxmlformats.org/officeDocument/2006/relationships/image" Target="../media/image4.svg"/><Relationship Id="rId10" Type="http://schemas.openxmlformats.org/officeDocument/2006/relationships/image" Target="../media/image22.png"/><Relationship Id="rId19" Type="http://schemas.openxmlformats.org/officeDocument/2006/relationships/image" Target="../media/image2.svg"/><Relationship Id="rId4" Type="http://schemas.openxmlformats.org/officeDocument/2006/relationships/image" Target="../media/image30.png"/><Relationship Id="rId9" Type="http://schemas.openxmlformats.org/officeDocument/2006/relationships/image" Target="../media/image27.svg"/><Relationship Id="rId14" Type="http://schemas.openxmlformats.org/officeDocument/2006/relationships/image" Target="../media/image16.png"/><Relationship Id="rId22"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0.svg"/><Relationship Id="rId18" Type="http://schemas.openxmlformats.org/officeDocument/2006/relationships/image" Target="../media/image1.png"/><Relationship Id="rId3" Type="http://schemas.openxmlformats.org/officeDocument/2006/relationships/image" Target="../media/image8.svg"/><Relationship Id="rId21" Type="http://schemas.openxmlformats.org/officeDocument/2006/relationships/image" Target="../media/image10.svg"/><Relationship Id="rId7" Type="http://schemas.openxmlformats.org/officeDocument/2006/relationships/image" Target="../media/image33.svg"/><Relationship Id="rId12" Type="http://schemas.openxmlformats.org/officeDocument/2006/relationships/image" Target="../media/image19.png"/><Relationship Id="rId17" Type="http://schemas.openxmlformats.org/officeDocument/2006/relationships/image" Target="../media/image13.svg"/><Relationship Id="rId25" Type="http://schemas.openxmlformats.org/officeDocument/2006/relationships/image" Target="../media/image6.svg"/><Relationship Id="rId2" Type="http://schemas.openxmlformats.org/officeDocument/2006/relationships/image" Target="../media/image7.png"/><Relationship Id="rId16" Type="http://schemas.openxmlformats.org/officeDocument/2006/relationships/image" Target="../media/image12.png"/><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23.svg"/><Relationship Id="rId24" Type="http://schemas.openxmlformats.org/officeDocument/2006/relationships/image" Target="../media/image5.png"/><Relationship Id="rId5" Type="http://schemas.openxmlformats.org/officeDocument/2006/relationships/image" Target="../media/image31.svg"/><Relationship Id="rId15" Type="http://schemas.openxmlformats.org/officeDocument/2006/relationships/image" Target="../media/image17.svg"/><Relationship Id="rId23" Type="http://schemas.openxmlformats.org/officeDocument/2006/relationships/image" Target="../media/image4.svg"/><Relationship Id="rId10" Type="http://schemas.openxmlformats.org/officeDocument/2006/relationships/image" Target="../media/image22.png"/><Relationship Id="rId19" Type="http://schemas.openxmlformats.org/officeDocument/2006/relationships/image" Target="../media/image2.svg"/><Relationship Id="rId4" Type="http://schemas.openxmlformats.org/officeDocument/2006/relationships/image" Target="../media/image30.png"/><Relationship Id="rId9" Type="http://schemas.openxmlformats.org/officeDocument/2006/relationships/image" Target="../media/image27.svg"/><Relationship Id="rId14" Type="http://schemas.openxmlformats.org/officeDocument/2006/relationships/image" Target="../media/image16.png"/><Relationship Id="rId22"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6.svg"/><Relationship Id="rId3" Type="http://schemas.openxmlformats.org/officeDocument/2006/relationships/image" Target="../media/image13.svg"/><Relationship Id="rId7" Type="http://schemas.openxmlformats.org/officeDocument/2006/relationships/image" Target="../media/image8.svg"/><Relationship Id="rId12"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4.svg"/><Relationship Id="rId5" Type="http://schemas.openxmlformats.org/officeDocument/2006/relationships/image" Target="../media/image2.svg"/><Relationship Id="rId15" Type="http://schemas.openxmlformats.org/officeDocument/2006/relationships/image" Target="../media/image15.svg"/><Relationship Id="rId10"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10.sv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0.svg"/><Relationship Id="rId3" Type="http://schemas.openxmlformats.org/officeDocument/2006/relationships/image" Target="../media/image17.svg"/><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image" Target="../media/image16.png"/><Relationship Id="rId16"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13.svg"/><Relationship Id="rId1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12.png"/><Relationship Id="rId9" Type="http://schemas.openxmlformats.org/officeDocument/2006/relationships/image" Target="../media/image2.svg"/><Relationship Id="rId1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0.svg"/><Relationship Id="rId3" Type="http://schemas.openxmlformats.org/officeDocument/2006/relationships/image" Target="../media/image17.svg"/><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13.svg"/><Relationship Id="rId1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12.png"/><Relationship Id="rId9" Type="http://schemas.openxmlformats.org/officeDocument/2006/relationships/image" Target="../media/image2.svg"/><Relationship Id="rId1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18" Type="http://schemas.openxmlformats.org/officeDocument/2006/relationships/image" Target="../media/image21.jpeg"/><Relationship Id="rId3" Type="http://schemas.openxmlformats.org/officeDocument/2006/relationships/image" Target="../media/image20.svg"/><Relationship Id="rId7" Type="http://schemas.openxmlformats.org/officeDocument/2006/relationships/image" Target="../media/image13.svg"/><Relationship Id="rId12" Type="http://schemas.openxmlformats.org/officeDocument/2006/relationships/image" Target="../media/image7.png"/><Relationship Id="rId17" Type="http://schemas.openxmlformats.org/officeDocument/2006/relationships/image" Target="../media/image6.svg"/><Relationship Id="rId2" Type="http://schemas.openxmlformats.org/officeDocument/2006/relationships/image" Target="../media/image19.png"/><Relationship Id="rId16"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2.svg"/><Relationship Id="rId5" Type="http://schemas.openxmlformats.org/officeDocument/2006/relationships/image" Target="../media/image17.svg"/><Relationship Id="rId15" Type="http://schemas.openxmlformats.org/officeDocument/2006/relationships/image" Target="../media/image10.svg"/><Relationship Id="rId10" Type="http://schemas.openxmlformats.org/officeDocument/2006/relationships/image" Target="../media/image1.png"/><Relationship Id="rId4" Type="http://schemas.openxmlformats.org/officeDocument/2006/relationships/image" Target="../media/image16.png"/><Relationship Id="rId9" Type="http://schemas.openxmlformats.org/officeDocument/2006/relationships/image" Target="../media/image4.svg"/><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3.svg"/><Relationship Id="rId18" Type="http://schemas.openxmlformats.org/officeDocument/2006/relationships/image" Target="../media/image5.png"/><Relationship Id="rId3" Type="http://schemas.openxmlformats.org/officeDocument/2006/relationships/image" Target="../media/image10.svg"/><Relationship Id="rId21" Type="http://schemas.openxmlformats.org/officeDocument/2006/relationships/image" Target="../media/image25.svg"/><Relationship Id="rId7" Type="http://schemas.openxmlformats.org/officeDocument/2006/relationships/image" Target="../media/image23.svg"/><Relationship Id="rId12" Type="http://schemas.openxmlformats.org/officeDocument/2006/relationships/image" Target="../media/image12.png"/><Relationship Id="rId17" Type="http://schemas.openxmlformats.org/officeDocument/2006/relationships/image" Target="../media/image4.svg"/><Relationship Id="rId2" Type="http://schemas.openxmlformats.org/officeDocument/2006/relationships/image" Target="../media/image9.png"/><Relationship Id="rId16" Type="http://schemas.openxmlformats.org/officeDocument/2006/relationships/image" Target="../media/image3.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17.svg"/><Relationship Id="rId5" Type="http://schemas.openxmlformats.org/officeDocument/2006/relationships/image" Target="../media/image8.svg"/><Relationship Id="rId15" Type="http://schemas.openxmlformats.org/officeDocument/2006/relationships/image" Target="../media/image2.svg"/><Relationship Id="rId10" Type="http://schemas.openxmlformats.org/officeDocument/2006/relationships/image" Target="../media/image16.png"/><Relationship Id="rId19" Type="http://schemas.openxmlformats.org/officeDocument/2006/relationships/image" Target="../media/image6.svg"/><Relationship Id="rId4" Type="http://schemas.openxmlformats.org/officeDocument/2006/relationships/image" Target="../media/image7.png"/><Relationship Id="rId9" Type="http://schemas.openxmlformats.org/officeDocument/2006/relationships/image" Target="../media/image20.svg"/><Relationship Id="rId1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image" Target="../media/image20.svg"/><Relationship Id="rId7" Type="http://schemas.openxmlformats.org/officeDocument/2006/relationships/image" Target="../media/image13.svg"/><Relationship Id="rId12" Type="http://schemas.openxmlformats.org/officeDocument/2006/relationships/image" Target="../media/image7.png"/><Relationship Id="rId17" Type="http://schemas.openxmlformats.org/officeDocument/2006/relationships/image" Target="../media/image10.svg"/><Relationship Id="rId2" Type="http://schemas.openxmlformats.org/officeDocument/2006/relationships/image" Target="../media/image19.png"/><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2.svg"/><Relationship Id="rId5" Type="http://schemas.openxmlformats.org/officeDocument/2006/relationships/image" Target="../media/image17.svg"/><Relationship Id="rId1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16.png"/><Relationship Id="rId9" Type="http://schemas.openxmlformats.org/officeDocument/2006/relationships/image" Target="../media/image4.svg"/><Relationship Id="rId1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3.svg"/><Relationship Id="rId18" Type="http://schemas.openxmlformats.org/officeDocument/2006/relationships/image" Target="../media/image3.png"/><Relationship Id="rId3" Type="http://schemas.openxmlformats.org/officeDocument/2006/relationships/image" Target="../media/image8.svg"/><Relationship Id="rId21" Type="http://schemas.openxmlformats.org/officeDocument/2006/relationships/image" Target="../media/image6.svg"/><Relationship Id="rId7" Type="http://schemas.openxmlformats.org/officeDocument/2006/relationships/image" Target="../media/image23.svg"/><Relationship Id="rId12" Type="http://schemas.openxmlformats.org/officeDocument/2006/relationships/image" Target="../media/image12.png"/><Relationship Id="rId17" Type="http://schemas.openxmlformats.org/officeDocument/2006/relationships/image" Target="../media/image10.svg"/><Relationship Id="rId2" Type="http://schemas.openxmlformats.org/officeDocument/2006/relationships/image" Target="../media/image7.png"/><Relationship Id="rId16" Type="http://schemas.openxmlformats.org/officeDocument/2006/relationships/image" Target="../media/image9.png"/><Relationship Id="rId20"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17.svg"/><Relationship Id="rId5" Type="http://schemas.openxmlformats.org/officeDocument/2006/relationships/image" Target="../media/image27.svg"/><Relationship Id="rId15" Type="http://schemas.openxmlformats.org/officeDocument/2006/relationships/image" Target="../media/image2.svg"/><Relationship Id="rId10" Type="http://schemas.openxmlformats.org/officeDocument/2006/relationships/image" Target="../media/image16.png"/><Relationship Id="rId19" Type="http://schemas.openxmlformats.org/officeDocument/2006/relationships/image" Target="../media/image4.svg"/><Relationship Id="rId4" Type="http://schemas.openxmlformats.org/officeDocument/2006/relationships/image" Target="../media/image26.png"/><Relationship Id="rId9" Type="http://schemas.openxmlformats.org/officeDocument/2006/relationships/image" Target="../media/image20.svg"/><Relationship Id="rId14" Type="http://schemas.openxmlformats.org/officeDocument/2006/relationships/image" Target="../media/image1.png"/><Relationship Id="rId22" Type="http://schemas.openxmlformats.org/officeDocument/2006/relationships/hyperlink" Target="https://www.kaggle.com/datasets/sergiovirahonda/shape-predictor-68-face-landmarksdat"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3.svg"/><Relationship Id="rId18" Type="http://schemas.openxmlformats.org/officeDocument/2006/relationships/image" Target="../media/image3.png"/><Relationship Id="rId3" Type="http://schemas.openxmlformats.org/officeDocument/2006/relationships/image" Target="../media/image8.svg"/><Relationship Id="rId21" Type="http://schemas.openxmlformats.org/officeDocument/2006/relationships/image" Target="../media/image6.svg"/><Relationship Id="rId7" Type="http://schemas.openxmlformats.org/officeDocument/2006/relationships/image" Target="../media/image23.svg"/><Relationship Id="rId12" Type="http://schemas.openxmlformats.org/officeDocument/2006/relationships/image" Target="../media/image12.png"/><Relationship Id="rId17" Type="http://schemas.openxmlformats.org/officeDocument/2006/relationships/image" Target="../media/image10.svg"/><Relationship Id="rId2" Type="http://schemas.openxmlformats.org/officeDocument/2006/relationships/image" Target="../media/image7.png"/><Relationship Id="rId16" Type="http://schemas.openxmlformats.org/officeDocument/2006/relationships/image" Target="../media/image9.png"/><Relationship Id="rId20"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17.svg"/><Relationship Id="rId5" Type="http://schemas.openxmlformats.org/officeDocument/2006/relationships/image" Target="../media/image27.svg"/><Relationship Id="rId15" Type="http://schemas.openxmlformats.org/officeDocument/2006/relationships/image" Target="../media/image2.svg"/><Relationship Id="rId10" Type="http://schemas.openxmlformats.org/officeDocument/2006/relationships/image" Target="../media/image16.png"/><Relationship Id="rId19" Type="http://schemas.openxmlformats.org/officeDocument/2006/relationships/image" Target="../media/image4.svg"/><Relationship Id="rId4" Type="http://schemas.openxmlformats.org/officeDocument/2006/relationships/image" Target="../media/image26.png"/><Relationship Id="rId9" Type="http://schemas.openxmlformats.org/officeDocument/2006/relationships/image" Target="../media/image20.svg"/><Relationship Id="rId14" Type="http://schemas.openxmlformats.org/officeDocument/2006/relationships/image" Target="../media/image1.png"/><Relationship Id="rId22"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135611"/>
            <a:ext cx="18288000" cy="10189489"/>
            <a:chOff x="0" y="0"/>
            <a:chExt cx="24384000" cy="13585985"/>
          </a:xfrm>
        </p:grpSpPr>
        <p:sp>
          <p:nvSpPr>
            <p:cNvPr id="3" name="Freeform 3"/>
            <p:cNvSpPr/>
            <p:nvPr/>
          </p:nvSpPr>
          <p:spPr>
            <a:xfrm flipH="1">
              <a:off x="0" y="0"/>
              <a:ext cx="18420761" cy="9377408"/>
            </a:xfrm>
            <a:custGeom>
              <a:avLst/>
              <a:gdLst/>
              <a:ahLst/>
              <a:cxnLst/>
              <a:rect l="l" t="t" r="r" b="b"/>
              <a:pathLst>
                <a:path w="18420761" h="9377408">
                  <a:moveTo>
                    <a:pt x="18420761" y="0"/>
                  </a:moveTo>
                  <a:lnTo>
                    <a:pt x="0" y="0"/>
                  </a:lnTo>
                  <a:lnTo>
                    <a:pt x="0" y="9377408"/>
                  </a:lnTo>
                  <a:lnTo>
                    <a:pt x="18420761" y="9377408"/>
                  </a:lnTo>
                  <a:lnTo>
                    <a:pt x="18420761"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0" y="1358599"/>
              <a:ext cx="24384000" cy="12227387"/>
              <a:chOff x="0" y="0"/>
              <a:chExt cx="4862686" cy="2438400"/>
            </a:xfrm>
          </p:grpSpPr>
          <p:sp>
            <p:nvSpPr>
              <p:cNvPr id="5" name="Freeform 5"/>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txBody>
              <a:bodyPr/>
              <a:lstStyle/>
              <a:p>
                <a:endParaRPr lang="en-IN" dirty="0"/>
              </a:p>
            </p:txBody>
          </p:sp>
          <p:sp>
            <p:nvSpPr>
              <p:cNvPr id="6" name="TextBox 6"/>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grpSp>
      <p:sp>
        <p:nvSpPr>
          <p:cNvPr id="7" name="AutoShape 7"/>
          <p:cNvSpPr/>
          <p:nvPr/>
        </p:nvSpPr>
        <p:spPr>
          <a:xfrm>
            <a:off x="685272" y="1603451"/>
            <a:ext cx="343428" cy="0"/>
          </a:xfrm>
          <a:prstGeom prst="line">
            <a:avLst/>
          </a:prstGeom>
          <a:ln w="47625" cap="rnd">
            <a:solidFill>
              <a:srgbClr val="000000"/>
            </a:solidFill>
            <a:prstDash val="solid"/>
            <a:headEnd type="none" w="sm" len="sm"/>
            <a:tailEnd type="arrow" w="med" len="sm"/>
          </a:ln>
        </p:spPr>
      </p:sp>
      <p:sp>
        <p:nvSpPr>
          <p:cNvPr id="8" name="AutoShape 8"/>
          <p:cNvSpPr/>
          <p:nvPr/>
        </p:nvSpPr>
        <p:spPr>
          <a:xfrm rot="-10800000">
            <a:off x="168470" y="1603451"/>
            <a:ext cx="343428" cy="0"/>
          </a:xfrm>
          <a:prstGeom prst="line">
            <a:avLst/>
          </a:prstGeom>
          <a:ln w="47625" cap="rnd">
            <a:solidFill>
              <a:srgbClr val="000000"/>
            </a:solidFill>
            <a:prstDash val="solid"/>
            <a:headEnd type="none" w="sm" len="sm"/>
            <a:tailEnd type="arrow" w="med" len="sm"/>
          </a:ln>
        </p:spPr>
      </p:sp>
      <p:sp>
        <p:nvSpPr>
          <p:cNvPr id="9" name="Freeform 9"/>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0" name="Group 10"/>
          <p:cNvGrpSpPr/>
          <p:nvPr/>
        </p:nvGrpSpPr>
        <p:grpSpPr>
          <a:xfrm>
            <a:off x="1600768" y="1348239"/>
            <a:ext cx="15658532" cy="510426"/>
            <a:chOff x="0" y="0"/>
            <a:chExt cx="12467294" cy="406400"/>
          </a:xfrm>
        </p:grpSpPr>
        <p:sp>
          <p:nvSpPr>
            <p:cNvPr id="11" name="Freeform 11"/>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12" name="TextBox 12"/>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13" name="Freeform 13"/>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4" name="Group 14"/>
          <p:cNvGrpSpPr/>
          <p:nvPr/>
        </p:nvGrpSpPr>
        <p:grpSpPr>
          <a:xfrm>
            <a:off x="340184" y="265439"/>
            <a:ext cx="604587" cy="60458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AC96"/>
            </a:solidFill>
          </p:spPr>
        </p:sp>
        <p:sp>
          <p:nvSpPr>
            <p:cNvPr id="16" name="TextBox 16"/>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7" name="Freeform 17"/>
          <p:cNvSpPr/>
          <p:nvPr/>
        </p:nvSpPr>
        <p:spPr>
          <a:xfrm>
            <a:off x="4259017" y="453433"/>
            <a:ext cx="304376" cy="294415"/>
          </a:xfrm>
          <a:custGeom>
            <a:avLst/>
            <a:gdLst/>
            <a:ahLst/>
            <a:cxnLst/>
            <a:rect l="l" t="t" r="r" b="b"/>
            <a:pathLst>
              <a:path w="304376" h="294415">
                <a:moveTo>
                  <a:pt x="0" y="0"/>
                </a:moveTo>
                <a:lnTo>
                  <a:pt x="304376" y="0"/>
                </a:lnTo>
                <a:lnTo>
                  <a:pt x="304376" y="294415"/>
                </a:lnTo>
                <a:lnTo>
                  <a:pt x="0" y="29441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a:off x="4845319" y="453433"/>
            <a:ext cx="294415" cy="294415"/>
          </a:xfrm>
          <a:custGeom>
            <a:avLst/>
            <a:gdLst/>
            <a:ahLst/>
            <a:cxnLst/>
            <a:rect l="l" t="t" r="r" b="b"/>
            <a:pathLst>
              <a:path w="294415" h="294415">
                <a:moveTo>
                  <a:pt x="0" y="0"/>
                </a:moveTo>
                <a:lnTo>
                  <a:pt x="294415" y="0"/>
                </a:lnTo>
                <a:lnTo>
                  <a:pt x="294415" y="294415"/>
                </a:lnTo>
                <a:lnTo>
                  <a:pt x="0" y="29441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Freeform 19"/>
          <p:cNvSpPr/>
          <p:nvPr/>
        </p:nvSpPr>
        <p:spPr>
          <a:xfrm>
            <a:off x="168470" y="1858664"/>
            <a:ext cx="17799028" cy="2704251"/>
          </a:xfrm>
          <a:custGeom>
            <a:avLst/>
            <a:gdLst/>
            <a:ahLst/>
            <a:cxnLst/>
            <a:rect l="l" t="t" r="r" b="b"/>
            <a:pathLst>
              <a:path w="17799028" h="2704251">
                <a:moveTo>
                  <a:pt x="0" y="0"/>
                </a:moveTo>
                <a:lnTo>
                  <a:pt x="17799028" y="0"/>
                </a:lnTo>
                <a:lnTo>
                  <a:pt x="17799028" y="2704251"/>
                </a:lnTo>
                <a:lnTo>
                  <a:pt x="0" y="2704251"/>
                </a:lnTo>
                <a:lnTo>
                  <a:pt x="0" y="0"/>
                </a:lnTo>
                <a:close/>
              </a:path>
            </a:pathLst>
          </a:custGeom>
          <a:blipFill>
            <a:blip r:embed="rId12"/>
            <a:stretch>
              <a:fillRect l="-1718" t="-2893" r="-1718"/>
            </a:stretch>
          </a:blipFill>
        </p:spPr>
      </p:sp>
      <p:sp>
        <p:nvSpPr>
          <p:cNvPr id="20" name="TextBox 20"/>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DRIVE GUARD</a:t>
            </a:r>
          </a:p>
        </p:txBody>
      </p:sp>
      <p:sp>
        <p:nvSpPr>
          <p:cNvPr id="21" name="TextBox 21"/>
          <p:cNvSpPr txBox="1"/>
          <p:nvPr/>
        </p:nvSpPr>
        <p:spPr>
          <a:xfrm>
            <a:off x="1509649" y="405808"/>
            <a:ext cx="2749368" cy="349250"/>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Title Page</a:t>
            </a:r>
          </a:p>
        </p:txBody>
      </p:sp>
      <p:sp>
        <p:nvSpPr>
          <p:cNvPr id="22" name="TextBox 22"/>
          <p:cNvSpPr txBox="1"/>
          <p:nvPr/>
        </p:nvSpPr>
        <p:spPr>
          <a:xfrm>
            <a:off x="5481459" y="4725824"/>
            <a:ext cx="7325083" cy="5003486"/>
          </a:xfrm>
          <a:prstGeom prst="rect">
            <a:avLst/>
          </a:prstGeom>
        </p:spPr>
        <p:txBody>
          <a:bodyPr lIns="0" tIns="0" rIns="0" bIns="0" rtlCol="0" anchor="t">
            <a:spAutoFit/>
          </a:bodyPr>
          <a:lstStyle/>
          <a:p>
            <a:pPr algn="ctr">
              <a:lnSpc>
                <a:spcPts val="2800"/>
              </a:lnSpc>
            </a:pPr>
            <a:r>
              <a:rPr lang="en-US" sz="2000" dirty="0">
                <a:solidFill>
                  <a:srgbClr val="000000"/>
                </a:solidFill>
                <a:latin typeface="Canva Sans Bold"/>
                <a:ea typeface="Canva Sans Bold"/>
                <a:cs typeface="Canva Sans Bold"/>
                <a:sym typeface="Canva Sans Bold"/>
              </a:rPr>
              <a:t>Project Presentation </a:t>
            </a:r>
          </a:p>
          <a:p>
            <a:pPr algn="ctr">
              <a:lnSpc>
                <a:spcPts val="2800"/>
              </a:lnSpc>
            </a:pPr>
            <a:r>
              <a:rPr lang="en-US" sz="2000" dirty="0">
                <a:solidFill>
                  <a:srgbClr val="000000"/>
                </a:solidFill>
                <a:latin typeface="Canva Sans Bold"/>
                <a:ea typeface="Canva Sans Bold"/>
                <a:cs typeface="Canva Sans Bold"/>
                <a:sym typeface="Canva Sans Bold"/>
              </a:rPr>
              <a:t> on </a:t>
            </a:r>
          </a:p>
          <a:p>
            <a:pPr algn="ctr">
              <a:lnSpc>
                <a:spcPts val="2800"/>
              </a:lnSpc>
            </a:pPr>
            <a:r>
              <a:rPr lang="en-US" sz="2000" dirty="0">
                <a:solidFill>
                  <a:srgbClr val="000000"/>
                </a:solidFill>
                <a:latin typeface="Canva Sans Bold"/>
                <a:ea typeface="Canva Sans Bold"/>
                <a:cs typeface="Canva Sans Bold"/>
                <a:sym typeface="Canva Sans Bold"/>
              </a:rPr>
              <a:t>“Drive Guard”</a:t>
            </a:r>
          </a:p>
          <a:p>
            <a:pPr algn="ctr">
              <a:lnSpc>
                <a:spcPts val="2800"/>
              </a:lnSpc>
            </a:pPr>
            <a:endParaRPr lang="en-US" sz="2000" dirty="0">
              <a:solidFill>
                <a:srgbClr val="000000"/>
              </a:solidFill>
              <a:latin typeface="Canva Sans Bold"/>
              <a:ea typeface="Canva Sans Bold"/>
              <a:cs typeface="Canva Sans Bold"/>
              <a:sym typeface="Canva Sans Bold"/>
            </a:endParaRPr>
          </a:p>
          <a:p>
            <a:pPr algn="ctr">
              <a:lnSpc>
                <a:spcPts val="2800"/>
              </a:lnSpc>
            </a:pPr>
            <a:r>
              <a:rPr lang="en-US" sz="2000" dirty="0">
                <a:solidFill>
                  <a:srgbClr val="000000"/>
                </a:solidFill>
                <a:latin typeface="Canva Sans Bold"/>
                <a:ea typeface="Canva Sans Bold"/>
                <a:cs typeface="Canva Sans Bold"/>
                <a:sym typeface="Canva Sans Bold"/>
              </a:rPr>
              <a:t>By </a:t>
            </a:r>
          </a:p>
          <a:p>
            <a:pPr algn="ctr">
              <a:lnSpc>
                <a:spcPts val="2800"/>
              </a:lnSpc>
            </a:pPr>
            <a:endParaRPr lang="en-US" sz="2000" dirty="0">
              <a:solidFill>
                <a:srgbClr val="000000"/>
              </a:solidFill>
              <a:latin typeface="Canva Sans Bold"/>
              <a:ea typeface="Canva Sans Bold"/>
              <a:cs typeface="Canva Sans Bold"/>
              <a:sym typeface="Canva Sans Bold"/>
            </a:endParaRPr>
          </a:p>
          <a:p>
            <a:pPr algn="ctr">
              <a:lnSpc>
                <a:spcPts val="2800"/>
              </a:lnSpc>
            </a:pPr>
            <a:r>
              <a:rPr lang="en-US" sz="2000" dirty="0">
                <a:solidFill>
                  <a:srgbClr val="000000"/>
                </a:solidFill>
                <a:latin typeface="Canva Sans Bold"/>
                <a:ea typeface="Canva Sans Bold"/>
                <a:cs typeface="Canva Sans Bold"/>
                <a:sym typeface="Canva Sans Bold"/>
              </a:rPr>
              <a:t>Pradhyumna G (1JS21IS069)</a:t>
            </a:r>
          </a:p>
          <a:p>
            <a:pPr algn="ctr">
              <a:lnSpc>
                <a:spcPts val="2800"/>
              </a:lnSpc>
            </a:pPr>
            <a:r>
              <a:rPr lang="en-US" sz="2000" dirty="0">
                <a:solidFill>
                  <a:srgbClr val="000000"/>
                </a:solidFill>
                <a:latin typeface="Canva Sans Bold"/>
                <a:ea typeface="Canva Sans Bold"/>
                <a:cs typeface="Canva Sans Bold"/>
                <a:sym typeface="Canva Sans Bold"/>
              </a:rPr>
              <a:t>Sharanagouda G Patil (1JS21IS098)</a:t>
            </a:r>
          </a:p>
          <a:p>
            <a:pPr algn="ctr">
              <a:lnSpc>
                <a:spcPts val="2800"/>
              </a:lnSpc>
            </a:pPr>
            <a:r>
              <a:rPr lang="en-US" sz="2000" dirty="0">
                <a:solidFill>
                  <a:srgbClr val="000000"/>
                </a:solidFill>
                <a:latin typeface="Canva Sans Bold"/>
                <a:ea typeface="Canva Sans Bold"/>
                <a:cs typeface="Canva Sans Bold"/>
                <a:sym typeface="Canva Sans Bold"/>
              </a:rPr>
              <a:t>Sumukha S Hebbar (1JS21IS112)</a:t>
            </a:r>
          </a:p>
          <a:p>
            <a:pPr algn="ctr">
              <a:lnSpc>
                <a:spcPts val="2800"/>
              </a:lnSpc>
            </a:pPr>
            <a:r>
              <a:rPr lang="en-US" sz="2000" dirty="0">
                <a:solidFill>
                  <a:srgbClr val="000000"/>
                </a:solidFill>
                <a:latin typeface="Canva Sans Bold"/>
                <a:ea typeface="Canva Sans Bold"/>
                <a:cs typeface="Canva Sans Bold"/>
                <a:sym typeface="Canva Sans Bold"/>
              </a:rPr>
              <a:t>Shravan S Thane (1JS22IS411)</a:t>
            </a:r>
          </a:p>
          <a:p>
            <a:pPr algn="ctr">
              <a:lnSpc>
                <a:spcPts val="2800"/>
              </a:lnSpc>
            </a:pPr>
            <a:endParaRPr lang="en-US" sz="2000" dirty="0">
              <a:solidFill>
                <a:srgbClr val="000000"/>
              </a:solidFill>
              <a:latin typeface="Canva Sans Bold"/>
              <a:ea typeface="Canva Sans Bold"/>
              <a:cs typeface="Canva Sans Bold"/>
              <a:sym typeface="Canva Sans Bold"/>
            </a:endParaRPr>
          </a:p>
          <a:p>
            <a:pPr algn="ctr">
              <a:lnSpc>
                <a:spcPts val="2800"/>
              </a:lnSpc>
            </a:pPr>
            <a:r>
              <a:rPr lang="en-US" sz="2000" dirty="0">
                <a:solidFill>
                  <a:srgbClr val="000000"/>
                </a:solidFill>
                <a:latin typeface="Canva Sans Bold"/>
                <a:ea typeface="Canva Sans Bold"/>
                <a:cs typeface="Canva Sans Bold"/>
                <a:sym typeface="Canva Sans Bold"/>
              </a:rPr>
              <a:t>Under the Guidance of </a:t>
            </a:r>
          </a:p>
          <a:p>
            <a:pPr algn="ctr">
              <a:lnSpc>
                <a:spcPts val="2800"/>
              </a:lnSpc>
            </a:pPr>
            <a:r>
              <a:rPr lang="en-US" sz="2000" dirty="0">
                <a:solidFill>
                  <a:srgbClr val="000000"/>
                </a:solidFill>
                <a:latin typeface="Canva Sans Bold"/>
                <a:ea typeface="Canva Sans Bold"/>
                <a:cs typeface="Canva Sans Bold"/>
                <a:sym typeface="Canva Sans Bold"/>
              </a:rPr>
              <a:t>Mrs. </a:t>
            </a:r>
            <a:r>
              <a:rPr lang="en-US" sz="2000" dirty="0" err="1">
                <a:solidFill>
                  <a:srgbClr val="000000"/>
                </a:solidFill>
                <a:latin typeface="Canva Sans Bold"/>
                <a:ea typeface="Canva Sans Bold"/>
                <a:cs typeface="Canva Sans Bold"/>
                <a:sym typeface="Canva Sans Bold"/>
              </a:rPr>
              <a:t>Basamma</a:t>
            </a:r>
            <a:r>
              <a:rPr lang="en-US" sz="2000" dirty="0">
                <a:solidFill>
                  <a:srgbClr val="000000"/>
                </a:solidFill>
                <a:latin typeface="Canva Sans Bold"/>
                <a:ea typeface="Canva Sans Bold"/>
                <a:cs typeface="Canva Sans Bold"/>
                <a:sym typeface="Canva Sans Bold"/>
              </a:rPr>
              <a:t> Umesh Patil, Assistant Professor</a:t>
            </a:r>
          </a:p>
          <a:p>
            <a:pPr algn="ctr">
              <a:lnSpc>
                <a:spcPts val="2800"/>
              </a:lnSpc>
            </a:pPr>
            <a:endParaRPr lang="en-US" sz="2000" dirty="0">
              <a:solidFill>
                <a:srgbClr val="000000"/>
              </a:solidFill>
              <a:latin typeface="Canva Sans Bold"/>
              <a:ea typeface="Canva Sans Bold"/>
              <a:cs typeface="Canva Sans Bold"/>
              <a:sym typeface="Canva Sans Bold"/>
            </a:endParaRPr>
          </a:p>
        </p:txBody>
      </p:sp>
      <p:sp>
        <p:nvSpPr>
          <p:cNvPr id="23" name="TextBox 23"/>
          <p:cNvSpPr txBox="1"/>
          <p:nvPr/>
        </p:nvSpPr>
        <p:spPr>
          <a:xfrm>
            <a:off x="5908060" y="9281949"/>
            <a:ext cx="6471881" cy="1053686"/>
          </a:xfrm>
          <a:prstGeom prst="rect">
            <a:avLst/>
          </a:prstGeom>
        </p:spPr>
        <p:txBody>
          <a:bodyPr lIns="0" tIns="0" rIns="0" bIns="0" rtlCol="0" anchor="t">
            <a:spAutoFit/>
          </a:bodyPr>
          <a:lstStyle/>
          <a:p>
            <a:pPr algn="ctr">
              <a:lnSpc>
                <a:spcPts val="2800"/>
              </a:lnSpc>
            </a:pPr>
            <a:r>
              <a:rPr lang="en-US" sz="2000" dirty="0">
                <a:solidFill>
                  <a:srgbClr val="000000"/>
                </a:solidFill>
                <a:latin typeface="Canva Sans Bold"/>
                <a:ea typeface="Canva Sans Bold"/>
                <a:cs typeface="Canva Sans Bold"/>
                <a:sym typeface="Canva Sans Bold"/>
              </a:rPr>
              <a:t>Department of Information Science and Engineering</a:t>
            </a:r>
          </a:p>
          <a:p>
            <a:pPr algn="ctr">
              <a:lnSpc>
                <a:spcPts val="2800"/>
              </a:lnSpc>
            </a:pPr>
            <a:endParaRPr lang="en-US" sz="2000" dirty="0">
              <a:solidFill>
                <a:srgbClr val="000000"/>
              </a:solidFill>
              <a:latin typeface="Canva Sans Bold"/>
              <a:ea typeface="Canva Sans Bold"/>
              <a:cs typeface="Canva Sans Bold"/>
              <a:sym typeface="Canva San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89611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405760" y="401403"/>
            <a:ext cx="1761083"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sp>
        <p:nvSpPr>
          <p:cNvPr id="7" name="Freeform 7"/>
          <p:cNvSpPr/>
          <p:nvPr/>
        </p:nvSpPr>
        <p:spPr>
          <a:xfrm flipH="1">
            <a:off x="393341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a:off x="600539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flipH="1">
            <a:off x="887270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AC96"/>
            </a:soli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10382357" y="401403"/>
            <a:ext cx="1836150"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Dataset</a:t>
            </a:r>
          </a:p>
        </p:txBody>
      </p:sp>
      <p:sp>
        <p:nvSpPr>
          <p:cNvPr id="14" name="Freeform 14"/>
          <p:cNvSpPr/>
          <p:nvPr/>
        </p:nvSpPr>
        <p:spPr>
          <a:xfrm flipH="1">
            <a:off x="10966034"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a:off x="15191021"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5746825" y="449028"/>
            <a:ext cx="290771" cy="290771"/>
          </a:xfrm>
          <a:custGeom>
            <a:avLst/>
            <a:gdLst/>
            <a:ahLst/>
            <a:cxnLst/>
            <a:rect l="l" t="t" r="r" b="b"/>
            <a:pathLst>
              <a:path w="290771" h="290771">
                <a:moveTo>
                  <a:pt x="0" y="0"/>
                </a:moveTo>
                <a:lnTo>
                  <a:pt x="290771" y="0"/>
                </a:lnTo>
                <a:lnTo>
                  <a:pt x="290771" y="290770"/>
                </a:lnTo>
                <a:lnTo>
                  <a:pt x="0" y="29077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17" name="Group 17"/>
          <p:cNvGrpSpPr/>
          <p:nvPr/>
        </p:nvGrpSpPr>
        <p:grpSpPr>
          <a:xfrm>
            <a:off x="0" y="1116460"/>
            <a:ext cx="18288000" cy="9170540"/>
            <a:chOff x="0" y="0"/>
            <a:chExt cx="4862686" cy="2438400"/>
          </a:xfrm>
        </p:grpSpPr>
        <p:sp>
          <p:nvSpPr>
            <p:cNvPr id="18" name="Freeform 18"/>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19" name="TextBox 19"/>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0" name="AutoShape 20"/>
          <p:cNvSpPr/>
          <p:nvPr/>
        </p:nvSpPr>
        <p:spPr>
          <a:xfrm>
            <a:off x="685272" y="1603451"/>
            <a:ext cx="343428" cy="0"/>
          </a:xfrm>
          <a:prstGeom prst="line">
            <a:avLst/>
          </a:prstGeom>
          <a:ln w="47625" cap="rnd">
            <a:solidFill>
              <a:srgbClr val="000000"/>
            </a:solidFill>
            <a:prstDash val="solid"/>
            <a:headEnd type="none" w="sm" len="sm"/>
            <a:tailEnd type="arrow" w="med" len="sm"/>
          </a:ln>
        </p:spPr>
      </p:sp>
      <p:sp>
        <p:nvSpPr>
          <p:cNvPr id="21" name="AutoShape 21"/>
          <p:cNvSpPr/>
          <p:nvPr/>
        </p:nvSpPr>
        <p:spPr>
          <a:xfrm rot="-10800000">
            <a:off x="168470" y="1603451"/>
            <a:ext cx="343428" cy="0"/>
          </a:xfrm>
          <a:prstGeom prst="line">
            <a:avLst/>
          </a:prstGeom>
          <a:ln w="47625" cap="rnd">
            <a:solidFill>
              <a:srgbClr val="000000"/>
            </a:solidFill>
            <a:prstDash val="solid"/>
            <a:headEnd type="none" w="sm" len="sm"/>
            <a:tailEnd type="arrow" w="med" len="sm"/>
          </a:ln>
        </p:spPr>
      </p:sp>
      <p:sp>
        <p:nvSpPr>
          <p:cNvPr id="22" name="Freeform 22"/>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23" name="Group 23"/>
          <p:cNvGrpSpPr/>
          <p:nvPr/>
        </p:nvGrpSpPr>
        <p:grpSpPr>
          <a:xfrm>
            <a:off x="1600768" y="1348239"/>
            <a:ext cx="15658532" cy="510426"/>
            <a:chOff x="0" y="0"/>
            <a:chExt cx="12467294" cy="406400"/>
          </a:xfrm>
        </p:grpSpPr>
        <p:sp>
          <p:nvSpPr>
            <p:cNvPr id="24" name="Freeform 24"/>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25" name="TextBox 25"/>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6" name="Freeform 26"/>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28" name="TextBox 28"/>
          <p:cNvSpPr txBox="1"/>
          <p:nvPr/>
        </p:nvSpPr>
        <p:spPr>
          <a:xfrm>
            <a:off x="5443067" y="401403"/>
            <a:ext cx="2071972"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Introduction</a:t>
            </a:r>
          </a:p>
        </p:txBody>
      </p:sp>
      <p:sp>
        <p:nvSpPr>
          <p:cNvPr id="29" name="TextBox 29"/>
          <p:cNvSpPr txBox="1"/>
          <p:nvPr/>
        </p:nvSpPr>
        <p:spPr>
          <a:xfrm>
            <a:off x="7515039" y="401403"/>
            <a:ext cx="2715338"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Problem Statement</a:t>
            </a:r>
          </a:p>
        </p:txBody>
      </p:sp>
      <p:sp>
        <p:nvSpPr>
          <p:cNvPr id="30" name="TextBox 30"/>
          <p:cNvSpPr txBox="1"/>
          <p:nvPr/>
        </p:nvSpPr>
        <p:spPr>
          <a:xfrm>
            <a:off x="12475683" y="401403"/>
            <a:ext cx="2715338" cy="349250"/>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Methodology</a:t>
            </a:r>
          </a:p>
        </p:txBody>
      </p:sp>
      <p:sp>
        <p:nvSpPr>
          <p:cNvPr id="31" name="TextBox 31"/>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Methodology</a:t>
            </a:r>
          </a:p>
        </p:txBody>
      </p:sp>
      <p:sp>
        <p:nvSpPr>
          <p:cNvPr id="32" name="TextBox 32"/>
          <p:cNvSpPr txBox="1"/>
          <p:nvPr/>
        </p:nvSpPr>
        <p:spPr>
          <a:xfrm>
            <a:off x="933077" y="2265590"/>
            <a:ext cx="6200890" cy="1057275"/>
          </a:xfrm>
          <a:prstGeom prst="rect">
            <a:avLst/>
          </a:prstGeom>
        </p:spPr>
        <p:txBody>
          <a:bodyPr lIns="0" tIns="0" rIns="0" bIns="0" rtlCol="0" anchor="t">
            <a:spAutoFit/>
          </a:bodyPr>
          <a:lstStyle/>
          <a:p>
            <a:pPr algn="l">
              <a:lnSpc>
                <a:spcPts val="8399"/>
              </a:lnSpc>
            </a:pPr>
            <a:r>
              <a:rPr lang="en-US" sz="6999">
                <a:solidFill>
                  <a:srgbClr val="000000"/>
                </a:solidFill>
                <a:latin typeface="Open Sauce Heavy"/>
                <a:ea typeface="Open Sauce Heavy"/>
                <a:cs typeface="Open Sauce Heavy"/>
                <a:sym typeface="Open Sauce Heavy"/>
              </a:rPr>
              <a:t>Methodology</a:t>
            </a:r>
          </a:p>
        </p:txBody>
      </p:sp>
      <p:sp>
        <p:nvSpPr>
          <p:cNvPr id="33" name="TextBox 33"/>
          <p:cNvSpPr txBox="1"/>
          <p:nvPr/>
        </p:nvSpPr>
        <p:spPr>
          <a:xfrm>
            <a:off x="335973" y="3751490"/>
            <a:ext cx="9668008" cy="2174875"/>
          </a:xfrm>
          <a:prstGeom prst="rect">
            <a:avLst/>
          </a:prstGeom>
        </p:spPr>
        <p:txBody>
          <a:bodyPr lIns="0" tIns="0" rIns="0" bIns="0" rtlCol="0" anchor="t">
            <a:spAutoFit/>
          </a:bodyPr>
          <a:lstStyle/>
          <a:p>
            <a:pPr algn="just">
              <a:lnSpc>
                <a:spcPts val="3499"/>
              </a:lnSpc>
            </a:pPr>
            <a:r>
              <a:rPr lang="en-US" sz="2499">
                <a:solidFill>
                  <a:srgbClr val="000000"/>
                </a:solidFill>
                <a:latin typeface="Canva Sans"/>
                <a:ea typeface="Canva Sans"/>
                <a:cs typeface="Canva Sans"/>
                <a:sym typeface="Canva Sans"/>
              </a:rPr>
              <a:t>The proposed methodology consists of mainly six stages such as data acquisition(capturing vedio frames), face detection, face landmark detection, classification, drowsiness detection and alert generation. The pictorial representation of the given architecture is given in Figure 1.</a:t>
            </a:r>
          </a:p>
        </p:txBody>
      </p:sp>
      <p:sp>
        <p:nvSpPr>
          <p:cNvPr id="34" name="TextBox 34"/>
          <p:cNvSpPr txBox="1"/>
          <p:nvPr/>
        </p:nvSpPr>
        <p:spPr>
          <a:xfrm>
            <a:off x="8286555" y="9210675"/>
            <a:ext cx="9885521" cy="422275"/>
          </a:xfrm>
          <a:prstGeom prst="rect">
            <a:avLst/>
          </a:prstGeom>
        </p:spPr>
        <p:txBody>
          <a:bodyPr lIns="0" tIns="0" rIns="0" bIns="0" rtlCol="0" anchor="t">
            <a:spAutoFit/>
          </a:bodyPr>
          <a:lstStyle/>
          <a:p>
            <a:pPr algn="ctr">
              <a:lnSpc>
                <a:spcPts val="3499"/>
              </a:lnSpc>
            </a:pPr>
            <a:r>
              <a:rPr lang="en-US" sz="2499">
                <a:solidFill>
                  <a:srgbClr val="000000"/>
                </a:solidFill>
                <a:latin typeface="Canva Sans Bold"/>
                <a:ea typeface="Canva Sans Bold"/>
                <a:cs typeface="Canva Sans Bold"/>
                <a:sym typeface="Canva Sans Bold"/>
              </a:rPr>
              <a:t>Figure 1</a:t>
            </a:r>
            <a:r>
              <a:rPr lang="en-US" sz="2499">
                <a:solidFill>
                  <a:srgbClr val="000000"/>
                </a:solidFill>
                <a:latin typeface="Canva Sans"/>
                <a:ea typeface="Canva Sans"/>
                <a:cs typeface="Canva Sans"/>
                <a:sym typeface="Canva Sans"/>
              </a:rPr>
              <a:t>  Proposed architecture for drowsiness detection system</a:t>
            </a:r>
          </a:p>
        </p:txBody>
      </p:sp>
      <p:pic>
        <p:nvPicPr>
          <p:cNvPr id="36" name="Picture 35">
            <a:extLst>
              <a:ext uri="{FF2B5EF4-FFF2-40B4-BE49-F238E27FC236}">
                <a16:creationId xmlns:a16="http://schemas.microsoft.com/office/drawing/2014/main" id="{423B3D0A-D3C2-BB2F-F406-EFF4F5888438}"/>
              </a:ext>
            </a:extLst>
          </p:cNvPr>
          <p:cNvPicPr>
            <a:picLocks noChangeAspect="1"/>
          </p:cNvPicPr>
          <p:nvPr/>
        </p:nvPicPr>
        <p:blipFill>
          <a:blip r:embed="rId22"/>
          <a:stretch>
            <a:fillRect/>
          </a:stretch>
        </p:blipFill>
        <p:spPr>
          <a:xfrm>
            <a:off x="10937058" y="2265590"/>
            <a:ext cx="5855993" cy="66851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89611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405760" y="401403"/>
            <a:ext cx="1761083"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sp>
        <p:nvSpPr>
          <p:cNvPr id="7" name="Freeform 7"/>
          <p:cNvSpPr/>
          <p:nvPr/>
        </p:nvSpPr>
        <p:spPr>
          <a:xfrm flipH="1">
            <a:off x="393341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a:off x="600539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flipH="1">
            <a:off x="887270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AC96"/>
            </a:soli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10382357" y="401403"/>
            <a:ext cx="1836150"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Dataset</a:t>
            </a:r>
          </a:p>
        </p:txBody>
      </p:sp>
      <p:sp>
        <p:nvSpPr>
          <p:cNvPr id="14" name="Freeform 14"/>
          <p:cNvSpPr/>
          <p:nvPr/>
        </p:nvSpPr>
        <p:spPr>
          <a:xfrm flipH="1">
            <a:off x="10966034"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a:off x="15191021"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5746825" y="449028"/>
            <a:ext cx="290771" cy="290771"/>
          </a:xfrm>
          <a:custGeom>
            <a:avLst/>
            <a:gdLst/>
            <a:ahLst/>
            <a:cxnLst/>
            <a:rect l="l" t="t" r="r" b="b"/>
            <a:pathLst>
              <a:path w="290771" h="290771">
                <a:moveTo>
                  <a:pt x="0" y="0"/>
                </a:moveTo>
                <a:lnTo>
                  <a:pt x="290771" y="0"/>
                </a:lnTo>
                <a:lnTo>
                  <a:pt x="290771" y="290770"/>
                </a:lnTo>
                <a:lnTo>
                  <a:pt x="0" y="29077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17" name="Group 17"/>
          <p:cNvGrpSpPr/>
          <p:nvPr/>
        </p:nvGrpSpPr>
        <p:grpSpPr>
          <a:xfrm>
            <a:off x="0" y="1116460"/>
            <a:ext cx="18288000" cy="9170540"/>
            <a:chOff x="0" y="0"/>
            <a:chExt cx="4862686" cy="2438400"/>
          </a:xfrm>
        </p:grpSpPr>
        <p:sp>
          <p:nvSpPr>
            <p:cNvPr id="18" name="Freeform 18"/>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19" name="TextBox 19"/>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0" name="AutoShape 20"/>
          <p:cNvSpPr/>
          <p:nvPr/>
        </p:nvSpPr>
        <p:spPr>
          <a:xfrm>
            <a:off x="685272" y="1603451"/>
            <a:ext cx="343428" cy="0"/>
          </a:xfrm>
          <a:prstGeom prst="line">
            <a:avLst/>
          </a:prstGeom>
          <a:ln w="47625" cap="rnd">
            <a:solidFill>
              <a:srgbClr val="000000"/>
            </a:solidFill>
            <a:prstDash val="solid"/>
            <a:headEnd type="none" w="sm" len="sm"/>
            <a:tailEnd type="arrow" w="med" len="sm"/>
          </a:ln>
        </p:spPr>
      </p:sp>
      <p:sp>
        <p:nvSpPr>
          <p:cNvPr id="21" name="AutoShape 21"/>
          <p:cNvSpPr/>
          <p:nvPr/>
        </p:nvSpPr>
        <p:spPr>
          <a:xfrm rot="-10800000">
            <a:off x="168470" y="1603451"/>
            <a:ext cx="343428" cy="0"/>
          </a:xfrm>
          <a:prstGeom prst="line">
            <a:avLst/>
          </a:prstGeom>
          <a:ln w="47625" cap="rnd">
            <a:solidFill>
              <a:srgbClr val="000000"/>
            </a:solidFill>
            <a:prstDash val="solid"/>
            <a:headEnd type="none" w="sm" len="sm"/>
            <a:tailEnd type="arrow" w="med" len="sm"/>
          </a:ln>
        </p:spPr>
      </p:sp>
      <p:sp>
        <p:nvSpPr>
          <p:cNvPr id="22" name="Freeform 22"/>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23" name="Group 23"/>
          <p:cNvGrpSpPr/>
          <p:nvPr/>
        </p:nvGrpSpPr>
        <p:grpSpPr>
          <a:xfrm>
            <a:off x="1600768" y="1348239"/>
            <a:ext cx="15658532" cy="510426"/>
            <a:chOff x="0" y="0"/>
            <a:chExt cx="12467294" cy="406400"/>
          </a:xfrm>
        </p:grpSpPr>
        <p:sp>
          <p:nvSpPr>
            <p:cNvPr id="24" name="Freeform 24"/>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25" name="TextBox 25"/>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6" name="Freeform 26"/>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27" name="TextBox 27"/>
          <p:cNvSpPr txBox="1"/>
          <p:nvPr/>
        </p:nvSpPr>
        <p:spPr>
          <a:xfrm>
            <a:off x="5443067" y="401403"/>
            <a:ext cx="2071972"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Introduction</a:t>
            </a:r>
          </a:p>
        </p:txBody>
      </p:sp>
      <p:sp>
        <p:nvSpPr>
          <p:cNvPr id="28" name="TextBox 28"/>
          <p:cNvSpPr txBox="1"/>
          <p:nvPr/>
        </p:nvSpPr>
        <p:spPr>
          <a:xfrm>
            <a:off x="7515039" y="401403"/>
            <a:ext cx="2610143"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Problem Statement</a:t>
            </a:r>
          </a:p>
        </p:txBody>
      </p:sp>
      <p:sp>
        <p:nvSpPr>
          <p:cNvPr id="29" name="TextBox 29"/>
          <p:cNvSpPr txBox="1"/>
          <p:nvPr/>
        </p:nvSpPr>
        <p:spPr>
          <a:xfrm>
            <a:off x="12475683" y="401403"/>
            <a:ext cx="2715338" cy="349250"/>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Methodology</a:t>
            </a:r>
          </a:p>
        </p:txBody>
      </p:sp>
      <p:sp>
        <p:nvSpPr>
          <p:cNvPr id="30" name="TextBox 30"/>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Methodology</a:t>
            </a:r>
          </a:p>
        </p:txBody>
      </p:sp>
      <p:sp>
        <p:nvSpPr>
          <p:cNvPr id="31" name="TextBox 31"/>
          <p:cNvSpPr txBox="1"/>
          <p:nvPr/>
        </p:nvSpPr>
        <p:spPr>
          <a:xfrm>
            <a:off x="2665171" y="1922690"/>
            <a:ext cx="11739216" cy="1057275"/>
          </a:xfrm>
          <a:prstGeom prst="rect">
            <a:avLst/>
          </a:prstGeom>
        </p:spPr>
        <p:txBody>
          <a:bodyPr lIns="0" tIns="0" rIns="0" bIns="0" rtlCol="0" anchor="t">
            <a:spAutoFit/>
          </a:bodyPr>
          <a:lstStyle/>
          <a:p>
            <a:pPr algn="ctr">
              <a:lnSpc>
                <a:spcPts val="8399"/>
              </a:lnSpc>
            </a:pPr>
            <a:r>
              <a:rPr lang="en-US" sz="6999">
                <a:solidFill>
                  <a:srgbClr val="000000"/>
                </a:solidFill>
                <a:latin typeface="Open Sauce Heavy"/>
                <a:ea typeface="Open Sauce Heavy"/>
                <a:cs typeface="Open Sauce Heavy"/>
                <a:sym typeface="Open Sauce Heavy"/>
              </a:rPr>
              <a:t>Methodology</a:t>
            </a:r>
          </a:p>
        </p:txBody>
      </p:sp>
      <p:sp>
        <p:nvSpPr>
          <p:cNvPr id="32" name="TextBox 32"/>
          <p:cNvSpPr txBox="1"/>
          <p:nvPr/>
        </p:nvSpPr>
        <p:spPr>
          <a:xfrm>
            <a:off x="8830532" y="3541940"/>
            <a:ext cx="8496957" cy="1980565"/>
          </a:xfrm>
          <a:prstGeom prst="rect">
            <a:avLst/>
          </a:prstGeom>
        </p:spPr>
        <p:txBody>
          <a:bodyPr lIns="0" tIns="0" rIns="0" bIns="0" rtlCol="0" anchor="t">
            <a:spAutoFit/>
          </a:bodyPr>
          <a:lstStyle/>
          <a:p>
            <a:pPr algn="l">
              <a:lnSpc>
                <a:spcPts val="3249"/>
              </a:lnSpc>
            </a:pPr>
            <a:r>
              <a:rPr lang="en-US" sz="2499">
                <a:solidFill>
                  <a:srgbClr val="000000"/>
                </a:solidFill>
                <a:latin typeface="Open Sauce Bold"/>
                <a:ea typeface="Open Sauce Bold"/>
                <a:cs typeface="Open Sauce Bold"/>
                <a:sym typeface="Open Sauce Bold"/>
              </a:rPr>
              <a:t>Classification : </a:t>
            </a:r>
          </a:p>
          <a:p>
            <a:pPr algn="l">
              <a:lnSpc>
                <a:spcPts val="3249"/>
              </a:lnSpc>
            </a:pPr>
            <a:r>
              <a:rPr lang="en-US" sz="2499">
                <a:solidFill>
                  <a:srgbClr val="000000"/>
                </a:solidFill>
                <a:latin typeface="Open Sauce"/>
                <a:ea typeface="Open Sauce"/>
                <a:cs typeface="Open Sauce"/>
                <a:sym typeface="Open Sauce"/>
              </a:rPr>
              <a:t>Machine learning algorithms, trained on labeled data, classify drowsiness levels based on the eye aspect ratio(EAR).</a:t>
            </a:r>
          </a:p>
          <a:p>
            <a:pPr algn="l">
              <a:lnSpc>
                <a:spcPts val="2730"/>
              </a:lnSpc>
            </a:pPr>
            <a:endParaRPr lang="en-US" sz="2499">
              <a:solidFill>
                <a:srgbClr val="000000"/>
              </a:solidFill>
              <a:latin typeface="Open Sauce"/>
              <a:ea typeface="Open Sauce"/>
              <a:cs typeface="Open Sauce"/>
              <a:sym typeface="Open Sauce"/>
            </a:endParaRPr>
          </a:p>
        </p:txBody>
      </p:sp>
      <p:sp>
        <p:nvSpPr>
          <p:cNvPr id="33" name="TextBox 33"/>
          <p:cNvSpPr txBox="1"/>
          <p:nvPr/>
        </p:nvSpPr>
        <p:spPr>
          <a:xfrm>
            <a:off x="37823" y="7891467"/>
            <a:ext cx="8496957" cy="1913890"/>
          </a:xfrm>
          <a:prstGeom prst="rect">
            <a:avLst/>
          </a:prstGeom>
        </p:spPr>
        <p:txBody>
          <a:bodyPr lIns="0" tIns="0" rIns="0" bIns="0" rtlCol="0" anchor="t">
            <a:spAutoFit/>
          </a:bodyPr>
          <a:lstStyle/>
          <a:p>
            <a:pPr algn="l">
              <a:lnSpc>
                <a:spcPts val="3249"/>
              </a:lnSpc>
            </a:pPr>
            <a:r>
              <a:rPr lang="en-US" sz="2499">
                <a:solidFill>
                  <a:srgbClr val="000000"/>
                </a:solidFill>
                <a:latin typeface="Open Sauce Bold"/>
                <a:ea typeface="Open Sauce Bold"/>
                <a:cs typeface="Open Sauce Bold"/>
                <a:sym typeface="Open Sauce Bold"/>
              </a:rPr>
              <a:t>Facial Landmark Detection : </a:t>
            </a:r>
          </a:p>
          <a:p>
            <a:pPr algn="l">
              <a:lnSpc>
                <a:spcPts val="3249"/>
              </a:lnSpc>
            </a:pPr>
            <a:r>
              <a:rPr lang="en-US" sz="2499">
                <a:solidFill>
                  <a:srgbClr val="000000"/>
                </a:solidFill>
                <a:latin typeface="Open Sauce"/>
                <a:ea typeface="Open Sauce"/>
                <a:cs typeface="Open Sauce"/>
                <a:sym typeface="Open Sauce"/>
              </a:rPr>
              <a:t>Model locates landmarks on the detected faces and identifies th eyes in it for further analysis. </a:t>
            </a:r>
          </a:p>
          <a:p>
            <a:pPr algn="l">
              <a:lnSpc>
                <a:spcPts val="2730"/>
              </a:lnSpc>
            </a:pPr>
            <a:endParaRPr lang="en-US" sz="2499">
              <a:solidFill>
                <a:srgbClr val="000000"/>
              </a:solidFill>
              <a:latin typeface="Open Sauce"/>
              <a:ea typeface="Open Sauce"/>
              <a:cs typeface="Open Sauce"/>
              <a:sym typeface="Open Sauce"/>
            </a:endParaRPr>
          </a:p>
          <a:p>
            <a:pPr algn="l">
              <a:lnSpc>
                <a:spcPts val="2730"/>
              </a:lnSpc>
            </a:pPr>
            <a:endParaRPr lang="en-US" sz="2499">
              <a:solidFill>
                <a:srgbClr val="000000"/>
              </a:solidFill>
              <a:latin typeface="Open Sauce"/>
              <a:ea typeface="Open Sauce"/>
              <a:cs typeface="Open Sauce"/>
              <a:sym typeface="Open Sauce"/>
            </a:endParaRPr>
          </a:p>
        </p:txBody>
      </p:sp>
      <p:sp>
        <p:nvSpPr>
          <p:cNvPr id="34" name="TextBox 34"/>
          <p:cNvSpPr txBox="1"/>
          <p:nvPr/>
        </p:nvSpPr>
        <p:spPr>
          <a:xfrm>
            <a:off x="8830532" y="5907091"/>
            <a:ext cx="8278463" cy="1298575"/>
          </a:xfrm>
          <a:prstGeom prst="rect">
            <a:avLst/>
          </a:prstGeom>
        </p:spPr>
        <p:txBody>
          <a:bodyPr lIns="0" tIns="0" rIns="0" bIns="0" rtlCol="0" anchor="t">
            <a:spAutoFit/>
          </a:bodyPr>
          <a:lstStyle/>
          <a:p>
            <a:pPr algn="l">
              <a:lnSpc>
                <a:spcPts val="3499"/>
              </a:lnSpc>
            </a:pPr>
            <a:r>
              <a:rPr lang="en-US" sz="2499">
                <a:solidFill>
                  <a:srgbClr val="000000"/>
                </a:solidFill>
                <a:latin typeface="Open Sauce Bold"/>
                <a:ea typeface="Open Sauce Bold"/>
                <a:cs typeface="Open Sauce Bold"/>
                <a:sym typeface="Open Sauce Bold"/>
              </a:rPr>
              <a:t>Drowsiness Detection : </a:t>
            </a:r>
          </a:p>
          <a:p>
            <a:pPr algn="l">
              <a:lnSpc>
                <a:spcPts val="3499"/>
              </a:lnSpc>
            </a:pPr>
            <a:r>
              <a:rPr lang="en-US" sz="2499">
                <a:solidFill>
                  <a:srgbClr val="000000"/>
                </a:solidFill>
                <a:latin typeface="Open Sauce"/>
                <a:ea typeface="Open Sauce"/>
                <a:cs typeface="Open Sauce"/>
                <a:sym typeface="Open Sauce"/>
              </a:rPr>
              <a:t>Based on the eye state classification, if EAR is less than threshold, driver is identified as drowsy.</a:t>
            </a:r>
          </a:p>
        </p:txBody>
      </p:sp>
      <p:sp>
        <p:nvSpPr>
          <p:cNvPr id="35" name="TextBox 35"/>
          <p:cNvSpPr txBox="1"/>
          <p:nvPr/>
        </p:nvSpPr>
        <p:spPr>
          <a:xfrm>
            <a:off x="0" y="3522890"/>
            <a:ext cx="6403022" cy="2174875"/>
          </a:xfrm>
          <a:prstGeom prst="rect">
            <a:avLst/>
          </a:prstGeom>
        </p:spPr>
        <p:txBody>
          <a:bodyPr lIns="0" tIns="0" rIns="0" bIns="0" rtlCol="0" anchor="t">
            <a:spAutoFit/>
          </a:bodyPr>
          <a:lstStyle/>
          <a:p>
            <a:pPr algn="just">
              <a:lnSpc>
                <a:spcPts val="3499"/>
              </a:lnSpc>
            </a:pPr>
            <a:r>
              <a:rPr lang="en-US" sz="2499">
                <a:solidFill>
                  <a:srgbClr val="000000"/>
                </a:solidFill>
                <a:latin typeface="Open Sauce Bold"/>
                <a:ea typeface="Open Sauce Bold"/>
                <a:cs typeface="Open Sauce Bold"/>
                <a:sym typeface="Open Sauce Bold"/>
              </a:rPr>
              <a:t>Data Acquisition(Capturing vedio) :</a:t>
            </a:r>
          </a:p>
          <a:p>
            <a:pPr algn="just">
              <a:lnSpc>
                <a:spcPts val="3499"/>
              </a:lnSpc>
            </a:pPr>
            <a:r>
              <a:rPr lang="en-US" sz="2499">
                <a:solidFill>
                  <a:srgbClr val="000000"/>
                </a:solidFill>
                <a:latin typeface="Open Sauce"/>
                <a:ea typeface="Open Sauce"/>
                <a:cs typeface="Open Sauce"/>
                <a:sym typeface="Open Sauce"/>
              </a:rPr>
              <a:t>Data is collected from various cameras, during controlled driving simulations or real-world driving scenarios.</a:t>
            </a:r>
          </a:p>
          <a:p>
            <a:pPr algn="just">
              <a:lnSpc>
                <a:spcPts val="3499"/>
              </a:lnSpc>
            </a:pPr>
            <a:endParaRPr lang="en-US" sz="2499">
              <a:solidFill>
                <a:srgbClr val="000000"/>
              </a:solidFill>
              <a:latin typeface="Open Sauce"/>
              <a:ea typeface="Open Sauce"/>
              <a:cs typeface="Open Sauce"/>
              <a:sym typeface="Open Sauce"/>
            </a:endParaRPr>
          </a:p>
        </p:txBody>
      </p:sp>
      <p:sp>
        <p:nvSpPr>
          <p:cNvPr id="36" name="TextBox 36"/>
          <p:cNvSpPr txBox="1"/>
          <p:nvPr/>
        </p:nvSpPr>
        <p:spPr>
          <a:xfrm>
            <a:off x="37823" y="5907091"/>
            <a:ext cx="8496957" cy="1736725"/>
          </a:xfrm>
          <a:prstGeom prst="rect">
            <a:avLst/>
          </a:prstGeom>
        </p:spPr>
        <p:txBody>
          <a:bodyPr lIns="0" tIns="0" rIns="0" bIns="0" rtlCol="0" anchor="t">
            <a:spAutoFit/>
          </a:bodyPr>
          <a:lstStyle/>
          <a:p>
            <a:pPr algn="just">
              <a:lnSpc>
                <a:spcPts val="3499"/>
              </a:lnSpc>
            </a:pPr>
            <a:r>
              <a:rPr lang="en-US" sz="2499">
                <a:solidFill>
                  <a:srgbClr val="000000"/>
                </a:solidFill>
                <a:latin typeface="Open Sauce Bold"/>
                <a:ea typeface="Open Sauce Bold"/>
                <a:cs typeface="Open Sauce Bold"/>
                <a:sym typeface="Open Sauce Bold"/>
              </a:rPr>
              <a:t>Face Detection :</a:t>
            </a:r>
          </a:p>
          <a:p>
            <a:pPr algn="just">
              <a:lnSpc>
                <a:spcPts val="3499"/>
              </a:lnSpc>
            </a:pPr>
            <a:r>
              <a:rPr lang="en-US" sz="2499">
                <a:solidFill>
                  <a:srgbClr val="000000"/>
                </a:solidFill>
                <a:latin typeface="Open Sauce"/>
                <a:ea typeface="Open Sauce"/>
                <a:cs typeface="Open Sauce"/>
                <a:sym typeface="Open Sauce"/>
              </a:rPr>
              <a:t>Rawdata is i.e vedio is converted to frames and identify the face in the respective frame</a:t>
            </a:r>
          </a:p>
          <a:p>
            <a:pPr algn="just">
              <a:lnSpc>
                <a:spcPts val="3499"/>
              </a:lnSpc>
            </a:pPr>
            <a:endParaRPr lang="en-US" sz="2499">
              <a:solidFill>
                <a:srgbClr val="000000"/>
              </a:solidFill>
              <a:latin typeface="Open Sauce"/>
              <a:ea typeface="Open Sauce"/>
              <a:cs typeface="Open Sauce"/>
              <a:sym typeface="Open Sauce"/>
            </a:endParaRPr>
          </a:p>
        </p:txBody>
      </p:sp>
      <p:sp>
        <p:nvSpPr>
          <p:cNvPr id="37" name="TextBox 37"/>
          <p:cNvSpPr txBox="1"/>
          <p:nvPr/>
        </p:nvSpPr>
        <p:spPr>
          <a:xfrm>
            <a:off x="8872708" y="7872417"/>
            <a:ext cx="7078504" cy="1298575"/>
          </a:xfrm>
          <a:prstGeom prst="rect">
            <a:avLst/>
          </a:prstGeom>
        </p:spPr>
        <p:txBody>
          <a:bodyPr lIns="0" tIns="0" rIns="0" bIns="0" rtlCol="0" anchor="t">
            <a:spAutoFit/>
          </a:bodyPr>
          <a:lstStyle/>
          <a:p>
            <a:pPr algn="just">
              <a:lnSpc>
                <a:spcPts val="3499"/>
              </a:lnSpc>
            </a:pPr>
            <a:r>
              <a:rPr lang="en-US" sz="2499">
                <a:solidFill>
                  <a:srgbClr val="000000"/>
                </a:solidFill>
                <a:latin typeface="Open Sauce Bold"/>
                <a:ea typeface="Open Sauce Bold"/>
                <a:cs typeface="Open Sauce Bold"/>
                <a:sym typeface="Open Sauce Bold"/>
              </a:rPr>
              <a:t>Alert Generation :</a:t>
            </a:r>
          </a:p>
          <a:p>
            <a:pPr algn="just">
              <a:lnSpc>
                <a:spcPts val="3499"/>
              </a:lnSpc>
            </a:pPr>
            <a:r>
              <a:rPr lang="en-US" sz="2499">
                <a:solidFill>
                  <a:srgbClr val="000000"/>
                </a:solidFill>
                <a:latin typeface="Open Sauce"/>
                <a:ea typeface="Open Sauce"/>
                <a:cs typeface="Open Sauce"/>
                <a:sym typeface="Open Sauce"/>
              </a:rPr>
              <a:t>Both visual and audio alerts will be generated.</a:t>
            </a:r>
          </a:p>
          <a:p>
            <a:pPr algn="just">
              <a:lnSpc>
                <a:spcPts val="3499"/>
              </a:lnSpc>
            </a:pPr>
            <a:endParaRPr lang="en-US" sz="2499">
              <a:solidFill>
                <a:srgbClr val="000000"/>
              </a:solidFill>
              <a:latin typeface="Open Sauce"/>
              <a:ea typeface="Open Sauce"/>
              <a:cs typeface="Open Sauce"/>
              <a:sym typeface="Open Sau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60076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110417" y="401403"/>
            <a:ext cx="1761083"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sp>
        <p:nvSpPr>
          <p:cNvPr id="7" name="Freeform 7"/>
          <p:cNvSpPr/>
          <p:nvPr/>
        </p:nvSpPr>
        <p:spPr>
          <a:xfrm flipH="1">
            <a:off x="335670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a:off x="5119150"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flipH="1">
            <a:off x="7938451"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4866355" y="401403"/>
            <a:ext cx="2071972"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Introduction</a:t>
            </a:r>
          </a:p>
        </p:txBody>
      </p:sp>
      <p:sp>
        <p:nvSpPr>
          <p:cNvPr id="14" name="TextBox 14"/>
          <p:cNvSpPr txBox="1"/>
          <p:nvPr/>
        </p:nvSpPr>
        <p:spPr>
          <a:xfrm>
            <a:off x="6628799" y="401403"/>
            <a:ext cx="2715338"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Problem Statemnet</a:t>
            </a:r>
          </a:p>
        </p:txBody>
      </p:sp>
      <p:sp>
        <p:nvSpPr>
          <p:cNvPr id="15" name="TextBox 15"/>
          <p:cNvSpPr txBox="1"/>
          <p:nvPr/>
        </p:nvSpPr>
        <p:spPr>
          <a:xfrm>
            <a:off x="9448100" y="401403"/>
            <a:ext cx="1836150"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Dataset</a:t>
            </a:r>
          </a:p>
        </p:txBody>
      </p:sp>
      <p:sp>
        <p:nvSpPr>
          <p:cNvPr id="16" name="Freeform 16"/>
          <p:cNvSpPr/>
          <p:nvPr/>
        </p:nvSpPr>
        <p:spPr>
          <a:xfrm flipH="1">
            <a:off x="9925162"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7" name="Freeform 17"/>
          <p:cNvSpPr/>
          <p:nvPr/>
        </p:nvSpPr>
        <p:spPr>
          <a:xfrm flipH="1">
            <a:off x="11213684"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8" name="TextBox 18"/>
          <p:cNvSpPr txBox="1"/>
          <p:nvPr/>
        </p:nvSpPr>
        <p:spPr>
          <a:xfrm>
            <a:off x="11315200" y="412257"/>
            <a:ext cx="2576935"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Methodology</a:t>
            </a:r>
          </a:p>
        </p:txBody>
      </p:sp>
      <p:sp>
        <p:nvSpPr>
          <p:cNvPr id="19" name="Freeform 19"/>
          <p:cNvSpPr/>
          <p:nvPr/>
        </p:nvSpPr>
        <p:spPr>
          <a:xfrm flipH="1">
            <a:off x="1293493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0" name="Freeform 20"/>
          <p:cNvSpPr/>
          <p:nvPr/>
        </p:nvSpPr>
        <p:spPr>
          <a:xfrm>
            <a:off x="17159923"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p:cNvSpPr txBox="1"/>
          <p:nvPr/>
        </p:nvSpPr>
        <p:spPr>
          <a:xfrm>
            <a:off x="14444585" y="401403"/>
            <a:ext cx="2715338" cy="701675"/>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Modules of the project</a:t>
            </a:r>
          </a:p>
        </p:txBody>
      </p:sp>
      <p:sp>
        <p:nvSpPr>
          <p:cNvPr id="22" name="Freeform 22"/>
          <p:cNvSpPr/>
          <p:nvPr/>
        </p:nvSpPr>
        <p:spPr>
          <a:xfrm>
            <a:off x="17715727" y="449028"/>
            <a:ext cx="290771" cy="290771"/>
          </a:xfrm>
          <a:custGeom>
            <a:avLst/>
            <a:gdLst/>
            <a:ahLst/>
            <a:cxnLst/>
            <a:rect l="l" t="t" r="r" b="b"/>
            <a:pathLst>
              <a:path w="290771" h="290771">
                <a:moveTo>
                  <a:pt x="0" y="0"/>
                </a:moveTo>
                <a:lnTo>
                  <a:pt x="290770" y="0"/>
                </a:lnTo>
                <a:lnTo>
                  <a:pt x="290770" y="290770"/>
                </a:lnTo>
                <a:lnTo>
                  <a:pt x="0" y="290770"/>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nvGrpSpPr>
          <p:cNvPr id="23" name="Group 23"/>
          <p:cNvGrpSpPr/>
          <p:nvPr/>
        </p:nvGrpSpPr>
        <p:grpSpPr>
          <a:xfrm>
            <a:off x="0" y="1116460"/>
            <a:ext cx="18288000" cy="9170540"/>
            <a:chOff x="0" y="0"/>
            <a:chExt cx="4862686" cy="2438400"/>
          </a:xfrm>
        </p:grpSpPr>
        <p:sp>
          <p:nvSpPr>
            <p:cNvPr id="24" name="Freeform 24"/>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25" name="TextBox 25"/>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6" name="AutoShape 26"/>
          <p:cNvSpPr/>
          <p:nvPr/>
        </p:nvSpPr>
        <p:spPr>
          <a:xfrm>
            <a:off x="685272" y="1603451"/>
            <a:ext cx="343428" cy="0"/>
          </a:xfrm>
          <a:prstGeom prst="line">
            <a:avLst/>
          </a:prstGeom>
          <a:ln w="47625" cap="rnd">
            <a:solidFill>
              <a:srgbClr val="000000"/>
            </a:solidFill>
            <a:prstDash val="solid"/>
            <a:headEnd type="none" w="sm" len="sm"/>
            <a:tailEnd type="arrow" w="med" len="sm"/>
          </a:ln>
        </p:spPr>
      </p:sp>
      <p:sp>
        <p:nvSpPr>
          <p:cNvPr id="27" name="AutoShape 27"/>
          <p:cNvSpPr/>
          <p:nvPr/>
        </p:nvSpPr>
        <p:spPr>
          <a:xfrm rot="-10800000">
            <a:off x="168470" y="1603451"/>
            <a:ext cx="343428" cy="0"/>
          </a:xfrm>
          <a:prstGeom prst="line">
            <a:avLst/>
          </a:prstGeom>
          <a:ln w="47625" cap="rnd">
            <a:solidFill>
              <a:srgbClr val="000000"/>
            </a:solidFill>
            <a:prstDash val="solid"/>
            <a:headEnd type="none" w="sm" len="sm"/>
            <a:tailEnd type="arrow" w="med" len="sm"/>
          </a:ln>
        </p:spPr>
      </p:sp>
      <p:sp>
        <p:nvSpPr>
          <p:cNvPr id="28" name="Freeform 28"/>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grpSp>
        <p:nvGrpSpPr>
          <p:cNvPr id="29" name="Group 29"/>
          <p:cNvGrpSpPr/>
          <p:nvPr/>
        </p:nvGrpSpPr>
        <p:grpSpPr>
          <a:xfrm>
            <a:off x="1600768" y="1348239"/>
            <a:ext cx="15658532" cy="510426"/>
            <a:chOff x="0" y="0"/>
            <a:chExt cx="12467294" cy="406400"/>
          </a:xfrm>
        </p:grpSpPr>
        <p:sp>
          <p:nvSpPr>
            <p:cNvPr id="30" name="Freeform 30"/>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31" name="TextBox 31"/>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32" name="Freeform 32"/>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33" name="TextBox 33"/>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Modules of the project</a:t>
            </a:r>
          </a:p>
        </p:txBody>
      </p:sp>
      <p:sp>
        <p:nvSpPr>
          <p:cNvPr id="34" name="TextBox 34"/>
          <p:cNvSpPr txBox="1"/>
          <p:nvPr/>
        </p:nvSpPr>
        <p:spPr>
          <a:xfrm>
            <a:off x="213444" y="2658764"/>
            <a:ext cx="17861112" cy="7402195"/>
          </a:xfrm>
          <a:prstGeom prst="rect">
            <a:avLst/>
          </a:prstGeom>
        </p:spPr>
        <p:txBody>
          <a:bodyPr lIns="0" tIns="0" rIns="0" bIns="0" rtlCol="0" anchor="t">
            <a:spAutoFit/>
          </a:bodyPr>
          <a:lstStyle/>
          <a:p>
            <a:pPr algn="ctr">
              <a:lnSpc>
                <a:spcPts val="3079"/>
              </a:lnSpc>
            </a:pPr>
            <a:endParaRPr/>
          </a:p>
          <a:p>
            <a:pPr algn="just">
              <a:lnSpc>
                <a:spcPts val="3079"/>
              </a:lnSpc>
            </a:pPr>
            <a:r>
              <a:rPr lang="en-US" sz="2199">
                <a:solidFill>
                  <a:srgbClr val="000000"/>
                </a:solidFill>
                <a:latin typeface="Canva Sans Bold"/>
                <a:ea typeface="Canva Sans Bold"/>
                <a:cs typeface="Canva Sans Bold"/>
                <a:sym typeface="Canva Sans Bold"/>
              </a:rPr>
              <a:t>Face Detection Module </a:t>
            </a:r>
            <a:r>
              <a:rPr lang="en-US" sz="2199">
                <a:solidFill>
                  <a:srgbClr val="000000"/>
                </a:solidFill>
                <a:latin typeface="Canva Sans"/>
                <a:ea typeface="Canva Sans"/>
                <a:cs typeface="Canva Sans"/>
                <a:sym typeface="Canva Sans"/>
              </a:rPr>
              <a:t>:</a:t>
            </a:r>
          </a:p>
          <a:p>
            <a:pPr marL="474979" lvl="1" indent="-237490" algn="just">
              <a:lnSpc>
                <a:spcPts val="3079"/>
              </a:lnSpc>
              <a:buFont typeface="Arial"/>
              <a:buChar char="•"/>
            </a:pPr>
            <a:r>
              <a:rPr lang="en-US" sz="2199">
                <a:solidFill>
                  <a:srgbClr val="000000"/>
                </a:solidFill>
                <a:latin typeface="Canva Sans"/>
                <a:ea typeface="Canva Sans"/>
                <a:cs typeface="Canva Sans"/>
                <a:sym typeface="Canva Sans"/>
              </a:rPr>
              <a:t>Detects the presence of a face in the video frame.</a:t>
            </a:r>
          </a:p>
          <a:p>
            <a:pPr algn="just">
              <a:lnSpc>
                <a:spcPts val="3079"/>
              </a:lnSpc>
            </a:pPr>
            <a:endParaRPr lang="en-US" sz="2199">
              <a:solidFill>
                <a:srgbClr val="000000"/>
              </a:solidFill>
              <a:latin typeface="Canva Sans"/>
              <a:ea typeface="Canva Sans"/>
              <a:cs typeface="Canva Sans"/>
              <a:sym typeface="Canva Sans"/>
            </a:endParaRPr>
          </a:p>
          <a:p>
            <a:pPr algn="just">
              <a:lnSpc>
                <a:spcPts val="3079"/>
              </a:lnSpc>
            </a:pPr>
            <a:r>
              <a:rPr lang="en-US" sz="2199">
                <a:solidFill>
                  <a:srgbClr val="000000"/>
                </a:solidFill>
                <a:latin typeface="Canva Sans Bold"/>
                <a:ea typeface="Canva Sans Bold"/>
                <a:cs typeface="Canva Sans Bold"/>
                <a:sym typeface="Canva Sans Bold"/>
              </a:rPr>
              <a:t>Eye Detection Module</a:t>
            </a:r>
            <a:r>
              <a:rPr lang="en-US" sz="2199">
                <a:solidFill>
                  <a:srgbClr val="000000"/>
                </a:solidFill>
                <a:latin typeface="Canva Sans"/>
                <a:ea typeface="Canva Sans"/>
                <a:cs typeface="Canva Sans"/>
                <a:sym typeface="Canva Sans"/>
              </a:rPr>
              <a:t>: </a:t>
            </a:r>
          </a:p>
          <a:p>
            <a:pPr marL="474979" lvl="1" indent="-237490" algn="just">
              <a:lnSpc>
                <a:spcPts val="3079"/>
              </a:lnSpc>
              <a:buFont typeface="Arial"/>
              <a:buChar char="•"/>
            </a:pPr>
            <a:r>
              <a:rPr lang="en-US" sz="2199">
                <a:solidFill>
                  <a:srgbClr val="000000"/>
                </a:solidFill>
                <a:latin typeface="Canva Sans"/>
                <a:ea typeface="Canva Sans"/>
                <a:cs typeface="Canva Sans"/>
                <a:sym typeface="Canva Sans"/>
              </a:rPr>
              <a:t>Identifies and locates the eyes within the detected face  region</a:t>
            </a:r>
          </a:p>
          <a:p>
            <a:pPr algn="just">
              <a:lnSpc>
                <a:spcPts val="3079"/>
              </a:lnSpc>
            </a:pPr>
            <a:endParaRPr lang="en-US" sz="2199">
              <a:solidFill>
                <a:srgbClr val="000000"/>
              </a:solidFill>
              <a:latin typeface="Canva Sans"/>
              <a:ea typeface="Canva Sans"/>
              <a:cs typeface="Canva Sans"/>
              <a:sym typeface="Canva Sans"/>
            </a:endParaRPr>
          </a:p>
          <a:p>
            <a:pPr algn="just">
              <a:lnSpc>
                <a:spcPts val="3079"/>
              </a:lnSpc>
            </a:pPr>
            <a:r>
              <a:rPr lang="en-US" sz="2199">
                <a:solidFill>
                  <a:srgbClr val="000000"/>
                </a:solidFill>
                <a:latin typeface="Canva Sans Bold"/>
                <a:ea typeface="Canva Sans Bold"/>
                <a:cs typeface="Canva Sans Bold"/>
                <a:sym typeface="Canva Sans Bold"/>
              </a:rPr>
              <a:t>Eye Aspect Ratio (EAR) Calculation Module </a:t>
            </a:r>
            <a:r>
              <a:rPr lang="en-US" sz="2199">
                <a:solidFill>
                  <a:srgbClr val="000000"/>
                </a:solidFill>
                <a:latin typeface="Canva Sans"/>
                <a:ea typeface="Canva Sans"/>
                <a:cs typeface="Canva Sans"/>
                <a:sym typeface="Canva Sans"/>
              </a:rPr>
              <a:t>: </a:t>
            </a:r>
          </a:p>
          <a:p>
            <a:pPr marL="474979" lvl="1" indent="-237490" algn="just">
              <a:lnSpc>
                <a:spcPts val="3079"/>
              </a:lnSpc>
              <a:buFont typeface="Arial"/>
              <a:buChar char="•"/>
            </a:pPr>
            <a:r>
              <a:rPr lang="en-US" sz="2199">
                <a:solidFill>
                  <a:srgbClr val="000000"/>
                </a:solidFill>
                <a:latin typeface="Canva Sans"/>
                <a:ea typeface="Canva Sans"/>
                <a:cs typeface="Canva Sans"/>
                <a:sym typeface="Canva Sans"/>
              </a:rPr>
              <a:t>Calculates the Eye Aspect Ratio to  measure eye openness. </a:t>
            </a:r>
          </a:p>
          <a:p>
            <a:pPr marL="474979" lvl="1" indent="-237490" algn="just">
              <a:lnSpc>
                <a:spcPts val="3079"/>
              </a:lnSpc>
              <a:buFont typeface="Arial"/>
              <a:buChar char="•"/>
            </a:pPr>
            <a:r>
              <a:rPr lang="en-US" sz="2199">
                <a:solidFill>
                  <a:srgbClr val="000000"/>
                </a:solidFill>
                <a:latin typeface="Canva Sans"/>
                <a:ea typeface="Canva Sans"/>
                <a:cs typeface="Canva Sans"/>
                <a:sym typeface="Canva Sans"/>
              </a:rPr>
              <a:t>The EAR is computed using the distances between specific points on the eye.</a:t>
            </a:r>
          </a:p>
          <a:p>
            <a:pPr algn="just">
              <a:lnSpc>
                <a:spcPts val="3079"/>
              </a:lnSpc>
            </a:pPr>
            <a:endParaRPr lang="en-US" sz="2199">
              <a:solidFill>
                <a:srgbClr val="000000"/>
              </a:solidFill>
              <a:latin typeface="Canva Sans"/>
              <a:ea typeface="Canva Sans"/>
              <a:cs typeface="Canva Sans"/>
              <a:sym typeface="Canva Sans"/>
            </a:endParaRPr>
          </a:p>
          <a:p>
            <a:pPr algn="just">
              <a:lnSpc>
                <a:spcPts val="3079"/>
              </a:lnSpc>
            </a:pPr>
            <a:r>
              <a:rPr lang="en-US" sz="2199">
                <a:solidFill>
                  <a:srgbClr val="000000"/>
                </a:solidFill>
                <a:latin typeface="Canva Sans Bold"/>
                <a:ea typeface="Canva Sans Bold"/>
                <a:cs typeface="Canva Sans Bold"/>
                <a:sym typeface="Canva Sans Bold"/>
              </a:rPr>
              <a:t>Drowsiness Detection Module</a:t>
            </a:r>
            <a:r>
              <a:rPr lang="en-US" sz="2199">
                <a:solidFill>
                  <a:srgbClr val="000000"/>
                </a:solidFill>
                <a:latin typeface="Canva Sans"/>
                <a:ea typeface="Canva Sans"/>
                <a:cs typeface="Canva Sans"/>
                <a:sym typeface="Canva Sans"/>
              </a:rPr>
              <a:t> :</a:t>
            </a:r>
          </a:p>
          <a:p>
            <a:pPr marL="474979" lvl="1" indent="-237490" algn="just">
              <a:lnSpc>
                <a:spcPts val="3079"/>
              </a:lnSpc>
              <a:buFont typeface="Arial"/>
              <a:buChar char="•"/>
            </a:pPr>
            <a:r>
              <a:rPr lang="en-US" sz="2199">
                <a:solidFill>
                  <a:srgbClr val="000000"/>
                </a:solidFill>
                <a:latin typeface="Canva Sans"/>
                <a:ea typeface="Canva Sans"/>
                <a:cs typeface="Canva Sans"/>
                <a:sym typeface="Canva Sans"/>
              </a:rPr>
              <a:t>Analyzes EAR over time to detect prolonged eye closures, indicating drowsiness.</a:t>
            </a:r>
          </a:p>
          <a:p>
            <a:pPr marL="474979" lvl="1" indent="-237490" algn="just">
              <a:lnSpc>
                <a:spcPts val="3079"/>
              </a:lnSpc>
              <a:buFont typeface="Arial"/>
              <a:buChar char="•"/>
            </a:pPr>
            <a:r>
              <a:rPr lang="en-US" sz="2199">
                <a:solidFill>
                  <a:srgbClr val="000000"/>
                </a:solidFill>
                <a:latin typeface="Canva Sans"/>
                <a:ea typeface="Canva Sans"/>
                <a:cs typeface="Canva Sans"/>
                <a:sym typeface="Canva Sans"/>
              </a:rPr>
              <a:t>Threshold values and duration for EAR are set to determine drowsiness.</a:t>
            </a:r>
          </a:p>
          <a:p>
            <a:pPr algn="just">
              <a:lnSpc>
                <a:spcPts val="3079"/>
              </a:lnSpc>
            </a:pPr>
            <a:endParaRPr lang="en-US" sz="2199">
              <a:solidFill>
                <a:srgbClr val="000000"/>
              </a:solidFill>
              <a:latin typeface="Canva Sans"/>
              <a:ea typeface="Canva Sans"/>
              <a:cs typeface="Canva Sans"/>
              <a:sym typeface="Canva Sans"/>
            </a:endParaRPr>
          </a:p>
          <a:p>
            <a:pPr algn="just">
              <a:lnSpc>
                <a:spcPts val="3079"/>
              </a:lnSpc>
            </a:pPr>
            <a:r>
              <a:rPr lang="en-US" sz="2199">
                <a:solidFill>
                  <a:srgbClr val="000000"/>
                </a:solidFill>
                <a:latin typeface="Canva Sans Bold"/>
                <a:ea typeface="Canva Sans Bold"/>
                <a:cs typeface="Canva Sans Bold"/>
                <a:sym typeface="Canva Sans Bold"/>
              </a:rPr>
              <a:t>Alert System Module </a:t>
            </a:r>
            <a:r>
              <a:rPr lang="en-US" sz="2199">
                <a:solidFill>
                  <a:srgbClr val="000000"/>
                </a:solidFill>
                <a:latin typeface="Canva Sans"/>
                <a:ea typeface="Canva Sans"/>
                <a:cs typeface="Canva Sans"/>
                <a:sym typeface="Canva Sans"/>
              </a:rPr>
              <a:t>:</a:t>
            </a:r>
          </a:p>
          <a:p>
            <a:pPr marL="474979" lvl="1" indent="-237490" algn="just">
              <a:lnSpc>
                <a:spcPts val="3079"/>
              </a:lnSpc>
              <a:buFont typeface="Arial"/>
              <a:buChar char="•"/>
            </a:pPr>
            <a:r>
              <a:rPr lang="en-US" sz="2199">
                <a:solidFill>
                  <a:srgbClr val="000000"/>
                </a:solidFill>
                <a:latin typeface="Canva Sans"/>
                <a:ea typeface="Canva Sans"/>
                <a:cs typeface="Canva Sans"/>
                <a:sym typeface="Canva Sans"/>
              </a:rPr>
              <a:t>Triggers alerts (such as sounds or vibrations) when drowsiness is detected.</a:t>
            </a:r>
          </a:p>
          <a:p>
            <a:pPr marL="474979" lvl="1" indent="-237490" algn="just">
              <a:lnSpc>
                <a:spcPts val="3079"/>
              </a:lnSpc>
              <a:buFont typeface="Arial"/>
              <a:buChar char="•"/>
            </a:pPr>
            <a:r>
              <a:rPr lang="en-US" sz="2199">
                <a:solidFill>
                  <a:srgbClr val="000000"/>
                </a:solidFill>
                <a:latin typeface="Canva Sans"/>
                <a:ea typeface="Canva Sans"/>
                <a:cs typeface="Canva Sans"/>
                <a:sym typeface="Canva Sans"/>
              </a:rPr>
              <a:t>Can also provide visual alerts on the screen.</a:t>
            </a:r>
          </a:p>
          <a:p>
            <a:pPr algn="ctr">
              <a:lnSpc>
                <a:spcPts val="3079"/>
              </a:lnSpc>
            </a:pPr>
            <a:endParaRPr lang="en-US" sz="2199">
              <a:solidFill>
                <a:srgbClr val="000000"/>
              </a:solidFill>
              <a:latin typeface="Canva Sans"/>
              <a:ea typeface="Canva Sans"/>
              <a:cs typeface="Canva Sans"/>
              <a:sym typeface="Canva Sans"/>
            </a:endParaRPr>
          </a:p>
        </p:txBody>
      </p:sp>
      <p:sp>
        <p:nvSpPr>
          <p:cNvPr id="35" name="TextBox 35"/>
          <p:cNvSpPr txBox="1"/>
          <p:nvPr/>
        </p:nvSpPr>
        <p:spPr>
          <a:xfrm>
            <a:off x="2258294" y="1706264"/>
            <a:ext cx="13312338" cy="1295400"/>
          </a:xfrm>
          <a:prstGeom prst="rect">
            <a:avLst/>
          </a:prstGeom>
        </p:spPr>
        <p:txBody>
          <a:bodyPr lIns="0" tIns="0" rIns="0" bIns="0" rtlCol="0" anchor="t">
            <a:spAutoFit/>
          </a:bodyPr>
          <a:lstStyle/>
          <a:p>
            <a:pPr algn="ctr">
              <a:lnSpc>
                <a:spcPts val="10500"/>
              </a:lnSpc>
            </a:pPr>
            <a:r>
              <a:rPr lang="en-US" sz="7500">
                <a:solidFill>
                  <a:srgbClr val="000000"/>
                </a:solidFill>
                <a:latin typeface="Canva Sans Bold"/>
                <a:ea typeface="Canva Sans Bold"/>
                <a:cs typeface="Canva Sans Bold"/>
                <a:sym typeface="Canva Sans Bold"/>
              </a:rPr>
              <a:t>Modules of the Project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60076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110417" y="401403"/>
            <a:ext cx="1761083"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sp>
        <p:nvSpPr>
          <p:cNvPr id="7" name="Freeform 7"/>
          <p:cNvSpPr/>
          <p:nvPr/>
        </p:nvSpPr>
        <p:spPr>
          <a:xfrm flipH="1">
            <a:off x="335670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a:off x="5231514" y="-377906"/>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flipH="1">
            <a:off x="7938451"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9448100" y="401403"/>
            <a:ext cx="1836150"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Dataset</a:t>
            </a:r>
          </a:p>
        </p:txBody>
      </p:sp>
      <p:sp>
        <p:nvSpPr>
          <p:cNvPr id="14" name="Freeform 14"/>
          <p:cNvSpPr/>
          <p:nvPr/>
        </p:nvSpPr>
        <p:spPr>
          <a:xfrm flipH="1">
            <a:off x="9925162"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flipH="1">
            <a:off x="11213684"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TextBox 16"/>
          <p:cNvSpPr txBox="1"/>
          <p:nvPr/>
        </p:nvSpPr>
        <p:spPr>
          <a:xfrm>
            <a:off x="11315200" y="412257"/>
            <a:ext cx="2576935"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Methodology</a:t>
            </a:r>
          </a:p>
        </p:txBody>
      </p:sp>
      <p:sp>
        <p:nvSpPr>
          <p:cNvPr id="17" name="Freeform 17"/>
          <p:cNvSpPr/>
          <p:nvPr/>
        </p:nvSpPr>
        <p:spPr>
          <a:xfrm flipH="1">
            <a:off x="1293493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8" name="Freeform 18"/>
          <p:cNvSpPr/>
          <p:nvPr/>
        </p:nvSpPr>
        <p:spPr>
          <a:xfrm>
            <a:off x="17159923"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7715727" y="449028"/>
            <a:ext cx="290771" cy="290771"/>
          </a:xfrm>
          <a:custGeom>
            <a:avLst/>
            <a:gdLst/>
            <a:ahLst/>
            <a:cxnLst/>
            <a:rect l="l" t="t" r="r" b="b"/>
            <a:pathLst>
              <a:path w="290771" h="290771">
                <a:moveTo>
                  <a:pt x="0" y="0"/>
                </a:moveTo>
                <a:lnTo>
                  <a:pt x="290770" y="0"/>
                </a:lnTo>
                <a:lnTo>
                  <a:pt x="290770" y="290770"/>
                </a:lnTo>
                <a:lnTo>
                  <a:pt x="0" y="290770"/>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nvGrpSpPr>
          <p:cNvPr id="20" name="Group 20"/>
          <p:cNvGrpSpPr/>
          <p:nvPr/>
        </p:nvGrpSpPr>
        <p:grpSpPr>
          <a:xfrm>
            <a:off x="0" y="1116460"/>
            <a:ext cx="18288000" cy="9170540"/>
            <a:chOff x="0" y="0"/>
            <a:chExt cx="4862686" cy="2438400"/>
          </a:xfrm>
        </p:grpSpPr>
        <p:sp>
          <p:nvSpPr>
            <p:cNvPr id="21" name="Freeform 21"/>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22" name="TextBox 22"/>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3" name="AutoShape 23"/>
          <p:cNvSpPr/>
          <p:nvPr/>
        </p:nvSpPr>
        <p:spPr>
          <a:xfrm>
            <a:off x="685272" y="1603451"/>
            <a:ext cx="343428" cy="0"/>
          </a:xfrm>
          <a:prstGeom prst="line">
            <a:avLst/>
          </a:prstGeom>
          <a:ln w="47625" cap="rnd">
            <a:solidFill>
              <a:srgbClr val="000000"/>
            </a:solidFill>
            <a:prstDash val="solid"/>
            <a:headEnd type="none" w="sm" len="sm"/>
            <a:tailEnd type="arrow" w="med" len="sm"/>
          </a:ln>
        </p:spPr>
      </p:sp>
      <p:sp>
        <p:nvSpPr>
          <p:cNvPr id="24" name="AutoShape 24"/>
          <p:cNvSpPr/>
          <p:nvPr/>
        </p:nvSpPr>
        <p:spPr>
          <a:xfrm rot="-10800000">
            <a:off x="168470" y="1603451"/>
            <a:ext cx="343428" cy="0"/>
          </a:xfrm>
          <a:prstGeom prst="line">
            <a:avLst/>
          </a:prstGeom>
          <a:ln w="47625" cap="rnd">
            <a:solidFill>
              <a:srgbClr val="000000"/>
            </a:solidFill>
            <a:prstDash val="solid"/>
            <a:headEnd type="none" w="sm" len="sm"/>
            <a:tailEnd type="arrow" w="med" len="sm"/>
          </a:ln>
        </p:spPr>
      </p:sp>
      <p:sp>
        <p:nvSpPr>
          <p:cNvPr id="25" name="Freeform 25"/>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grpSp>
        <p:nvGrpSpPr>
          <p:cNvPr id="26" name="Group 26"/>
          <p:cNvGrpSpPr/>
          <p:nvPr/>
        </p:nvGrpSpPr>
        <p:grpSpPr>
          <a:xfrm>
            <a:off x="1600768" y="1348239"/>
            <a:ext cx="15658532" cy="510426"/>
            <a:chOff x="0" y="0"/>
            <a:chExt cx="12467294" cy="406400"/>
          </a:xfrm>
        </p:grpSpPr>
        <p:sp>
          <p:nvSpPr>
            <p:cNvPr id="27" name="Freeform 27"/>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28" name="TextBox 28"/>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9" name="Freeform 29"/>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30" name="Freeform 30"/>
          <p:cNvSpPr/>
          <p:nvPr/>
        </p:nvSpPr>
        <p:spPr>
          <a:xfrm>
            <a:off x="401583" y="3969908"/>
            <a:ext cx="5119150" cy="3463645"/>
          </a:xfrm>
          <a:custGeom>
            <a:avLst/>
            <a:gdLst/>
            <a:ahLst/>
            <a:cxnLst/>
            <a:rect l="l" t="t" r="r" b="b"/>
            <a:pathLst>
              <a:path w="5119150" h="3463645">
                <a:moveTo>
                  <a:pt x="0" y="0"/>
                </a:moveTo>
                <a:lnTo>
                  <a:pt x="5119150" y="0"/>
                </a:lnTo>
                <a:lnTo>
                  <a:pt x="5119150" y="3463644"/>
                </a:lnTo>
                <a:lnTo>
                  <a:pt x="0" y="3463644"/>
                </a:lnTo>
                <a:lnTo>
                  <a:pt x="0" y="0"/>
                </a:lnTo>
                <a:close/>
              </a:path>
            </a:pathLst>
          </a:custGeom>
          <a:blipFill>
            <a:blip r:embed="rId26"/>
            <a:stretch>
              <a:fillRect/>
            </a:stretch>
          </a:blipFill>
        </p:spPr>
      </p:sp>
      <p:sp>
        <p:nvSpPr>
          <p:cNvPr id="31" name="Freeform 31"/>
          <p:cNvSpPr/>
          <p:nvPr/>
        </p:nvSpPr>
        <p:spPr>
          <a:xfrm>
            <a:off x="11560093" y="5701730"/>
            <a:ext cx="6401290" cy="1438264"/>
          </a:xfrm>
          <a:custGeom>
            <a:avLst/>
            <a:gdLst/>
            <a:ahLst/>
            <a:cxnLst/>
            <a:rect l="l" t="t" r="r" b="b"/>
            <a:pathLst>
              <a:path w="6401290" h="1438264">
                <a:moveTo>
                  <a:pt x="0" y="0"/>
                </a:moveTo>
                <a:lnTo>
                  <a:pt x="6401290" y="0"/>
                </a:lnTo>
                <a:lnTo>
                  <a:pt x="6401290" y="1438264"/>
                </a:lnTo>
                <a:lnTo>
                  <a:pt x="0" y="1438264"/>
                </a:lnTo>
                <a:lnTo>
                  <a:pt x="0" y="0"/>
                </a:lnTo>
                <a:close/>
              </a:path>
            </a:pathLst>
          </a:custGeom>
          <a:blipFill>
            <a:blip r:embed="rId27"/>
            <a:stretch>
              <a:fillRect/>
            </a:stretch>
          </a:blipFill>
        </p:spPr>
      </p:sp>
      <p:sp>
        <p:nvSpPr>
          <p:cNvPr id="32" name="Freeform 32"/>
          <p:cNvSpPr/>
          <p:nvPr/>
        </p:nvSpPr>
        <p:spPr>
          <a:xfrm>
            <a:off x="5902340" y="4277022"/>
            <a:ext cx="5350051" cy="3156530"/>
          </a:xfrm>
          <a:custGeom>
            <a:avLst/>
            <a:gdLst/>
            <a:ahLst/>
            <a:cxnLst/>
            <a:rect l="l" t="t" r="r" b="b"/>
            <a:pathLst>
              <a:path w="5350051" h="3156530">
                <a:moveTo>
                  <a:pt x="0" y="0"/>
                </a:moveTo>
                <a:lnTo>
                  <a:pt x="5350051" y="0"/>
                </a:lnTo>
                <a:lnTo>
                  <a:pt x="5350051" y="3156530"/>
                </a:lnTo>
                <a:lnTo>
                  <a:pt x="0" y="3156530"/>
                </a:lnTo>
                <a:lnTo>
                  <a:pt x="0" y="0"/>
                </a:lnTo>
                <a:close/>
              </a:path>
            </a:pathLst>
          </a:custGeom>
          <a:blipFill>
            <a:blip r:embed="rId28"/>
            <a:stretch>
              <a:fillRect/>
            </a:stretch>
          </a:blipFill>
        </p:spPr>
      </p:sp>
      <p:sp>
        <p:nvSpPr>
          <p:cNvPr id="33" name="Freeform 33"/>
          <p:cNvSpPr/>
          <p:nvPr/>
        </p:nvSpPr>
        <p:spPr>
          <a:xfrm>
            <a:off x="5585226" y="3969908"/>
            <a:ext cx="142624" cy="5603091"/>
          </a:xfrm>
          <a:custGeom>
            <a:avLst/>
            <a:gdLst/>
            <a:ahLst/>
            <a:cxnLst/>
            <a:rect l="l" t="t" r="r" b="b"/>
            <a:pathLst>
              <a:path w="142624" h="5603091">
                <a:moveTo>
                  <a:pt x="0" y="0"/>
                </a:moveTo>
                <a:lnTo>
                  <a:pt x="142624" y="0"/>
                </a:lnTo>
                <a:lnTo>
                  <a:pt x="142624" y="5603091"/>
                </a:lnTo>
                <a:lnTo>
                  <a:pt x="0" y="5603091"/>
                </a:lnTo>
                <a:lnTo>
                  <a:pt x="0" y="0"/>
                </a:lnTo>
                <a:close/>
              </a:path>
            </a:pathLst>
          </a:custGeom>
          <a:blipFill>
            <a:blip r:embed="rId29">
              <a:extLst>
                <a:ext uri="{96DAC541-7B7A-43D3-8B79-37D633B846F1}">
                  <asvg:svgBlip xmlns:asvg="http://schemas.microsoft.com/office/drawing/2016/SVG/main" r:embed="rId30"/>
                </a:ext>
              </a:extLst>
            </a:blip>
            <a:stretch>
              <a:fillRect/>
            </a:stretch>
          </a:blipFill>
        </p:spPr>
      </p:sp>
      <p:sp>
        <p:nvSpPr>
          <p:cNvPr id="34" name="Freeform 34"/>
          <p:cNvSpPr/>
          <p:nvPr/>
        </p:nvSpPr>
        <p:spPr>
          <a:xfrm>
            <a:off x="11319066" y="3969908"/>
            <a:ext cx="142624" cy="5603091"/>
          </a:xfrm>
          <a:custGeom>
            <a:avLst/>
            <a:gdLst/>
            <a:ahLst/>
            <a:cxnLst/>
            <a:rect l="l" t="t" r="r" b="b"/>
            <a:pathLst>
              <a:path w="142624" h="5603091">
                <a:moveTo>
                  <a:pt x="0" y="0"/>
                </a:moveTo>
                <a:lnTo>
                  <a:pt x="142624" y="0"/>
                </a:lnTo>
                <a:lnTo>
                  <a:pt x="142624" y="5603091"/>
                </a:lnTo>
                <a:lnTo>
                  <a:pt x="0" y="5603091"/>
                </a:lnTo>
                <a:lnTo>
                  <a:pt x="0" y="0"/>
                </a:lnTo>
                <a:close/>
              </a:path>
            </a:pathLst>
          </a:custGeom>
          <a:blipFill>
            <a:blip r:embed="rId29">
              <a:extLst>
                <a:ext uri="{96DAC541-7B7A-43D3-8B79-37D633B846F1}">
                  <asvg:svgBlip xmlns:asvg="http://schemas.microsoft.com/office/drawing/2016/SVG/main" r:embed="rId30"/>
                </a:ext>
              </a:extLst>
            </a:blip>
            <a:stretch>
              <a:fillRect/>
            </a:stretch>
          </a:blipFill>
        </p:spPr>
      </p:sp>
      <p:sp>
        <p:nvSpPr>
          <p:cNvPr id="35" name="TextBox 35"/>
          <p:cNvSpPr txBox="1"/>
          <p:nvPr/>
        </p:nvSpPr>
        <p:spPr>
          <a:xfrm>
            <a:off x="4866355" y="401403"/>
            <a:ext cx="2071972"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Introduction</a:t>
            </a:r>
          </a:p>
        </p:txBody>
      </p:sp>
      <p:sp>
        <p:nvSpPr>
          <p:cNvPr id="36" name="TextBox 36"/>
          <p:cNvSpPr txBox="1"/>
          <p:nvPr/>
        </p:nvSpPr>
        <p:spPr>
          <a:xfrm>
            <a:off x="6628799" y="401403"/>
            <a:ext cx="2715338"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Problem Statemnet</a:t>
            </a:r>
          </a:p>
        </p:txBody>
      </p:sp>
      <p:sp>
        <p:nvSpPr>
          <p:cNvPr id="37" name="TextBox 37"/>
          <p:cNvSpPr txBox="1"/>
          <p:nvPr/>
        </p:nvSpPr>
        <p:spPr>
          <a:xfrm>
            <a:off x="14444585" y="401403"/>
            <a:ext cx="2715338" cy="701675"/>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Modules of the project</a:t>
            </a:r>
          </a:p>
        </p:txBody>
      </p:sp>
      <p:sp>
        <p:nvSpPr>
          <p:cNvPr id="38" name="TextBox 38"/>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Modules of the project</a:t>
            </a:r>
          </a:p>
        </p:txBody>
      </p:sp>
      <p:sp>
        <p:nvSpPr>
          <p:cNvPr id="39" name="TextBox 39"/>
          <p:cNvSpPr txBox="1"/>
          <p:nvPr/>
        </p:nvSpPr>
        <p:spPr>
          <a:xfrm>
            <a:off x="167987" y="7738843"/>
            <a:ext cx="5455123" cy="860425"/>
          </a:xfrm>
          <a:prstGeom prst="rect">
            <a:avLst/>
          </a:prstGeom>
        </p:spPr>
        <p:txBody>
          <a:bodyPr lIns="0" tIns="0" rIns="0" bIns="0" rtlCol="0" anchor="t">
            <a:spAutoFit/>
          </a:bodyPr>
          <a:lstStyle/>
          <a:p>
            <a:pPr algn="ctr">
              <a:lnSpc>
                <a:spcPts val="3499"/>
              </a:lnSpc>
            </a:pPr>
            <a:r>
              <a:rPr lang="en-US" sz="2499">
                <a:solidFill>
                  <a:srgbClr val="000000"/>
                </a:solidFill>
                <a:latin typeface="Canva Sans Bold"/>
                <a:ea typeface="Canva Sans Bold"/>
                <a:cs typeface="Canva Sans Bold"/>
                <a:sym typeface="Canva Sans Bold"/>
              </a:rPr>
              <a:t>Figure 2</a:t>
            </a:r>
            <a:r>
              <a:rPr lang="en-US" sz="2499">
                <a:solidFill>
                  <a:srgbClr val="000000"/>
                </a:solidFill>
                <a:latin typeface="Canva Sans"/>
                <a:ea typeface="Canva Sans"/>
                <a:cs typeface="Canva Sans"/>
                <a:sym typeface="Canva Sans"/>
              </a:rPr>
              <a:t>  Representing 6 points in the eye</a:t>
            </a:r>
          </a:p>
        </p:txBody>
      </p:sp>
      <p:sp>
        <p:nvSpPr>
          <p:cNvPr id="40" name="TextBox 40"/>
          <p:cNvSpPr txBox="1"/>
          <p:nvPr/>
        </p:nvSpPr>
        <p:spPr>
          <a:xfrm>
            <a:off x="5727850" y="7738843"/>
            <a:ext cx="5556401" cy="860425"/>
          </a:xfrm>
          <a:prstGeom prst="rect">
            <a:avLst/>
          </a:prstGeom>
        </p:spPr>
        <p:txBody>
          <a:bodyPr lIns="0" tIns="0" rIns="0" bIns="0" rtlCol="0" anchor="t">
            <a:spAutoFit/>
          </a:bodyPr>
          <a:lstStyle/>
          <a:p>
            <a:pPr algn="ctr">
              <a:lnSpc>
                <a:spcPts val="3499"/>
              </a:lnSpc>
            </a:pPr>
            <a:r>
              <a:rPr lang="en-US" sz="2499">
                <a:solidFill>
                  <a:srgbClr val="000000"/>
                </a:solidFill>
                <a:latin typeface="Canva Sans Bold"/>
                <a:ea typeface="Canva Sans Bold"/>
                <a:cs typeface="Canva Sans Bold"/>
                <a:sym typeface="Canva Sans Bold"/>
              </a:rPr>
              <a:t>Figure 3</a:t>
            </a:r>
            <a:r>
              <a:rPr lang="en-US" sz="2499">
                <a:solidFill>
                  <a:srgbClr val="000000"/>
                </a:solidFill>
                <a:latin typeface="Canva Sans"/>
                <a:ea typeface="Canva Sans"/>
                <a:cs typeface="Canva Sans"/>
                <a:sym typeface="Canva Sans"/>
              </a:rPr>
              <a:t>  Graph indicates the threshold to calculate drowsiness</a:t>
            </a:r>
          </a:p>
        </p:txBody>
      </p:sp>
      <p:sp>
        <p:nvSpPr>
          <p:cNvPr id="41" name="TextBox 41"/>
          <p:cNvSpPr txBox="1"/>
          <p:nvPr/>
        </p:nvSpPr>
        <p:spPr>
          <a:xfrm>
            <a:off x="11560093" y="7385927"/>
            <a:ext cx="6301019" cy="860425"/>
          </a:xfrm>
          <a:prstGeom prst="rect">
            <a:avLst/>
          </a:prstGeom>
        </p:spPr>
        <p:txBody>
          <a:bodyPr lIns="0" tIns="0" rIns="0" bIns="0" rtlCol="0" anchor="t">
            <a:spAutoFit/>
          </a:bodyPr>
          <a:lstStyle/>
          <a:p>
            <a:pPr algn="ctr">
              <a:lnSpc>
                <a:spcPts val="3499"/>
              </a:lnSpc>
            </a:pPr>
            <a:r>
              <a:rPr lang="en-US" sz="2499">
                <a:solidFill>
                  <a:srgbClr val="000000"/>
                </a:solidFill>
                <a:latin typeface="Canva Sans Bold"/>
                <a:ea typeface="Canva Sans Bold"/>
                <a:cs typeface="Canva Sans Bold"/>
                <a:sym typeface="Canva Sans Bold"/>
              </a:rPr>
              <a:t>Figure 4  </a:t>
            </a:r>
            <a:r>
              <a:rPr lang="en-US" sz="2499">
                <a:solidFill>
                  <a:srgbClr val="000000"/>
                </a:solidFill>
                <a:latin typeface="Canva Sans"/>
                <a:ea typeface="Canva Sans"/>
                <a:cs typeface="Canva Sans"/>
                <a:sym typeface="Canva Sans"/>
              </a:rPr>
              <a:t>Formula used to calculate the Eye Aspect Ratio (EAR)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60076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110417" y="401403"/>
            <a:ext cx="1761083"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sp>
        <p:nvSpPr>
          <p:cNvPr id="7" name="Freeform 7"/>
          <p:cNvSpPr/>
          <p:nvPr/>
        </p:nvSpPr>
        <p:spPr>
          <a:xfrm flipH="1">
            <a:off x="335670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a:off x="5119150"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flipH="1">
            <a:off x="7938451"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9448100" y="401403"/>
            <a:ext cx="1836150"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Dataset</a:t>
            </a:r>
          </a:p>
        </p:txBody>
      </p:sp>
      <p:sp>
        <p:nvSpPr>
          <p:cNvPr id="14" name="Freeform 14"/>
          <p:cNvSpPr/>
          <p:nvPr/>
        </p:nvSpPr>
        <p:spPr>
          <a:xfrm flipH="1">
            <a:off x="9925162"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flipH="1">
            <a:off x="11213684"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TextBox 16"/>
          <p:cNvSpPr txBox="1"/>
          <p:nvPr/>
        </p:nvSpPr>
        <p:spPr>
          <a:xfrm>
            <a:off x="11315200" y="412257"/>
            <a:ext cx="2576935"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Methodology</a:t>
            </a:r>
          </a:p>
        </p:txBody>
      </p:sp>
      <p:sp>
        <p:nvSpPr>
          <p:cNvPr id="17" name="Freeform 17"/>
          <p:cNvSpPr/>
          <p:nvPr/>
        </p:nvSpPr>
        <p:spPr>
          <a:xfrm flipH="1">
            <a:off x="1293493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8" name="Freeform 18"/>
          <p:cNvSpPr/>
          <p:nvPr/>
        </p:nvSpPr>
        <p:spPr>
          <a:xfrm>
            <a:off x="17159923"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7715727" y="449028"/>
            <a:ext cx="290771" cy="290771"/>
          </a:xfrm>
          <a:custGeom>
            <a:avLst/>
            <a:gdLst/>
            <a:ahLst/>
            <a:cxnLst/>
            <a:rect l="l" t="t" r="r" b="b"/>
            <a:pathLst>
              <a:path w="290771" h="290771">
                <a:moveTo>
                  <a:pt x="0" y="0"/>
                </a:moveTo>
                <a:lnTo>
                  <a:pt x="290770" y="0"/>
                </a:lnTo>
                <a:lnTo>
                  <a:pt x="290770" y="290770"/>
                </a:lnTo>
                <a:lnTo>
                  <a:pt x="0" y="290770"/>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nvGrpSpPr>
          <p:cNvPr id="20" name="Group 20"/>
          <p:cNvGrpSpPr/>
          <p:nvPr/>
        </p:nvGrpSpPr>
        <p:grpSpPr>
          <a:xfrm>
            <a:off x="0" y="1116460"/>
            <a:ext cx="18288000" cy="9170540"/>
            <a:chOff x="0" y="0"/>
            <a:chExt cx="4862686" cy="2438400"/>
          </a:xfrm>
        </p:grpSpPr>
        <p:sp>
          <p:nvSpPr>
            <p:cNvPr id="21" name="Freeform 21"/>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22" name="TextBox 22"/>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3" name="AutoShape 23"/>
          <p:cNvSpPr/>
          <p:nvPr/>
        </p:nvSpPr>
        <p:spPr>
          <a:xfrm>
            <a:off x="685272" y="1603451"/>
            <a:ext cx="343428" cy="0"/>
          </a:xfrm>
          <a:prstGeom prst="line">
            <a:avLst/>
          </a:prstGeom>
          <a:ln w="47625" cap="rnd">
            <a:solidFill>
              <a:srgbClr val="000000"/>
            </a:solidFill>
            <a:prstDash val="solid"/>
            <a:headEnd type="none" w="sm" len="sm"/>
            <a:tailEnd type="arrow" w="med" len="sm"/>
          </a:ln>
        </p:spPr>
      </p:sp>
      <p:sp>
        <p:nvSpPr>
          <p:cNvPr id="24" name="AutoShape 24"/>
          <p:cNvSpPr/>
          <p:nvPr/>
        </p:nvSpPr>
        <p:spPr>
          <a:xfrm rot="-10800000">
            <a:off x="168470" y="1603451"/>
            <a:ext cx="343428" cy="0"/>
          </a:xfrm>
          <a:prstGeom prst="line">
            <a:avLst/>
          </a:prstGeom>
          <a:ln w="47625" cap="rnd">
            <a:solidFill>
              <a:srgbClr val="000000"/>
            </a:solidFill>
            <a:prstDash val="solid"/>
            <a:headEnd type="none" w="sm" len="sm"/>
            <a:tailEnd type="arrow" w="med" len="sm"/>
          </a:ln>
        </p:spPr>
      </p:sp>
      <p:sp>
        <p:nvSpPr>
          <p:cNvPr id="25" name="Freeform 25"/>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grpSp>
        <p:nvGrpSpPr>
          <p:cNvPr id="26" name="Group 26"/>
          <p:cNvGrpSpPr/>
          <p:nvPr/>
        </p:nvGrpSpPr>
        <p:grpSpPr>
          <a:xfrm>
            <a:off x="1600768" y="1348239"/>
            <a:ext cx="15658532" cy="510426"/>
            <a:chOff x="0" y="0"/>
            <a:chExt cx="12467294" cy="406400"/>
          </a:xfrm>
        </p:grpSpPr>
        <p:sp>
          <p:nvSpPr>
            <p:cNvPr id="27" name="Freeform 27"/>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28" name="TextBox 28"/>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9" name="Freeform 29"/>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30" name="Freeform 30"/>
          <p:cNvSpPr/>
          <p:nvPr/>
        </p:nvSpPr>
        <p:spPr>
          <a:xfrm>
            <a:off x="1176905" y="2979007"/>
            <a:ext cx="4725436" cy="3857842"/>
          </a:xfrm>
          <a:custGeom>
            <a:avLst/>
            <a:gdLst/>
            <a:ahLst/>
            <a:cxnLst/>
            <a:rect l="l" t="t" r="r" b="b"/>
            <a:pathLst>
              <a:path w="4725436" h="3857842">
                <a:moveTo>
                  <a:pt x="0" y="0"/>
                </a:moveTo>
                <a:lnTo>
                  <a:pt x="4725435" y="0"/>
                </a:lnTo>
                <a:lnTo>
                  <a:pt x="4725435" y="3857842"/>
                </a:lnTo>
                <a:lnTo>
                  <a:pt x="0" y="3857842"/>
                </a:lnTo>
                <a:lnTo>
                  <a:pt x="0" y="0"/>
                </a:lnTo>
                <a:close/>
              </a:path>
            </a:pathLst>
          </a:custGeom>
          <a:blipFill>
            <a:blip r:embed="rId26"/>
            <a:stretch>
              <a:fillRect/>
            </a:stretch>
          </a:blipFill>
        </p:spPr>
      </p:sp>
      <p:sp>
        <p:nvSpPr>
          <p:cNvPr id="31" name="Freeform 31"/>
          <p:cNvSpPr/>
          <p:nvPr/>
        </p:nvSpPr>
        <p:spPr>
          <a:xfrm>
            <a:off x="11966658" y="2954060"/>
            <a:ext cx="4780791" cy="3882789"/>
          </a:xfrm>
          <a:custGeom>
            <a:avLst/>
            <a:gdLst/>
            <a:ahLst/>
            <a:cxnLst/>
            <a:rect l="l" t="t" r="r" b="b"/>
            <a:pathLst>
              <a:path w="4780791" h="3882789">
                <a:moveTo>
                  <a:pt x="0" y="0"/>
                </a:moveTo>
                <a:lnTo>
                  <a:pt x="4780791" y="0"/>
                </a:lnTo>
                <a:lnTo>
                  <a:pt x="4780791" y="3882789"/>
                </a:lnTo>
                <a:lnTo>
                  <a:pt x="0" y="3882789"/>
                </a:lnTo>
                <a:lnTo>
                  <a:pt x="0" y="0"/>
                </a:lnTo>
                <a:close/>
              </a:path>
            </a:pathLst>
          </a:custGeom>
          <a:blipFill>
            <a:blip r:embed="rId27"/>
            <a:stretch>
              <a:fillRect/>
            </a:stretch>
          </a:blipFill>
        </p:spPr>
      </p:sp>
      <p:sp>
        <p:nvSpPr>
          <p:cNvPr id="32" name="Freeform 32"/>
          <p:cNvSpPr/>
          <p:nvPr/>
        </p:nvSpPr>
        <p:spPr>
          <a:xfrm>
            <a:off x="6429596" y="3002216"/>
            <a:ext cx="5009806" cy="4041302"/>
          </a:xfrm>
          <a:custGeom>
            <a:avLst/>
            <a:gdLst/>
            <a:ahLst/>
            <a:cxnLst/>
            <a:rect l="l" t="t" r="r" b="b"/>
            <a:pathLst>
              <a:path w="5009806" h="4041302">
                <a:moveTo>
                  <a:pt x="0" y="0"/>
                </a:moveTo>
                <a:lnTo>
                  <a:pt x="5009806" y="0"/>
                </a:lnTo>
                <a:lnTo>
                  <a:pt x="5009806" y="4041302"/>
                </a:lnTo>
                <a:lnTo>
                  <a:pt x="0" y="4041302"/>
                </a:lnTo>
                <a:lnTo>
                  <a:pt x="0" y="0"/>
                </a:lnTo>
                <a:close/>
              </a:path>
            </a:pathLst>
          </a:custGeom>
          <a:blipFill>
            <a:blip r:embed="rId28"/>
            <a:stretch>
              <a:fillRect/>
            </a:stretch>
          </a:blipFill>
        </p:spPr>
      </p:sp>
      <p:sp>
        <p:nvSpPr>
          <p:cNvPr id="33" name="TextBox 33"/>
          <p:cNvSpPr txBox="1"/>
          <p:nvPr/>
        </p:nvSpPr>
        <p:spPr>
          <a:xfrm>
            <a:off x="4866355" y="401403"/>
            <a:ext cx="2071972"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Introduction</a:t>
            </a:r>
          </a:p>
        </p:txBody>
      </p:sp>
      <p:sp>
        <p:nvSpPr>
          <p:cNvPr id="34" name="TextBox 34"/>
          <p:cNvSpPr txBox="1"/>
          <p:nvPr/>
        </p:nvSpPr>
        <p:spPr>
          <a:xfrm>
            <a:off x="6628799" y="401403"/>
            <a:ext cx="2715338"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Problem Statemnet</a:t>
            </a:r>
          </a:p>
        </p:txBody>
      </p:sp>
      <p:sp>
        <p:nvSpPr>
          <p:cNvPr id="35" name="TextBox 35"/>
          <p:cNvSpPr txBox="1"/>
          <p:nvPr/>
        </p:nvSpPr>
        <p:spPr>
          <a:xfrm>
            <a:off x="14444585" y="401403"/>
            <a:ext cx="2715338" cy="349250"/>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Results</a:t>
            </a:r>
          </a:p>
        </p:txBody>
      </p:sp>
      <p:sp>
        <p:nvSpPr>
          <p:cNvPr id="36" name="TextBox 36"/>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Results</a:t>
            </a:r>
          </a:p>
        </p:txBody>
      </p:sp>
      <p:sp>
        <p:nvSpPr>
          <p:cNvPr id="38" name="TextBox 38"/>
          <p:cNvSpPr txBox="1"/>
          <p:nvPr/>
        </p:nvSpPr>
        <p:spPr>
          <a:xfrm>
            <a:off x="1176905" y="6995893"/>
            <a:ext cx="4725436" cy="1298575"/>
          </a:xfrm>
          <a:prstGeom prst="rect">
            <a:avLst/>
          </a:prstGeom>
        </p:spPr>
        <p:txBody>
          <a:bodyPr lIns="0" tIns="0" rIns="0" bIns="0" rtlCol="0" anchor="t">
            <a:spAutoFit/>
          </a:bodyPr>
          <a:lstStyle/>
          <a:p>
            <a:pPr algn="ctr">
              <a:lnSpc>
                <a:spcPts val="3499"/>
              </a:lnSpc>
            </a:pPr>
            <a:r>
              <a:rPr lang="en-US" sz="2499">
                <a:solidFill>
                  <a:srgbClr val="000000"/>
                </a:solidFill>
                <a:latin typeface="Canva Sans Bold"/>
                <a:ea typeface="Canva Sans Bold"/>
                <a:cs typeface="Canva Sans Bold"/>
                <a:sym typeface="Canva Sans Bold"/>
              </a:rPr>
              <a:t>Figure 5  </a:t>
            </a:r>
            <a:r>
              <a:rPr lang="en-US" sz="2499">
                <a:solidFill>
                  <a:srgbClr val="000000"/>
                </a:solidFill>
                <a:latin typeface="Canva Sans"/>
                <a:ea typeface="Canva Sans"/>
                <a:cs typeface="Canva Sans"/>
                <a:sym typeface="Canva Sans"/>
              </a:rPr>
              <a:t>Landmarks of eyes are highlighted and</a:t>
            </a:r>
            <a:r>
              <a:rPr lang="en-US" sz="2499">
                <a:solidFill>
                  <a:srgbClr val="000000"/>
                </a:solidFill>
                <a:latin typeface="Canva Sans Bold"/>
                <a:ea typeface="Canva Sans Bold"/>
                <a:cs typeface="Canva Sans Bold"/>
                <a:sym typeface="Canva Sans Bold"/>
              </a:rPr>
              <a:t> </a:t>
            </a:r>
            <a:r>
              <a:rPr lang="en-US" sz="2499">
                <a:solidFill>
                  <a:srgbClr val="000000"/>
                </a:solidFill>
                <a:latin typeface="Canva Sans"/>
                <a:ea typeface="Canva Sans"/>
                <a:cs typeface="Canva Sans"/>
                <a:sym typeface="Canva Sans"/>
              </a:rPr>
              <a:t>Status of eyes is open</a:t>
            </a:r>
          </a:p>
        </p:txBody>
      </p:sp>
      <p:sp>
        <p:nvSpPr>
          <p:cNvPr id="39" name="TextBox 39"/>
          <p:cNvSpPr txBox="1"/>
          <p:nvPr/>
        </p:nvSpPr>
        <p:spPr>
          <a:xfrm>
            <a:off x="11966658" y="6995893"/>
            <a:ext cx="4780791" cy="1298575"/>
          </a:xfrm>
          <a:prstGeom prst="rect">
            <a:avLst/>
          </a:prstGeom>
        </p:spPr>
        <p:txBody>
          <a:bodyPr lIns="0" tIns="0" rIns="0" bIns="0" rtlCol="0" anchor="t">
            <a:spAutoFit/>
          </a:bodyPr>
          <a:lstStyle/>
          <a:p>
            <a:pPr algn="ctr">
              <a:lnSpc>
                <a:spcPts val="3499"/>
              </a:lnSpc>
            </a:pPr>
            <a:r>
              <a:rPr lang="en-US" sz="2499">
                <a:solidFill>
                  <a:srgbClr val="000000"/>
                </a:solidFill>
                <a:latin typeface="Canva Sans Bold"/>
                <a:ea typeface="Canva Sans Bold"/>
                <a:cs typeface="Canva Sans Bold"/>
                <a:sym typeface="Canva Sans Bold"/>
              </a:rPr>
              <a:t>Figure  7  </a:t>
            </a:r>
            <a:r>
              <a:rPr lang="en-US" sz="2499">
                <a:solidFill>
                  <a:srgbClr val="000000"/>
                </a:solidFill>
                <a:latin typeface="Canva Sans"/>
                <a:ea typeface="Canva Sans"/>
                <a:cs typeface="Canva Sans"/>
                <a:sym typeface="Canva Sans"/>
              </a:rPr>
              <a:t>Landmarks of eyes are highlighted and Status of eyes is closed</a:t>
            </a:r>
          </a:p>
        </p:txBody>
      </p:sp>
      <p:sp>
        <p:nvSpPr>
          <p:cNvPr id="40" name="TextBox 40"/>
          <p:cNvSpPr txBox="1"/>
          <p:nvPr/>
        </p:nvSpPr>
        <p:spPr>
          <a:xfrm>
            <a:off x="6429596" y="7246718"/>
            <a:ext cx="5009806" cy="1298575"/>
          </a:xfrm>
          <a:prstGeom prst="rect">
            <a:avLst/>
          </a:prstGeom>
        </p:spPr>
        <p:txBody>
          <a:bodyPr lIns="0" tIns="0" rIns="0" bIns="0" rtlCol="0" anchor="t">
            <a:spAutoFit/>
          </a:bodyPr>
          <a:lstStyle/>
          <a:p>
            <a:pPr algn="ctr">
              <a:lnSpc>
                <a:spcPts val="3499"/>
              </a:lnSpc>
            </a:pPr>
            <a:r>
              <a:rPr lang="en-US" sz="2499">
                <a:solidFill>
                  <a:srgbClr val="000000"/>
                </a:solidFill>
                <a:latin typeface="Canva Sans Bold"/>
                <a:ea typeface="Canva Sans Bold"/>
                <a:cs typeface="Canva Sans Bold"/>
                <a:sym typeface="Canva Sans Bold"/>
              </a:rPr>
              <a:t>Figure 6  </a:t>
            </a:r>
            <a:r>
              <a:rPr lang="en-US" sz="2499">
                <a:solidFill>
                  <a:srgbClr val="000000"/>
                </a:solidFill>
                <a:latin typeface="Canva Sans"/>
                <a:ea typeface="Canva Sans"/>
                <a:cs typeface="Canva Sans"/>
                <a:sym typeface="Canva Sans"/>
              </a:rPr>
              <a:t>Visual alert generated as driver is distracted and looking left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60076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110417" y="401403"/>
            <a:ext cx="1761083"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sp>
        <p:nvSpPr>
          <p:cNvPr id="7" name="Freeform 7"/>
          <p:cNvSpPr/>
          <p:nvPr/>
        </p:nvSpPr>
        <p:spPr>
          <a:xfrm flipH="1">
            <a:off x="335670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a:off x="5119150"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flipH="1">
            <a:off x="7938451"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9448100" y="401403"/>
            <a:ext cx="1836150"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Dataset</a:t>
            </a:r>
          </a:p>
        </p:txBody>
      </p:sp>
      <p:sp>
        <p:nvSpPr>
          <p:cNvPr id="14" name="Freeform 14"/>
          <p:cNvSpPr/>
          <p:nvPr/>
        </p:nvSpPr>
        <p:spPr>
          <a:xfrm flipH="1">
            <a:off x="9925162"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flipH="1">
            <a:off x="11213684"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TextBox 16"/>
          <p:cNvSpPr txBox="1"/>
          <p:nvPr/>
        </p:nvSpPr>
        <p:spPr>
          <a:xfrm>
            <a:off x="11315200" y="412257"/>
            <a:ext cx="2576935"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Methodology</a:t>
            </a:r>
          </a:p>
        </p:txBody>
      </p:sp>
      <p:sp>
        <p:nvSpPr>
          <p:cNvPr id="17" name="Freeform 17"/>
          <p:cNvSpPr/>
          <p:nvPr/>
        </p:nvSpPr>
        <p:spPr>
          <a:xfrm flipH="1">
            <a:off x="1293493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8" name="Freeform 18"/>
          <p:cNvSpPr/>
          <p:nvPr/>
        </p:nvSpPr>
        <p:spPr>
          <a:xfrm>
            <a:off x="17159923"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7715727" y="449028"/>
            <a:ext cx="290771" cy="290771"/>
          </a:xfrm>
          <a:custGeom>
            <a:avLst/>
            <a:gdLst/>
            <a:ahLst/>
            <a:cxnLst/>
            <a:rect l="l" t="t" r="r" b="b"/>
            <a:pathLst>
              <a:path w="290771" h="290771">
                <a:moveTo>
                  <a:pt x="0" y="0"/>
                </a:moveTo>
                <a:lnTo>
                  <a:pt x="290770" y="0"/>
                </a:lnTo>
                <a:lnTo>
                  <a:pt x="290770" y="290770"/>
                </a:lnTo>
                <a:lnTo>
                  <a:pt x="0" y="290770"/>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nvGrpSpPr>
          <p:cNvPr id="20" name="Group 20"/>
          <p:cNvGrpSpPr/>
          <p:nvPr/>
        </p:nvGrpSpPr>
        <p:grpSpPr>
          <a:xfrm>
            <a:off x="0" y="1116460"/>
            <a:ext cx="18288000" cy="9170540"/>
            <a:chOff x="0" y="0"/>
            <a:chExt cx="4862686" cy="2438400"/>
          </a:xfrm>
        </p:grpSpPr>
        <p:sp>
          <p:nvSpPr>
            <p:cNvPr id="21" name="Freeform 21"/>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22" name="TextBox 22"/>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3" name="AutoShape 23"/>
          <p:cNvSpPr/>
          <p:nvPr/>
        </p:nvSpPr>
        <p:spPr>
          <a:xfrm>
            <a:off x="685272" y="1603451"/>
            <a:ext cx="343428" cy="0"/>
          </a:xfrm>
          <a:prstGeom prst="line">
            <a:avLst/>
          </a:prstGeom>
          <a:ln w="47625" cap="rnd">
            <a:solidFill>
              <a:srgbClr val="000000"/>
            </a:solidFill>
            <a:prstDash val="solid"/>
            <a:headEnd type="none" w="sm" len="sm"/>
            <a:tailEnd type="arrow" w="med" len="sm"/>
          </a:ln>
        </p:spPr>
      </p:sp>
      <p:sp>
        <p:nvSpPr>
          <p:cNvPr id="24" name="AutoShape 24"/>
          <p:cNvSpPr/>
          <p:nvPr/>
        </p:nvSpPr>
        <p:spPr>
          <a:xfrm rot="-10800000">
            <a:off x="168470" y="1603451"/>
            <a:ext cx="343428" cy="0"/>
          </a:xfrm>
          <a:prstGeom prst="line">
            <a:avLst/>
          </a:prstGeom>
          <a:ln w="47625" cap="rnd">
            <a:solidFill>
              <a:srgbClr val="000000"/>
            </a:solidFill>
            <a:prstDash val="solid"/>
            <a:headEnd type="none" w="sm" len="sm"/>
            <a:tailEnd type="arrow" w="med" len="sm"/>
          </a:ln>
        </p:spPr>
      </p:sp>
      <p:sp>
        <p:nvSpPr>
          <p:cNvPr id="25" name="Freeform 25"/>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grpSp>
        <p:nvGrpSpPr>
          <p:cNvPr id="26" name="Group 26"/>
          <p:cNvGrpSpPr/>
          <p:nvPr/>
        </p:nvGrpSpPr>
        <p:grpSpPr>
          <a:xfrm>
            <a:off x="1600768" y="1348239"/>
            <a:ext cx="15658532" cy="510426"/>
            <a:chOff x="0" y="0"/>
            <a:chExt cx="12467294" cy="406400"/>
          </a:xfrm>
        </p:grpSpPr>
        <p:sp>
          <p:nvSpPr>
            <p:cNvPr id="27" name="Freeform 27"/>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28" name="TextBox 28"/>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9" name="Freeform 29"/>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30" name="Freeform 30"/>
          <p:cNvSpPr/>
          <p:nvPr/>
        </p:nvSpPr>
        <p:spPr>
          <a:xfrm>
            <a:off x="360130" y="3136284"/>
            <a:ext cx="6112547" cy="5031266"/>
          </a:xfrm>
          <a:custGeom>
            <a:avLst/>
            <a:gdLst/>
            <a:ahLst/>
            <a:cxnLst/>
            <a:rect l="l" t="t" r="r" b="b"/>
            <a:pathLst>
              <a:path w="6112547" h="5031266">
                <a:moveTo>
                  <a:pt x="0" y="0"/>
                </a:moveTo>
                <a:lnTo>
                  <a:pt x="6112547" y="0"/>
                </a:lnTo>
                <a:lnTo>
                  <a:pt x="6112547" y="5031266"/>
                </a:lnTo>
                <a:lnTo>
                  <a:pt x="0" y="5031266"/>
                </a:lnTo>
                <a:lnTo>
                  <a:pt x="0" y="0"/>
                </a:lnTo>
                <a:close/>
              </a:path>
            </a:pathLst>
          </a:custGeom>
          <a:blipFill>
            <a:blip r:embed="rId26"/>
            <a:stretch>
              <a:fillRect/>
            </a:stretch>
          </a:blipFill>
        </p:spPr>
      </p:sp>
      <p:sp>
        <p:nvSpPr>
          <p:cNvPr id="31" name="Freeform 31"/>
          <p:cNvSpPr/>
          <p:nvPr/>
        </p:nvSpPr>
        <p:spPr>
          <a:xfrm>
            <a:off x="10599626" y="3136284"/>
            <a:ext cx="6115816" cy="4912171"/>
          </a:xfrm>
          <a:custGeom>
            <a:avLst/>
            <a:gdLst/>
            <a:ahLst/>
            <a:cxnLst/>
            <a:rect l="l" t="t" r="r" b="b"/>
            <a:pathLst>
              <a:path w="6115816" h="4912171">
                <a:moveTo>
                  <a:pt x="0" y="0"/>
                </a:moveTo>
                <a:lnTo>
                  <a:pt x="6115816" y="0"/>
                </a:lnTo>
                <a:lnTo>
                  <a:pt x="6115816" y="4912172"/>
                </a:lnTo>
                <a:lnTo>
                  <a:pt x="0" y="4912172"/>
                </a:lnTo>
                <a:lnTo>
                  <a:pt x="0" y="0"/>
                </a:lnTo>
                <a:close/>
              </a:path>
            </a:pathLst>
          </a:custGeom>
          <a:blipFill>
            <a:blip r:embed="rId27"/>
            <a:stretch>
              <a:fillRect/>
            </a:stretch>
          </a:blipFill>
        </p:spPr>
      </p:sp>
      <p:sp>
        <p:nvSpPr>
          <p:cNvPr id="32" name="TextBox 32"/>
          <p:cNvSpPr txBox="1"/>
          <p:nvPr/>
        </p:nvSpPr>
        <p:spPr>
          <a:xfrm>
            <a:off x="4866355" y="401403"/>
            <a:ext cx="2071972"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Introduction</a:t>
            </a:r>
          </a:p>
        </p:txBody>
      </p:sp>
      <p:sp>
        <p:nvSpPr>
          <p:cNvPr id="33" name="TextBox 33"/>
          <p:cNvSpPr txBox="1"/>
          <p:nvPr/>
        </p:nvSpPr>
        <p:spPr>
          <a:xfrm>
            <a:off x="6628799" y="401403"/>
            <a:ext cx="2715338"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Problem Statemnet</a:t>
            </a:r>
          </a:p>
        </p:txBody>
      </p:sp>
      <p:sp>
        <p:nvSpPr>
          <p:cNvPr id="34" name="TextBox 34"/>
          <p:cNvSpPr txBox="1"/>
          <p:nvPr/>
        </p:nvSpPr>
        <p:spPr>
          <a:xfrm>
            <a:off x="14444585" y="401403"/>
            <a:ext cx="2715338" cy="349250"/>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Results</a:t>
            </a:r>
          </a:p>
        </p:txBody>
      </p:sp>
      <p:sp>
        <p:nvSpPr>
          <p:cNvPr id="35" name="TextBox 35"/>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Results</a:t>
            </a:r>
          </a:p>
        </p:txBody>
      </p:sp>
      <p:sp>
        <p:nvSpPr>
          <p:cNvPr id="36" name="TextBox 36"/>
          <p:cNvSpPr txBox="1"/>
          <p:nvPr/>
        </p:nvSpPr>
        <p:spPr>
          <a:xfrm>
            <a:off x="5742624" y="1763414"/>
            <a:ext cx="6861043"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Results</a:t>
            </a:r>
          </a:p>
        </p:txBody>
      </p:sp>
      <p:sp>
        <p:nvSpPr>
          <p:cNvPr id="37" name="TextBox 37"/>
          <p:cNvSpPr txBox="1"/>
          <p:nvPr/>
        </p:nvSpPr>
        <p:spPr>
          <a:xfrm>
            <a:off x="459949" y="8605700"/>
            <a:ext cx="5912909" cy="860425"/>
          </a:xfrm>
          <a:prstGeom prst="rect">
            <a:avLst/>
          </a:prstGeom>
        </p:spPr>
        <p:txBody>
          <a:bodyPr lIns="0" tIns="0" rIns="0" bIns="0" rtlCol="0" anchor="t">
            <a:spAutoFit/>
          </a:bodyPr>
          <a:lstStyle/>
          <a:p>
            <a:pPr algn="ctr">
              <a:lnSpc>
                <a:spcPts val="3499"/>
              </a:lnSpc>
            </a:pPr>
            <a:r>
              <a:rPr lang="en-US" sz="2499">
                <a:solidFill>
                  <a:srgbClr val="000000"/>
                </a:solidFill>
                <a:latin typeface="Canva Sans Bold"/>
                <a:ea typeface="Canva Sans Bold"/>
                <a:cs typeface="Canva Sans Bold"/>
                <a:sym typeface="Canva Sans Bold"/>
              </a:rPr>
              <a:t>Figure 8</a:t>
            </a:r>
            <a:r>
              <a:rPr lang="en-US" sz="2499">
                <a:solidFill>
                  <a:srgbClr val="000000"/>
                </a:solidFill>
                <a:latin typeface="Canva Sans"/>
                <a:ea typeface="Canva Sans"/>
                <a:cs typeface="Canva Sans"/>
                <a:sym typeface="Canva Sans"/>
              </a:rPr>
              <a:t> Visual alert generated as driver is distracted and looking right</a:t>
            </a:r>
          </a:p>
        </p:txBody>
      </p:sp>
      <p:sp>
        <p:nvSpPr>
          <p:cNvPr id="38" name="TextBox 38"/>
          <p:cNvSpPr txBox="1"/>
          <p:nvPr/>
        </p:nvSpPr>
        <p:spPr>
          <a:xfrm>
            <a:off x="10599626" y="8498385"/>
            <a:ext cx="6147823" cy="1298575"/>
          </a:xfrm>
          <a:prstGeom prst="rect">
            <a:avLst/>
          </a:prstGeom>
        </p:spPr>
        <p:txBody>
          <a:bodyPr lIns="0" tIns="0" rIns="0" bIns="0" rtlCol="0" anchor="t">
            <a:spAutoFit/>
          </a:bodyPr>
          <a:lstStyle/>
          <a:p>
            <a:pPr algn="ctr">
              <a:lnSpc>
                <a:spcPts val="3499"/>
              </a:lnSpc>
            </a:pPr>
            <a:r>
              <a:rPr lang="en-US" sz="2499">
                <a:solidFill>
                  <a:srgbClr val="000000"/>
                </a:solidFill>
                <a:latin typeface="Canva Sans Bold"/>
                <a:ea typeface="Canva Sans Bold"/>
                <a:cs typeface="Canva Sans Bold"/>
                <a:sym typeface="Canva Sans Bold"/>
              </a:rPr>
              <a:t>Figure 9</a:t>
            </a:r>
            <a:r>
              <a:rPr lang="en-US" sz="2499">
                <a:solidFill>
                  <a:srgbClr val="000000"/>
                </a:solidFill>
                <a:latin typeface="Canva Sans"/>
                <a:ea typeface="Canva Sans"/>
                <a:cs typeface="Canva Sans"/>
                <a:sym typeface="Canva Sans"/>
              </a:rPr>
              <a:t> Visual alert generated as driver‘s eyes and closed and classified as drowsy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89611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405760" y="401403"/>
            <a:ext cx="1761083"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sp>
        <p:nvSpPr>
          <p:cNvPr id="7" name="Freeform 7"/>
          <p:cNvSpPr/>
          <p:nvPr/>
        </p:nvSpPr>
        <p:spPr>
          <a:xfrm flipH="1">
            <a:off x="393341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a:off x="600539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flipH="1">
            <a:off x="887270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5443067" y="401403"/>
            <a:ext cx="2071972"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Introduction</a:t>
            </a:r>
          </a:p>
        </p:txBody>
      </p:sp>
      <p:sp>
        <p:nvSpPr>
          <p:cNvPr id="14" name="TextBox 14"/>
          <p:cNvSpPr txBox="1"/>
          <p:nvPr/>
        </p:nvSpPr>
        <p:spPr>
          <a:xfrm>
            <a:off x="7515039" y="401403"/>
            <a:ext cx="2715338"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Dataset</a:t>
            </a:r>
          </a:p>
        </p:txBody>
      </p:sp>
      <p:sp>
        <p:nvSpPr>
          <p:cNvPr id="15" name="TextBox 15"/>
          <p:cNvSpPr txBox="1"/>
          <p:nvPr/>
        </p:nvSpPr>
        <p:spPr>
          <a:xfrm>
            <a:off x="10382357" y="401403"/>
            <a:ext cx="1836150"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Methodology</a:t>
            </a:r>
          </a:p>
        </p:txBody>
      </p:sp>
      <p:sp>
        <p:nvSpPr>
          <p:cNvPr id="16" name="Freeform 16"/>
          <p:cNvSpPr/>
          <p:nvPr/>
        </p:nvSpPr>
        <p:spPr>
          <a:xfrm flipH="1">
            <a:off x="10966034"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7" name="Freeform 17"/>
          <p:cNvSpPr/>
          <p:nvPr/>
        </p:nvSpPr>
        <p:spPr>
          <a:xfrm flipH="1">
            <a:off x="12475683"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8" name="TextBox 18"/>
          <p:cNvSpPr txBox="1"/>
          <p:nvPr/>
        </p:nvSpPr>
        <p:spPr>
          <a:xfrm>
            <a:off x="12475683" y="401403"/>
            <a:ext cx="125247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Results</a:t>
            </a:r>
          </a:p>
        </p:txBody>
      </p:sp>
      <p:sp>
        <p:nvSpPr>
          <p:cNvPr id="19" name="Freeform 19"/>
          <p:cNvSpPr/>
          <p:nvPr/>
        </p:nvSpPr>
        <p:spPr>
          <a:xfrm>
            <a:off x="16700670"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13985332" y="401403"/>
            <a:ext cx="2715338" cy="349250"/>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Conclusion</a:t>
            </a:r>
          </a:p>
        </p:txBody>
      </p:sp>
      <p:sp>
        <p:nvSpPr>
          <p:cNvPr id="21" name="Freeform 21"/>
          <p:cNvSpPr/>
          <p:nvPr/>
        </p:nvSpPr>
        <p:spPr>
          <a:xfrm>
            <a:off x="17256474" y="449028"/>
            <a:ext cx="290771" cy="290771"/>
          </a:xfrm>
          <a:custGeom>
            <a:avLst/>
            <a:gdLst/>
            <a:ahLst/>
            <a:cxnLst/>
            <a:rect l="l" t="t" r="r" b="b"/>
            <a:pathLst>
              <a:path w="290771" h="290771">
                <a:moveTo>
                  <a:pt x="0" y="0"/>
                </a:moveTo>
                <a:lnTo>
                  <a:pt x="290771" y="0"/>
                </a:lnTo>
                <a:lnTo>
                  <a:pt x="290771" y="290770"/>
                </a:lnTo>
                <a:lnTo>
                  <a:pt x="0" y="29077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22" name="Group 22"/>
          <p:cNvGrpSpPr/>
          <p:nvPr/>
        </p:nvGrpSpPr>
        <p:grpSpPr>
          <a:xfrm>
            <a:off x="0" y="1116460"/>
            <a:ext cx="18288000" cy="9170540"/>
            <a:chOff x="0" y="0"/>
            <a:chExt cx="4862686" cy="2438400"/>
          </a:xfrm>
        </p:grpSpPr>
        <p:sp>
          <p:nvSpPr>
            <p:cNvPr id="23" name="Freeform 23"/>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24" name="TextBox 24"/>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5" name="AutoShape 25"/>
          <p:cNvSpPr/>
          <p:nvPr/>
        </p:nvSpPr>
        <p:spPr>
          <a:xfrm>
            <a:off x="685272" y="1603451"/>
            <a:ext cx="343428" cy="0"/>
          </a:xfrm>
          <a:prstGeom prst="line">
            <a:avLst/>
          </a:prstGeom>
          <a:ln w="47625" cap="rnd">
            <a:solidFill>
              <a:srgbClr val="000000"/>
            </a:solidFill>
            <a:prstDash val="solid"/>
            <a:headEnd type="none" w="sm" len="sm"/>
            <a:tailEnd type="arrow" w="med" len="sm"/>
          </a:ln>
        </p:spPr>
      </p:sp>
      <p:sp>
        <p:nvSpPr>
          <p:cNvPr id="26" name="AutoShape 26"/>
          <p:cNvSpPr/>
          <p:nvPr/>
        </p:nvSpPr>
        <p:spPr>
          <a:xfrm rot="-10800000">
            <a:off x="168470" y="1603451"/>
            <a:ext cx="343428" cy="0"/>
          </a:xfrm>
          <a:prstGeom prst="line">
            <a:avLst/>
          </a:prstGeom>
          <a:ln w="47625" cap="rnd">
            <a:solidFill>
              <a:srgbClr val="000000"/>
            </a:solidFill>
            <a:prstDash val="solid"/>
            <a:headEnd type="none" w="sm" len="sm"/>
            <a:tailEnd type="arrow" w="med" len="sm"/>
          </a:ln>
        </p:spPr>
      </p:sp>
      <p:sp>
        <p:nvSpPr>
          <p:cNvPr id="27" name="Freeform 27"/>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nvGrpSpPr>
          <p:cNvPr id="28" name="Group 28"/>
          <p:cNvGrpSpPr/>
          <p:nvPr/>
        </p:nvGrpSpPr>
        <p:grpSpPr>
          <a:xfrm>
            <a:off x="1600768" y="1348239"/>
            <a:ext cx="15658532" cy="510426"/>
            <a:chOff x="0" y="0"/>
            <a:chExt cx="12467294" cy="406400"/>
          </a:xfrm>
        </p:grpSpPr>
        <p:sp>
          <p:nvSpPr>
            <p:cNvPr id="29" name="Freeform 2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30" name="TextBox 3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31" name="Freeform 31"/>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32" name="TextBox 32"/>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Conclusion</a:t>
            </a:r>
          </a:p>
        </p:txBody>
      </p:sp>
      <p:sp>
        <p:nvSpPr>
          <p:cNvPr id="33" name="TextBox 33"/>
          <p:cNvSpPr txBox="1"/>
          <p:nvPr/>
        </p:nvSpPr>
        <p:spPr>
          <a:xfrm>
            <a:off x="1028700" y="2256065"/>
            <a:ext cx="8992881" cy="1314450"/>
          </a:xfrm>
          <a:prstGeom prst="rect">
            <a:avLst/>
          </a:prstGeom>
        </p:spPr>
        <p:txBody>
          <a:bodyPr lIns="0" tIns="0" rIns="0" bIns="0" rtlCol="0" anchor="t">
            <a:spAutoFit/>
          </a:bodyPr>
          <a:lstStyle/>
          <a:p>
            <a:pPr algn="l">
              <a:lnSpc>
                <a:spcPts val="10319"/>
              </a:lnSpc>
            </a:pPr>
            <a:r>
              <a:rPr lang="en-US" sz="8599">
                <a:solidFill>
                  <a:srgbClr val="000000"/>
                </a:solidFill>
                <a:latin typeface="Open Sauce Heavy"/>
                <a:ea typeface="Open Sauce Heavy"/>
                <a:cs typeface="Open Sauce Heavy"/>
                <a:sym typeface="Open Sauce Heavy"/>
              </a:rPr>
              <a:t>Conclusion</a:t>
            </a:r>
          </a:p>
        </p:txBody>
      </p:sp>
      <p:sp>
        <p:nvSpPr>
          <p:cNvPr id="34" name="TextBox 34"/>
          <p:cNvSpPr txBox="1"/>
          <p:nvPr/>
        </p:nvSpPr>
        <p:spPr>
          <a:xfrm>
            <a:off x="1028700" y="4581917"/>
            <a:ext cx="15117851" cy="4092575"/>
          </a:xfrm>
          <a:prstGeom prst="rect">
            <a:avLst/>
          </a:prstGeom>
        </p:spPr>
        <p:txBody>
          <a:bodyPr lIns="0" tIns="0" rIns="0" bIns="0" rtlCol="0" anchor="t">
            <a:spAutoFit/>
          </a:bodyPr>
          <a:lstStyle/>
          <a:p>
            <a:pPr marL="539749" lvl="1" indent="-269875" algn="just">
              <a:lnSpc>
                <a:spcPts val="3249"/>
              </a:lnSpc>
              <a:buFont typeface="Arial"/>
              <a:buChar char="•"/>
            </a:pPr>
            <a:r>
              <a:rPr lang="en-US" sz="2499">
                <a:solidFill>
                  <a:srgbClr val="000000"/>
                </a:solidFill>
                <a:latin typeface="Open Sauce"/>
                <a:ea typeface="Open Sauce"/>
                <a:cs typeface="Open Sauce"/>
                <a:sym typeface="Open Sauce"/>
              </a:rPr>
              <a:t>The proposed drowsiness detection system demonstrates the potential to enhance road safety by detecting and alerting drivers to signs of fatigue. </a:t>
            </a:r>
          </a:p>
          <a:p>
            <a:pPr algn="just">
              <a:lnSpc>
                <a:spcPts val="3249"/>
              </a:lnSpc>
            </a:pPr>
            <a:endParaRPr lang="en-US" sz="2499">
              <a:solidFill>
                <a:srgbClr val="000000"/>
              </a:solidFill>
              <a:latin typeface="Open Sauce"/>
              <a:ea typeface="Open Sauce"/>
              <a:cs typeface="Open Sauce"/>
              <a:sym typeface="Open Sauce"/>
            </a:endParaRPr>
          </a:p>
          <a:p>
            <a:pPr marL="539749" lvl="1" indent="-269875" algn="just">
              <a:lnSpc>
                <a:spcPts val="3249"/>
              </a:lnSpc>
              <a:buFont typeface="Arial"/>
              <a:buChar char="•"/>
            </a:pPr>
            <a:r>
              <a:rPr lang="en-US" sz="2499">
                <a:solidFill>
                  <a:srgbClr val="000000"/>
                </a:solidFill>
                <a:latin typeface="Open Sauce"/>
                <a:ea typeface="Open Sauce"/>
                <a:cs typeface="Open Sauce"/>
                <a:sym typeface="Open Sauce"/>
              </a:rPr>
              <a:t>As the technology evolves, the system can be integrated with advanced driver assistance and autonomous driving features.</a:t>
            </a:r>
          </a:p>
          <a:p>
            <a:pPr algn="just">
              <a:lnSpc>
                <a:spcPts val="3249"/>
              </a:lnSpc>
            </a:pPr>
            <a:endParaRPr lang="en-US" sz="2499">
              <a:solidFill>
                <a:srgbClr val="000000"/>
              </a:solidFill>
              <a:latin typeface="Open Sauce"/>
              <a:ea typeface="Open Sauce"/>
              <a:cs typeface="Open Sauce"/>
              <a:sym typeface="Open Sauce"/>
            </a:endParaRPr>
          </a:p>
          <a:p>
            <a:pPr marL="539749" lvl="1" indent="-269875" algn="just">
              <a:lnSpc>
                <a:spcPts val="3249"/>
              </a:lnSpc>
              <a:buFont typeface="Arial"/>
              <a:buChar char="•"/>
            </a:pPr>
            <a:r>
              <a:rPr lang="en-US" sz="2499">
                <a:solidFill>
                  <a:srgbClr val="000000"/>
                </a:solidFill>
                <a:latin typeface="Open Sauce"/>
                <a:ea typeface="Open Sauce"/>
                <a:cs typeface="Open Sauce"/>
                <a:sym typeface="Open Sauce"/>
              </a:rPr>
              <a:t>The implementation of this AI-based driver behavior detection system has the potential to significantly reduce road accidents and fatalities.</a:t>
            </a:r>
          </a:p>
          <a:p>
            <a:pPr algn="just">
              <a:lnSpc>
                <a:spcPts val="3249"/>
              </a:lnSpc>
            </a:pPr>
            <a:endParaRPr lang="en-US" sz="2499">
              <a:solidFill>
                <a:srgbClr val="000000"/>
              </a:solidFill>
              <a:latin typeface="Open Sauce"/>
              <a:ea typeface="Open Sauce"/>
              <a:cs typeface="Open Sauce"/>
              <a:sym typeface="Open Sauce"/>
            </a:endParaRPr>
          </a:p>
          <a:p>
            <a:pPr algn="just">
              <a:lnSpc>
                <a:spcPts val="3249"/>
              </a:lnSpc>
            </a:pPr>
            <a:endParaRPr lang="en-US" sz="2499">
              <a:solidFill>
                <a:srgbClr val="000000"/>
              </a:solidFill>
              <a:latin typeface="Open Sauce"/>
              <a:ea typeface="Open Sauce"/>
              <a:cs typeface="Open Sauce"/>
              <a:sym typeface="Open Sau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60076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110417" y="401403"/>
            <a:ext cx="1761083"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sp>
        <p:nvSpPr>
          <p:cNvPr id="7" name="Freeform 7"/>
          <p:cNvSpPr/>
          <p:nvPr/>
        </p:nvSpPr>
        <p:spPr>
          <a:xfrm flipH="1">
            <a:off x="335670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a:off x="5119150"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flipH="1">
            <a:off x="7938451"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9448100" y="401403"/>
            <a:ext cx="1836150"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Methodology</a:t>
            </a:r>
          </a:p>
        </p:txBody>
      </p:sp>
      <p:sp>
        <p:nvSpPr>
          <p:cNvPr id="14" name="Freeform 14"/>
          <p:cNvSpPr/>
          <p:nvPr/>
        </p:nvSpPr>
        <p:spPr>
          <a:xfrm flipH="1">
            <a:off x="9925162"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flipH="1">
            <a:off x="11213684"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TextBox 16"/>
          <p:cNvSpPr txBox="1"/>
          <p:nvPr/>
        </p:nvSpPr>
        <p:spPr>
          <a:xfrm>
            <a:off x="12723333" y="401403"/>
            <a:ext cx="1464077"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Conclusion</a:t>
            </a:r>
          </a:p>
        </p:txBody>
      </p:sp>
      <p:sp>
        <p:nvSpPr>
          <p:cNvPr id="17" name="Freeform 17"/>
          <p:cNvSpPr/>
          <p:nvPr/>
        </p:nvSpPr>
        <p:spPr>
          <a:xfrm flipH="1">
            <a:off x="1293493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8" name="Freeform 18"/>
          <p:cNvSpPr/>
          <p:nvPr/>
        </p:nvSpPr>
        <p:spPr>
          <a:xfrm>
            <a:off x="17159923"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7715727" y="449028"/>
            <a:ext cx="290771" cy="290771"/>
          </a:xfrm>
          <a:custGeom>
            <a:avLst/>
            <a:gdLst/>
            <a:ahLst/>
            <a:cxnLst/>
            <a:rect l="l" t="t" r="r" b="b"/>
            <a:pathLst>
              <a:path w="290771" h="290771">
                <a:moveTo>
                  <a:pt x="0" y="0"/>
                </a:moveTo>
                <a:lnTo>
                  <a:pt x="290770" y="0"/>
                </a:lnTo>
                <a:lnTo>
                  <a:pt x="290770" y="290770"/>
                </a:lnTo>
                <a:lnTo>
                  <a:pt x="0" y="290770"/>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nvGrpSpPr>
          <p:cNvPr id="20" name="Group 20"/>
          <p:cNvGrpSpPr/>
          <p:nvPr/>
        </p:nvGrpSpPr>
        <p:grpSpPr>
          <a:xfrm>
            <a:off x="0" y="1116460"/>
            <a:ext cx="18288000" cy="9170540"/>
            <a:chOff x="0" y="0"/>
            <a:chExt cx="4862686" cy="2438400"/>
          </a:xfrm>
        </p:grpSpPr>
        <p:sp>
          <p:nvSpPr>
            <p:cNvPr id="21" name="Freeform 21"/>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22" name="TextBox 22"/>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3" name="AutoShape 23"/>
          <p:cNvSpPr/>
          <p:nvPr/>
        </p:nvSpPr>
        <p:spPr>
          <a:xfrm>
            <a:off x="685272" y="1603451"/>
            <a:ext cx="343428" cy="0"/>
          </a:xfrm>
          <a:prstGeom prst="line">
            <a:avLst/>
          </a:prstGeom>
          <a:ln w="47625" cap="rnd">
            <a:solidFill>
              <a:srgbClr val="000000"/>
            </a:solidFill>
            <a:prstDash val="solid"/>
            <a:headEnd type="none" w="sm" len="sm"/>
            <a:tailEnd type="arrow" w="med" len="sm"/>
          </a:ln>
        </p:spPr>
      </p:sp>
      <p:sp>
        <p:nvSpPr>
          <p:cNvPr id="24" name="AutoShape 24"/>
          <p:cNvSpPr/>
          <p:nvPr/>
        </p:nvSpPr>
        <p:spPr>
          <a:xfrm rot="-10800000">
            <a:off x="168470" y="1603451"/>
            <a:ext cx="343428" cy="0"/>
          </a:xfrm>
          <a:prstGeom prst="line">
            <a:avLst/>
          </a:prstGeom>
          <a:ln w="47625" cap="rnd">
            <a:solidFill>
              <a:srgbClr val="000000"/>
            </a:solidFill>
            <a:prstDash val="solid"/>
            <a:headEnd type="none" w="sm" len="sm"/>
            <a:tailEnd type="arrow" w="med" len="sm"/>
          </a:ln>
        </p:spPr>
      </p:sp>
      <p:sp>
        <p:nvSpPr>
          <p:cNvPr id="25" name="Freeform 25"/>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grpSp>
        <p:nvGrpSpPr>
          <p:cNvPr id="26" name="Group 26"/>
          <p:cNvGrpSpPr/>
          <p:nvPr/>
        </p:nvGrpSpPr>
        <p:grpSpPr>
          <a:xfrm>
            <a:off x="1600768" y="1348239"/>
            <a:ext cx="15658532" cy="510426"/>
            <a:chOff x="0" y="0"/>
            <a:chExt cx="12467294" cy="406400"/>
          </a:xfrm>
        </p:grpSpPr>
        <p:sp>
          <p:nvSpPr>
            <p:cNvPr id="27" name="Freeform 27"/>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28" name="TextBox 28"/>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9" name="Freeform 29"/>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30" name="Freeform 30"/>
          <p:cNvSpPr/>
          <p:nvPr/>
        </p:nvSpPr>
        <p:spPr>
          <a:xfrm>
            <a:off x="1179871" y="2433638"/>
            <a:ext cx="2267296" cy="1653793"/>
          </a:xfrm>
          <a:custGeom>
            <a:avLst/>
            <a:gdLst/>
            <a:ahLst/>
            <a:cxnLst/>
            <a:rect l="l" t="t" r="r" b="b"/>
            <a:pathLst>
              <a:path w="2267296" h="1653793">
                <a:moveTo>
                  <a:pt x="0" y="0"/>
                </a:moveTo>
                <a:lnTo>
                  <a:pt x="2267296" y="0"/>
                </a:lnTo>
                <a:lnTo>
                  <a:pt x="2267296" y="1653792"/>
                </a:lnTo>
                <a:lnTo>
                  <a:pt x="0" y="165379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31" name="TextBox 31"/>
          <p:cNvSpPr txBox="1"/>
          <p:nvPr/>
        </p:nvSpPr>
        <p:spPr>
          <a:xfrm>
            <a:off x="4866355" y="401403"/>
            <a:ext cx="2071972"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Introduction</a:t>
            </a:r>
          </a:p>
        </p:txBody>
      </p:sp>
      <p:sp>
        <p:nvSpPr>
          <p:cNvPr id="32" name="TextBox 32"/>
          <p:cNvSpPr txBox="1"/>
          <p:nvPr/>
        </p:nvSpPr>
        <p:spPr>
          <a:xfrm>
            <a:off x="6628799" y="401403"/>
            <a:ext cx="2715338"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Dataset</a:t>
            </a:r>
          </a:p>
        </p:txBody>
      </p:sp>
      <p:sp>
        <p:nvSpPr>
          <p:cNvPr id="33" name="TextBox 33"/>
          <p:cNvSpPr txBox="1"/>
          <p:nvPr/>
        </p:nvSpPr>
        <p:spPr>
          <a:xfrm>
            <a:off x="11434811" y="401403"/>
            <a:ext cx="125247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Results</a:t>
            </a:r>
          </a:p>
        </p:txBody>
      </p:sp>
      <p:sp>
        <p:nvSpPr>
          <p:cNvPr id="34" name="TextBox 34"/>
          <p:cNvSpPr txBox="1"/>
          <p:nvPr/>
        </p:nvSpPr>
        <p:spPr>
          <a:xfrm>
            <a:off x="14444585" y="401403"/>
            <a:ext cx="2715338" cy="349250"/>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Future Enhancements</a:t>
            </a:r>
          </a:p>
        </p:txBody>
      </p:sp>
      <p:sp>
        <p:nvSpPr>
          <p:cNvPr id="35" name="TextBox 35"/>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Future Enhancements</a:t>
            </a:r>
          </a:p>
        </p:txBody>
      </p:sp>
      <p:sp>
        <p:nvSpPr>
          <p:cNvPr id="36" name="TextBox 36"/>
          <p:cNvSpPr txBox="1"/>
          <p:nvPr/>
        </p:nvSpPr>
        <p:spPr>
          <a:xfrm>
            <a:off x="2086844" y="5005640"/>
            <a:ext cx="8879190" cy="815975"/>
          </a:xfrm>
          <a:prstGeom prst="rect">
            <a:avLst/>
          </a:prstGeom>
        </p:spPr>
        <p:txBody>
          <a:bodyPr lIns="0" tIns="0" rIns="0" bIns="0" rtlCol="0" anchor="t">
            <a:spAutoFit/>
          </a:bodyPr>
          <a:lstStyle/>
          <a:p>
            <a:pPr algn="l">
              <a:lnSpc>
                <a:spcPts val="3249"/>
              </a:lnSpc>
            </a:pPr>
            <a:r>
              <a:rPr lang="en-US" sz="2499">
                <a:solidFill>
                  <a:srgbClr val="000000"/>
                </a:solidFill>
                <a:latin typeface="Open Sauce"/>
                <a:ea typeface="Open Sauce"/>
                <a:cs typeface="Open Sauce"/>
                <a:sym typeface="Open Sauce"/>
              </a:rPr>
              <a:t>This project can be furthur developed and can be used to completely analyse the behaviour of driver</a:t>
            </a:r>
          </a:p>
        </p:txBody>
      </p:sp>
      <p:sp>
        <p:nvSpPr>
          <p:cNvPr id="37" name="TextBox 37"/>
          <p:cNvSpPr txBox="1"/>
          <p:nvPr/>
        </p:nvSpPr>
        <p:spPr>
          <a:xfrm>
            <a:off x="3771372" y="2906330"/>
            <a:ext cx="13256312" cy="1057275"/>
          </a:xfrm>
          <a:prstGeom prst="rect">
            <a:avLst/>
          </a:prstGeom>
        </p:spPr>
        <p:txBody>
          <a:bodyPr lIns="0" tIns="0" rIns="0" bIns="0" rtlCol="0" anchor="t">
            <a:spAutoFit/>
          </a:bodyPr>
          <a:lstStyle/>
          <a:p>
            <a:pPr algn="l">
              <a:lnSpc>
                <a:spcPts val="8399"/>
              </a:lnSpc>
            </a:pPr>
            <a:r>
              <a:rPr lang="en-US" sz="6999">
                <a:solidFill>
                  <a:srgbClr val="000000"/>
                </a:solidFill>
                <a:latin typeface="Open Sauce Heavy"/>
                <a:ea typeface="Open Sauce Heavy"/>
                <a:cs typeface="Open Sauce Heavy"/>
                <a:sym typeface="Open Sauce Heavy"/>
              </a:rPr>
              <a:t>Future Enhancements</a:t>
            </a:r>
          </a:p>
        </p:txBody>
      </p:sp>
      <p:sp>
        <p:nvSpPr>
          <p:cNvPr id="38" name="TextBox 38"/>
          <p:cNvSpPr txBox="1"/>
          <p:nvPr/>
        </p:nvSpPr>
        <p:spPr>
          <a:xfrm>
            <a:off x="2086844" y="6203599"/>
            <a:ext cx="8879190" cy="2174875"/>
          </a:xfrm>
          <a:prstGeom prst="rect">
            <a:avLst/>
          </a:prstGeom>
        </p:spPr>
        <p:txBody>
          <a:bodyPr lIns="0" tIns="0" rIns="0" bIns="0" rtlCol="0" anchor="t">
            <a:spAutoFit/>
          </a:bodyPr>
          <a:lstStyle/>
          <a:p>
            <a:pPr algn="just">
              <a:lnSpc>
                <a:spcPts val="3499"/>
              </a:lnSpc>
            </a:pPr>
            <a:r>
              <a:rPr lang="en-US" sz="2499">
                <a:solidFill>
                  <a:srgbClr val="000000"/>
                </a:solidFill>
                <a:latin typeface="Open Sauce"/>
                <a:ea typeface="Open Sauce"/>
                <a:cs typeface="Open Sauce"/>
                <a:sym typeface="Open Sauce"/>
              </a:rPr>
              <a:t>Integrating the deep learning algorithm into mobile devices and adding onboard GSM module for SMS alert. Enable remote monitoring and alerts for fleet management in commercial vehicles.</a:t>
            </a:r>
          </a:p>
          <a:p>
            <a:pPr algn="just">
              <a:lnSpc>
                <a:spcPts val="3499"/>
              </a:lnSpc>
            </a:pPr>
            <a:endParaRPr lang="en-US" sz="2499">
              <a:solidFill>
                <a:srgbClr val="000000"/>
              </a:solidFill>
              <a:latin typeface="Open Sauce"/>
              <a:ea typeface="Open Sauce"/>
              <a:cs typeface="Open Sauce"/>
              <a:sym typeface="Open Sauce"/>
            </a:endParaRPr>
          </a:p>
        </p:txBody>
      </p:sp>
      <p:sp>
        <p:nvSpPr>
          <p:cNvPr id="39" name="TextBox 39"/>
          <p:cNvSpPr txBox="1"/>
          <p:nvPr/>
        </p:nvSpPr>
        <p:spPr>
          <a:xfrm>
            <a:off x="2057400" y="8397875"/>
            <a:ext cx="8908634" cy="1298575"/>
          </a:xfrm>
          <a:prstGeom prst="rect">
            <a:avLst/>
          </a:prstGeom>
        </p:spPr>
        <p:txBody>
          <a:bodyPr lIns="0" tIns="0" rIns="0" bIns="0" rtlCol="0" anchor="t">
            <a:spAutoFit/>
          </a:bodyPr>
          <a:lstStyle/>
          <a:p>
            <a:pPr algn="just">
              <a:lnSpc>
                <a:spcPts val="3499"/>
              </a:lnSpc>
            </a:pPr>
            <a:r>
              <a:rPr lang="en-US" sz="2499">
                <a:solidFill>
                  <a:srgbClr val="000000"/>
                </a:solidFill>
                <a:latin typeface="Open Sauce"/>
                <a:ea typeface="Open Sauce"/>
                <a:cs typeface="Open Sauce"/>
                <a:sym typeface="Open Sauce"/>
              </a:rPr>
              <a:t>Use anomaly detection algorithms to identify deviations from normal driving behavior that may indicate drowsiness.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sp>
        <p:nvSpPr>
          <p:cNvPr id="5" name="Freeform 5"/>
          <p:cNvSpPr/>
          <p:nvPr/>
        </p:nvSpPr>
        <p:spPr>
          <a:xfrm flipH="1">
            <a:off x="160076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flipH="1">
            <a:off x="335670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flipH="1">
            <a:off x="5119150"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flipH="1">
            <a:off x="7938451"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9" name="Group 9"/>
          <p:cNvGrpSpPr/>
          <p:nvPr/>
        </p:nvGrpSpPr>
        <p:grpSpPr>
          <a:xfrm>
            <a:off x="335973" y="263361"/>
            <a:ext cx="597104" cy="59710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sp>
        <p:sp>
          <p:nvSpPr>
            <p:cNvPr id="11" name="TextBox 11"/>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2" name="TextBox 12"/>
          <p:cNvSpPr txBox="1"/>
          <p:nvPr/>
        </p:nvSpPr>
        <p:spPr>
          <a:xfrm>
            <a:off x="6467926" y="412257"/>
            <a:ext cx="1836150"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Methodology</a:t>
            </a:r>
          </a:p>
        </p:txBody>
      </p:sp>
      <p:sp>
        <p:nvSpPr>
          <p:cNvPr id="13" name="Freeform 13"/>
          <p:cNvSpPr/>
          <p:nvPr/>
        </p:nvSpPr>
        <p:spPr>
          <a:xfrm flipH="1">
            <a:off x="9925162"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Freeform 14"/>
          <p:cNvSpPr/>
          <p:nvPr/>
        </p:nvSpPr>
        <p:spPr>
          <a:xfrm flipH="1">
            <a:off x="11213684"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5" name="TextBox 15"/>
          <p:cNvSpPr txBox="1"/>
          <p:nvPr/>
        </p:nvSpPr>
        <p:spPr>
          <a:xfrm>
            <a:off x="11057240" y="390548"/>
            <a:ext cx="1464077"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Conclusion</a:t>
            </a:r>
          </a:p>
        </p:txBody>
      </p:sp>
      <p:sp>
        <p:nvSpPr>
          <p:cNvPr id="16" name="Freeform 16"/>
          <p:cNvSpPr/>
          <p:nvPr/>
        </p:nvSpPr>
        <p:spPr>
          <a:xfrm flipH="1">
            <a:off x="1293493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7" name="Freeform 17"/>
          <p:cNvSpPr/>
          <p:nvPr/>
        </p:nvSpPr>
        <p:spPr>
          <a:xfrm>
            <a:off x="17159923"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17715727" y="449028"/>
            <a:ext cx="290771" cy="290771"/>
          </a:xfrm>
          <a:custGeom>
            <a:avLst/>
            <a:gdLst/>
            <a:ahLst/>
            <a:cxnLst/>
            <a:rect l="l" t="t" r="r" b="b"/>
            <a:pathLst>
              <a:path w="290771" h="290771">
                <a:moveTo>
                  <a:pt x="0" y="0"/>
                </a:moveTo>
                <a:lnTo>
                  <a:pt x="290770" y="0"/>
                </a:lnTo>
                <a:lnTo>
                  <a:pt x="290770" y="290770"/>
                </a:lnTo>
                <a:lnTo>
                  <a:pt x="0" y="290770"/>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nvGrpSpPr>
          <p:cNvPr id="19" name="Group 19"/>
          <p:cNvGrpSpPr/>
          <p:nvPr/>
        </p:nvGrpSpPr>
        <p:grpSpPr>
          <a:xfrm>
            <a:off x="0" y="1116460"/>
            <a:ext cx="18288000" cy="9170540"/>
            <a:chOff x="0" y="0"/>
            <a:chExt cx="4862686" cy="2438400"/>
          </a:xfrm>
        </p:grpSpPr>
        <p:sp>
          <p:nvSpPr>
            <p:cNvPr id="20" name="Freeform 20"/>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21" name="TextBox 21"/>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2" name="AutoShape 22"/>
          <p:cNvSpPr/>
          <p:nvPr/>
        </p:nvSpPr>
        <p:spPr>
          <a:xfrm>
            <a:off x="685272" y="1603451"/>
            <a:ext cx="343428" cy="0"/>
          </a:xfrm>
          <a:prstGeom prst="line">
            <a:avLst/>
          </a:prstGeom>
          <a:ln w="47625" cap="rnd">
            <a:solidFill>
              <a:srgbClr val="000000"/>
            </a:solidFill>
            <a:prstDash val="solid"/>
            <a:headEnd type="none" w="sm" len="sm"/>
            <a:tailEnd type="arrow" w="med" len="sm"/>
          </a:ln>
        </p:spPr>
      </p:sp>
      <p:sp>
        <p:nvSpPr>
          <p:cNvPr id="23" name="AutoShape 23"/>
          <p:cNvSpPr/>
          <p:nvPr/>
        </p:nvSpPr>
        <p:spPr>
          <a:xfrm rot="-10800000">
            <a:off x="168470" y="1603451"/>
            <a:ext cx="343428" cy="0"/>
          </a:xfrm>
          <a:prstGeom prst="line">
            <a:avLst/>
          </a:prstGeom>
          <a:ln w="47625" cap="rnd">
            <a:solidFill>
              <a:srgbClr val="000000"/>
            </a:solidFill>
            <a:prstDash val="solid"/>
            <a:headEnd type="none" w="sm" len="sm"/>
            <a:tailEnd type="arrow" w="med" len="sm"/>
          </a:ln>
        </p:spPr>
      </p:sp>
      <p:sp>
        <p:nvSpPr>
          <p:cNvPr id="24" name="Freeform 24"/>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grpSp>
        <p:nvGrpSpPr>
          <p:cNvPr id="25" name="Group 25"/>
          <p:cNvGrpSpPr/>
          <p:nvPr/>
        </p:nvGrpSpPr>
        <p:grpSpPr>
          <a:xfrm>
            <a:off x="1600768" y="1348239"/>
            <a:ext cx="15658532" cy="510426"/>
            <a:chOff x="0" y="0"/>
            <a:chExt cx="12467294" cy="406400"/>
          </a:xfrm>
        </p:grpSpPr>
        <p:sp>
          <p:nvSpPr>
            <p:cNvPr id="26" name="Freeform 26"/>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27" name="TextBox 27"/>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8" name="Freeform 28"/>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29" name="TextBox 29"/>
          <p:cNvSpPr txBox="1"/>
          <p:nvPr/>
        </p:nvSpPr>
        <p:spPr>
          <a:xfrm>
            <a:off x="2942403" y="412257"/>
            <a:ext cx="2071972"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Introduction</a:t>
            </a:r>
          </a:p>
        </p:txBody>
      </p:sp>
      <p:sp>
        <p:nvSpPr>
          <p:cNvPr id="30" name="TextBox 30"/>
          <p:cNvSpPr txBox="1"/>
          <p:nvPr/>
        </p:nvSpPr>
        <p:spPr>
          <a:xfrm>
            <a:off x="4670663" y="401403"/>
            <a:ext cx="2715338"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Dataset</a:t>
            </a:r>
          </a:p>
        </p:txBody>
      </p:sp>
      <p:sp>
        <p:nvSpPr>
          <p:cNvPr id="31" name="TextBox 31"/>
          <p:cNvSpPr txBox="1"/>
          <p:nvPr/>
        </p:nvSpPr>
        <p:spPr>
          <a:xfrm>
            <a:off x="9298925" y="401403"/>
            <a:ext cx="125247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Results</a:t>
            </a:r>
          </a:p>
        </p:txBody>
      </p:sp>
      <p:sp>
        <p:nvSpPr>
          <p:cNvPr id="32" name="TextBox 32"/>
          <p:cNvSpPr txBox="1"/>
          <p:nvPr/>
        </p:nvSpPr>
        <p:spPr>
          <a:xfrm>
            <a:off x="12515508" y="215736"/>
            <a:ext cx="1870114" cy="701675"/>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Future Enhancements</a:t>
            </a:r>
          </a:p>
        </p:txBody>
      </p:sp>
      <p:sp>
        <p:nvSpPr>
          <p:cNvPr id="33" name="TextBox 33"/>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References</a:t>
            </a:r>
          </a:p>
        </p:txBody>
      </p:sp>
      <p:sp>
        <p:nvSpPr>
          <p:cNvPr id="34" name="TextBox 34"/>
          <p:cNvSpPr txBox="1"/>
          <p:nvPr/>
        </p:nvSpPr>
        <p:spPr>
          <a:xfrm>
            <a:off x="685272" y="1858664"/>
            <a:ext cx="13256312" cy="1057275"/>
          </a:xfrm>
          <a:prstGeom prst="rect">
            <a:avLst/>
          </a:prstGeom>
        </p:spPr>
        <p:txBody>
          <a:bodyPr lIns="0" tIns="0" rIns="0" bIns="0" rtlCol="0" anchor="t">
            <a:spAutoFit/>
          </a:bodyPr>
          <a:lstStyle/>
          <a:p>
            <a:pPr algn="l">
              <a:lnSpc>
                <a:spcPts val="8399"/>
              </a:lnSpc>
            </a:pPr>
            <a:r>
              <a:rPr lang="en-US" sz="6999">
                <a:solidFill>
                  <a:srgbClr val="000000"/>
                </a:solidFill>
                <a:latin typeface="Open Sauce Heavy"/>
                <a:ea typeface="Open Sauce Heavy"/>
                <a:cs typeface="Open Sauce Heavy"/>
                <a:sym typeface="Open Sauce Heavy"/>
              </a:rPr>
              <a:t>References</a:t>
            </a:r>
          </a:p>
        </p:txBody>
      </p:sp>
      <p:sp>
        <p:nvSpPr>
          <p:cNvPr id="35" name="TextBox 35"/>
          <p:cNvSpPr txBox="1"/>
          <p:nvPr/>
        </p:nvSpPr>
        <p:spPr>
          <a:xfrm>
            <a:off x="14890447" y="412257"/>
            <a:ext cx="1429226"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uce"/>
                <a:ea typeface="Open Sauce"/>
                <a:cs typeface="Open Sauce"/>
                <a:sym typeface="Open Sauce"/>
              </a:rPr>
              <a:t>References</a:t>
            </a:r>
          </a:p>
        </p:txBody>
      </p:sp>
      <p:sp>
        <p:nvSpPr>
          <p:cNvPr id="36" name="TextBox 36"/>
          <p:cNvSpPr txBox="1"/>
          <p:nvPr/>
        </p:nvSpPr>
        <p:spPr>
          <a:xfrm>
            <a:off x="0" y="3077864"/>
            <a:ext cx="18288000" cy="1298575"/>
          </a:xfrm>
          <a:prstGeom prst="rect">
            <a:avLst/>
          </a:prstGeom>
        </p:spPr>
        <p:txBody>
          <a:bodyPr lIns="0" tIns="0" rIns="0" bIns="0" rtlCol="0" anchor="t">
            <a:spAutoFit/>
          </a:bodyPr>
          <a:lstStyle/>
          <a:p>
            <a:pPr algn="just">
              <a:lnSpc>
                <a:spcPts val="3499"/>
              </a:lnSpc>
            </a:pPr>
            <a:r>
              <a:rPr lang="en-US" sz="2499">
                <a:solidFill>
                  <a:srgbClr val="000000"/>
                </a:solidFill>
                <a:latin typeface="Canva Sans"/>
                <a:ea typeface="Canva Sans"/>
                <a:cs typeface="Canva Sans"/>
                <a:sym typeface="Canva Sans"/>
              </a:rPr>
              <a:t>[1]  G. Adarsh, V. Singh, S. Singh and B. Hazela, “Drowsiness Detection System in real time based on behavioral characteristics of driver using machine learning approach” Journal of Informatics Electrical and Electronics Engineering (JIEEE), Vol. 04, Iss. 01, S No. 003, pp. 1–10, 2023. </a:t>
            </a:r>
          </a:p>
        </p:txBody>
      </p:sp>
      <p:sp>
        <p:nvSpPr>
          <p:cNvPr id="37" name="TextBox 37"/>
          <p:cNvSpPr txBox="1"/>
          <p:nvPr/>
        </p:nvSpPr>
        <p:spPr>
          <a:xfrm>
            <a:off x="0" y="4689475"/>
            <a:ext cx="18288000" cy="860425"/>
          </a:xfrm>
          <a:prstGeom prst="rect">
            <a:avLst/>
          </a:prstGeom>
        </p:spPr>
        <p:txBody>
          <a:bodyPr lIns="0" tIns="0" rIns="0" bIns="0" rtlCol="0" anchor="t">
            <a:spAutoFit/>
          </a:bodyPr>
          <a:lstStyle/>
          <a:p>
            <a:pPr algn="just">
              <a:lnSpc>
                <a:spcPts val="3499"/>
              </a:lnSpc>
            </a:pPr>
            <a:r>
              <a:rPr lang="en-US" sz="2499">
                <a:solidFill>
                  <a:srgbClr val="000000"/>
                </a:solidFill>
                <a:latin typeface="Canva Sans"/>
                <a:ea typeface="Canva Sans"/>
                <a:cs typeface="Canva Sans"/>
                <a:sym typeface="Canva Sans"/>
              </a:rPr>
              <a:t>[2]  R. Alharbey, M. M. Dessouky, A. Sedik, A. I. Siam and M. A. Elaskily, "Fatigue State Detection for Tired Persons in Presence of Driving Periods," in IEEE Access, vol. 10, pp. 79403-79418, 2022</a:t>
            </a:r>
          </a:p>
        </p:txBody>
      </p:sp>
      <p:sp>
        <p:nvSpPr>
          <p:cNvPr id="38" name="TextBox 38"/>
          <p:cNvSpPr txBox="1"/>
          <p:nvPr/>
        </p:nvSpPr>
        <p:spPr>
          <a:xfrm>
            <a:off x="0" y="5864225"/>
            <a:ext cx="18288000" cy="860425"/>
          </a:xfrm>
          <a:prstGeom prst="rect">
            <a:avLst/>
          </a:prstGeom>
        </p:spPr>
        <p:txBody>
          <a:bodyPr lIns="0" tIns="0" rIns="0" bIns="0" rtlCol="0" anchor="t">
            <a:spAutoFit/>
          </a:bodyPr>
          <a:lstStyle/>
          <a:p>
            <a:pPr algn="just">
              <a:lnSpc>
                <a:spcPts val="3499"/>
              </a:lnSpc>
            </a:pPr>
            <a:r>
              <a:rPr lang="en-US" sz="2499">
                <a:solidFill>
                  <a:srgbClr val="000000"/>
                </a:solidFill>
                <a:latin typeface="Canva Sans"/>
                <a:ea typeface="Canva Sans"/>
                <a:cs typeface="Canva Sans"/>
                <a:sym typeface="Canva Sans"/>
              </a:rPr>
              <a:t>[3]  A Tejaswini, B Sravani, N Sindhu, Rajashekar Shastry, “DRIVER Drowsiness Detection Using Machine Learning”, open access international journal(IJIEMR), Vol. 11, Iss. 06, 2022 </a:t>
            </a:r>
          </a:p>
        </p:txBody>
      </p:sp>
      <p:sp>
        <p:nvSpPr>
          <p:cNvPr id="39" name="TextBox 39"/>
          <p:cNvSpPr txBox="1"/>
          <p:nvPr/>
        </p:nvSpPr>
        <p:spPr>
          <a:xfrm>
            <a:off x="0" y="8265893"/>
            <a:ext cx="18288000" cy="860425"/>
          </a:xfrm>
          <a:prstGeom prst="rect">
            <a:avLst/>
          </a:prstGeom>
        </p:spPr>
        <p:txBody>
          <a:bodyPr lIns="0" tIns="0" rIns="0" bIns="0" rtlCol="0" anchor="t">
            <a:spAutoFit/>
          </a:bodyPr>
          <a:lstStyle/>
          <a:p>
            <a:pPr algn="just">
              <a:lnSpc>
                <a:spcPts val="3499"/>
              </a:lnSpc>
            </a:pPr>
            <a:r>
              <a:rPr lang="en-US" sz="2499">
                <a:solidFill>
                  <a:srgbClr val="000000"/>
                </a:solidFill>
                <a:latin typeface="Canva Sans"/>
                <a:ea typeface="Canva Sans"/>
                <a:cs typeface="Canva Sans"/>
                <a:sym typeface="Canva Sans"/>
              </a:rPr>
              <a:t>[5]  S. Dhiman, “Automated Driver Drowsiness Detection,” International Journal of Innovative Research in Engineering, pp. 181–187, May 2023.</a:t>
            </a:r>
          </a:p>
        </p:txBody>
      </p:sp>
      <p:sp>
        <p:nvSpPr>
          <p:cNvPr id="40" name="TextBox 40"/>
          <p:cNvSpPr txBox="1"/>
          <p:nvPr/>
        </p:nvSpPr>
        <p:spPr>
          <a:xfrm>
            <a:off x="0" y="7091143"/>
            <a:ext cx="18288000" cy="860425"/>
          </a:xfrm>
          <a:prstGeom prst="rect">
            <a:avLst/>
          </a:prstGeom>
        </p:spPr>
        <p:txBody>
          <a:bodyPr lIns="0" tIns="0" rIns="0" bIns="0" rtlCol="0" anchor="t">
            <a:spAutoFit/>
          </a:bodyPr>
          <a:lstStyle/>
          <a:p>
            <a:pPr algn="just">
              <a:lnSpc>
                <a:spcPts val="3499"/>
              </a:lnSpc>
            </a:pPr>
            <a:r>
              <a:rPr lang="en-US" sz="2499">
                <a:solidFill>
                  <a:srgbClr val="000000"/>
                </a:solidFill>
                <a:latin typeface="Canva Sans"/>
                <a:ea typeface="Canva Sans"/>
                <a:cs typeface="Canva Sans"/>
                <a:sym typeface="Canva Sans"/>
              </a:rPr>
              <a:t>[4]  S. Srivastava, “Driver Drowsiness Monitoring System using Machine Learning,” International Journal for Research in Applied Science and Engineering Technology, vol. 11, no. 5, pp. 1344–1350, May 2023.</a:t>
            </a:r>
          </a:p>
        </p:txBody>
      </p:sp>
      <p:sp>
        <p:nvSpPr>
          <p:cNvPr id="41" name="TextBox 41"/>
          <p:cNvSpPr txBox="1"/>
          <p:nvPr/>
        </p:nvSpPr>
        <p:spPr>
          <a:xfrm>
            <a:off x="19366" y="9288243"/>
            <a:ext cx="18268634" cy="789559"/>
          </a:xfrm>
          <a:prstGeom prst="rect">
            <a:avLst/>
          </a:prstGeom>
        </p:spPr>
        <p:txBody>
          <a:bodyPr lIns="0" tIns="0" rIns="0" bIns="0" rtlCol="0" anchor="t">
            <a:spAutoFit/>
          </a:bodyPr>
          <a:lstStyle/>
          <a:p>
            <a:pPr algn="just">
              <a:lnSpc>
                <a:spcPts val="3205"/>
              </a:lnSpc>
            </a:pPr>
            <a:r>
              <a:rPr lang="en-US" sz="2289">
                <a:solidFill>
                  <a:srgbClr val="000000"/>
                </a:solidFill>
                <a:latin typeface="Canva Sans"/>
                <a:ea typeface="Canva Sans"/>
                <a:cs typeface="Canva Sans"/>
                <a:sym typeface="Canva Sans"/>
              </a:rPr>
              <a:t>[6]  K. Harika, S. Prasad, B. Kumar, S. Mummala, P. Bhavani and R. Swathi, "Drowsiness Detection Using Opencv," 2022 International Conference on Advancements in Smart, Secure and Intelligent Computing (ASSIC), Bhubaneswar, India, 2022, pp.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sp>
        <p:nvSpPr>
          <p:cNvPr id="5" name="Freeform 5"/>
          <p:cNvSpPr/>
          <p:nvPr/>
        </p:nvSpPr>
        <p:spPr>
          <a:xfrm flipH="1">
            <a:off x="160076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flipH="1">
            <a:off x="335670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flipH="1">
            <a:off x="5119150"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flipH="1">
            <a:off x="7938451"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9" name="Group 9"/>
          <p:cNvGrpSpPr/>
          <p:nvPr/>
        </p:nvGrpSpPr>
        <p:grpSpPr>
          <a:xfrm>
            <a:off x="335973" y="263361"/>
            <a:ext cx="597104" cy="59710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sp>
        <p:sp>
          <p:nvSpPr>
            <p:cNvPr id="11" name="TextBox 11"/>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2" name="TextBox 12"/>
          <p:cNvSpPr txBox="1"/>
          <p:nvPr/>
        </p:nvSpPr>
        <p:spPr>
          <a:xfrm>
            <a:off x="6467926" y="412257"/>
            <a:ext cx="1836150"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Methodology</a:t>
            </a:r>
          </a:p>
        </p:txBody>
      </p:sp>
      <p:sp>
        <p:nvSpPr>
          <p:cNvPr id="13" name="Freeform 13"/>
          <p:cNvSpPr/>
          <p:nvPr/>
        </p:nvSpPr>
        <p:spPr>
          <a:xfrm flipH="1">
            <a:off x="9925162"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Freeform 14"/>
          <p:cNvSpPr/>
          <p:nvPr/>
        </p:nvSpPr>
        <p:spPr>
          <a:xfrm flipH="1">
            <a:off x="11213684"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5" name="TextBox 15"/>
          <p:cNvSpPr txBox="1"/>
          <p:nvPr/>
        </p:nvSpPr>
        <p:spPr>
          <a:xfrm>
            <a:off x="11057240" y="390548"/>
            <a:ext cx="1464077"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Conclusion</a:t>
            </a:r>
          </a:p>
        </p:txBody>
      </p:sp>
      <p:sp>
        <p:nvSpPr>
          <p:cNvPr id="16" name="Freeform 16"/>
          <p:cNvSpPr/>
          <p:nvPr/>
        </p:nvSpPr>
        <p:spPr>
          <a:xfrm flipH="1">
            <a:off x="12934935"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7" name="Freeform 17"/>
          <p:cNvSpPr/>
          <p:nvPr/>
        </p:nvSpPr>
        <p:spPr>
          <a:xfrm>
            <a:off x="17159923"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17715727" y="449028"/>
            <a:ext cx="290771" cy="290771"/>
          </a:xfrm>
          <a:custGeom>
            <a:avLst/>
            <a:gdLst/>
            <a:ahLst/>
            <a:cxnLst/>
            <a:rect l="l" t="t" r="r" b="b"/>
            <a:pathLst>
              <a:path w="290771" h="290771">
                <a:moveTo>
                  <a:pt x="0" y="0"/>
                </a:moveTo>
                <a:lnTo>
                  <a:pt x="290770" y="0"/>
                </a:lnTo>
                <a:lnTo>
                  <a:pt x="290770" y="290770"/>
                </a:lnTo>
                <a:lnTo>
                  <a:pt x="0" y="290770"/>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nvGrpSpPr>
          <p:cNvPr id="19" name="Group 19"/>
          <p:cNvGrpSpPr/>
          <p:nvPr/>
        </p:nvGrpSpPr>
        <p:grpSpPr>
          <a:xfrm>
            <a:off x="0" y="1116460"/>
            <a:ext cx="18288000" cy="9170540"/>
            <a:chOff x="0" y="0"/>
            <a:chExt cx="4862686" cy="2438400"/>
          </a:xfrm>
        </p:grpSpPr>
        <p:sp>
          <p:nvSpPr>
            <p:cNvPr id="20" name="Freeform 20"/>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21" name="TextBox 21"/>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2" name="AutoShape 22"/>
          <p:cNvSpPr/>
          <p:nvPr/>
        </p:nvSpPr>
        <p:spPr>
          <a:xfrm>
            <a:off x="685272" y="1603451"/>
            <a:ext cx="343428" cy="0"/>
          </a:xfrm>
          <a:prstGeom prst="line">
            <a:avLst/>
          </a:prstGeom>
          <a:ln w="47625" cap="rnd">
            <a:solidFill>
              <a:srgbClr val="000000"/>
            </a:solidFill>
            <a:prstDash val="solid"/>
            <a:headEnd type="none" w="sm" len="sm"/>
            <a:tailEnd type="arrow" w="med" len="sm"/>
          </a:ln>
        </p:spPr>
      </p:sp>
      <p:sp>
        <p:nvSpPr>
          <p:cNvPr id="23" name="AutoShape 23"/>
          <p:cNvSpPr/>
          <p:nvPr/>
        </p:nvSpPr>
        <p:spPr>
          <a:xfrm rot="-10800000">
            <a:off x="168470" y="1603451"/>
            <a:ext cx="343428" cy="0"/>
          </a:xfrm>
          <a:prstGeom prst="line">
            <a:avLst/>
          </a:prstGeom>
          <a:ln w="47625" cap="rnd">
            <a:solidFill>
              <a:srgbClr val="000000"/>
            </a:solidFill>
            <a:prstDash val="solid"/>
            <a:headEnd type="none" w="sm" len="sm"/>
            <a:tailEnd type="arrow" w="med" len="sm"/>
          </a:ln>
        </p:spPr>
      </p:sp>
      <p:sp>
        <p:nvSpPr>
          <p:cNvPr id="24" name="Freeform 24"/>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grpSp>
        <p:nvGrpSpPr>
          <p:cNvPr id="25" name="Group 25"/>
          <p:cNvGrpSpPr/>
          <p:nvPr/>
        </p:nvGrpSpPr>
        <p:grpSpPr>
          <a:xfrm>
            <a:off x="1600768" y="1348239"/>
            <a:ext cx="15658532" cy="510426"/>
            <a:chOff x="0" y="0"/>
            <a:chExt cx="12467294" cy="406400"/>
          </a:xfrm>
        </p:grpSpPr>
        <p:sp>
          <p:nvSpPr>
            <p:cNvPr id="26" name="Freeform 26"/>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27" name="TextBox 27"/>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8" name="Freeform 28"/>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29" name="TextBox 29"/>
          <p:cNvSpPr txBox="1"/>
          <p:nvPr/>
        </p:nvSpPr>
        <p:spPr>
          <a:xfrm>
            <a:off x="2942403" y="412257"/>
            <a:ext cx="2071972"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Introduction</a:t>
            </a:r>
          </a:p>
        </p:txBody>
      </p:sp>
      <p:sp>
        <p:nvSpPr>
          <p:cNvPr id="30" name="TextBox 30"/>
          <p:cNvSpPr txBox="1"/>
          <p:nvPr/>
        </p:nvSpPr>
        <p:spPr>
          <a:xfrm>
            <a:off x="4670663" y="401403"/>
            <a:ext cx="2715338"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Dataset</a:t>
            </a:r>
          </a:p>
        </p:txBody>
      </p:sp>
      <p:sp>
        <p:nvSpPr>
          <p:cNvPr id="31" name="TextBox 31"/>
          <p:cNvSpPr txBox="1"/>
          <p:nvPr/>
        </p:nvSpPr>
        <p:spPr>
          <a:xfrm>
            <a:off x="9298925" y="401403"/>
            <a:ext cx="125247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Results</a:t>
            </a:r>
          </a:p>
        </p:txBody>
      </p:sp>
      <p:sp>
        <p:nvSpPr>
          <p:cNvPr id="32" name="TextBox 32"/>
          <p:cNvSpPr txBox="1"/>
          <p:nvPr/>
        </p:nvSpPr>
        <p:spPr>
          <a:xfrm>
            <a:off x="12515508" y="215736"/>
            <a:ext cx="1940954" cy="701675"/>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Future Enhancements</a:t>
            </a:r>
          </a:p>
        </p:txBody>
      </p:sp>
      <p:sp>
        <p:nvSpPr>
          <p:cNvPr id="33" name="TextBox 33"/>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References</a:t>
            </a:r>
          </a:p>
        </p:txBody>
      </p:sp>
      <p:sp>
        <p:nvSpPr>
          <p:cNvPr id="34" name="TextBox 34"/>
          <p:cNvSpPr txBox="1"/>
          <p:nvPr/>
        </p:nvSpPr>
        <p:spPr>
          <a:xfrm>
            <a:off x="1200150" y="1858664"/>
            <a:ext cx="13256312" cy="1057275"/>
          </a:xfrm>
          <a:prstGeom prst="rect">
            <a:avLst/>
          </a:prstGeom>
        </p:spPr>
        <p:txBody>
          <a:bodyPr lIns="0" tIns="0" rIns="0" bIns="0" rtlCol="0" anchor="t">
            <a:spAutoFit/>
          </a:bodyPr>
          <a:lstStyle/>
          <a:p>
            <a:pPr algn="l">
              <a:lnSpc>
                <a:spcPts val="8399"/>
              </a:lnSpc>
            </a:pPr>
            <a:r>
              <a:rPr lang="en-US" sz="6999">
                <a:solidFill>
                  <a:srgbClr val="000000"/>
                </a:solidFill>
                <a:latin typeface="Open Sauce Heavy"/>
                <a:ea typeface="Open Sauce Heavy"/>
                <a:cs typeface="Open Sauce Heavy"/>
                <a:sym typeface="Open Sauce Heavy"/>
              </a:rPr>
              <a:t>References</a:t>
            </a:r>
          </a:p>
        </p:txBody>
      </p:sp>
      <p:sp>
        <p:nvSpPr>
          <p:cNvPr id="35" name="TextBox 35"/>
          <p:cNvSpPr txBox="1"/>
          <p:nvPr/>
        </p:nvSpPr>
        <p:spPr>
          <a:xfrm>
            <a:off x="14890447" y="412257"/>
            <a:ext cx="1429226"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uce"/>
                <a:ea typeface="Open Sauce"/>
                <a:cs typeface="Open Sauce"/>
                <a:sym typeface="Open Sauce"/>
              </a:rPr>
              <a:t>References</a:t>
            </a:r>
          </a:p>
        </p:txBody>
      </p:sp>
      <p:sp>
        <p:nvSpPr>
          <p:cNvPr id="36" name="TextBox 36"/>
          <p:cNvSpPr txBox="1"/>
          <p:nvPr/>
        </p:nvSpPr>
        <p:spPr>
          <a:xfrm>
            <a:off x="0" y="3044753"/>
            <a:ext cx="18288000" cy="1189355"/>
          </a:xfrm>
          <a:prstGeom prst="rect">
            <a:avLst/>
          </a:prstGeom>
        </p:spPr>
        <p:txBody>
          <a:bodyPr lIns="0" tIns="0" rIns="0" bIns="0" rtlCol="0" anchor="t">
            <a:spAutoFit/>
          </a:bodyPr>
          <a:lstStyle/>
          <a:p>
            <a:pPr algn="just">
              <a:lnSpc>
                <a:spcPts val="3220"/>
              </a:lnSpc>
            </a:pPr>
            <a:r>
              <a:rPr lang="en-US" sz="2300">
                <a:solidFill>
                  <a:srgbClr val="000000"/>
                </a:solidFill>
                <a:latin typeface="Canva Sans"/>
                <a:ea typeface="Canva Sans"/>
                <a:cs typeface="Canva Sans"/>
                <a:sym typeface="Canva Sans"/>
              </a:rPr>
              <a:t>[7]  A. A. Suhaiman, Z. May and N. A. A.Rahman, "Development of an intelligent drowsiness detection system for drivers using image processing technique," 2020 IEEE Student Conference on Research and Development (SCOReD), Batu Pahat, Malaysia, 2020, pp. 233-236.</a:t>
            </a:r>
          </a:p>
        </p:txBody>
      </p:sp>
      <p:sp>
        <p:nvSpPr>
          <p:cNvPr id="37" name="TextBox 37"/>
          <p:cNvSpPr txBox="1"/>
          <p:nvPr/>
        </p:nvSpPr>
        <p:spPr>
          <a:xfrm>
            <a:off x="19366" y="5024683"/>
            <a:ext cx="18268634" cy="1189355"/>
          </a:xfrm>
          <a:prstGeom prst="rect">
            <a:avLst/>
          </a:prstGeom>
        </p:spPr>
        <p:txBody>
          <a:bodyPr lIns="0" tIns="0" rIns="0" bIns="0" rtlCol="0" anchor="t">
            <a:spAutoFit/>
          </a:bodyPr>
          <a:lstStyle/>
          <a:p>
            <a:pPr algn="just">
              <a:lnSpc>
                <a:spcPts val="3220"/>
              </a:lnSpc>
            </a:pPr>
            <a:r>
              <a:rPr lang="en-US" sz="2300">
                <a:solidFill>
                  <a:srgbClr val="000000"/>
                </a:solidFill>
                <a:latin typeface="Canva Sans"/>
                <a:ea typeface="Canva Sans"/>
                <a:cs typeface="Canva Sans"/>
                <a:sym typeface="Canva Sans"/>
              </a:rPr>
              <a:t>[8]  A. Upadhyay, N. Jain, K. Sharma and S. Kumar, "A Futuristic Approach to Driver Drowsiness Detection and Prevention Using OpenCV And HAAR Software," 2024 International Conference on Smart Systems for applications in Electrical Sciences (ICSSES), Tumakuru, India, 2024, pp. 1-5.</a:t>
            </a:r>
          </a:p>
        </p:txBody>
      </p:sp>
      <p:sp>
        <p:nvSpPr>
          <p:cNvPr id="38" name="TextBox 38"/>
          <p:cNvSpPr txBox="1"/>
          <p:nvPr/>
        </p:nvSpPr>
        <p:spPr>
          <a:xfrm>
            <a:off x="0" y="6761499"/>
            <a:ext cx="18288000" cy="1189355"/>
          </a:xfrm>
          <a:prstGeom prst="rect">
            <a:avLst/>
          </a:prstGeom>
        </p:spPr>
        <p:txBody>
          <a:bodyPr lIns="0" tIns="0" rIns="0" bIns="0" rtlCol="0" anchor="t">
            <a:spAutoFit/>
          </a:bodyPr>
          <a:lstStyle/>
          <a:p>
            <a:pPr algn="just">
              <a:lnSpc>
                <a:spcPts val="3220"/>
              </a:lnSpc>
            </a:pPr>
            <a:r>
              <a:rPr lang="en-US" sz="2300">
                <a:solidFill>
                  <a:srgbClr val="000000"/>
                </a:solidFill>
                <a:latin typeface="Canva Sans"/>
                <a:ea typeface="Canva Sans"/>
                <a:cs typeface="Canva Sans"/>
                <a:sym typeface="Canva Sans"/>
              </a:rPr>
              <a:t>[9]  V. Singhal, N. Soni, K. Khatri, B. K. Chokkar and K. Kumar, "Drowsiness Detection and Alert System using DLib," 2023 International Conference on Advances in Computation, Communication and Information Technology (ICAICCIT), Faridabad, India, 2023, pp. 242-246.</a:t>
            </a:r>
          </a:p>
        </p:txBody>
      </p:sp>
      <p:sp>
        <p:nvSpPr>
          <p:cNvPr id="39" name="TextBox 39"/>
          <p:cNvSpPr txBox="1"/>
          <p:nvPr/>
        </p:nvSpPr>
        <p:spPr>
          <a:xfrm>
            <a:off x="0" y="8741429"/>
            <a:ext cx="18249269" cy="1189355"/>
          </a:xfrm>
          <a:prstGeom prst="rect">
            <a:avLst/>
          </a:prstGeom>
        </p:spPr>
        <p:txBody>
          <a:bodyPr lIns="0" tIns="0" rIns="0" bIns="0" rtlCol="0" anchor="t">
            <a:spAutoFit/>
          </a:bodyPr>
          <a:lstStyle/>
          <a:p>
            <a:pPr algn="just">
              <a:lnSpc>
                <a:spcPts val="3220"/>
              </a:lnSpc>
            </a:pPr>
            <a:r>
              <a:rPr lang="en-US" sz="2300">
                <a:solidFill>
                  <a:srgbClr val="000000"/>
                </a:solidFill>
                <a:latin typeface="Canva Sans"/>
                <a:ea typeface="Canva Sans"/>
                <a:cs typeface="Canva Sans"/>
                <a:sym typeface="Canva Sans"/>
              </a:rPr>
              <a:t>[10]  M. Bhushan, D. Joshi, T. K. Gujral, S. K. Singh, A. Singh and A. Negi, "Application of Machine Learning in Driver Drowsiness Detection," 2023 International Conference on Artificial Intelligence and Applications (ICAIA) Alliance Technology Conference (ATCON-1), Bangalore, India, 2023, pp. 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89"/>
            <a:chOff x="0" y="0"/>
            <a:chExt cx="24384000" cy="13585985"/>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987952"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8136550" y="468689"/>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8902535" y="468689"/>
              <a:ext cx="387694" cy="387694"/>
            </a:xfrm>
            <a:custGeom>
              <a:avLst/>
              <a:gdLst/>
              <a:ahLst/>
              <a:cxnLst/>
              <a:rect l="l" t="t" r="r" b="b"/>
              <a:pathLst>
                <a:path w="387694" h="387694">
                  <a:moveTo>
                    <a:pt x="0" y="0"/>
                  </a:moveTo>
                  <a:lnTo>
                    <a:pt x="387695" y="0"/>
                  </a:lnTo>
                  <a:lnTo>
                    <a:pt x="387695" y="387694"/>
                  </a:lnTo>
                  <a:lnTo>
                    <a:pt x="0" y="3876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4516099" y="421064"/>
              <a:ext cx="3620451" cy="449792"/>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Table of Contents</a:t>
              </a:r>
            </a:p>
          </p:txBody>
        </p:sp>
        <p:grpSp>
          <p:nvGrpSpPr>
            <p:cNvPr id="9" name="Group 9"/>
            <p:cNvGrpSpPr/>
            <p:nvPr/>
          </p:nvGrpSpPr>
          <p:grpSpPr>
            <a:xfrm>
              <a:off x="0" y="1358599"/>
              <a:ext cx="24384000" cy="12227387"/>
              <a:chOff x="0" y="0"/>
              <a:chExt cx="4862686" cy="2438400"/>
            </a:xfrm>
          </p:grpSpPr>
          <p:sp>
            <p:nvSpPr>
              <p:cNvPr id="10" name="Freeform 10"/>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11" name="TextBox 11"/>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2" name="AutoShape 12"/>
            <p:cNvSpPr/>
            <p:nvPr/>
          </p:nvSpPr>
          <p:spPr>
            <a:xfrm>
              <a:off x="913696" y="2007920"/>
              <a:ext cx="457904" cy="0"/>
            </a:xfrm>
            <a:prstGeom prst="line">
              <a:avLst/>
            </a:prstGeom>
            <a:ln w="63500" cap="rnd">
              <a:solidFill>
                <a:srgbClr val="000000"/>
              </a:solidFill>
              <a:prstDash val="solid"/>
              <a:headEnd type="none" w="sm" len="sm"/>
              <a:tailEnd type="arrow" w="med" len="sm"/>
            </a:ln>
          </p:spPr>
        </p:sp>
        <p:sp>
          <p:nvSpPr>
            <p:cNvPr id="13" name="AutoShape 13"/>
            <p:cNvSpPr/>
            <p:nvPr/>
          </p:nvSpPr>
          <p:spPr>
            <a:xfrm rot="-10800000">
              <a:off x="224626" y="2007920"/>
              <a:ext cx="457904" cy="0"/>
            </a:xfrm>
            <a:prstGeom prst="line">
              <a:avLst/>
            </a:prstGeom>
            <a:ln w="63500" cap="rnd">
              <a:solidFill>
                <a:srgbClr val="000000"/>
              </a:solidFill>
              <a:prstDash val="solid"/>
              <a:headEnd type="none" w="sm" len="sm"/>
              <a:tailEnd type="arrow" w="med" len="sm"/>
            </a:ln>
          </p:spPr>
        </p:sp>
        <p:sp>
          <p:nvSpPr>
            <p:cNvPr id="14" name="Freeform 14"/>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5" name="Group 15"/>
            <p:cNvGrpSpPr/>
            <p:nvPr/>
          </p:nvGrpSpPr>
          <p:grpSpPr>
            <a:xfrm>
              <a:off x="2134357" y="1667637"/>
              <a:ext cx="20878043" cy="680568"/>
              <a:chOff x="0" y="0"/>
              <a:chExt cx="12467294" cy="406400"/>
            </a:xfrm>
          </p:grpSpPr>
          <p:sp>
            <p:nvSpPr>
              <p:cNvPr id="16" name="Freeform 16"/>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17" name="TextBox 17"/>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18" name="Freeform 18"/>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9" name="Group 19"/>
            <p:cNvGrpSpPr/>
            <p:nvPr/>
          </p:nvGrpSpPr>
          <p:grpSpPr>
            <a:xfrm>
              <a:off x="447964" y="221133"/>
              <a:ext cx="796139" cy="79613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sp>
          <p:sp>
            <p:nvSpPr>
              <p:cNvPr id="21" name="TextBox 21"/>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2" name="TextBox 22"/>
            <p:cNvSpPr txBox="1"/>
            <p:nvPr/>
          </p:nvSpPr>
          <p:spPr>
            <a:xfrm>
              <a:off x="3011059" y="1710529"/>
              <a:ext cx="11610319" cy="547158"/>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Table of Contents</a:t>
              </a:r>
            </a:p>
          </p:txBody>
        </p:sp>
      </p:grpSp>
      <p:sp>
        <p:nvSpPr>
          <p:cNvPr id="23" name="TextBox 23"/>
          <p:cNvSpPr txBox="1"/>
          <p:nvPr/>
        </p:nvSpPr>
        <p:spPr>
          <a:xfrm>
            <a:off x="4680179" y="1793200"/>
            <a:ext cx="9630825" cy="715278"/>
          </a:xfrm>
          <a:prstGeom prst="rect">
            <a:avLst/>
          </a:prstGeom>
        </p:spPr>
        <p:txBody>
          <a:bodyPr lIns="0" tIns="0" rIns="0" bIns="0" rtlCol="0" anchor="t">
            <a:spAutoFit/>
          </a:bodyPr>
          <a:lstStyle/>
          <a:p>
            <a:pPr algn="ctr">
              <a:lnSpc>
                <a:spcPts val="5632"/>
              </a:lnSpc>
            </a:pPr>
            <a:r>
              <a:rPr lang="en-US" sz="4693">
                <a:solidFill>
                  <a:srgbClr val="000000"/>
                </a:solidFill>
                <a:latin typeface="Open Sauce Heavy"/>
                <a:ea typeface="Open Sauce Heavy"/>
                <a:cs typeface="Open Sauce Heavy"/>
                <a:sym typeface="Open Sauce Heavy"/>
              </a:rPr>
              <a:t>The Flow</a:t>
            </a:r>
          </a:p>
        </p:txBody>
      </p:sp>
      <p:sp>
        <p:nvSpPr>
          <p:cNvPr id="24" name="Freeform 24"/>
          <p:cNvSpPr/>
          <p:nvPr/>
        </p:nvSpPr>
        <p:spPr>
          <a:xfrm rot="5400000">
            <a:off x="5332622" y="3404864"/>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5" name="TextBox 25"/>
          <p:cNvSpPr txBox="1"/>
          <p:nvPr/>
        </p:nvSpPr>
        <p:spPr>
          <a:xfrm>
            <a:off x="6318229" y="2748715"/>
            <a:ext cx="3773019" cy="518066"/>
          </a:xfrm>
          <a:prstGeom prst="rect">
            <a:avLst/>
          </a:prstGeom>
        </p:spPr>
        <p:txBody>
          <a:bodyPr lIns="0" tIns="0" rIns="0" bIns="0" rtlCol="0" anchor="t">
            <a:spAutoFit/>
          </a:bodyPr>
          <a:lstStyle/>
          <a:p>
            <a:pPr algn="l">
              <a:lnSpc>
                <a:spcPts val="3995"/>
              </a:lnSpc>
              <a:spcBef>
                <a:spcPct val="0"/>
              </a:spcBef>
            </a:pPr>
            <a:r>
              <a:rPr lang="en-US" sz="2853" spc="-57">
                <a:solidFill>
                  <a:srgbClr val="051D40"/>
                </a:solidFill>
                <a:latin typeface="Poppins"/>
                <a:ea typeface="Poppins"/>
                <a:cs typeface="Poppins"/>
                <a:sym typeface="Poppins"/>
              </a:rPr>
              <a:t>Abstract</a:t>
            </a:r>
          </a:p>
        </p:txBody>
      </p:sp>
      <p:sp>
        <p:nvSpPr>
          <p:cNvPr id="26" name="TextBox 26"/>
          <p:cNvSpPr txBox="1"/>
          <p:nvPr/>
        </p:nvSpPr>
        <p:spPr>
          <a:xfrm>
            <a:off x="10934357" y="2748715"/>
            <a:ext cx="660851" cy="518066"/>
          </a:xfrm>
          <a:prstGeom prst="rect">
            <a:avLst/>
          </a:prstGeom>
        </p:spPr>
        <p:txBody>
          <a:bodyPr lIns="0" tIns="0" rIns="0" bIns="0" rtlCol="0" anchor="t">
            <a:spAutoFit/>
          </a:bodyPr>
          <a:lstStyle/>
          <a:p>
            <a:pPr algn="r">
              <a:lnSpc>
                <a:spcPts val="3995"/>
              </a:lnSpc>
              <a:spcBef>
                <a:spcPct val="0"/>
              </a:spcBef>
            </a:pPr>
            <a:r>
              <a:rPr lang="en-US" sz="2853" spc="-57">
                <a:solidFill>
                  <a:srgbClr val="051D40"/>
                </a:solidFill>
                <a:latin typeface="Poppins"/>
                <a:ea typeface="Poppins"/>
                <a:cs typeface="Poppins"/>
                <a:sym typeface="Poppins"/>
              </a:rPr>
              <a:t>3</a:t>
            </a:r>
          </a:p>
        </p:txBody>
      </p:sp>
      <p:sp>
        <p:nvSpPr>
          <p:cNvPr id="27" name="Freeform 27"/>
          <p:cNvSpPr/>
          <p:nvPr/>
        </p:nvSpPr>
        <p:spPr>
          <a:xfrm rot="5400000">
            <a:off x="5332622" y="3997556"/>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8" name="TextBox 28"/>
          <p:cNvSpPr txBox="1"/>
          <p:nvPr/>
        </p:nvSpPr>
        <p:spPr>
          <a:xfrm>
            <a:off x="10970750" y="3259652"/>
            <a:ext cx="660851" cy="518066"/>
          </a:xfrm>
          <a:prstGeom prst="rect">
            <a:avLst/>
          </a:prstGeom>
        </p:spPr>
        <p:txBody>
          <a:bodyPr lIns="0" tIns="0" rIns="0" bIns="0" rtlCol="0" anchor="t">
            <a:spAutoFit/>
          </a:bodyPr>
          <a:lstStyle/>
          <a:p>
            <a:pPr algn="r">
              <a:lnSpc>
                <a:spcPts val="3995"/>
              </a:lnSpc>
              <a:spcBef>
                <a:spcPct val="0"/>
              </a:spcBef>
            </a:pPr>
            <a:r>
              <a:rPr lang="en-US" sz="2853" spc="-57">
                <a:solidFill>
                  <a:srgbClr val="051D40"/>
                </a:solidFill>
                <a:latin typeface="Poppins"/>
                <a:ea typeface="Poppins"/>
                <a:cs typeface="Poppins"/>
                <a:sym typeface="Poppins"/>
              </a:rPr>
              <a:t>4</a:t>
            </a:r>
          </a:p>
        </p:txBody>
      </p:sp>
      <p:sp>
        <p:nvSpPr>
          <p:cNvPr id="29" name="Freeform 29"/>
          <p:cNvSpPr/>
          <p:nvPr/>
        </p:nvSpPr>
        <p:spPr>
          <a:xfrm rot="5400000">
            <a:off x="5332622" y="4661361"/>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0" name="TextBox 30"/>
          <p:cNvSpPr txBox="1"/>
          <p:nvPr/>
        </p:nvSpPr>
        <p:spPr>
          <a:xfrm>
            <a:off x="6318229" y="3922331"/>
            <a:ext cx="4652520" cy="518066"/>
          </a:xfrm>
          <a:prstGeom prst="rect">
            <a:avLst/>
          </a:prstGeom>
        </p:spPr>
        <p:txBody>
          <a:bodyPr lIns="0" tIns="0" rIns="0" bIns="0" rtlCol="0" anchor="t">
            <a:spAutoFit/>
          </a:bodyPr>
          <a:lstStyle/>
          <a:p>
            <a:pPr algn="l">
              <a:lnSpc>
                <a:spcPts val="3995"/>
              </a:lnSpc>
              <a:spcBef>
                <a:spcPct val="0"/>
              </a:spcBef>
            </a:pPr>
            <a:r>
              <a:rPr lang="en-US" sz="2853" spc="-57">
                <a:solidFill>
                  <a:srgbClr val="051D40"/>
                </a:solidFill>
                <a:latin typeface="Poppins"/>
                <a:ea typeface="Poppins"/>
                <a:cs typeface="Poppins"/>
                <a:sym typeface="Poppins"/>
              </a:rPr>
              <a:t>Problem Statement</a:t>
            </a:r>
          </a:p>
        </p:txBody>
      </p:sp>
      <p:sp>
        <p:nvSpPr>
          <p:cNvPr id="31" name="TextBox 31"/>
          <p:cNvSpPr txBox="1"/>
          <p:nvPr/>
        </p:nvSpPr>
        <p:spPr>
          <a:xfrm>
            <a:off x="10970750" y="3922331"/>
            <a:ext cx="660851" cy="518066"/>
          </a:xfrm>
          <a:prstGeom prst="rect">
            <a:avLst/>
          </a:prstGeom>
        </p:spPr>
        <p:txBody>
          <a:bodyPr lIns="0" tIns="0" rIns="0" bIns="0" rtlCol="0" anchor="t">
            <a:spAutoFit/>
          </a:bodyPr>
          <a:lstStyle/>
          <a:p>
            <a:pPr algn="r">
              <a:lnSpc>
                <a:spcPts val="3995"/>
              </a:lnSpc>
              <a:spcBef>
                <a:spcPct val="0"/>
              </a:spcBef>
            </a:pPr>
            <a:r>
              <a:rPr lang="en-US" sz="2853" spc="-57">
                <a:solidFill>
                  <a:srgbClr val="051D40"/>
                </a:solidFill>
                <a:latin typeface="Poppins"/>
                <a:ea typeface="Poppins"/>
                <a:cs typeface="Poppins"/>
                <a:sym typeface="Poppins"/>
              </a:rPr>
              <a:t>5</a:t>
            </a:r>
          </a:p>
        </p:txBody>
      </p:sp>
      <p:sp>
        <p:nvSpPr>
          <p:cNvPr id="32" name="Freeform 32"/>
          <p:cNvSpPr/>
          <p:nvPr/>
        </p:nvSpPr>
        <p:spPr>
          <a:xfrm rot="5400000">
            <a:off x="5332622" y="5270107"/>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3" name="TextBox 33"/>
          <p:cNvSpPr txBox="1"/>
          <p:nvPr/>
        </p:nvSpPr>
        <p:spPr>
          <a:xfrm>
            <a:off x="6354622" y="3368936"/>
            <a:ext cx="4397771" cy="518066"/>
          </a:xfrm>
          <a:prstGeom prst="rect">
            <a:avLst/>
          </a:prstGeom>
        </p:spPr>
        <p:txBody>
          <a:bodyPr lIns="0" tIns="0" rIns="0" bIns="0" rtlCol="0" anchor="t">
            <a:spAutoFit/>
          </a:bodyPr>
          <a:lstStyle/>
          <a:p>
            <a:pPr algn="l">
              <a:lnSpc>
                <a:spcPts val="3995"/>
              </a:lnSpc>
              <a:spcBef>
                <a:spcPct val="0"/>
              </a:spcBef>
            </a:pPr>
            <a:r>
              <a:rPr lang="en-US" sz="2853" spc="-57">
                <a:solidFill>
                  <a:srgbClr val="051D40"/>
                </a:solidFill>
                <a:latin typeface="Poppins"/>
                <a:ea typeface="Poppins"/>
                <a:cs typeface="Poppins"/>
                <a:sym typeface="Poppins"/>
              </a:rPr>
              <a:t>Introduction</a:t>
            </a:r>
          </a:p>
        </p:txBody>
      </p:sp>
      <p:sp>
        <p:nvSpPr>
          <p:cNvPr id="34" name="TextBox 34"/>
          <p:cNvSpPr txBox="1"/>
          <p:nvPr/>
        </p:nvSpPr>
        <p:spPr>
          <a:xfrm>
            <a:off x="10970750" y="4625434"/>
            <a:ext cx="660851" cy="518066"/>
          </a:xfrm>
          <a:prstGeom prst="rect">
            <a:avLst/>
          </a:prstGeom>
        </p:spPr>
        <p:txBody>
          <a:bodyPr lIns="0" tIns="0" rIns="0" bIns="0" rtlCol="0" anchor="t">
            <a:spAutoFit/>
          </a:bodyPr>
          <a:lstStyle/>
          <a:p>
            <a:pPr algn="r">
              <a:lnSpc>
                <a:spcPts val="3995"/>
              </a:lnSpc>
              <a:spcBef>
                <a:spcPct val="0"/>
              </a:spcBef>
            </a:pPr>
            <a:r>
              <a:rPr lang="en-US" sz="2853" spc="-57">
                <a:solidFill>
                  <a:srgbClr val="051D40"/>
                </a:solidFill>
                <a:latin typeface="Poppins"/>
                <a:ea typeface="Poppins"/>
                <a:cs typeface="Poppins"/>
                <a:sym typeface="Poppins"/>
              </a:rPr>
              <a:t>6</a:t>
            </a:r>
          </a:p>
        </p:txBody>
      </p:sp>
      <p:sp>
        <p:nvSpPr>
          <p:cNvPr id="35" name="Freeform 35"/>
          <p:cNvSpPr/>
          <p:nvPr/>
        </p:nvSpPr>
        <p:spPr>
          <a:xfrm rot="5400000">
            <a:off x="5332622" y="6713612"/>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6" name="TextBox 36"/>
          <p:cNvSpPr txBox="1"/>
          <p:nvPr/>
        </p:nvSpPr>
        <p:spPr>
          <a:xfrm>
            <a:off x="6318229" y="4586136"/>
            <a:ext cx="4579735" cy="518066"/>
          </a:xfrm>
          <a:prstGeom prst="rect">
            <a:avLst/>
          </a:prstGeom>
        </p:spPr>
        <p:txBody>
          <a:bodyPr lIns="0" tIns="0" rIns="0" bIns="0" rtlCol="0" anchor="t">
            <a:spAutoFit/>
          </a:bodyPr>
          <a:lstStyle/>
          <a:p>
            <a:pPr algn="l">
              <a:lnSpc>
                <a:spcPts val="3995"/>
              </a:lnSpc>
              <a:spcBef>
                <a:spcPct val="0"/>
              </a:spcBef>
            </a:pPr>
            <a:r>
              <a:rPr lang="en-US" sz="2853" spc="-57">
                <a:solidFill>
                  <a:srgbClr val="051D40"/>
                </a:solidFill>
                <a:latin typeface="Poppins"/>
                <a:ea typeface="Poppins"/>
                <a:cs typeface="Poppins"/>
                <a:sym typeface="Poppins"/>
              </a:rPr>
              <a:t>Objectives</a:t>
            </a:r>
          </a:p>
        </p:txBody>
      </p:sp>
      <p:sp>
        <p:nvSpPr>
          <p:cNvPr id="37" name="TextBox 37"/>
          <p:cNvSpPr txBox="1"/>
          <p:nvPr/>
        </p:nvSpPr>
        <p:spPr>
          <a:xfrm>
            <a:off x="10980275" y="5234180"/>
            <a:ext cx="660851" cy="518066"/>
          </a:xfrm>
          <a:prstGeom prst="rect">
            <a:avLst/>
          </a:prstGeom>
        </p:spPr>
        <p:txBody>
          <a:bodyPr lIns="0" tIns="0" rIns="0" bIns="0" rtlCol="0" anchor="t">
            <a:spAutoFit/>
          </a:bodyPr>
          <a:lstStyle/>
          <a:p>
            <a:pPr algn="r">
              <a:lnSpc>
                <a:spcPts val="3995"/>
              </a:lnSpc>
              <a:spcBef>
                <a:spcPct val="0"/>
              </a:spcBef>
            </a:pPr>
            <a:r>
              <a:rPr lang="en-US" sz="2853" spc="-57">
                <a:solidFill>
                  <a:srgbClr val="051D40"/>
                </a:solidFill>
                <a:latin typeface="Poppins"/>
                <a:ea typeface="Poppins"/>
                <a:cs typeface="Poppins"/>
                <a:sym typeface="Poppins"/>
              </a:rPr>
              <a:t>7</a:t>
            </a:r>
          </a:p>
        </p:txBody>
      </p:sp>
      <p:sp>
        <p:nvSpPr>
          <p:cNvPr id="38" name="Freeform 38"/>
          <p:cNvSpPr/>
          <p:nvPr/>
        </p:nvSpPr>
        <p:spPr>
          <a:xfrm rot="5400000">
            <a:off x="5332622" y="5977534"/>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9" name="TextBox 39"/>
          <p:cNvSpPr txBox="1"/>
          <p:nvPr/>
        </p:nvSpPr>
        <p:spPr>
          <a:xfrm>
            <a:off x="6318229" y="5194882"/>
            <a:ext cx="4397771" cy="518066"/>
          </a:xfrm>
          <a:prstGeom prst="rect">
            <a:avLst/>
          </a:prstGeom>
        </p:spPr>
        <p:txBody>
          <a:bodyPr lIns="0" tIns="0" rIns="0" bIns="0" rtlCol="0" anchor="t">
            <a:spAutoFit/>
          </a:bodyPr>
          <a:lstStyle/>
          <a:p>
            <a:pPr algn="l">
              <a:lnSpc>
                <a:spcPts val="3995"/>
              </a:lnSpc>
              <a:spcBef>
                <a:spcPct val="0"/>
              </a:spcBef>
            </a:pPr>
            <a:r>
              <a:rPr lang="en-US" sz="2853" spc="-57">
                <a:solidFill>
                  <a:srgbClr val="051D40"/>
                </a:solidFill>
                <a:latin typeface="Poppins"/>
                <a:ea typeface="Poppins"/>
                <a:cs typeface="Poppins"/>
                <a:sym typeface="Poppins"/>
              </a:rPr>
              <a:t>Literature Review</a:t>
            </a:r>
          </a:p>
        </p:txBody>
      </p:sp>
      <p:sp>
        <p:nvSpPr>
          <p:cNvPr id="40" name="TextBox 40"/>
          <p:cNvSpPr txBox="1"/>
          <p:nvPr/>
        </p:nvSpPr>
        <p:spPr>
          <a:xfrm>
            <a:off x="11264783" y="5941606"/>
            <a:ext cx="660851" cy="518066"/>
          </a:xfrm>
          <a:prstGeom prst="rect">
            <a:avLst/>
          </a:prstGeom>
        </p:spPr>
        <p:txBody>
          <a:bodyPr lIns="0" tIns="0" rIns="0" bIns="0" rtlCol="0" anchor="t">
            <a:spAutoFit/>
          </a:bodyPr>
          <a:lstStyle/>
          <a:p>
            <a:pPr algn="r">
              <a:lnSpc>
                <a:spcPts val="3995"/>
              </a:lnSpc>
              <a:spcBef>
                <a:spcPct val="0"/>
              </a:spcBef>
            </a:pPr>
            <a:r>
              <a:rPr lang="en-US" sz="2853" spc="-57">
                <a:solidFill>
                  <a:srgbClr val="051D40"/>
                </a:solidFill>
                <a:latin typeface="Poppins"/>
                <a:ea typeface="Poppins"/>
                <a:cs typeface="Poppins"/>
                <a:sym typeface="Poppins"/>
              </a:rPr>
              <a:t>8-9</a:t>
            </a:r>
          </a:p>
        </p:txBody>
      </p:sp>
      <p:sp>
        <p:nvSpPr>
          <p:cNvPr id="41" name="Freeform 41"/>
          <p:cNvSpPr/>
          <p:nvPr/>
        </p:nvSpPr>
        <p:spPr>
          <a:xfrm rot="5400000">
            <a:off x="5332622" y="7415049"/>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42" name="TextBox 42"/>
          <p:cNvSpPr txBox="1"/>
          <p:nvPr/>
        </p:nvSpPr>
        <p:spPr>
          <a:xfrm>
            <a:off x="6391015" y="5941606"/>
            <a:ext cx="4579735" cy="518066"/>
          </a:xfrm>
          <a:prstGeom prst="rect">
            <a:avLst/>
          </a:prstGeom>
        </p:spPr>
        <p:txBody>
          <a:bodyPr lIns="0" tIns="0" rIns="0" bIns="0" rtlCol="0" anchor="t">
            <a:spAutoFit/>
          </a:bodyPr>
          <a:lstStyle/>
          <a:p>
            <a:pPr algn="l">
              <a:lnSpc>
                <a:spcPts val="3995"/>
              </a:lnSpc>
              <a:spcBef>
                <a:spcPct val="0"/>
              </a:spcBef>
            </a:pPr>
            <a:r>
              <a:rPr lang="en-US" sz="2853" spc="-57">
                <a:solidFill>
                  <a:srgbClr val="051D40"/>
                </a:solidFill>
                <a:latin typeface="Poppins"/>
                <a:ea typeface="Poppins"/>
                <a:cs typeface="Poppins"/>
                <a:sym typeface="Poppins"/>
              </a:rPr>
              <a:t>Dataset description</a:t>
            </a:r>
          </a:p>
        </p:txBody>
      </p:sp>
      <p:sp>
        <p:nvSpPr>
          <p:cNvPr id="43" name="TextBox 43"/>
          <p:cNvSpPr txBox="1"/>
          <p:nvPr/>
        </p:nvSpPr>
        <p:spPr>
          <a:xfrm>
            <a:off x="11163816" y="6638386"/>
            <a:ext cx="862784" cy="518066"/>
          </a:xfrm>
          <a:prstGeom prst="rect">
            <a:avLst/>
          </a:prstGeom>
        </p:spPr>
        <p:txBody>
          <a:bodyPr lIns="0" tIns="0" rIns="0" bIns="0" rtlCol="0" anchor="t">
            <a:spAutoFit/>
          </a:bodyPr>
          <a:lstStyle/>
          <a:p>
            <a:pPr algn="r">
              <a:lnSpc>
                <a:spcPts val="3995"/>
              </a:lnSpc>
              <a:spcBef>
                <a:spcPct val="0"/>
              </a:spcBef>
            </a:pPr>
            <a:r>
              <a:rPr lang="en-US" sz="2853" spc="-57">
                <a:solidFill>
                  <a:srgbClr val="051D40"/>
                </a:solidFill>
                <a:latin typeface="Poppins"/>
                <a:ea typeface="Poppins"/>
                <a:cs typeface="Poppins"/>
                <a:sym typeface="Poppins"/>
              </a:rPr>
              <a:t>10-11</a:t>
            </a:r>
          </a:p>
        </p:txBody>
      </p:sp>
      <p:sp>
        <p:nvSpPr>
          <p:cNvPr id="44" name="Freeform 44"/>
          <p:cNvSpPr/>
          <p:nvPr/>
        </p:nvSpPr>
        <p:spPr>
          <a:xfrm rot="5400000">
            <a:off x="5332622" y="8116486"/>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45" name="TextBox 45"/>
          <p:cNvSpPr txBox="1"/>
          <p:nvPr/>
        </p:nvSpPr>
        <p:spPr>
          <a:xfrm>
            <a:off x="6354622" y="6677684"/>
            <a:ext cx="4397771" cy="518066"/>
          </a:xfrm>
          <a:prstGeom prst="rect">
            <a:avLst/>
          </a:prstGeom>
        </p:spPr>
        <p:txBody>
          <a:bodyPr lIns="0" tIns="0" rIns="0" bIns="0" rtlCol="0" anchor="t">
            <a:spAutoFit/>
          </a:bodyPr>
          <a:lstStyle/>
          <a:p>
            <a:pPr algn="l">
              <a:lnSpc>
                <a:spcPts val="3995"/>
              </a:lnSpc>
              <a:spcBef>
                <a:spcPct val="0"/>
              </a:spcBef>
            </a:pPr>
            <a:r>
              <a:rPr lang="en-US" sz="2853" spc="-57">
                <a:solidFill>
                  <a:srgbClr val="051D40"/>
                </a:solidFill>
                <a:latin typeface="Poppins"/>
                <a:ea typeface="Poppins"/>
                <a:cs typeface="Poppins"/>
                <a:sym typeface="Poppins"/>
              </a:rPr>
              <a:t>Methodology</a:t>
            </a:r>
          </a:p>
        </p:txBody>
      </p:sp>
      <p:sp>
        <p:nvSpPr>
          <p:cNvPr id="46" name="TextBox 46"/>
          <p:cNvSpPr txBox="1"/>
          <p:nvPr/>
        </p:nvSpPr>
        <p:spPr>
          <a:xfrm>
            <a:off x="11135636" y="7375528"/>
            <a:ext cx="991931" cy="518066"/>
          </a:xfrm>
          <a:prstGeom prst="rect">
            <a:avLst/>
          </a:prstGeom>
        </p:spPr>
        <p:txBody>
          <a:bodyPr lIns="0" tIns="0" rIns="0" bIns="0" rtlCol="0" anchor="t">
            <a:spAutoFit/>
          </a:bodyPr>
          <a:lstStyle/>
          <a:p>
            <a:pPr algn="r">
              <a:lnSpc>
                <a:spcPts val="3995"/>
              </a:lnSpc>
              <a:spcBef>
                <a:spcPct val="0"/>
              </a:spcBef>
            </a:pPr>
            <a:r>
              <a:rPr lang="en-US" sz="2853" spc="-57">
                <a:solidFill>
                  <a:srgbClr val="051D40"/>
                </a:solidFill>
                <a:latin typeface="Poppins"/>
                <a:ea typeface="Poppins"/>
                <a:cs typeface="Poppins"/>
                <a:sym typeface="Poppins"/>
              </a:rPr>
              <a:t>12-13</a:t>
            </a:r>
          </a:p>
        </p:txBody>
      </p:sp>
      <p:sp>
        <p:nvSpPr>
          <p:cNvPr id="47" name="Freeform 47"/>
          <p:cNvSpPr/>
          <p:nvPr/>
        </p:nvSpPr>
        <p:spPr>
          <a:xfrm rot="5400000">
            <a:off x="5332622" y="8776161"/>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48" name="Freeform 48"/>
          <p:cNvSpPr/>
          <p:nvPr/>
        </p:nvSpPr>
        <p:spPr>
          <a:xfrm rot="5400000">
            <a:off x="5332622" y="9439498"/>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49" name="Freeform 49"/>
          <p:cNvSpPr/>
          <p:nvPr/>
        </p:nvSpPr>
        <p:spPr>
          <a:xfrm rot="5400000">
            <a:off x="5332622" y="2863238"/>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50" name="TextBox 50"/>
          <p:cNvSpPr txBox="1"/>
          <p:nvPr/>
        </p:nvSpPr>
        <p:spPr>
          <a:xfrm>
            <a:off x="6391015" y="8056811"/>
            <a:ext cx="4213503" cy="518160"/>
          </a:xfrm>
          <a:prstGeom prst="rect">
            <a:avLst/>
          </a:prstGeom>
        </p:spPr>
        <p:txBody>
          <a:bodyPr lIns="0" tIns="0" rIns="0" bIns="0" rtlCol="0" anchor="t">
            <a:spAutoFit/>
          </a:bodyPr>
          <a:lstStyle/>
          <a:p>
            <a:pPr algn="ctr">
              <a:lnSpc>
                <a:spcPts val="3990"/>
              </a:lnSpc>
            </a:pPr>
            <a:r>
              <a:rPr lang="en-US" sz="2850">
                <a:solidFill>
                  <a:srgbClr val="000000"/>
                </a:solidFill>
                <a:latin typeface="Poppins"/>
                <a:ea typeface="Poppins"/>
                <a:cs typeface="Poppins"/>
                <a:sym typeface="Poppins"/>
              </a:rPr>
              <a:t>Results and Conclusion</a:t>
            </a:r>
          </a:p>
        </p:txBody>
      </p:sp>
      <p:sp>
        <p:nvSpPr>
          <p:cNvPr id="51" name="TextBox 51"/>
          <p:cNvSpPr txBox="1"/>
          <p:nvPr/>
        </p:nvSpPr>
        <p:spPr>
          <a:xfrm>
            <a:off x="6391015" y="8700842"/>
            <a:ext cx="3952518" cy="518160"/>
          </a:xfrm>
          <a:prstGeom prst="rect">
            <a:avLst/>
          </a:prstGeom>
        </p:spPr>
        <p:txBody>
          <a:bodyPr lIns="0" tIns="0" rIns="0" bIns="0" rtlCol="0" anchor="t">
            <a:spAutoFit/>
          </a:bodyPr>
          <a:lstStyle/>
          <a:p>
            <a:pPr algn="ctr">
              <a:lnSpc>
                <a:spcPts val="3990"/>
              </a:lnSpc>
            </a:pPr>
            <a:r>
              <a:rPr lang="en-US" sz="2850">
                <a:solidFill>
                  <a:srgbClr val="000000"/>
                </a:solidFill>
                <a:latin typeface="Poppins"/>
                <a:ea typeface="Poppins"/>
                <a:cs typeface="Poppins"/>
                <a:sym typeface="Poppins"/>
              </a:rPr>
              <a:t>Future Enhancements</a:t>
            </a:r>
          </a:p>
        </p:txBody>
      </p:sp>
      <p:sp>
        <p:nvSpPr>
          <p:cNvPr id="52" name="TextBox 52"/>
          <p:cNvSpPr txBox="1"/>
          <p:nvPr/>
        </p:nvSpPr>
        <p:spPr>
          <a:xfrm>
            <a:off x="6391015" y="9364226"/>
            <a:ext cx="2012156" cy="518160"/>
          </a:xfrm>
          <a:prstGeom prst="rect">
            <a:avLst/>
          </a:prstGeom>
        </p:spPr>
        <p:txBody>
          <a:bodyPr lIns="0" tIns="0" rIns="0" bIns="0" rtlCol="0" anchor="t">
            <a:spAutoFit/>
          </a:bodyPr>
          <a:lstStyle/>
          <a:p>
            <a:pPr algn="ctr">
              <a:lnSpc>
                <a:spcPts val="3990"/>
              </a:lnSpc>
            </a:pPr>
            <a:r>
              <a:rPr lang="en-US" sz="2850">
                <a:solidFill>
                  <a:srgbClr val="000000"/>
                </a:solidFill>
                <a:latin typeface="Poppins"/>
                <a:ea typeface="Poppins"/>
                <a:cs typeface="Poppins"/>
                <a:sym typeface="Poppins"/>
              </a:rPr>
              <a:t>References</a:t>
            </a:r>
          </a:p>
        </p:txBody>
      </p:sp>
      <p:sp>
        <p:nvSpPr>
          <p:cNvPr id="53" name="TextBox 53"/>
          <p:cNvSpPr txBox="1"/>
          <p:nvPr/>
        </p:nvSpPr>
        <p:spPr>
          <a:xfrm>
            <a:off x="11135636" y="8700936"/>
            <a:ext cx="660851" cy="518066"/>
          </a:xfrm>
          <a:prstGeom prst="rect">
            <a:avLst/>
          </a:prstGeom>
        </p:spPr>
        <p:txBody>
          <a:bodyPr lIns="0" tIns="0" rIns="0" bIns="0" rtlCol="0" anchor="t">
            <a:spAutoFit/>
          </a:bodyPr>
          <a:lstStyle/>
          <a:p>
            <a:pPr algn="r">
              <a:lnSpc>
                <a:spcPts val="3995"/>
              </a:lnSpc>
              <a:spcBef>
                <a:spcPct val="0"/>
              </a:spcBef>
            </a:pPr>
            <a:r>
              <a:rPr lang="en-US" sz="2853" spc="-57">
                <a:solidFill>
                  <a:srgbClr val="051D40"/>
                </a:solidFill>
                <a:latin typeface="Poppins"/>
                <a:ea typeface="Poppins"/>
                <a:cs typeface="Poppins"/>
                <a:sym typeface="Poppins"/>
              </a:rPr>
              <a:t>17</a:t>
            </a:r>
          </a:p>
        </p:txBody>
      </p:sp>
      <p:sp>
        <p:nvSpPr>
          <p:cNvPr id="54" name="TextBox 54"/>
          <p:cNvSpPr txBox="1"/>
          <p:nvPr/>
        </p:nvSpPr>
        <p:spPr>
          <a:xfrm>
            <a:off x="11135636" y="9364320"/>
            <a:ext cx="660851" cy="518066"/>
          </a:xfrm>
          <a:prstGeom prst="rect">
            <a:avLst/>
          </a:prstGeom>
        </p:spPr>
        <p:txBody>
          <a:bodyPr lIns="0" tIns="0" rIns="0" bIns="0" rtlCol="0" anchor="t">
            <a:spAutoFit/>
          </a:bodyPr>
          <a:lstStyle/>
          <a:p>
            <a:pPr algn="r">
              <a:lnSpc>
                <a:spcPts val="3995"/>
              </a:lnSpc>
              <a:spcBef>
                <a:spcPct val="0"/>
              </a:spcBef>
            </a:pPr>
            <a:r>
              <a:rPr lang="en-US" sz="2853" spc="-57">
                <a:solidFill>
                  <a:srgbClr val="051D40"/>
                </a:solidFill>
                <a:latin typeface="Poppins"/>
                <a:ea typeface="Poppins"/>
                <a:cs typeface="Poppins"/>
                <a:sym typeface="Poppins"/>
              </a:rPr>
              <a:t>18</a:t>
            </a:r>
          </a:p>
        </p:txBody>
      </p:sp>
      <p:sp>
        <p:nvSpPr>
          <p:cNvPr id="55" name="TextBox 55"/>
          <p:cNvSpPr txBox="1"/>
          <p:nvPr/>
        </p:nvSpPr>
        <p:spPr>
          <a:xfrm>
            <a:off x="11264783" y="8080559"/>
            <a:ext cx="890965" cy="518066"/>
          </a:xfrm>
          <a:prstGeom prst="rect">
            <a:avLst/>
          </a:prstGeom>
        </p:spPr>
        <p:txBody>
          <a:bodyPr lIns="0" tIns="0" rIns="0" bIns="0" rtlCol="0" anchor="t">
            <a:spAutoFit/>
          </a:bodyPr>
          <a:lstStyle/>
          <a:p>
            <a:pPr algn="r">
              <a:lnSpc>
                <a:spcPts val="3995"/>
              </a:lnSpc>
              <a:spcBef>
                <a:spcPct val="0"/>
              </a:spcBef>
            </a:pPr>
            <a:r>
              <a:rPr lang="en-US" sz="2853" spc="-57">
                <a:solidFill>
                  <a:srgbClr val="051D40"/>
                </a:solidFill>
                <a:latin typeface="Poppins"/>
                <a:ea typeface="Poppins"/>
                <a:cs typeface="Poppins"/>
                <a:sym typeface="Poppins"/>
              </a:rPr>
              <a:t>14-16</a:t>
            </a:r>
          </a:p>
        </p:txBody>
      </p:sp>
      <p:sp>
        <p:nvSpPr>
          <p:cNvPr id="56" name="TextBox 56"/>
          <p:cNvSpPr txBox="1"/>
          <p:nvPr/>
        </p:nvSpPr>
        <p:spPr>
          <a:xfrm>
            <a:off x="6318229" y="7300526"/>
            <a:ext cx="3997405" cy="518160"/>
          </a:xfrm>
          <a:prstGeom prst="rect">
            <a:avLst/>
          </a:prstGeom>
        </p:spPr>
        <p:txBody>
          <a:bodyPr lIns="0" tIns="0" rIns="0" bIns="0" rtlCol="0" anchor="t">
            <a:spAutoFit/>
          </a:bodyPr>
          <a:lstStyle/>
          <a:p>
            <a:pPr algn="ctr">
              <a:lnSpc>
                <a:spcPts val="3990"/>
              </a:lnSpc>
            </a:pPr>
            <a:r>
              <a:rPr lang="en-US" sz="2850">
                <a:solidFill>
                  <a:srgbClr val="000000"/>
                </a:solidFill>
                <a:latin typeface="Poppins"/>
                <a:ea typeface="Poppins"/>
                <a:cs typeface="Poppins"/>
                <a:sym typeface="Poppins"/>
              </a:rPr>
              <a:t>Modules in the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89"/>
            <a:chOff x="0" y="0"/>
            <a:chExt cx="24384000" cy="13585985"/>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987952"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0" y="1358599"/>
              <a:ext cx="24384000" cy="12227387"/>
              <a:chOff x="0" y="0"/>
              <a:chExt cx="4862686" cy="2438400"/>
            </a:xfrm>
          </p:grpSpPr>
          <p:sp>
            <p:nvSpPr>
              <p:cNvPr id="7" name="Freeform 7"/>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8" name="TextBox 8"/>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9" name="TextBox 9"/>
            <p:cNvSpPr txBox="1"/>
            <p:nvPr/>
          </p:nvSpPr>
          <p:spPr>
            <a:xfrm>
              <a:off x="4516099" y="421064"/>
              <a:ext cx="2348110" cy="9196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Table of Contents</a:t>
              </a:r>
            </a:p>
          </p:txBody>
        </p:sp>
        <p:sp>
          <p:nvSpPr>
            <p:cNvPr id="10" name="AutoShape 10"/>
            <p:cNvSpPr/>
            <p:nvPr/>
          </p:nvSpPr>
          <p:spPr>
            <a:xfrm>
              <a:off x="913696" y="2007920"/>
              <a:ext cx="457904" cy="0"/>
            </a:xfrm>
            <a:prstGeom prst="line">
              <a:avLst/>
            </a:prstGeom>
            <a:ln w="63500" cap="rnd">
              <a:solidFill>
                <a:srgbClr val="000000"/>
              </a:solidFill>
              <a:prstDash val="solid"/>
              <a:headEnd type="none" w="sm" len="sm"/>
              <a:tailEnd type="arrow" w="med" len="sm"/>
            </a:ln>
          </p:spPr>
        </p:sp>
        <p:sp>
          <p:nvSpPr>
            <p:cNvPr id="11" name="AutoShape 11"/>
            <p:cNvSpPr/>
            <p:nvPr/>
          </p:nvSpPr>
          <p:spPr>
            <a:xfrm rot="-10800000">
              <a:off x="224626" y="2007920"/>
              <a:ext cx="457904" cy="0"/>
            </a:xfrm>
            <a:prstGeom prst="line">
              <a:avLst/>
            </a:prstGeom>
            <a:ln w="63500" cap="rnd">
              <a:solidFill>
                <a:srgbClr val="000000"/>
              </a:solidFill>
              <a:prstDash val="solid"/>
              <a:headEnd type="none" w="sm" len="sm"/>
              <a:tailEnd type="arrow" w="med" len="sm"/>
            </a:ln>
          </p:spPr>
        </p:sp>
        <p:sp>
          <p:nvSpPr>
            <p:cNvPr id="12" name="Freeform 12"/>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10852961"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5" name="Freeform 15"/>
            <p:cNvSpPr/>
            <p:nvPr/>
          </p:nvSpPr>
          <p:spPr>
            <a:xfrm>
              <a:off x="1161894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6" name="Group 16"/>
            <p:cNvGrpSpPr/>
            <p:nvPr/>
          </p:nvGrpSpPr>
          <p:grpSpPr>
            <a:xfrm>
              <a:off x="2134357" y="1667637"/>
              <a:ext cx="20878043" cy="680568"/>
              <a:chOff x="0" y="0"/>
              <a:chExt cx="12467294" cy="406400"/>
            </a:xfrm>
          </p:grpSpPr>
          <p:sp>
            <p:nvSpPr>
              <p:cNvPr id="17" name="Freeform 17"/>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18" name="TextBox 18"/>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19" name="Freeform 19"/>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20" name="Group 20"/>
            <p:cNvGrpSpPr/>
            <p:nvPr/>
          </p:nvGrpSpPr>
          <p:grpSpPr>
            <a:xfrm>
              <a:off x="447964" y="221133"/>
              <a:ext cx="796139" cy="796139"/>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3" name="TextBox 23"/>
            <p:cNvSpPr txBox="1"/>
            <p:nvPr/>
          </p:nvSpPr>
          <p:spPr>
            <a:xfrm>
              <a:off x="7232510" y="421064"/>
              <a:ext cx="3620451" cy="449792"/>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Abstract</a:t>
              </a:r>
            </a:p>
          </p:txBody>
        </p:sp>
        <p:sp>
          <p:nvSpPr>
            <p:cNvPr id="24" name="TextBox 24"/>
            <p:cNvSpPr txBox="1"/>
            <p:nvPr/>
          </p:nvSpPr>
          <p:spPr>
            <a:xfrm>
              <a:off x="3011059" y="1710529"/>
              <a:ext cx="11610319" cy="547158"/>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Abstract</a:t>
              </a:r>
            </a:p>
          </p:txBody>
        </p:sp>
      </p:grpSp>
      <p:grpSp>
        <p:nvGrpSpPr>
          <p:cNvPr id="25" name="Group 25"/>
          <p:cNvGrpSpPr/>
          <p:nvPr/>
        </p:nvGrpSpPr>
        <p:grpSpPr>
          <a:xfrm>
            <a:off x="12560720" y="2705413"/>
            <a:ext cx="4876074" cy="6465127"/>
            <a:chOff x="0" y="0"/>
            <a:chExt cx="6501432" cy="8620170"/>
          </a:xfrm>
        </p:grpSpPr>
        <p:pic>
          <p:nvPicPr>
            <p:cNvPr id="26" name="Picture 26"/>
            <p:cNvPicPr>
              <a:picLocks noChangeAspect="1"/>
            </p:cNvPicPr>
            <p:nvPr/>
          </p:nvPicPr>
          <p:blipFill>
            <a:blip r:embed="rId16"/>
            <a:srcRect l="21753" r="21753"/>
            <a:stretch>
              <a:fillRect/>
            </a:stretch>
          </p:blipFill>
          <p:spPr>
            <a:xfrm>
              <a:off x="0" y="0"/>
              <a:ext cx="6501432" cy="8620170"/>
            </a:xfrm>
            <a:prstGeom prst="rect">
              <a:avLst/>
            </a:prstGeom>
          </p:spPr>
        </p:pic>
      </p:grpSp>
      <p:sp>
        <p:nvSpPr>
          <p:cNvPr id="27" name="TextBox 27"/>
          <p:cNvSpPr txBox="1"/>
          <p:nvPr/>
        </p:nvSpPr>
        <p:spPr>
          <a:xfrm>
            <a:off x="1032888" y="4305300"/>
            <a:ext cx="10862787" cy="4953000"/>
          </a:xfrm>
          <a:prstGeom prst="rect">
            <a:avLst/>
          </a:prstGeom>
        </p:spPr>
        <p:txBody>
          <a:bodyPr lIns="0" tIns="0" rIns="0" bIns="0" rtlCol="0" anchor="t">
            <a:spAutoFit/>
          </a:bodyPr>
          <a:lstStyle/>
          <a:p>
            <a:pPr algn="l">
              <a:lnSpc>
                <a:spcPts val="3900"/>
              </a:lnSpc>
            </a:pPr>
            <a:r>
              <a:rPr lang="en-US" sz="3000">
                <a:solidFill>
                  <a:srgbClr val="000000"/>
                </a:solidFill>
                <a:latin typeface="Open Sauce"/>
                <a:ea typeface="Open Sauce"/>
                <a:cs typeface="Open Sauce"/>
                <a:sym typeface="Open Sauce"/>
              </a:rPr>
              <a:t>There has always been a safety issue when driving, and this issue is becoming increasingly important as the number of accidents caused by automobile crashes or distracted driving rises. One of the leading causes of accidents worldwide is driver weariness. </a:t>
            </a:r>
          </a:p>
          <a:p>
            <a:pPr algn="l">
              <a:lnSpc>
                <a:spcPts val="3900"/>
              </a:lnSpc>
            </a:pPr>
            <a:endParaRPr lang="en-US" sz="3000">
              <a:solidFill>
                <a:srgbClr val="000000"/>
              </a:solidFill>
              <a:latin typeface="Open Sauce"/>
              <a:ea typeface="Open Sauce"/>
              <a:cs typeface="Open Sauce"/>
              <a:sym typeface="Open Sauce"/>
            </a:endParaRPr>
          </a:p>
          <a:p>
            <a:pPr algn="l">
              <a:lnSpc>
                <a:spcPts val="3900"/>
              </a:lnSpc>
            </a:pPr>
            <a:r>
              <a:rPr lang="en-US" sz="3000">
                <a:solidFill>
                  <a:srgbClr val="000000"/>
                </a:solidFill>
                <a:latin typeface="Open Sauce"/>
                <a:ea typeface="Open Sauce"/>
                <a:cs typeface="Open Sauce"/>
                <a:sym typeface="Open Sauce"/>
              </a:rPr>
              <a:t>To identify fatigue, the device uses a small security camera that points straight at the driver's face and watches the driver's eyes. </a:t>
            </a:r>
          </a:p>
          <a:p>
            <a:pPr algn="l">
              <a:lnSpc>
                <a:spcPts val="3900"/>
              </a:lnSpc>
            </a:pPr>
            <a:endParaRPr lang="en-US" sz="3000">
              <a:solidFill>
                <a:srgbClr val="000000"/>
              </a:solidFill>
              <a:latin typeface="Open Sauce"/>
              <a:ea typeface="Open Sauce"/>
              <a:cs typeface="Open Sauce"/>
              <a:sym typeface="Open Sauce"/>
            </a:endParaRPr>
          </a:p>
        </p:txBody>
      </p:sp>
      <p:sp>
        <p:nvSpPr>
          <p:cNvPr id="28" name="TextBox 28"/>
          <p:cNvSpPr txBox="1"/>
          <p:nvPr/>
        </p:nvSpPr>
        <p:spPr>
          <a:xfrm>
            <a:off x="1032888" y="2783648"/>
            <a:ext cx="7293571" cy="1314450"/>
          </a:xfrm>
          <a:prstGeom prst="rect">
            <a:avLst/>
          </a:prstGeom>
        </p:spPr>
        <p:txBody>
          <a:bodyPr lIns="0" tIns="0" rIns="0" bIns="0" rtlCol="0" anchor="t">
            <a:spAutoFit/>
          </a:bodyPr>
          <a:lstStyle/>
          <a:p>
            <a:pPr algn="l">
              <a:lnSpc>
                <a:spcPts val="10319"/>
              </a:lnSpc>
            </a:pPr>
            <a:r>
              <a:rPr lang="en-US" sz="8599">
                <a:solidFill>
                  <a:srgbClr val="000000"/>
                </a:solidFill>
                <a:latin typeface="Open Sauce Heavy"/>
                <a:ea typeface="Open Sauce Heavy"/>
                <a:cs typeface="Open Sauce Heavy"/>
                <a:sym typeface="Open Sauce Heavy"/>
              </a:rPr>
              <a:t>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89"/>
            <a:chOff x="0" y="0"/>
            <a:chExt cx="24384000" cy="13585985"/>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987952" y="406591"/>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4516099" y="406591"/>
              <a:ext cx="2348110"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grpSp>
          <p:nvGrpSpPr>
            <p:cNvPr id="7" name="Group 7"/>
            <p:cNvGrpSpPr/>
            <p:nvPr/>
          </p:nvGrpSpPr>
          <p:grpSpPr>
            <a:xfrm>
              <a:off x="0" y="1358599"/>
              <a:ext cx="24384000" cy="12227387"/>
              <a:chOff x="0" y="0"/>
              <a:chExt cx="4862686" cy="2438400"/>
            </a:xfrm>
          </p:grpSpPr>
          <p:sp>
            <p:nvSpPr>
              <p:cNvPr id="8" name="Freeform 8"/>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9" name="TextBox 9"/>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0" name="AutoShape 10"/>
            <p:cNvSpPr/>
            <p:nvPr/>
          </p:nvSpPr>
          <p:spPr>
            <a:xfrm>
              <a:off x="913696" y="2007920"/>
              <a:ext cx="457904" cy="0"/>
            </a:xfrm>
            <a:prstGeom prst="line">
              <a:avLst/>
            </a:prstGeom>
            <a:ln w="63500" cap="rnd">
              <a:solidFill>
                <a:srgbClr val="000000"/>
              </a:solidFill>
              <a:prstDash val="solid"/>
              <a:headEnd type="none" w="sm" len="sm"/>
              <a:tailEnd type="arrow" w="med" len="sm"/>
            </a:ln>
          </p:spPr>
        </p:sp>
        <p:sp>
          <p:nvSpPr>
            <p:cNvPr id="11" name="AutoShape 11"/>
            <p:cNvSpPr/>
            <p:nvPr/>
          </p:nvSpPr>
          <p:spPr>
            <a:xfrm rot="-10800000">
              <a:off x="224626" y="2007920"/>
              <a:ext cx="457904" cy="0"/>
            </a:xfrm>
            <a:prstGeom prst="line">
              <a:avLst/>
            </a:prstGeom>
            <a:ln w="63500" cap="rnd">
              <a:solidFill>
                <a:srgbClr val="000000"/>
              </a:solidFill>
              <a:prstDash val="solid"/>
              <a:headEnd type="none" w="sm" len="sm"/>
              <a:tailEnd type="arrow" w="med" len="sm"/>
            </a:ln>
          </p:spPr>
        </p:sp>
        <p:sp>
          <p:nvSpPr>
            <p:cNvPr id="12" name="Freeform 12"/>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10852961"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5" name="Freeform 15"/>
            <p:cNvSpPr/>
            <p:nvPr/>
          </p:nvSpPr>
          <p:spPr>
            <a:xfrm>
              <a:off x="1161894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6" name="Group 16"/>
            <p:cNvGrpSpPr/>
            <p:nvPr/>
          </p:nvGrpSpPr>
          <p:grpSpPr>
            <a:xfrm>
              <a:off x="2134357" y="1667637"/>
              <a:ext cx="20878043" cy="680568"/>
              <a:chOff x="0" y="0"/>
              <a:chExt cx="12467294" cy="406400"/>
            </a:xfrm>
          </p:grpSpPr>
          <p:sp>
            <p:nvSpPr>
              <p:cNvPr id="17" name="Freeform 17"/>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18" name="TextBox 18"/>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19" name="Freeform 19"/>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20" name="Group 20"/>
            <p:cNvGrpSpPr/>
            <p:nvPr/>
          </p:nvGrpSpPr>
          <p:grpSpPr>
            <a:xfrm>
              <a:off x="447964" y="221133"/>
              <a:ext cx="796139" cy="796139"/>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3" name="TextBox 23"/>
            <p:cNvSpPr txBox="1"/>
            <p:nvPr/>
          </p:nvSpPr>
          <p:spPr>
            <a:xfrm>
              <a:off x="7232510" y="406591"/>
              <a:ext cx="3620451" cy="449792"/>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Introduction</a:t>
              </a:r>
            </a:p>
          </p:txBody>
        </p:sp>
        <p:sp>
          <p:nvSpPr>
            <p:cNvPr id="24" name="TextBox 24"/>
            <p:cNvSpPr txBox="1"/>
            <p:nvPr/>
          </p:nvSpPr>
          <p:spPr>
            <a:xfrm>
              <a:off x="3011059" y="1710529"/>
              <a:ext cx="11610319" cy="547158"/>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Introduction</a:t>
              </a:r>
            </a:p>
          </p:txBody>
        </p:sp>
      </p:grpSp>
      <p:sp>
        <p:nvSpPr>
          <p:cNvPr id="25" name="TextBox 25"/>
          <p:cNvSpPr txBox="1"/>
          <p:nvPr/>
        </p:nvSpPr>
        <p:spPr>
          <a:xfrm>
            <a:off x="1028700" y="4133850"/>
            <a:ext cx="13319023" cy="1981200"/>
          </a:xfrm>
          <a:prstGeom prst="rect">
            <a:avLst/>
          </a:prstGeom>
        </p:spPr>
        <p:txBody>
          <a:bodyPr lIns="0" tIns="0" rIns="0" bIns="0" rtlCol="0" anchor="t">
            <a:spAutoFit/>
          </a:bodyPr>
          <a:lstStyle/>
          <a:p>
            <a:pPr algn="just">
              <a:lnSpc>
                <a:spcPts val="3900"/>
              </a:lnSpc>
            </a:pPr>
            <a:r>
              <a:rPr lang="en-US" sz="3000">
                <a:solidFill>
                  <a:srgbClr val="000000"/>
                </a:solidFill>
                <a:latin typeface="Open Sauce"/>
                <a:ea typeface="Open Sauce"/>
                <a:cs typeface="Open Sauce"/>
                <a:sym typeface="Open Sauce"/>
              </a:rPr>
              <a:t>Driver drowsiness detection systems aim to identify when a driver is becoming drowsy and potentially falling asleep at the wheel. Fatigue is a significant cause of road accidents, and these systems can play a crucial role in preventing such incidents.</a:t>
            </a:r>
          </a:p>
        </p:txBody>
      </p:sp>
      <p:sp>
        <p:nvSpPr>
          <p:cNvPr id="26" name="TextBox 26"/>
          <p:cNvSpPr txBox="1"/>
          <p:nvPr/>
        </p:nvSpPr>
        <p:spPr>
          <a:xfrm>
            <a:off x="1028700" y="6979285"/>
            <a:ext cx="13319023" cy="1981200"/>
          </a:xfrm>
          <a:prstGeom prst="rect">
            <a:avLst/>
          </a:prstGeom>
        </p:spPr>
        <p:txBody>
          <a:bodyPr lIns="0" tIns="0" rIns="0" bIns="0" rtlCol="0" anchor="t">
            <a:spAutoFit/>
          </a:bodyPr>
          <a:lstStyle/>
          <a:p>
            <a:pPr algn="just">
              <a:lnSpc>
                <a:spcPts val="3900"/>
              </a:lnSpc>
            </a:pPr>
            <a:r>
              <a:rPr lang="en-US" sz="3000">
                <a:solidFill>
                  <a:srgbClr val="000000"/>
                </a:solidFill>
                <a:latin typeface="Open Sauce"/>
                <a:ea typeface="Open Sauce"/>
                <a:cs typeface="Open Sauce"/>
                <a:sym typeface="Open Sauce"/>
              </a:rPr>
              <a:t>This system focus on ensuring that the driver remains attentive and engaged with the driving task. Distraction can result from various sources, such as mobile phones, in-car entertainment systems, or external events. This system also tracks focus and gaze direction</a:t>
            </a:r>
          </a:p>
        </p:txBody>
      </p:sp>
      <p:sp>
        <p:nvSpPr>
          <p:cNvPr id="27" name="TextBox 27"/>
          <p:cNvSpPr txBox="1"/>
          <p:nvPr/>
        </p:nvSpPr>
        <p:spPr>
          <a:xfrm>
            <a:off x="1028700" y="2181735"/>
            <a:ext cx="16184137" cy="1477009"/>
          </a:xfrm>
          <a:prstGeom prst="rect">
            <a:avLst/>
          </a:prstGeom>
        </p:spPr>
        <p:txBody>
          <a:bodyPr lIns="0" tIns="0" rIns="0" bIns="0" rtlCol="0" anchor="t">
            <a:spAutoFit/>
          </a:bodyPr>
          <a:lstStyle/>
          <a:p>
            <a:pPr algn="l">
              <a:lnSpc>
                <a:spcPts val="12040"/>
              </a:lnSpc>
              <a:spcBef>
                <a:spcPct val="0"/>
              </a:spcBef>
            </a:pPr>
            <a:r>
              <a:rPr lang="en-US" sz="8600">
                <a:solidFill>
                  <a:srgbClr val="000000"/>
                </a:solidFill>
                <a:latin typeface="Open Sauce Heavy"/>
                <a:ea typeface="Open Sauce Heavy"/>
                <a:cs typeface="Open Sauce Heavy"/>
                <a:sym typeface="Open Sauce Heavy"/>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9649964" cy="10189489"/>
            <a:chOff x="0" y="0"/>
            <a:chExt cx="26199952" cy="13585985"/>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4541013" y="421064"/>
              <a:ext cx="2348110" cy="9196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Table of Contents</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sp>
          <p:nvSpPr>
            <p:cNvPr id="15" name="Freeform 15"/>
            <p:cNvSpPr/>
            <p:nvPr/>
          </p:nvSpPr>
          <p:spPr>
            <a:xfrm flipH="1">
              <a:off x="800718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Freeform 17"/>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18" name="Group 18"/>
            <p:cNvGrpSpPr/>
            <p:nvPr/>
          </p:nvGrpSpPr>
          <p:grpSpPr>
            <a:xfrm>
              <a:off x="2134357" y="1667637"/>
              <a:ext cx="20878043" cy="680568"/>
              <a:chOff x="0" y="0"/>
              <a:chExt cx="12467294" cy="406400"/>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10020052" y="421064"/>
              <a:ext cx="3620451" cy="449792"/>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Problem Statement</a:t>
              </a:r>
            </a:p>
          </p:txBody>
        </p:sp>
        <p:sp>
          <p:nvSpPr>
            <p:cNvPr id="26" name="TextBox 26"/>
            <p:cNvSpPr txBox="1"/>
            <p:nvPr/>
          </p:nvSpPr>
          <p:spPr>
            <a:xfrm>
              <a:off x="3011059" y="1710529"/>
              <a:ext cx="11610319" cy="547158"/>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Problem statement</a:t>
              </a:r>
            </a:p>
          </p:txBody>
        </p:sp>
      </p:grpSp>
      <p:sp>
        <p:nvSpPr>
          <p:cNvPr id="27" name="Freeform 27"/>
          <p:cNvSpPr/>
          <p:nvPr/>
        </p:nvSpPr>
        <p:spPr>
          <a:xfrm>
            <a:off x="13627561" y="4909017"/>
            <a:ext cx="5712635" cy="5681263"/>
          </a:xfrm>
          <a:custGeom>
            <a:avLst/>
            <a:gdLst/>
            <a:ahLst/>
            <a:cxnLst/>
            <a:rect l="l" t="t" r="r" b="b"/>
            <a:pathLst>
              <a:path w="5712635" h="5681263">
                <a:moveTo>
                  <a:pt x="0" y="0"/>
                </a:moveTo>
                <a:lnTo>
                  <a:pt x="5712635" y="0"/>
                </a:lnTo>
                <a:lnTo>
                  <a:pt x="5712635" y="5681263"/>
                </a:lnTo>
                <a:lnTo>
                  <a:pt x="0" y="5681263"/>
                </a:lnTo>
                <a:lnTo>
                  <a:pt x="0" y="0"/>
                </a:lnTo>
                <a:close/>
              </a:path>
            </a:pathLst>
          </a:custGeom>
          <a:blipFill>
            <a:blip r:embed="rId18"/>
            <a:stretch>
              <a:fillRect l="-49661" t="-8936" r="-13141"/>
            </a:stretch>
          </a:blipFill>
        </p:spPr>
      </p:sp>
      <p:sp>
        <p:nvSpPr>
          <p:cNvPr id="28" name="TextBox 28"/>
          <p:cNvSpPr txBox="1"/>
          <p:nvPr/>
        </p:nvSpPr>
        <p:spPr>
          <a:xfrm>
            <a:off x="1102114" y="2718873"/>
            <a:ext cx="16083771" cy="1314450"/>
          </a:xfrm>
          <a:prstGeom prst="rect">
            <a:avLst/>
          </a:prstGeom>
        </p:spPr>
        <p:txBody>
          <a:bodyPr lIns="0" tIns="0" rIns="0" bIns="0" rtlCol="0" anchor="t">
            <a:spAutoFit/>
          </a:bodyPr>
          <a:lstStyle/>
          <a:p>
            <a:pPr algn="l">
              <a:lnSpc>
                <a:spcPts val="10319"/>
              </a:lnSpc>
            </a:pPr>
            <a:r>
              <a:rPr lang="en-US" sz="8599">
                <a:solidFill>
                  <a:srgbClr val="000000"/>
                </a:solidFill>
                <a:latin typeface="Open Sauce Heavy"/>
                <a:ea typeface="Open Sauce Heavy"/>
                <a:cs typeface="Open Sauce Heavy"/>
                <a:sym typeface="Open Sauce Heavy"/>
              </a:rPr>
              <a:t>Problem Statement</a:t>
            </a:r>
          </a:p>
        </p:txBody>
      </p:sp>
      <p:sp>
        <p:nvSpPr>
          <p:cNvPr id="29" name="TextBox 29"/>
          <p:cNvSpPr txBox="1"/>
          <p:nvPr/>
        </p:nvSpPr>
        <p:spPr>
          <a:xfrm>
            <a:off x="676441" y="4870917"/>
            <a:ext cx="11295724" cy="3467100"/>
          </a:xfrm>
          <a:prstGeom prst="rect">
            <a:avLst/>
          </a:prstGeom>
        </p:spPr>
        <p:txBody>
          <a:bodyPr lIns="0" tIns="0" rIns="0" bIns="0" rtlCol="0" anchor="t">
            <a:spAutoFit/>
          </a:bodyPr>
          <a:lstStyle/>
          <a:p>
            <a:pPr algn="l">
              <a:lnSpc>
                <a:spcPts val="3900"/>
              </a:lnSpc>
            </a:pPr>
            <a:r>
              <a:rPr lang="en-US" sz="3000">
                <a:solidFill>
                  <a:srgbClr val="000000"/>
                </a:solidFill>
                <a:latin typeface="Open Sauce"/>
                <a:ea typeface="Open Sauce"/>
                <a:cs typeface="Open Sauce"/>
                <a:sym typeface="Open Sauce"/>
              </a:rPr>
              <a:t> This project aims to develop an AI-based system to monitor and analyze driver behavior in real-time, with the goal of improving road safety and reducing accidents. </a:t>
            </a:r>
          </a:p>
          <a:p>
            <a:pPr algn="l">
              <a:lnSpc>
                <a:spcPts val="3900"/>
              </a:lnSpc>
            </a:pPr>
            <a:r>
              <a:rPr lang="en-US" sz="3000">
                <a:solidFill>
                  <a:srgbClr val="000000"/>
                </a:solidFill>
                <a:latin typeface="Open Sauce"/>
                <a:ea typeface="Open Sauce"/>
                <a:cs typeface="Open Sauce"/>
                <a:sym typeface="Open Sauce"/>
              </a:rPr>
              <a:t>The system will leverage </a:t>
            </a:r>
            <a:r>
              <a:rPr lang="en-US" sz="3000">
                <a:solidFill>
                  <a:srgbClr val="000000"/>
                </a:solidFill>
                <a:latin typeface="Open Sauce Bold"/>
                <a:ea typeface="Open Sauce Bold"/>
                <a:cs typeface="Open Sauce Bold"/>
                <a:sym typeface="Open Sauce Bold"/>
              </a:rPr>
              <a:t>OpenCV</a:t>
            </a:r>
            <a:r>
              <a:rPr lang="en-US" sz="3000">
                <a:solidFill>
                  <a:srgbClr val="000000"/>
                </a:solidFill>
                <a:latin typeface="Open Sauce"/>
                <a:ea typeface="Open Sauce"/>
                <a:cs typeface="Open Sauce"/>
                <a:sym typeface="Open Sauce"/>
              </a:rPr>
              <a:t> and machine learning techniques to detect and classify various driving patterns and behaviors.</a:t>
            </a:r>
          </a:p>
          <a:p>
            <a:pPr algn="l">
              <a:lnSpc>
                <a:spcPts val="3900"/>
              </a:lnSpc>
            </a:pPr>
            <a:endParaRPr lang="en-US" sz="3000">
              <a:solidFill>
                <a:srgbClr val="000000"/>
              </a:solidFill>
              <a:latin typeface="Open Sauce"/>
              <a:ea typeface="Open Sauce"/>
              <a:cs typeface="Open Sauce"/>
              <a:sym typeface="Open Sau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114300"/>
            <a:ext cx="22517282" cy="10189489"/>
            <a:chOff x="0" y="0"/>
            <a:chExt cx="30023043" cy="13585985"/>
          </a:xfrm>
        </p:grpSpPr>
        <p:sp>
          <p:nvSpPr>
            <p:cNvPr id="3" name="Freeform 3"/>
            <p:cNvSpPr/>
            <p:nvPr/>
          </p:nvSpPr>
          <p:spPr>
            <a:xfrm>
              <a:off x="1820466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438681" y="468689"/>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7" name="Freeform 7"/>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4541013" y="421064"/>
              <a:ext cx="2348110" cy="9196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Table of Contents</a:t>
              </a:r>
            </a:p>
          </p:txBody>
        </p:sp>
        <p:sp>
          <p:nvSpPr>
            <p:cNvPr id="9" name="Freeform 9"/>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flipH="1">
              <a:off x="800718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flipH="1">
              <a:off x="1183027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12" name="Group 12"/>
            <p:cNvGrpSpPr/>
            <p:nvPr/>
          </p:nvGrpSpPr>
          <p:grpSpPr>
            <a:xfrm>
              <a:off x="0" y="1358599"/>
              <a:ext cx="24384000" cy="12227387"/>
              <a:chOff x="0" y="0"/>
              <a:chExt cx="4862686" cy="2438400"/>
            </a:xfrm>
          </p:grpSpPr>
          <p:sp>
            <p:nvSpPr>
              <p:cNvPr id="13" name="Freeform 13"/>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14" name="TextBox 14"/>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5" name="AutoShape 15"/>
            <p:cNvSpPr/>
            <p:nvPr/>
          </p:nvSpPr>
          <p:spPr>
            <a:xfrm>
              <a:off x="913696" y="2007920"/>
              <a:ext cx="457904" cy="0"/>
            </a:xfrm>
            <a:prstGeom prst="line">
              <a:avLst/>
            </a:prstGeom>
            <a:ln w="63500" cap="rnd">
              <a:solidFill>
                <a:srgbClr val="000000"/>
              </a:solidFill>
              <a:prstDash val="solid"/>
              <a:headEnd type="none" w="sm" len="sm"/>
              <a:tailEnd type="arrow" w="med" len="sm"/>
            </a:ln>
          </p:spPr>
        </p:sp>
        <p:sp>
          <p:nvSpPr>
            <p:cNvPr id="16" name="AutoShape 16"/>
            <p:cNvSpPr/>
            <p:nvPr/>
          </p:nvSpPr>
          <p:spPr>
            <a:xfrm rot="-10800000">
              <a:off x="224626" y="2007920"/>
              <a:ext cx="457904" cy="0"/>
            </a:xfrm>
            <a:prstGeom prst="line">
              <a:avLst/>
            </a:prstGeom>
            <a:ln w="63500" cap="rnd">
              <a:solidFill>
                <a:srgbClr val="000000"/>
              </a:solidFill>
              <a:prstDash val="solid"/>
              <a:headEnd type="none" w="sm" len="sm"/>
              <a:tailEnd type="arrow" w="med" len="sm"/>
            </a:ln>
          </p:spPr>
        </p:sp>
        <p:sp>
          <p:nvSpPr>
            <p:cNvPr id="17" name="Freeform 17"/>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18" name="Group 18"/>
            <p:cNvGrpSpPr/>
            <p:nvPr/>
          </p:nvGrpSpPr>
          <p:grpSpPr>
            <a:xfrm>
              <a:off x="2134357" y="1667637"/>
              <a:ext cx="20878043" cy="680568"/>
              <a:chOff x="0" y="0"/>
              <a:chExt cx="12467294" cy="406400"/>
            </a:xfrm>
          </p:grpSpPr>
          <p:sp>
            <p:nvSpPr>
              <p:cNvPr id="19" name="Freeform 19"/>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20" name="TextBox 20"/>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22" name="Group 22"/>
            <p:cNvGrpSpPr/>
            <p:nvPr/>
          </p:nvGrpSpPr>
          <p:grpSpPr>
            <a:xfrm>
              <a:off x="447964" y="221133"/>
              <a:ext cx="796139" cy="79613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sp>
          <p:sp>
            <p:nvSpPr>
              <p:cNvPr id="24" name="TextBox 24"/>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5" name="TextBox 25"/>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sp>
          <p:nvSpPr>
            <p:cNvPr id="26" name="TextBox 26"/>
            <p:cNvSpPr txBox="1"/>
            <p:nvPr/>
          </p:nvSpPr>
          <p:spPr>
            <a:xfrm>
              <a:off x="10020052" y="421064"/>
              <a:ext cx="3620451"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Introduction</a:t>
              </a:r>
            </a:p>
          </p:txBody>
        </p:sp>
        <p:sp>
          <p:nvSpPr>
            <p:cNvPr id="27" name="TextBox 27"/>
            <p:cNvSpPr txBox="1"/>
            <p:nvPr/>
          </p:nvSpPr>
          <p:spPr>
            <a:xfrm>
              <a:off x="13843143" y="421064"/>
              <a:ext cx="3620451" cy="449792"/>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Objectives</a:t>
              </a:r>
            </a:p>
          </p:txBody>
        </p:sp>
        <p:sp>
          <p:nvSpPr>
            <p:cNvPr id="28" name="TextBox 28"/>
            <p:cNvSpPr txBox="1"/>
            <p:nvPr/>
          </p:nvSpPr>
          <p:spPr>
            <a:xfrm>
              <a:off x="3011059" y="1710529"/>
              <a:ext cx="11610319" cy="547158"/>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Objectives</a:t>
              </a:r>
            </a:p>
          </p:txBody>
        </p:sp>
        <p:sp>
          <p:nvSpPr>
            <p:cNvPr id="29" name="Freeform 29"/>
            <p:cNvSpPr/>
            <p:nvPr/>
          </p:nvSpPr>
          <p:spPr>
            <a:xfrm>
              <a:off x="17463594" y="483161"/>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30" name="Freeform 30"/>
          <p:cNvSpPr/>
          <p:nvPr/>
        </p:nvSpPr>
        <p:spPr>
          <a:xfrm>
            <a:off x="2482326" y="2233916"/>
            <a:ext cx="1777027" cy="1765502"/>
          </a:xfrm>
          <a:custGeom>
            <a:avLst/>
            <a:gdLst/>
            <a:ahLst/>
            <a:cxnLst/>
            <a:rect l="l" t="t" r="r" b="b"/>
            <a:pathLst>
              <a:path w="1777027" h="1765502">
                <a:moveTo>
                  <a:pt x="0" y="0"/>
                </a:moveTo>
                <a:lnTo>
                  <a:pt x="1777027" y="0"/>
                </a:lnTo>
                <a:lnTo>
                  <a:pt x="1777027" y="1765503"/>
                </a:lnTo>
                <a:lnTo>
                  <a:pt x="0" y="1765503"/>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31" name="TextBox 31"/>
          <p:cNvSpPr txBox="1"/>
          <p:nvPr/>
        </p:nvSpPr>
        <p:spPr>
          <a:xfrm>
            <a:off x="4750683" y="1944109"/>
            <a:ext cx="8786633" cy="1314450"/>
          </a:xfrm>
          <a:prstGeom prst="rect">
            <a:avLst/>
          </a:prstGeom>
        </p:spPr>
        <p:txBody>
          <a:bodyPr lIns="0" tIns="0" rIns="0" bIns="0" rtlCol="0" anchor="t">
            <a:spAutoFit/>
          </a:bodyPr>
          <a:lstStyle/>
          <a:p>
            <a:pPr algn="l">
              <a:lnSpc>
                <a:spcPts val="10319"/>
              </a:lnSpc>
            </a:pPr>
            <a:r>
              <a:rPr lang="en-US" sz="8599" dirty="0">
                <a:solidFill>
                  <a:srgbClr val="000000"/>
                </a:solidFill>
                <a:latin typeface="Open Sauce Heavy"/>
                <a:ea typeface="Open Sauce Heavy"/>
                <a:cs typeface="Open Sauce Heavy"/>
                <a:sym typeface="Open Sauce Heavy"/>
              </a:rPr>
              <a:t>Objectives</a:t>
            </a:r>
          </a:p>
        </p:txBody>
      </p:sp>
      <p:sp>
        <p:nvSpPr>
          <p:cNvPr id="32" name="TextBox 32"/>
          <p:cNvSpPr txBox="1"/>
          <p:nvPr/>
        </p:nvSpPr>
        <p:spPr>
          <a:xfrm>
            <a:off x="1777934" y="6328955"/>
            <a:ext cx="4173771" cy="2976880"/>
          </a:xfrm>
          <a:prstGeom prst="rect">
            <a:avLst/>
          </a:prstGeom>
        </p:spPr>
        <p:txBody>
          <a:bodyPr lIns="0" tIns="0" rIns="0" bIns="0" rtlCol="0" anchor="t">
            <a:spAutoFit/>
          </a:bodyPr>
          <a:lstStyle/>
          <a:p>
            <a:pPr algn="just">
              <a:lnSpc>
                <a:spcPts val="3380"/>
              </a:lnSpc>
            </a:pPr>
            <a:r>
              <a:rPr lang="en-US" sz="2600">
                <a:solidFill>
                  <a:srgbClr val="000000"/>
                </a:solidFill>
                <a:latin typeface="Open Sauce"/>
                <a:ea typeface="Open Sauce"/>
                <a:cs typeface="Open Sauce"/>
                <a:sym typeface="Open Sauce"/>
              </a:rPr>
              <a:t>Identify the driver’s state (e.g., normal, distracted, drowsy) based on various visual and behavioral cues, such as eye gaze direction and focus</a:t>
            </a:r>
          </a:p>
          <a:p>
            <a:pPr algn="just">
              <a:lnSpc>
                <a:spcPts val="3380"/>
              </a:lnSpc>
            </a:pPr>
            <a:endParaRPr lang="en-US" sz="2600">
              <a:solidFill>
                <a:srgbClr val="000000"/>
              </a:solidFill>
              <a:latin typeface="Open Sauce"/>
              <a:ea typeface="Open Sauce"/>
              <a:cs typeface="Open Sauce"/>
              <a:sym typeface="Open Sauce"/>
            </a:endParaRPr>
          </a:p>
        </p:txBody>
      </p:sp>
      <p:sp>
        <p:nvSpPr>
          <p:cNvPr id="33" name="TextBox 33"/>
          <p:cNvSpPr txBox="1"/>
          <p:nvPr/>
        </p:nvSpPr>
        <p:spPr>
          <a:xfrm>
            <a:off x="1777934" y="4778920"/>
            <a:ext cx="4031880" cy="1559560"/>
          </a:xfrm>
          <a:prstGeom prst="rect">
            <a:avLst/>
          </a:prstGeom>
        </p:spPr>
        <p:txBody>
          <a:bodyPr lIns="0" tIns="0" rIns="0" bIns="0" rtlCol="0" anchor="t">
            <a:spAutoFit/>
          </a:bodyPr>
          <a:lstStyle/>
          <a:p>
            <a:pPr algn="l">
              <a:lnSpc>
                <a:spcPts val="4160"/>
              </a:lnSpc>
            </a:pPr>
            <a:r>
              <a:rPr lang="en-US" sz="3200">
                <a:solidFill>
                  <a:srgbClr val="000000"/>
                </a:solidFill>
                <a:latin typeface="Open Sauce Heavy"/>
                <a:ea typeface="Open Sauce Heavy"/>
                <a:cs typeface="Open Sauce Heavy"/>
                <a:sym typeface="Open Sauce Heavy"/>
              </a:rPr>
              <a:t>Driver State Identification</a:t>
            </a:r>
          </a:p>
          <a:p>
            <a:pPr algn="l">
              <a:lnSpc>
                <a:spcPts val="4160"/>
              </a:lnSpc>
            </a:pPr>
            <a:endParaRPr lang="en-US" sz="3200">
              <a:solidFill>
                <a:srgbClr val="000000"/>
              </a:solidFill>
              <a:latin typeface="Open Sauce Heavy"/>
              <a:ea typeface="Open Sauce Heavy"/>
              <a:cs typeface="Open Sauce Heavy"/>
              <a:sym typeface="Open Sauce Heavy"/>
            </a:endParaRPr>
          </a:p>
        </p:txBody>
      </p:sp>
      <p:sp>
        <p:nvSpPr>
          <p:cNvPr id="34" name="TextBox 34"/>
          <p:cNvSpPr txBox="1"/>
          <p:nvPr/>
        </p:nvSpPr>
        <p:spPr>
          <a:xfrm>
            <a:off x="7202951" y="6345465"/>
            <a:ext cx="4130581" cy="2548255"/>
          </a:xfrm>
          <a:prstGeom prst="rect">
            <a:avLst/>
          </a:prstGeom>
        </p:spPr>
        <p:txBody>
          <a:bodyPr lIns="0" tIns="0" rIns="0" bIns="0" rtlCol="0" anchor="t">
            <a:spAutoFit/>
          </a:bodyPr>
          <a:lstStyle/>
          <a:p>
            <a:pPr algn="just">
              <a:lnSpc>
                <a:spcPts val="3380"/>
              </a:lnSpc>
            </a:pPr>
            <a:r>
              <a:rPr lang="en-US" sz="2600">
                <a:solidFill>
                  <a:srgbClr val="000000"/>
                </a:solidFill>
                <a:latin typeface="Open Sauce"/>
                <a:ea typeface="Open Sauce"/>
                <a:cs typeface="Open Sauce"/>
                <a:sym typeface="Open Sauce"/>
              </a:rPr>
              <a:t>Identify signs of driver fatigue, such as eye closure or reduced eye movement and head nodding leaning</a:t>
            </a:r>
          </a:p>
          <a:p>
            <a:pPr algn="just">
              <a:lnSpc>
                <a:spcPts val="3380"/>
              </a:lnSpc>
            </a:pPr>
            <a:endParaRPr lang="en-US" sz="2600">
              <a:solidFill>
                <a:srgbClr val="000000"/>
              </a:solidFill>
              <a:latin typeface="Open Sauce"/>
              <a:ea typeface="Open Sauce"/>
              <a:cs typeface="Open Sauce"/>
              <a:sym typeface="Open Sauce"/>
            </a:endParaRPr>
          </a:p>
        </p:txBody>
      </p:sp>
      <p:sp>
        <p:nvSpPr>
          <p:cNvPr id="35" name="TextBox 35"/>
          <p:cNvSpPr txBox="1"/>
          <p:nvPr/>
        </p:nvSpPr>
        <p:spPr>
          <a:xfrm>
            <a:off x="6702386" y="4778920"/>
            <a:ext cx="4401246" cy="1559560"/>
          </a:xfrm>
          <a:prstGeom prst="rect">
            <a:avLst/>
          </a:prstGeom>
        </p:spPr>
        <p:txBody>
          <a:bodyPr lIns="0" tIns="0" rIns="0" bIns="0" rtlCol="0" anchor="t">
            <a:spAutoFit/>
          </a:bodyPr>
          <a:lstStyle/>
          <a:p>
            <a:pPr algn="ctr">
              <a:lnSpc>
                <a:spcPts val="4160"/>
              </a:lnSpc>
            </a:pPr>
            <a:r>
              <a:rPr lang="en-US" sz="3200">
                <a:solidFill>
                  <a:srgbClr val="000000"/>
                </a:solidFill>
                <a:latin typeface="Open Sauce Heavy"/>
                <a:ea typeface="Open Sauce Heavy"/>
                <a:cs typeface="Open Sauce Heavy"/>
                <a:sym typeface="Open Sauce Heavy"/>
              </a:rPr>
              <a:t>Driver fatigue detection</a:t>
            </a:r>
          </a:p>
          <a:p>
            <a:pPr algn="ctr">
              <a:lnSpc>
                <a:spcPts val="4160"/>
              </a:lnSpc>
            </a:pPr>
            <a:endParaRPr lang="en-US" sz="3200">
              <a:solidFill>
                <a:srgbClr val="000000"/>
              </a:solidFill>
              <a:latin typeface="Open Sauce Heavy"/>
              <a:ea typeface="Open Sauce Heavy"/>
              <a:cs typeface="Open Sauce Heavy"/>
              <a:sym typeface="Open Sauce Heavy"/>
            </a:endParaRPr>
          </a:p>
        </p:txBody>
      </p:sp>
      <p:sp>
        <p:nvSpPr>
          <p:cNvPr id="36" name="TextBox 36"/>
          <p:cNvSpPr txBox="1"/>
          <p:nvPr/>
        </p:nvSpPr>
        <p:spPr>
          <a:xfrm>
            <a:off x="12584779" y="6328955"/>
            <a:ext cx="4031880" cy="2119630"/>
          </a:xfrm>
          <a:prstGeom prst="rect">
            <a:avLst/>
          </a:prstGeom>
        </p:spPr>
        <p:txBody>
          <a:bodyPr lIns="0" tIns="0" rIns="0" bIns="0" rtlCol="0" anchor="t">
            <a:spAutoFit/>
          </a:bodyPr>
          <a:lstStyle/>
          <a:p>
            <a:pPr algn="l">
              <a:lnSpc>
                <a:spcPts val="3380"/>
              </a:lnSpc>
            </a:pPr>
            <a:r>
              <a:rPr lang="en-US" sz="2600">
                <a:solidFill>
                  <a:srgbClr val="000000"/>
                </a:solidFill>
                <a:latin typeface="Open Sauce"/>
                <a:ea typeface="Open Sauce"/>
                <a:cs typeface="Open Sauce"/>
                <a:sym typeface="Open Sauce"/>
              </a:rPr>
              <a:t>The system will provide real-time alerts to the driver through audio and visual alerts</a:t>
            </a:r>
          </a:p>
          <a:p>
            <a:pPr algn="l">
              <a:lnSpc>
                <a:spcPts val="3380"/>
              </a:lnSpc>
            </a:pPr>
            <a:endParaRPr lang="en-US" sz="2600">
              <a:solidFill>
                <a:srgbClr val="000000"/>
              </a:solidFill>
              <a:latin typeface="Open Sauce"/>
              <a:ea typeface="Open Sauce"/>
              <a:cs typeface="Open Sauce"/>
              <a:sym typeface="Open Sauce"/>
            </a:endParaRPr>
          </a:p>
        </p:txBody>
      </p:sp>
      <p:sp>
        <p:nvSpPr>
          <p:cNvPr id="37" name="TextBox 37"/>
          <p:cNvSpPr txBox="1"/>
          <p:nvPr/>
        </p:nvSpPr>
        <p:spPr>
          <a:xfrm>
            <a:off x="12584779" y="4778920"/>
            <a:ext cx="4031880" cy="1163955"/>
          </a:xfrm>
          <a:prstGeom prst="rect">
            <a:avLst/>
          </a:prstGeom>
        </p:spPr>
        <p:txBody>
          <a:bodyPr lIns="0" tIns="0" rIns="0" bIns="0" rtlCol="0" anchor="t">
            <a:spAutoFit/>
          </a:bodyPr>
          <a:lstStyle/>
          <a:p>
            <a:pPr algn="l">
              <a:lnSpc>
                <a:spcPts val="4680"/>
              </a:lnSpc>
            </a:pPr>
            <a:r>
              <a:rPr lang="en-US" sz="3600">
                <a:solidFill>
                  <a:srgbClr val="000000"/>
                </a:solidFill>
                <a:latin typeface="Open Sauce Heavy"/>
                <a:ea typeface="Open Sauce Heavy"/>
                <a:cs typeface="Open Sauce Heavy"/>
                <a:sym typeface="Open Sauce Heavy"/>
              </a:rPr>
              <a:t>Provide Alerts</a:t>
            </a:r>
          </a:p>
          <a:p>
            <a:pPr algn="l">
              <a:lnSpc>
                <a:spcPts val="4680"/>
              </a:lnSpc>
            </a:pPr>
            <a:endParaRPr lang="en-US" sz="3600">
              <a:solidFill>
                <a:srgbClr val="000000"/>
              </a:solidFill>
              <a:latin typeface="Open Sauce Heavy"/>
              <a:ea typeface="Open Sauce Heavy"/>
              <a:cs typeface="Open Sauce Heavy"/>
              <a:sym typeface="Open Sauce Heavy"/>
            </a:endParaRPr>
          </a:p>
        </p:txBody>
      </p:sp>
      <p:sp>
        <p:nvSpPr>
          <p:cNvPr id="38" name="Freeform 38"/>
          <p:cNvSpPr/>
          <p:nvPr/>
        </p:nvSpPr>
        <p:spPr>
          <a:xfrm>
            <a:off x="12043291" y="2233916"/>
            <a:ext cx="1777027" cy="1765502"/>
          </a:xfrm>
          <a:custGeom>
            <a:avLst/>
            <a:gdLst/>
            <a:ahLst/>
            <a:cxnLst/>
            <a:rect l="l" t="t" r="r" b="b"/>
            <a:pathLst>
              <a:path w="1777027" h="1765502">
                <a:moveTo>
                  <a:pt x="0" y="0"/>
                </a:moveTo>
                <a:lnTo>
                  <a:pt x="1777026" y="0"/>
                </a:lnTo>
                <a:lnTo>
                  <a:pt x="1777026" y="1765503"/>
                </a:lnTo>
                <a:lnTo>
                  <a:pt x="0" y="1765503"/>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9699386" cy="10189490"/>
            <a:chOff x="0" y="0"/>
            <a:chExt cx="26265848"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12865" y="421064"/>
              <a:ext cx="2164406"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4541013" y="421064"/>
              <a:ext cx="2348110"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sp>
          <p:nvSpPr>
            <p:cNvPr id="7" name="Freeform 7"/>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0" y="1358599"/>
              <a:ext cx="24384000" cy="12227387"/>
              <a:chOff x="0" y="0"/>
              <a:chExt cx="4862686" cy="2438400"/>
            </a:xfrm>
          </p:grpSpPr>
          <p:sp>
            <p:nvSpPr>
              <p:cNvPr id="9" name="Freeform 9"/>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10" name="TextBox 10"/>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11" name="AutoShape 11"/>
            <p:cNvSpPr/>
            <p:nvPr/>
          </p:nvSpPr>
          <p:spPr>
            <a:xfrm>
              <a:off x="913696" y="2007920"/>
              <a:ext cx="457904" cy="0"/>
            </a:xfrm>
            <a:prstGeom prst="line">
              <a:avLst/>
            </a:prstGeom>
            <a:ln w="63500" cap="rnd">
              <a:solidFill>
                <a:srgbClr val="000000"/>
              </a:solidFill>
              <a:prstDash val="solid"/>
              <a:headEnd type="none" w="sm" len="sm"/>
              <a:tailEnd type="arrow" w="med" len="sm"/>
            </a:ln>
          </p:spPr>
        </p:sp>
        <p:sp>
          <p:nvSpPr>
            <p:cNvPr id="12" name="AutoShape 12"/>
            <p:cNvSpPr/>
            <p:nvPr/>
          </p:nvSpPr>
          <p:spPr>
            <a:xfrm rot="-10800000">
              <a:off x="224626" y="2007920"/>
              <a:ext cx="457904" cy="0"/>
            </a:xfrm>
            <a:prstGeom prst="line">
              <a:avLst/>
            </a:prstGeom>
            <a:ln w="63500" cap="rnd">
              <a:solidFill>
                <a:srgbClr val="000000"/>
              </a:solidFill>
              <a:prstDash val="solid"/>
              <a:headEnd type="none" w="sm" len="sm"/>
              <a:tailEnd type="arrow" w="med" len="sm"/>
            </a:ln>
          </p:spPr>
        </p:sp>
        <p:sp>
          <p:nvSpPr>
            <p:cNvPr id="13" name="Freeform 13"/>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7257423" y="421064"/>
              <a:ext cx="2762629" cy="449792"/>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Introduction</a:t>
              </a:r>
            </a:p>
          </p:txBody>
        </p:sp>
        <p:sp>
          <p:nvSpPr>
            <p:cNvPr id="15" name="Freeform 15"/>
            <p:cNvSpPr/>
            <p:nvPr/>
          </p:nvSpPr>
          <p:spPr>
            <a:xfrm flipH="1">
              <a:off x="8073083" y="0"/>
              <a:ext cx="18192765" cy="9261342"/>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6" name="Freeform 16"/>
            <p:cNvSpPr/>
            <p:nvPr/>
          </p:nvSpPr>
          <p:spPr>
            <a:xfrm>
              <a:off x="13615590"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7" name="Group 17"/>
            <p:cNvGrpSpPr/>
            <p:nvPr/>
          </p:nvGrpSpPr>
          <p:grpSpPr>
            <a:xfrm>
              <a:off x="2134357" y="1667637"/>
              <a:ext cx="20878043" cy="680568"/>
              <a:chOff x="0" y="0"/>
              <a:chExt cx="12467294" cy="406400"/>
            </a:xfrm>
          </p:grpSpPr>
          <p:sp>
            <p:nvSpPr>
              <p:cNvPr id="18" name="Freeform 18"/>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19" name="TextBox 19"/>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0" name="Freeform 20"/>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21" name="Group 21"/>
            <p:cNvGrpSpPr/>
            <p:nvPr/>
          </p:nvGrpSpPr>
          <p:grpSpPr>
            <a:xfrm>
              <a:off x="447964" y="221133"/>
              <a:ext cx="796139" cy="796139"/>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84BC"/>
              </a:solidFill>
            </p:spPr>
          </p:sp>
          <p:sp>
            <p:nvSpPr>
              <p:cNvPr id="23" name="TextBox 23"/>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4" name="TextBox 24"/>
            <p:cNvSpPr txBox="1"/>
            <p:nvPr/>
          </p:nvSpPr>
          <p:spPr>
            <a:xfrm>
              <a:off x="10020052" y="421064"/>
              <a:ext cx="3620451" cy="449792"/>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Literature Review</a:t>
              </a:r>
            </a:p>
          </p:txBody>
        </p:sp>
        <p:sp>
          <p:nvSpPr>
            <p:cNvPr id="25" name="TextBox 25"/>
            <p:cNvSpPr txBox="1"/>
            <p:nvPr/>
          </p:nvSpPr>
          <p:spPr>
            <a:xfrm>
              <a:off x="3011059" y="1710529"/>
              <a:ext cx="11610319" cy="547158"/>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Literature Review</a:t>
              </a:r>
            </a:p>
          </p:txBody>
        </p:sp>
        <p:sp>
          <p:nvSpPr>
            <p:cNvPr id="26" name="Freeform 26"/>
            <p:cNvSpPr/>
            <p:nvPr/>
          </p:nvSpPr>
          <p:spPr>
            <a:xfrm>
              <a:off x="14381575"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graphicFrame>
        <p:nvGraphicFramePr>
          <p:cNvPr id="27" name="Table 27"/>
          <p:cNvGraphicFramePr>
            <a:graphicFrameLocks noGrp="1"/>
          </p:cNvGraphicFramePr>
          <p:nvPr>
            <p:extLst>
              <p:ext uri="{D42A27DB-BD31-4B8C-83A1-F6EECF244321}">
                <p14:modId xmlns:p14="http://schemas.microsoft.com/office/powerpoint/2010/main" val="1063593527"/>
              </p:ext>
            </p:extLst>
          </p:nvPr>
        </p:nvGraphicFramePr>
        <p:xfrm>
          <a:off x="0" y="2371206"/>
          <a:ext cx="17803276" cy="7930988"/>
        </p:xfrm>
        <a:graphic>
          <a:graphicData uri="http://schemas.openxmlformats.org/drawingml/2006/table">
            <a:tbl>
              <a:tblPr/>
              <a:tblGrid>
                <a:gridCol w="2844432">
                  <a:extLst>
                    <a:ext uri="{9D8B030D-6E8A-4147-A177-3AD203B41FA5}">
                      <a16:colId xmlns:a16="http://schemas.microsoft.com/office/drawing/2014/main" val="20000"/>
                    </a:ext>
                  </a:extLst>
                </a:gridCol>
                <a:gridCol w="4680303">
                  <a:extLst>
                    <a:ext uri="{9D8B030D-6E8A-4147-A177-3AD203B41FA5}">
                      <a16:colId xmlns:a16="http://schemas.microsoft.com/office/drawing/2014/main" val="20001"/>
                    </a:ext>
                  </a:extLst>
                </a:gridCol>
                <a:gridCol w="5827722">
                  <a:extLst>
                    <a:ext uri="{9D8B030D-6E8A-4147-A177-3AD203B41FA5}">
                      <a16:colId xmlns:a16="http://schemas.microsoft.com/office/drawing/2014/main" val="20002"/>
                    </a:ext>
                  </a:extLst>
                </a:gridCol>
                <a:gridCol w="4450819">
                  <a:extLst>
                    <a:ext uri="{9D8B030D-6E8A-4147-A177-3AD203B41FA5}">
                      <a16:colId xmlns:a16="http://schemas.microsoft.com/office/drawing/2014/main" val="20003"/>
                    </a:ext>
                  </a:extLst>
                </a:gridCol>
              </a:tblGrid>
              <a:tr h="794391">
                <a:tc>
                  <a:txBody>
                    <a:bodyPr/>
                    <a:lstStyle/>
                    <a:p>
                      <a:pPr algn="ctr">
                        <a:lnSpc>
                          <a:spcPts val="2800"/>
                        </a:lnSpc>
                        <a:defRPr/>
                      </a:pPr>
                      <a:r>
                        <a:rPr lang="en-US" sz="2000">
                          <a:solidFill>
                            <a:srgbClr val="000000"/>
                          </a:solidFill>
                          <a:latin typeface="Open Sauce Bold"/>
                          <a:ea typeface="Open Sauce Bold"/>
                          <a:cs typeface="Open Sauce Bold"/>
                          <a:sym typeface="Open Sauce Bold"/>
                        </a:rPr>
                        <a:t>Authors and Year</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c>
                  <a:txBody>
                    <a:bodyPr/>
                    <a:lstStyle/>
                    <a:p>
                      <a:pPr algn="ctr">
                        <a:lnSpc>
                          <a:spcPts val="2800"/>
                        </a:lnSpc>
                        <a:defRPr/>
                      </a:pPr>
                      <a:r>
                        <a:rPr lang="en-US" sz="2000">
                          <a:solidFill>
                            <a:srgbClr val="000000"/>
                          </a:solidFill>
                          <a:latin typeface="Open Sauce Bold"/>
                          <a:ea typeface="Open Sauce Bold"/>
                          <a:cs typeface="Open Sauce Bold"/>
                          <a:sym typeface="Open Sauce Bold"/>
                        </a:rPr>
                        <a:t>Paper Title</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c>
                  <a:txBody>
                    <a:bodyPr/>
                    <a:lstStyle/>
                    <a:p>
                      <a:pPr algn="ctr">
                        <a:lnSpc>
                          <a:spcPts val="2800"/>
                        </a:lnSpc>
                        <a:defRPr/>
                      </a:pPr>
                      <a:r>
                        <a:rPr lang="en-US" sz="2000" dirty="0">
                          <a:solidFill>
                            <a:srgbClr val="000000"/>
                          </a:solidFill>
                          <a:latin typeface="Open Sauce Bold"/>
                          <a:ea typeface="Open Sauce Bold"/>
                          <a:cs typeface="Open Sauce Bold"/>
                          <a:sym typeface="Open Sauce Bold"/>
                        </a:rPr>
                        <a:t>Contribution</a:t>
                      </a:r>
                      <a:endParaRPr lang="en-US" sz="1100" dirty="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c>
                  <a:txBody>
                    <a:bodyPr/>
                    <a:lstStyle/>
                    <a:p>
                      <a:pPr algn="ctr">
                        <a:lnSpc>
                          <a:spcPts val="2800"/>
                        </a:lnSpc>
                        <a:defRPr/>
                      </a:pPr>
                      <a:r>
                        <a:rPr lang="en-US" sz="2000">
                          <a:solidFill>
                            <a:srgbClr val="000000"/>
                          </a:solidFill>
                          <a:latin typeface="Open Sauce Bold"/>
                          <a:ea typeface="Open Sauce Bold"/>
                          <a:cs typeface="Open Sauce Bold"/>
                          <a:sym typeface="Open Sauce Bold"/>
                        </a:rPr>
                        <a:t>Findings/Drawbacks</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extLst>
                  <a:ext uri="{0D108BD9-81ED-4DB2-BD59-A6C34878D82A}">
                    <a16:rowId xmlns:a16="http://schemas.microsoft.com/office/drawing/2014/main" val="10000"/>
                  </a:ext>
                </a:extLst>
              </a:tr>
              <a:tr h="1244227">
                <a:tc>
                  <a:txBody>
                    <a:bodyPr/>
                    <a:lstStyle/>
                    <a:p>
                      <a:pPr algn="just">
                        <a:lnSpc>
                          <a:spcPts val="2100"/>
                        </a:lnSpc>
                        <a:defRPr/>
                      </a:pPr>
                      <a:r>
                        <a:rPr lang="en-US" sz="1500">
                          <a:solidFill>
                            <a:srgbClr val="000000"/>
                          </a:solidFill>
                          <a:latin typeface="Open Sauce Bold"/>
                          <a:ea typeface="Open Sauce Bold"/>
                          <a:cs typeface="Open Sauce Bold"/>
                          <a:sym typeface="Open Sauce Bold"/>
                        </a:rPr>
                        <a:t>Gauri Adarsh et al[1]</a:t>
                      </a:r>
                      <a:endParaRPr lang="en-US" sz="1100"/>
                    </a:p>
                    <a:p>
                      <a:pPr algn="just">
                        <a:lnSpc>
                          <a:spcPts val="2100"/>
                        </a:lnSpc>
                      </a:pPr>
                      <a:r>
                        <a:rPr lang="en-US" sz="1500">
                          <a:solidFill>
                            <a:srgbClr val="000000"/>
                          </a:solidFill>
                          <a:latin typeface="Open Sauce Bold"/>
                          <a:ea typeface="Open Sauce Bold"/>
                          <a:cs typeface="Open Sauce Bold"/>
                          <a:sym typeface="Open Sauce Bold"/>
                        </a:rPr>
                        <a:t>Published Year : 2023</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tc>
                  <a:txBody>
                    <a:bodyPr/>
                    <a:lstStyle/>
                    <a:p>
                      <a:pPr algn="just">
                        <a:lnSpc>
                          <a:spcPts val="2100"/>
                        </a:lnSpc>
                        <a:defRPr/>
                      </a:pPr>
                      <a:r>
                        <a:rPr lang="en-US" sz="1500">
                          <a:solidFill>
                            <a:srgbClr val="000000"/>
                          </a:solidFill>
                          <a:latin typeface="Open Sauce Bold"/>
                          <a:ea typeface="Open Sauce Bold"/>
                          <a:cs typeface="Open Sauce Bold"/>
                          <a:sym typeface="Open Sauce Bold"/>
                        </a:rPr>
                        <a:t>Drowsiness Detection System in Real Time Based on Behavioral Characteristics of Driver using Machine Learning Approach</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tc>
                  <a:txBody>
                    <a:bodyPr/>
                    <a:lstStyle/>
                    <a:p>
                      <a:pPr algn="just">
                        <a:lnSpc>
                          <a:spcPts val="2100"/>
                        </a:lnSpc>
                        <a:defRPr/>
                      </a:pPr>
                      <a:r>
                        <a:rPr lang="en-US" sz="1500">
                          <a:solidFill>
                            <a:srgbClr val="000000"/>
                          </a:solidFill>
                          <a:latin typeface="Open Sauce Bold"/>
                          <a:ea typeface="Open Sauce Bold"/>
                          <a:cs typeface="Open Sauce Bold"/>
                          <a:sym typeface="Open Sauce Bold"/>
                        </a:rPr>
                        <a:t>Dataset : </a:t>
                      </a:r>
                      <a:r>
                        <a:rPr lang="en-US" sz="1500">
                          <a:solidFill>
                            <a:srgbClr val="000000"/>
                          </a:solidFill>
                          <a:latin typeface="Open Sauce"/>
                          <a:ea typeface="Open Sauce"/>
                          <a:cs typeface="Open Sauce"/>
                          <a:sym typeface="Open Sauce"/>
                        </a:rPr>
                        <a:t>Open eyes, Closed Eyes</a:t>
                      </a:r>
                      <a:endParaRPr lang="en-US" sz="1100"/>
                    </a:p>
                    <a:p>
                      <a:pPr algn="just">
                        <a:lnSpc>
                          <a:spcPts val="2100"/>
                        </a:lnSpc>
                      </a:pPr>
                      <a:r>
                        <a:rPr lang="en-US" sz="1500">
                          <a:solidFill>
                            <a:srgbClr val="000000"/>
                          </a:solidFill>
                          <a:latin typeface="Open Sauce Bold"/>
                          <a:ea typeface="Open Sauce Bold"/>
                          <a:cs typeface="Open Sauce Bold"/>
                          <a:sym typeface="Open Sauce Bold"/>
                        </a:rPr>
                        <a:t>Algorithm used</a:t>
                      </a:r>
                      <a:r>
                        <a:rPr lang="en-US" sz="1500">
                          <a:solidFill>
                            <a:srgbClr val="000000"/>
                          </a:solidFill>
                          <a:latin typeface="Open Sauce"/>
                          <a:ea typeface="Open Sauce"/>
                          <a:cs typeface="Open Sauce"/>
                          <a:sym typeface="Open Sauce"/>
                        </a:rPr>
                        <a:t> : Neural networks, SVM</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tc>
                  <a:txBody>
                    <a:bodyPr/>
                    <a:lstStyle/>
                    <a:p>
                      <a:pPr algn="just">
                        <a:lnSpc>
                          <a:spcPts val="2100"/>
                        </a:lnSpc>
                        <a:defRPr/>
                      </a:pPr>
                      <a:r>
                        <a:rPr lang="en-US" sz="1500">
                          <a:solidFill>
                            <a:srgbClr val="000000"/>
                          </a:solidFill>
                          <a:latin typeface="Open Sauce Bold"/>
                          <a:ea typeface="Open Sauce Bold"/>
                          <a:cs typeface="Open Sauce Bold"/>
                          <a:sym typeface="Open Sauce Bold"/>
                        </a:rPr>
                        <a:t>Results :</a:t>
                      </a:r>
                      <a:r>
                        <a:rPr lang="en-US" sz="1500">
                          <a:solidFill>
                            <a:srgbClr val="000000"/>
                          </a:solidFill>
                          <a:latin typeface="Open Sauce"/>
                          <a:ea typeface="Open Sauce"/>
                          <a:cs typeface="Open Sauce"/>
                          <a:sym typeface="Open Sauce"/>
                        </a:rPr>
                        <a:t> Detected drowsiness based on the opening and closing movement of the driver's eyes</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780202">
                <a:tc>
                  <a:txBody>
                    <a:bodyPr/>
                    <a:lstStyle/>
                    <a:p>
                      <a:pPr algn="just">
                        <a:lnSpc>
                          <a:spcPts val="2100"/>
                        </a:lnSpc>
                        <a:defRPr/>
                      </a:pPr>
                      <a:r>
                        <a:rPr lang="en-US" sz="1500">
                          <a:solidFill>
                            <a:srgbClr val="000000"/>
                          </a:solidFill>
                          <a:latin typeface="Open Sauce Bold"/>
                          <a:ea typeface="Open Sauce Bold"/>
                          <a:cs typeface="Open Sauce Bold"/>
                          <a:sym typeface="Open Sauce Bold"/>
                        </a:rPr>
                        <a:t>Riad Alharbey et al[2]</a:t>
                      </a:r>
                      <a:endParaRPr lang="en-US" sz="1100"/>
                    </a:p>
                    <a:p>
                      <a:pPr algn="just">
                        <a:lnSpc>
                          <a:spcPts val="2100"/>
                        </a:lnSpc>
                      </a:pPr>
                      <a:r>
                        <a:rPr lang="en-US" sz="1500">
                          <a:solidFill>
                            <a:srgbClr val="000000"/>
                          </a:solidFill>
                          <a:latin typeface="Open Sauce Bold"/>
                          <a:ea typeface="Open Sauce Bold"/>
                          <a:cs typeface="Open Sauce Bold"/>
                          <a:sym typeface="Open Sauce Bold"/>
                        </a:rPr>
                        <a:t>Published Year : 2022</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tc>
                  <a:txBody>
                    <a:bodyPr/>
                    <a:lstStyle/>
                    <a:p>
                      <a:pPr algn="just">
                        <a:lnSpc>
                          <a:spcPts val="2100"/>
                        </a:lnSpc>
                        <a:defRPr/>
                      </a:pPr>
                      <a:r>
                        <a:rPr lang="en-US" sz="1500" dirty="0">
                          <a:solidFill>
                            <a:srgbClr val="000000"/>
                          </a:solidFill>
                          <a:latin typeface="Open Sauce Bold"/>
                          <a:ea typeface="Open Sauce Bold"/>
                          <a:cs typeface="Open Sauce Bold"/>
                          <a:sym typeface="Open Sauce Bold"/>
                        </a:rPr>
                        <a:t>Fatigue State Detection for Tired Persons in Presence of Driving Periods</a:t>
                      </a:r>
                      <a:endParaRPr lang="en-US" sz="1100" dirty="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tc>
                  <a:txBody>
                    <a:bodyPr/>
                    <a:lstStyle/>
                    <a:p>
                      <a:pPr algn="just">
                        <a:lnSpc>
                          <a:spcPts val="2100"/>
                        </a:lnSpc>
                        <a:defRPr/>
                      </a:pPr>
                      <a:r>
                        <a:rPr lang="en-US" sz="1500">
                          <a:solidFill>
                            <a:srgbClr val="000000"/>
                          </a:solidFill>
                          <a:latin typeface="Open Sauce Bold"/>
                          <a:ea typeface="Open Sauce Bold"/>
                          <a:cs typeface="Open Sauce Bold"/>
                          <a:sym typeface="Open Sauce Bold"/>
                        </a:rPr>
                        <a:t>Dataset : </a:t>
                      </a:r>
                      <a:r>
                        <a:rPr lang="en-US" sz="1500">
                          <a:solidFill>
                            <a:srgbClr val="000000"/>
                          </a:solidFill>
                          <a:latin typeface="Open Sauce"/>
                          <a:ea typeface="Open Sauce"/>
                          <a:cs typeface="Open Sauce"/>
                          <a:sym typeface="Open Sauce"/>
                        </a:rPr>
                        <a:t>EEG signals, Vedio streaming recordings</a:t>
                      </a:r>
                      <a:endParaRPr lang="en-US" sz="1100"/>
                    </a:p>
                    <a:p>
                      <a:pPr algn="just">
                        <a:lnSpc>
                          <a:spcPts val="2100"/>
                        </a:lnSpc>
                      </a:pPr>
                      <a:r>
                        <a:rPr lang="en-US" sz="1500">
                          <a:solidFill>
                            <a:srgbClr val="000000"/>
                          </a:solidFill>
                          <a:latin typeface="Open Sauce Bold"/>
                          <a:ea typeface="Open Sauce Bold"/>
                          <a:cs typeface="Open Sauce Bold"/>
                          <a:sym typeface="Open Sauce Bold"/>
                        </a:rPr>
                        <a:t>Algorithms used : </a:t>
                      </a:r>
                      <a:r>
                        <a:rPr lang="en-US" sz="1500">
                          <a:solidFill>
                            <a:srgbClr val="000000"/>
                          </a:solidFill>
                          <a:latin typeface="Open Sauce"/>
                          <a:ea typeface="Open Sauce"/>
                          <a:cs typeface="Open Sauce"/>
                          <a:sym typeface="Open Sauce"/>
                        </a:rPr>
                        <a:t>Machine Learning Classifiers, Deep learning Models</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tc>
                  <a:txBody>
                    <a:bodyPr/>
                    <a:lstStyle/>
                    <a:p>
                      <a:pPr algn="just">
                        <a:lnSpc>
                          <a:spcPts val="2100"/>
                        </a:lnSpc>
                        <a:defRPr/>
                      </a:pPr>
                      <a:r>
                        <a:rPr lang="en-US" sz="1500">
                          <a:solidFill>
                            <a:srgbClr val="000000"/>
                          </a:solidFill>
                          <a:latin typeface="Open Sauce Bold"/>
                          <a:ea typeface="Open Sauce Bold"/>
                          <a:cs typeface="Open Sauce Bold"/>
                          <a:sym typeface="Open Sauce Bold"/>
                        </a:rPr>
                        <a:t>Results :</a:t>
                      </a:r>
                      <a:r>
                        <a:rPr lang="en-US" sz="1500">
                          <a:solidFill>
                            <a:srgbClr val="000000"/>
                          </a:solidFill>
                          <a:latin typeface="Open Sauce"/>
                          <a:ea typeface="Open Sauce"/>
                          <a:cs typeface="Open Sauce"/>
                          <a:sym typeface="Open Sauce"/>
                        </a:rPr>
                        <a:t> EEG signals processing by predict?ing driver behavior to detect fatigue status.</a:t>
                      </a:r>
                      <a:endParaRPr lang="en-US" sz="1100"/>
                    </a:p>
                    <a:p>
                      <a:pPr algn="just">
                        <a:lnSpc>
                          <a:spcPts val="2100"/>
                        </a:lnSpc>
                      </a:pPr>
                      <a:r>
                        <a:rPr lang="en-US" sz="1500">
                          <a:solidFill>
                            <a:srgbClr val="000000"/>
                          </a:solidFill>
                          <a:latin typeface="Open Sauce Bold"/>
                          <a:ea typeface="Open Sauce Bold"/>
                          <a:cs typeface="Open Sauce Bold"/>
                          <a:sym typeface="Open Sauce Bold"/>
                        </a:rPr>
                        <a:t>Limitations :</a:t>
                      </a:r>
                      <a:r>
                        <a:rPr lang="en-US" sz="1500">
                          <a:solidFill>
                            <a:srgbClr val="000000"/>
                          </a:solidFill>
                          <a:latin typeface="Open Sauce"/>
                          <a:ea typeface="Open Sauce"/>
                          <a:cs typeface="Open Sauce"/>
                          <a:sym typeface="Open Sauce"/>
                        </a:rPr>
                        <a:t> Complex techniques used to extract EEG signals</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244227">
                <a:tc>
                  <a:txBody>
                    <a:bodyPr/>
                    <a:lstStyle/>
                    <a:p>
                      <a:pPr algn="just">
                        <a:lnSpc>
                          <a:spcPts val="2100"/>
                        </a:lnSpc>
                        <a:defRPr/>
                      </a:pPr>
                      <a:r>
                        <a:rPr lang="en-US" sz="1500">
                          <a:solidFill>
                            <a:srgbClr val="000000"/>
                          </a:solidFill>
                          <a:latin typeface="Open Sauce Bold"/>
                          <a:ea typeface="Open Sauce Bold"/>
                          <a:cs typeface="Open Sauce Bold"/>
                          <a:sym typeface="Open Sauce Bold"/>
                        </a:rPr>
                        <a:t>Rajashekar Shastry et al[3]</a:t>
                      </a:r>
                      <a:endParaRPr lang="en-US" sz="1100"/>
                    </a:p>
                    <a:p>
                      <a:pPr algn="just">
                        <a:lnSpc>
                          <a:spcPts val="2100"/>
                        </a:lnSpc>
                      </a:pPr>
                      <a:r>
                        <a:rPr lang="en-US" sz="1500">
                          <a:solidFill>
                            <a:srgbClr val="000000"/>
                          </a:solidFill>
                          <a:latin typeface="Open Sauce Bold"/>
                          <a:ea typeface="Open Sauce Bold"/>
                          <a:cs typeface="Open Sauce Bold"/>
                          <a:sym typeface="Open Sauce Bold"/>
                        </a:rPr>
                        <a:t>Published Year : 2022</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tc>
                  <a:txBody>
                    <a:bodyPr/>
                    <a:lstStyle/>
                    <a:p>
                      <a:pPr algn="just">
                        <a:lnSpc>
                          <a:spcPts val="2100"/>
                        </a:lnSpc>
                        <a:defRPr/>
                      </a:pPr>
                      <a:r>
                        <a:rPr lang="en-US" sz="1500">
                          <a:solidFill>
                            <a:srgbClr val="000000"/>
                          </a:solidFill>
                          <a:latin typeface="Open Sauce Bold"/>
                          <a:ea typeface="Open Sauce Bold"/>
                          <a:cs typeface="Open Sauce Bold"/>
                          <a:sym typeface="Open Sauce Bold"/>
                        </a:rPr>
                        <a:t>Driver Drowsiness Detection Using Machine Learning</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tc>
                  <a:txBody>
                    <a:bodyPr/>
                    <a:lstStyle/>
                    <a:p>
                      <a:pPr algn="just">
                        <a:lnSpc>
                          <a:spcPts val="2100"/>
                        </a:lnSpc>
                        <a:defRPr/>
                      </a:pPr>
                      <a:r>
                        <a:rPr lang="en-US" sz="1500">
                          <a:solidFill>
                            <a:srgbClr val="000000"/>
                          </a:solidFill>
                          <a:latin typeface="Open Sauce Bold"/>
                          <a:ea typeface="Open Sauce Bold"/>
                          <a:cs typeface="Open Sauce Bold"/>
                          <a:sym typeface="Open Sauce Bold"/>
                        </a:rPr>
                        <a:t>Dataset : </a:t>
                      </a:r>
                      <a:r>
                        <a:rPr lang="en-US" sz="1500">
                          <a:solidFill>
                            <a:srgbClr val="000000"/>
                          </a:solidFill>
                          <a:latin typeface="Open Sauce"/>
                          <a:ea typeface="Open Sauce"/>
                          <a:cs typeface="Open Sauce"/>
                          <a:sym typeface="Open Sauce"/>
                        </a:rPr>
                        <a:t>Eyes and Face</a:t>
                      </a:r>
                      <a:endParaRPr lang="en-US" sz="1100"/>
                    </a:p>
                    <a:p>
                      <a:pPr algn="just">
                        <a:lnSpc>
                          <a:spcPts val="2100"/>
                        </a:lnSpc>
                      </a:pPr>
                      <a:r>
                        <a:rPr lang="en-US" sz="1500">
                          <a:solidFill>
                            <a:srgbClr val="000000"/>
                          </a:solidFill>
                          <a:latin typeface="Open Sauce Bold"/>
                          <a:ea typeface="Open Sauce Bold"/>
                          <a:cs typeface="Open Sauce Bold"/>
                          <a:sym typeface="Open Sauce Bold"/>
                        </a:rPr>
                        <a:t>Algorithms used :</a:t>
                      </a:r>
                      <a:r>
                        <a:rPr lang="en-US" sz="1500">
                          <a:solidFill>
                            <a:srgbClr val="000000"/>
                          </a:solidFill>
                          <a:latin typeface="Open Sauce"/>
                          <a:ea typeface="Open Sauce"/>
                          <a:cs typeface="Open Sauce"/>
                          <a:sym typeface="Open Sauce"/>
                        </a:rPr>
                        <a:t>  Bayesian classifier, FLDA, SVM</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tc>
                  <a:txBody>
                    <a:bodyPr/>
                    <a:lstStyle/>
                    <a:p>
                      <a:pPr algn="just">
                        <a:lnSpc>
                          <a:spcPts val="2100"/>
                        </a:lnSpc>
                        <a:defRPr/>
                      </a:pPr>
                      <a:r>
                        <a:rPr lang="en-US" sz="1500">
                          <a:solidFill>
                            <a:srgbClr val="000000"/>
                          </a:solidFill>
                          <a:latin typeface="Open Sauce Bold"/>
                          <a:ea typeface="Open Sauce Bold"/>
                          <a:cs typeface="Open Sauce Bold"/>
                          <a:sym typeface="Open Sauce Bold"/>
                        </a:rPr>
                        <a:t>Results : </a:t>
                      </a:r>
                      <a:r>
                        <a:rPr lang="en-US" sz="1500">
                          <a:solidFill>
                            <a:srgbClr val="000000"/>
                          </a:solidFill>
                          <a:latin typeface="Open Sauce"/>
                          <a:ea typeface="Open Sauce"/>
                          <a:cs typeface="Open Sauce"/>
                          <a:sym typeface="Open Sauce"/>
                        </a:rPr>
                        <a:t>Detected drowsiness based on visual behaviour</a:t>
                      </a:r>
                      <a:r>
                        <a:rPr lang="en-US" sz="1500">
                          <a:solidFill>
                            <a:srgbClr val="000000"/>
                          </a:solidFill>
                          <a:latin typeface="Open Sauce Bold"/>
                          <a:ea typeface="Open Sauce Bold"/>
                          <a:cs typeface="Open Sauce Bold"/>
                          <a:sym typeface="Open Sauce Bold"/>
                        </a:rPr>
                        <a:t> </a:t>
                      </a:r>
                      <a:endParaRPr lang="en-US" sz="1100"/>
                    </a:p>
                    <a:p>
                      <a:pPr algn="just">
                        <a:lnSpc>
                          <a:spcPts val="2100"/>
                        </a:lnSpc>
                      </a:pPr>
                      <a:r>
                        <a:rPr lang="en-US" sz="1500">
                          <a:solidFill>
                            <a:srgbClr val="000000"/>
                          </a:solidFill>
                          <a:latin typeface="Open Sauce Bold"/>
                          <a:ea typeface="Open Sauce Bold"/>
                          <a:cs typeface="Open Sauce Bold"/>
                          <a:sym typeface="Open Sauce Bold"/>
                        </a:rPr>
                        <a:t>Limitations : </a:t>
                      </a:r>
                      <a:r>
                        <a:rPr lang="en-US" sz="1500">
                          <a:solidFill>
                            <a:srgbClr val="000000"/>
                          </a:solidFill>
                          <a:latin typeface="Open Sauce"/>
                          <a:ea typeface="Open Sauce"/>
                          <a:cs typeface="Open Sauce"/>
                          <a:sym typeface="Open Sauce"/>
                        </a:rPr>
                        <a:t>Driver attention not included</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244227">
                <a:tc>
                  <a:txBody>
                    <a:bodyPr/>
                    <a:lstStyle/>
                    <a:p>
                      <a:pPr algn="just">
                        <a:lnSpc>
                          <a:spcPts val="2100"/>
                        </a:lnSpc>
                        <a:defRPr/>
                      </a:pPr>
                      <a:r>
                        <a:rPr lang="en-US" sz="1500">
                          <a:solidFill>
                            <a:srgbClr val="000000"/>
                          </a:solidFill>
                          <a:latin typeface="Open Sauce Bold"/>
                          <a:ea typeface="Open Sauce Bold"/>
                          <a:cs typeface="Open Sauce Bold"/>
                          <a:sym typeface="Open Sauce Bold"/>
                        </a:rPr>
                        <a:t>Sanjeevani Srivastava et al[4]</a:t>
                      </a:r>
                      <a:endParaRPr lang="en-US" sz="1100"/>
                    </a:p>
                    <a:p>
                      <a:pPr algn="just">
                        <a:lnSpc>
                          <a:spcPts val="2100"/>
                        </a:lnSpc>
                      </a:pPr>
                      <a:r>
                        <a:rPr lang="en-US" sz="1500">
                          <a:solidFill>
                            <a:srgbClr val="000000"/>
                          </a:solidFill>
                          <a:latin typeface="Open Sauce Bold"/>
                          <a:ea typeface="Open Sauce Bold"/>
                          <a:cs typeface="Open Sauce Bold"/>
                          <a:sym typeface="Open Sauce Bold"/>
                        </a:rPr>
                        <a:t>Published Year : 2023</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tc>
                  <a:txBody>
                    <a:bodyPr/>
                    <a:lstStyle/>
                    <a:p>
                      <a:pPr algn="just">
                        <a:lnSpc>
                          <a:spcPts val="2100"/>
                        </a:lnSpc>
                        <a:defRPr/>
                      </a:pPr>
                      <a:r>
                        <a:rPr lang="en-US" sz="1500">
                          <a:solidFill>
                            <a:srgbClr val="000000"/>
                          </a:solidFill>
                          <a:latin typeface="Open Sauce Bold"/>
                          <a:ea typeface="Open Sauce Bold"/>
                          <a:cs typeface="Open Sauce Bold"/>
                          <a:sym typeface="Open Sauce Bold"/>
                        </a:rPr>
                        <a:t>Driver Drowsiness Monitoring System using Machine Learning</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tc>
                  <a:txBody>
                    <a:bodyPr/>
                    <a:lstStyle/>
                    <a:p>
                      <a:pPr algn="just">
                        <a:lnSpc>
                          <a:spcPts val="2100"/>
                        </a:lnSpc>
                        <a:defRPr/>
                      </a:pPr>
                      <a:r>
                        <a:rPr lang="en-US" sz="1500">
                          <a:solidFill>
                            <a:srgbClr val="000000"/>
                          </a:solidFill>
                          <a:latin typeface="Open Sauce Bold"/>
                          <a:ea typeface="Open Sauce Bold"/>
                          <a:cs typeface="Open Sauce Bold"/>
                          <a:sym typeface="Open Sauce Bold"/>
                        </a:rPr>
                        <a:t>Dataset : </a:t>
                      </a:r>
                      <a:r>
                        <a:rPr lang="en-US" sz="1500">
                          <a:solidFill>
                            <a:srgbClr val="000000"/>
                          </a:solidFill>
                          <a:latin typeface="Open Sauce"/>
                          <a:ea typeface="Open Sauce"/>
                          <a:cs typeface="Open Sauce"/>
                          <a:sym typeface="Open Sauce"/>
                        </a:rPr>
                        <a:t>Open eyes, Closed eyes</a:t>
                      </a:r>
                      <a:endParaRPr lang="en-US" sz="1100"/>
                    </a:p>
                    <a:p>
                      <a:pPr algn="just">
                        <a:lnSpc>
                          <a:spcPts val="2100"/>
                        </a:lnSpc>
                      </a:pPr>
                      <a:r>
                        <a:rPr lang="en-US" sz="1500">
                          <a:solidFill>
                            <a:srgbClr val="000000"/>
                          </a:solidFill>
                          <a:latin typeface="Open Sauce Bold"/>
                          <a:ea typeface="Open Sauce Bold"/>
                          <a:cs typeface="Open Sauce Bold"/>
                          <a:sym typeface="Open Sauce Bold"/>
                        </a:rPr>
                        <a:t>Algorithms used : </a:t>
                      </a:r>
                      <a:r>
                        <a:rPr lang="en-US" sz="1500">
                          <a:solidFill>
                            <a:srgbClr val="000000"/>
                          </a:solidFill>
                          <a:latin typeface="Open Sauce"/>
                          <a:ea typeface="Open Sauce"/>
                          <a:cs typeface="Open Sauce"/>
                          <a:sym typeface="Open Sauce"/>
                        </a:rPr>
                        <a:t>Convolutional Neural Network (CNN), HAAR cascade classifier</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tc>
                  <a:txBody>
                    <a:bodyPr/>
                    <a:lstStyle/>
                    <a:p>
                      <a:pPr algn="just">
                        <a:lnSpc>
                          <a:spcPts val="2100"/>
                        </a:lnSpc>
                        <a:defRPr/>
                      </a:pPr>
                      <a:r>
                        <a:rPr lang="en-US" sz="1500">
                          <a:solidFill>
                            <a:srgbClr val="000000"/>
                          </a:solidFill>
                          <a:latin typeface="Open Sauce Bold"/>
                          <a:ea typeface="Open Sauce Bold"/>
                          <a:cs typeface="Open Sauce Bold"/>
                          <a:sym typeface="Open Sauce Bold"/>
                        </a:rPr>
                        <a:t>Results : </a:t>
                      </a:r>
                      <a:r>
                        <a:rPr lang="en-US" sz="1500">
                          <a:solidFill>
                            <a:srgbClr val="000000"/>
                          </a:solidFill>
                          <a:latin typeface="Open Sauce"/>
                          <a:ea typeface="Open Sauce"/>
                          <a:cs typeface="Open Sauce"/>
                          <a:sym typeface="Open Sauce"/>
                        </a:rPr>
                        <a:t> calculates the driver's tiredness level from the driver using a combination of webcam, HAAR cascade classifier</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623714">
                <a:tc>
                  <a:txBody>
                    <a:bodyPr/>
                    <a:lstStyle/>
                    <a:p>
                      <a:pPr algn="just">
                        <a:lnSpc>
                          <a:spcPts val="2100"/>
                        </a:lnSpc>
                        <a:defRPr/>
                      </a:pPr>
                      <a:r>
                        <a:rPr lang="en-US" sz="1500">
                          <a:solidFill>
                            <a:srgbClr val="000000"/>
                          </a:solidFill>
                          <a:latin typeface="Open Sauce Bold"/>
                          <a:ea typeface="Open Sauce Bold"/>
                          <a:cs typeface="Open Sauce Bold"/>
                          <a:sym typeface="Open Sauce Bold"/>
                        </a:rPr>
                        <a:t>Shivam Dhiman[5]</a:t>
                      </a:r>
                      <a:endParaRPr lang="en-US" sz="1100"/>
                    </a:p>
                    <a:p>
                      <a:pPr algn="just">
                        <a:lnSpc>
                          <a:spcPts val="2100"/>
                        </a:lnSpc>
                      </a:pPr>
                      <a:r>
                        <a:rPr lang="en-US" sz="1500">
                          <a:solidFill>
                            <a:srgbClr val="000000"/>
                          </a:solidFill>
                          <a:latin typeface="Open Sauce Bold"/>
                          <a:ea typeface="Open Sauce Bold"/>
                          <a:cs typeface="Open Sauce Bold"/>
                          <a:sym typeface="Open Sauce Bold"/>
                        </a:rPr>
                        <a:t>Published Year : 2023</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tc>
                  <a:txBody>
                    <a:bodyPr/>
                    <a:lstStyle/>
                    <a:p>
                      <a:pPr algn="just">
                        <a:lnSpc>
                          <a:spcPts val="2100"/>
                        </a:lnSpc>
                        <a:defRPr/>
                      </a:pPr>
                      <a:r>
                        <a:rPr lang="en-US" sz="1500">
                          <a:solidFill>
                            <a:srgbClr val="000000"/>
                          </a:solidFill>
                          <a:latin typeface="Open Sauce Bold"/>
                          <a:ea typeface="Open Sauce Bold"/>
                          <a:cs typeface="Open Sauce Bold"/>
                          <a:sym typeface="Open Sauce Bold"/>
                        </a:rPr>
                        <a:t>Automated Driver Drowsiness Detection</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tc>
                  <a:txBody>
                    <a:bodyPr/>
                    <a:lstStyle/>
                    <a:p>
                      <a:pPr algn="just">
                        <a:lnSpc>
                          <a:spcPts val="2100"/>
                        </a:lnSpc>
                        <a:defRPr/>
                      </a:pPr>
                      <a:r>
                        <a:rPr lang="en-US" sz="1500">
                          <a:solidFill>
                            <a:srgbClr val="000000"/>
                          </a:solidFill>
                          <a:latin typeface="Open Sauce Bold"/>
                          <a:ea typeface="Open Sauce Bold"/>
                          <a:cs typeface="Open Sauce Bold"/>
                          <a:sym typeface="Open Sauce Bold"/>
                        </a:rPr>
                        <a:t>Dataset used : </a:t>
                      </a:r>
                      <a:r>
                        <a:rPr lang="en-US" sz="1500">
                          <a:solidFill>
                            <a:srgbClr val="000000"/>
                          </a:solidFill>
                          <a:latin typeface="Open Sauce"/>
                          <a:ea typeface="Open Sauce"/>
                          <a:cs typeface="Open Sauce"/>
                          <a:sym typeface="Open Sauce"/>
                        </a:rPr>
                        <a:t>Face landmarks, Left eyes, Right eyes</a:t>
                      </a:r>
                      <a:endParaRPr lang="en-US" sz="1100"/>
                    </a:p>
                    <a:p>
                      <a:pPr algn="just">
                        <a:lnSpc>
                          <a:spcPts val="2100"/>
                        </a:lnSpc>
                      </a:pPr>
                      <a:r>
                        <a:rPr lang="en-US" sz="1500">
                          <a:solidFill>
                            <a:srgbClr val="000000"/>
                          </a:solidFill>
                          <a:latin typeface="Open Sauce Bold"/>
                          <a:ea typeface="Open Sauce Bold"/>
                          <a:cs typeface="Open Sauce Bold"/>
                          <a:sym typeface="Open Sauce Bold"/>
                        </a:rPr>
                        <a:t>Algorithms used : </a:t>
                      </a:r>
                      <a:r>
                        <a:rPr lang="en-US" sz="1500">
                          <a:solidFill>
                            <a:srgbClr val="000000"/>
                          </a:solidFill>
                          <a:latin typeface="Open Sauce"/>
                          <a:ea typeface="Open Sauce"/>
                          <a:cs typeface="Open Sauce"/>
                          <a:sym typeface="Open Sauce"/>
                        </a:rPr>
                        <a:t>Regression tress, SVM</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tc>
                  <a:txBody>
                    <a:bodyPr/>
                    <a:lstStyle/>
                    <a:p>
                      <a:pPr algn="just">
                        <a:lnSpc>
                          <a:spcPts val="2100"/>
                        </a:lnSpc>
                        <a:defRPr/>
                      </a:pPr>
                      <a:r>
                        <a:rPr lang="en-US" sz="1500" dirty="0">
                          <a:solidFill>
                            <a:srgbClr val="000000"/>
                          </a:solidFill>
                          <a:latin typeface="Open Sauce Bold"/>
                          <a:ea typeface="Open Sauce Bold"/>
                          <a:cs typeface="Open Sauce Bold"/>
                          <a:sym typeface="Open Sauce Bold"/>
                        </a:rPr>
                        <a:t>Results : </a:t>
                      </a:r>
                      <a:r>
                        <a:rPr lang="en-US" sz="1500" dirty="0">
                          <a:solidFill>
                            <a:srgbClr val="000000"/>
                          </a:solidFill>
                          <a:latin typeface="Open Sauce"/>
                          <a:ea typeface="Open Sauce"/>
                          <a:cs typeface="Open Sauce"/>
                          <a:sym typeface="Open Sauce"/>
                        </a:rPr>
                        <a:t>capability to detect sleepy, risky driving behaviors in drivers in a very short amount of time.</a:t>
                      </a:r>
                      <a:endParaRPr lang="en-US" sz="1100" dirty="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89611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405760" y="401403"/>
            <a:ext cx="1761083"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sp>
        <p:nvSpPr>
          <p:cNvPr id="7" name="Freeform 7"/>
          <p:cNvSpPr/>
          <p:nvPr/>
        </p:nvSpPr>
        <p:spPr>
          <a:xfrm flipH="1">
            <a:off x="393341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a:off x="600539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flipH="1">
            <a:off x="887270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AC96"/>
            </a:soli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10382357" y="401403"/>
            <a:ext cx="1836150"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Objectives</a:t>
            </a:r>
          </a:p>
        </p:txBody>
      </p:sp>
      <p:sp>
        <p:nvSpPr>
          <p:cNvPr id="14" name="Freeform 14"/>
          <p:cNvSpPr/>
          <p:nvPr/>
        </p:nvSpPr>
        <p:spPr>
          <a:xfrm flipH="1">
            <a:off x="10966034"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a:off x="15191021"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5746825" y="449028"/>
            <a:ext cx="290771" cy="290771"/>
          </a:xfrm>
          <a:custGeom>
            <a:avLst/>
            <a:gdLst/>
            <a:ahLst/>
            <a:cxnLst/>
            <a:rect l="l" t="t" r="r" b="b"/>
            <a:pathLst>
              <a:path w="290771" h="290771">
                <a:moveTo>
                  <a:pt x="0" y="0"/>
                </a:moveTo>
                <a:lnTo>
                  <a:pt x="290771" y="0"/>
                </a:lnTo>
                <a:lnTo>
                  <a:pt x="290771" y="290770"/>
                </a:lnTo>
                <a:lnTo>
                  <a:pt x="0" y="29077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17" name="Group 17"/>
          <p:cNvGrpSpPr/>
          <p:nvPr/>
        </p:nvGrpSpPr>
        <p:grpSpPr>
          <a:xfrm>
            <a:off x="0" y="1116460"/>
            <a:ext cx="18288000" cy="9170540"/>
            <a:chOff x="0" y="0"/>
            <a:chExt cx="4862686" cy="2438400"/>
          </a:xfrm>
        </p:grpSpPr>
        <p:sp>
          <p:nvSpPr>
            <p:cNvPr id="18" name="Freeform 18"/>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19" name="TextBox 19"/>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0" name="AutoShape 20"/>
          <p:cNvSpPr/>
          <p:nvPr/>
        </p:nvSpPr>
        <p:spPr>
          <a:xfrm>
            <a:off x="685272" y="1603451"/>
            <a:ext cx="343428" cy="0"/>
          </a:xfrm>
          <a:prstGeom prst="line">
            <a:avLst/>
          </a:prstGeom>
          <a:ln w="47625" cap="rnd">
            <a:solidFill>
              <a:srgbClr val="000000"/>
            </a:solidFill>
            <a:prstDash val="solid"/>
            <a:headEnd type="none" w="sm" len="sm"/>
            <a:tailEnd type="arrow" w="med" len="sm"/>
          </a:ln>
        </p:spPr>
      </p:sp>
      <p:sp>
        <p:nvSpPr>
          <p:cNvPr id="21" name="AutoShape 21"/>
          <p:cNvSpPr/>
          <p:nvPr/>
        </p:nvSpPr>
        <p:spPr>
          <a:xfrm rot="-10800000">
            <a:off x="168470" y="1603451"/>
            <a:ext cx="343428" cy="0"/>
          </a:xfrm>
          <a:prstGeom prst="line">
            <a:avLst/>
          </a:prstGeom>
          <a:ln w="47625" cap="rnd">
            <a:solidFill>
              <a:srgbClr val="000000"/>
            </a:solidFill>
            <a:prstDash val="solid"/>
            <a:headEnd type="none" w="sm" len="sm"/>
            <a:tailEnd type="arrow" w="med" len="sm"/>
          </a:ln>
        </p:spPr>
      </p:sp>
      <p:sp>
        <p:nvSpPr>
          <p:cNvPr id="22" name="Freeform 22"/>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23" name="Group 23"/>
          <p:cNvGrpSpPr/>
          <p:nvPr/>
        </p:nvGrpSpPr>
        <p:grpSpPr>
          <a:xfrm>
            <a:off x="1600768" y="1348239"/>
            <a:ext cx="15658532" cy="510426"/>
            <a:chOff x="0" y="0"/>
            <a:chExt cx="12467294" cy="406400"/>
          </a:xfrm>
        </p:grpSpPr>
        <p:sp>
          <p:nvSpPr>
            <p:cNvPr id="24" name="Freeform 24"/>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25" name="TextBox 25"/>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6" name="Freeform 26"/>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27" name="TextBox 27"/>
          <p:cNvSpPr txBox="1"/>
          <p:nvPr/>
        </p:nvSpPr>
        <p:spPr>
          <a:xfrm>
            <a:off x="5443067" y="401403"/>
            <a:ext cx="2071972"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Introduction</a:t>
            </a:r>
          </a:p>
        </p:txBody>
      </p:sp>
      <p:sp>
        <p:nvSpPr>
          <p:cNvPr id="28" name="TextBox 28"/>
          <p:cNvSpPr txBox="1"/>
          <p:nvPr/>
        </p:nvSpPr>
        <p:spPr>
          <a:xfrm>
            <a:off x="7515039" y="401403"/>
            <a:ext cx="2610143"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Problem Statement</a:t>
            </a:r>
          </a:p>
        </p:txBody>
      </p:sp>
      <p:sp>
        <p:nvSpPr>
          <p:cNvPr id="29" name="TextBox 29"/>
          <p:cNvSpPr txBox="1"/>
          <p:nvPr/>
        </p:nvSpPr>
        <p:spPr>
          <a:xfrm>
            <a:off x="12475683" y="401403"/>
            <a:ext cx="2715338" cy="349250"/>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Dataset Description</a:t>
            </a:r>
          </a:p>
        </p:txBody>
      </p:sp>
      <p:sp>
        <p:nvSpPr>
          <p:cNvPr id="30" name="TextBox 30"/>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Dataset Description</a:t>
            </a:r>
          </a:p>
        </p:txBody>
      </p:sp>
      <p:sp>
        <p:nvSpPr>
          <p:cNvPr id="31" name="TextBox 31"/>
          <p:cNvSpPr txBox="1"/>
          <p:nvPr/>
        </p:nvSpPr>
        <p:spPr>
          <a:xfrm>
            <a:off x="933077" y="2449214"/>
            <a:ext cx="11739216" cy="1314450"/>
          </a:xfrm>
          <a:prstGeom prst="rect">
            <a:avLst/>
          </a:prstGeom>
        </p:spPr>
        <p:txBody>
          <a:bodyPr lIns="0" tIns="0" rIns="0" bIns="0" rtlCol="0" anchor="t">
            <a:spAutoFit/>
          </a:bodyPr>
          <a:lstStyle/>
          <a:p>
            <a:pPr algn="l">
              <a:lnSpc>
                <a:spcPts val="10319"/>
              </a:lnSpc>
            </a:pPr>
            <a:r>
              <a:rPr lang="en-US" sz="8599">
                <a:solidFill>
                  <a:srgbClr val="000000"/>
                </a:solidFill>
                <a:latin typeface="Open Sauce Heavy"/>
                <a:ea typeface="Open Sauce Heavy"/>
                <a:cs typeface="Open Sauce Heavy"/>
                <a:sym typeface="Open Sauce Heavy"/>
              </a:rPr>
              <a:t>Dataset Description</a:t>
            </a:r>
          </a:p>
        </p:txBody>
      </p:sp>
      <p:sp>
        <p:nvSpPr>
          <p:cNvPr id="32" name="TextBox 32"/>
          <p:cNvSpPr txBox="1"/>
          <p:nvPr/>
        </p:nvSpPr>
        <p:spPr>
          <a:xfrm>
            <a:off x="933077" y="3933005"/>
            <a:ext cx="9192105" cy="815975"/>
          </a:xfrm>
          <a:prstGeom prst="rect">
            <a:avLst/>
          </a:prstGeom>
        </p:spPr>
        <p:txBody>
          <a:bodyPr lIns="0" tIns="0" rIns="0" bIns="0" rtlCol="0" anchor="t">
            <a:spAutoFit/>
          </a:bodyPr>
          <a:lstStyle/>
          <a:p>
            <a:pPr algn="l">
              <a:lnSpc>
                <a:spcPts val="3249"/>
              </a:lnSpc>
            </a:pPr>
            <a:r>
              <a:rPr lang="en-US" sz="2499" dirty="0">
                <a:solidFill>
                  <a:srgbClr val="000000"/>
                </a:solidFill>
                <a:latin typeface="Open Sauce Heavy"/>
                <a:ea typeface="Open Sauce Heavy"/>
                <a:cs typeface="Open Sauce Heavy"/>
                <a:sym typeface="Open Sauce Heavy"/>
              </a:rPr>
              <a:t>Dataset used :    </a:t>
            </a:r>
            <a:r>
              <a:rPr lang="en-US" sz="2499" dirty="0">
                <a:solidFill>
                  <a:srgbClr val="000000"/>
                </a:solidFill>
                <a:latin typeface="Open Sauce Heavy"/>
                <a:ea typeface="Open Sauce Heavy"/>
                <a:cs typeface="Open Sauce Heavy"/>
                <a:sym typeface="Open Sauce Heavy"/>
                <a:hlinkClick r:id="rId22"/>
              </a:rPr>
              <a:t>shape_predictor_68_face_landmarks.dat</a:t>
            </a:r>
            <a:endParaRPr lang="en-US" sz="2499" dirty="0">
              <a:solidFill>
                <a:srgbClr val="000000"/>
              </a:solidFill>
              <a:latin typeface="Open Sauce Heavy"/>
              <a:ea typeface="Open Sauce Heavy"/>
              <a:cs typeface="Open Sauce Heavy"/>
              <a:sym typeface="Open Sauce Heavy"/>
            </a:endParaRPr>
          </a:p>
          <a:p>
            <a:pPr algn="l">
              <a:lnSpc>
                <a:spcPts val="3249"/>
              </a:lnSpc>
            </a:pPr>
            <a:endParaRPr lang="en-US" sz="2499" dirty="0">
              <a:solidFill>
                <a:srgbClr val="000000"/>
              </a:solidFill>
              <a:latin typeface="Open Sauce Heavy"/>
              <a:ea typeface="Open Sauce Heavy"/>
              <a:cs typeface="Open Sauce Heavy"/>
              <a:sym typeface="Open Sauce Heavy"/>
            </a:endParaRPr>
          </a:p>
        </p:txBody>
      </p:sp>
      <p:sp>
        <p:nvSpPr>
          <p:cNvPr id="33" name="TextBox 33"/>
          <p:cNvSpPr txBox="1"/>
          <p:nvPr/>
        </p:nvSpPr>
        <p:spPr>
          <a:xfrm>
            <a:off x="856986" y="5263613"/>
            <a:ext cx="8496957" cy="1779905"/>
          </a:xfrm>
          <a:prstGeom prst="rect">
            <a:avLst/>
          </a:prstGeom>
        </p:spPr>
        <p:txBody>
          <a:bodyPr lIns="0" tIns="0" rIns="0" bIns="0" rtlCol="0" anchor="t">
            <a:spAutoFit/>
          </a:bodyPr>
          <a:lstStyle/>
          <a:p>
            <a:pPr algn="l">
              <a:lnSpc>
                <a:spcPts val="3380"/>
              </a:lnSpc>
            </a:pPr>
            <a:r>
              <a:rPr lang="en-US" sz="2600">
                <a:solidFill>
                  <a:srgbClr val="000000"/>
                </a:solidFill>
                <a:latin typeface="Open Sauce Bold"/>
                <a:ea typeface="Open Sauce Bold"/>
                <a:cs typeface="Open Sauce Bold"/>
                <a:sym typeface="Open Sauce Bold"/>
              </a:rPr>
              <a:t>68 Facial Landmarks : </a:t>
            </a:r>
          </a:p>
          <a:p>
            <a:pPr algn="l">
              <a:lnSpc>
                <a:spcPts val="2730"/>
              </a:lnSpc>
            </a:pPr>
            <a:r>
              <a:rPr lang="en-US" sz="2100">
                <a:solidFill>
                  <a:srgbClr val="000000"/>
                </a:solidFill>
                <a:latin typeface="Open Sauce"/>
                <a:ea typeface="Open Sauce"/>
                <a:cs typeface="Open Sauce"/>
                <a:sym typeface="Open Sauce"/>
              </a:rPr>
              <a:t>The model can detect 68 specific points on a face, including the eyes, eyebrows, nose, mouth, and jawline. These landmarks help define the shape and structure of the face.</a:t>
            </a:r>
          </a:p>
          <a:p>
            <a:pPr algn="l">
              <a:lnSpc>
                <a:spcPts val="2730"/>
              </a:lnSpc>
            </a:pPr>
            <a:endParaRPr lang="en-US" sz="2100">
              <a:solidFill>
                <a:srgbClr val="000000"/>
              </a:solidFill>
              <a:latin typeface="Open Sauce"/>
              <a:ea typeface="Open Sauce"/>
              <a:cs typeface="Open Sauce"/>
              <a:sym typeface="Open Sauce"/>
            </a:endParaRPr>
          </a:p>
        </p:txBody>
      </p:sp>
      <p:sp>
        <p:nvSpPr>
          <p:cNvPr id="34" name="TextBox 34"/>
          <p:cNvSpPr txBox="1"/>
          <p:nvPr/>
        </p:nvSpPr>
        <p:spPr>
          <a:xfrm>
            <a:off x="856986" y="7234018"/>
            <a:ext cx="8496957" cy="2122805"/>
          </a:xfrm>
          <a:prstGeom prst="rect">
            <a:avLst/>
          </a:prstGeom>
        </p:spPr>
        <p:txBody>
          <a:bodyPr lIns="0" tIns="0" rIns="0" bIns="0" rtlCol="0" anchor="t">
            <a:spAutoFit/>
          </a:bodyPr>
          <a:lstStyle/>
          <a:p>
            <a:pPr algn="l">
              <a:lnSpc>
                <a:spcPts val="3380"/>
              </a:lnSpc>
            </a:pPr>
            <a:r>
              <a:rPr lang="en-US" sz="2600">
                <a:solidFill>
                  <a:srgbClr val="000000"/>
                </a:solidFill>
                <a:latin typeface="Open Sauce Bold"/>
                <a:ea typeface="Open Sauce Bold"/>
                <a:cs typeface="Open Sauce Bold"/>
                <a:sym typeface="Open Sauce Bold"/>
              </a:rPr>
              <a:t>Pre-trained Weights : </a:t>
            </a:r>
          </a:p>
          <a:p>
            <a:pPr algn="l">
              <a:lnSpc>
                <a:spcPts val="2730"/>
              </a:lnSpc>
            </a:pPr>
            <a:r>
              <a:rPr lang="en-US" sz="2100">
                <a:solidFill>
                  <a:srgbClr val="000000"/>
                </a:solidFill>
                <a:latin typeface="Open Sauce"/>
                <a:ea typeface="Open Sauce"/>
                <a:cs typeface="Open Sauce"/>
                <a:sym typeface="Open Sauce"/>
              </a:rPr>
              <a:t>The file includes weights from a machine learning model that has been trained on a large dataset of annotated images. These weights are used to predict the location of facial landmarks on new images.</a:t>
            </a:r>
          </a:p>
          <a:p>
            <a:pPr algn="l">
              <a:lnSpc>
                <a:spcPts val="2730"/>
              </a:lnSpc>
            </a:pPr>
            <a:endParaRPr lang="en-US" sz="2100">
              <a:solidFill>
                <a:srgbClr val="000000"/>
              </a:solidFill>
              <a:latin typeface="Open Sauce"/>
              <a:ea typeface="Open Sauce"/>
              <a:cs typeface="Open Sauce"/>
              <a:sym typeface="Open Sauce"/>
            </a:endParaRPr>
          </a:p>
        </p:txBody>
      </p:sp>
      <p:sp>
        <p:nvSpPr>
          <p:cNvPr id="35" name="TextBox 35"/>
          <p:cNvSpPr txBox="1"/>
          <p:nvPr/>
        </p:nvSpPr>
        <p:spPr>
          <a:xfrm>
            <a:off x="10382357" y="5772150"/>
            <a:ext cx="7905643" cy="2501095"/>
          </a:xfrm>
          <a:prstGeom prst="rect">
            <a:avLst/>
          </a:prstGeom>
        </p:spPr>
        <p:txBody>
          <a:bodyPr lIns="0" tIns="0" rIns="0" bIns="0" rtlCol="0" anchor="t">
            <a:spAutoFit/>
          </a:bodyPr>
          <a:lstStyle/>
          <a:p>
            <a:pPr algn="l">
              <a:lnSpc>
                <a:spcPts val="3359"/>
              </a:lnSpc>
            </a:pPr>
            <a:r>
              <a:rPr lang="en-US" sz="2400">
                <a:solidFill>
                  <a:srgbClr val="000000"/>
                </a:solidFill>
                <a:latin typeface="Open Sauce Bold"/>
                <a:ea typeface="Open Sauce Bold"/>
                <a:cs typeface="Open Sauce Bold"/>
                <a:sym typeface="Open Sauce Bold"/>
              </a:rPr>
              <a:t>Model Architecture : </a:t>
            </a:r>
          </a:p>
          <a:p>
            <a:pPr algn="l">
              <a:lnSpc>
                <a:spcPts val="2940"/>
              </a:lnSpc>
            </a:pPr>
            <a:r>
              <a:rPr lang="en-US" sz="2100">
                <a:solidFill>
                  <a:srgbClr val="000000"/>
                </a:solidFill>
                <a:latin typeface="Open Sauce"/>
                <a:ea typeface="Open Sauce"/>
                <a:cs typeface="Open Sauce"/>
                <a:sym typeface="Open Sauce"/>
              </a:rPr>
              <a:t>This file contains the structure of the trained model, specifying how input images are processed to produce the landmark predictions.</a:t>
            </a:r>
          </a:p>
          <a:p>
            <a:pPr algn="l">
              <a:lnSpc>
                <a:spcPts val="3386"/>
              </a:lnSpc>
            </a:pPr>
            <a:endParaRPr lang="en-US" sz="2100">
              <a:solidFill>
                <a:srgbClr val="000000"/>
              </a:solidFill>
              <a:latin typeface="Open Sauce"/>
              <a:ea typeface="Open Sauce"/>
              <a:cs typeface="Open Sauce"/>
              <a:sym typeface="Open Sauce"/>
            </a:endParaRPr>
          </a:p>
          <a:p>
            <a:pPr algn="ctr">
              <a:lnSpc>
                <a:spcPts val="4428"/>
              </a:lnSpc>
            </a:pPr>
            <a:endParaRPr lang="en-US" sz="2100">
              <a:solidFill>
                <a:srgbClr val="000000"/>
              </a:solidFill>
              <a:latin typeface="Open Sauce"/>
              <a:ea typeface="Open Sauce"/>
              <a:cs typeface="Open Sauce"/>
              <a:sym typeface="Open Sau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3079011" y="449028"/>
            <a:ext cx="300609" cy="290771"/>
          </a:xfrm>
          <a:custGeom>
            <a:avLst/>
            <a:gdLst/>
            <a:ahLst/>
            <a:cxnLst/>
            <a:rect l="l" t="t" r="r" b="b"/>
            <a:pathLst>
              <a:path w="300609" h="290771">
                <a:moveTo>
                  <a:pt x="0" y="0"/>
                </a:moveTo>
                <a:lnTo>
                  <a:pt x="300608" y="0"/>
                </a:lnTo>
                <a:lnTo>
                  <a:pt x="300608" y="290770"/>
                </a:lnTo>
                <a:lnTo>
                  <a:pt x="0" y="290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09649" y="401403"/>
            <a:ext cx="1623304"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id="5" name="Freeform 5"/>
          <p:cNvSpPr/>
          <p:nvPr/>
        </p:nvSpPr>
        <p:spPr>
          <a:xfrm flipH="1">
            <a:off x="189611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405760" y="401403"/>
            <a:ext cx="1761083"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Abstract</a:t>
            </a:r>
          </a:p>
        </p:txBody>
      </p:sp>
      <p:sp>
        <p:nvSpPr>
          <p:cNvPr id="7" name="Freeform 7"/>
          <p:cNvSpPr/>
          <p:nvPr/>
        </p:nvSpPr>
        <p:spPr>
          <a:xfrm flipH="1">
            <a:off x="393341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a:off x="6005390"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flipH="1">
            <a:off x="8872708" y="97511"/>
            <a:ext cx="13644574" cy="6946007"/>
          </a:xfrm>
          <a:custGeom>
            <a:avLst/>
            <a:gdLst/>
            <a:ahLst/>
            <a:cxnLst/>
            <a:rect l="l" t="t" r="r" b="b"/>
            <a:pathLst>
              <a:path w="13644574" h="6946007">
                <a:moveTo>
                  <a:pt x="13644574" y="0"/>
                </a:moveTo>
                <a:lnTo>
                  <a:pt x="0" y="0"/>
                </a:lnTo>
                <a:lnTo>
                  <a:pt x="0" y="6946007"/>
                </a:lnTo>
                <a:lnTo>
                  <a:pt x="13644574" y="6946007"/>
                </a:lnTo>
                <a:lnTo>
                  <a:pt x="13644574"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0" name="Group 10"/>
          <p:cNvGrpSpPr/>
          <p:nvPr/>
        </p:nvGrpSpPr>
        <p:grpSpPr>
          <a:xfrm>
            <a:off x="335973" y="263361"/>
            <a:ext cx="597104" cy="597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AC96"/>
            </a:soli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13" name="TextBox 13"/>
          <p:cNvSpPr txBox="1"/>
          <p:nvPr/>
        </p:nvSpPr>
        <p:spPr>
          <a:xfrm>
            <a:off x="5443067" y="401403"/>
            <a:ext cx="2071972"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Introduction</a:t>
            </a:r>
          </a:p>
        </p:txBody>
      </p:sp>
      <p:sp>
        <p:nvSpPr>
          <p:cNvPr id="14" name="TextBox 14"/>
          <p:cNvSpPr txBox="1"/>
          <p:nvPr/>
        </p:nvSpPr>
        <p:spPr>
          <a:xfrm>
            <a:off x="7515039" y="401403"/>
            <a:ext cx="2715338"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Problem Statement</a:t>
            </a:r>
          </a:p>
        </p:txBody>
      </p:sp>
      <p:sp>
        <p:nvSpPr>
          <p:cNvPr id="15" name="TextBox 15"/>
          <p:cNvSpPr txBox="1"/>
          <p:nvPr/>
        </p:nvSpPr>
        <p:spPr>
          <a:xfrm>
            <a:off x="10382357" y="401403"/>
            <a:ext cx="1836150" cy="349250"/>
          </a:xfrm>
          <a:prstGeom prst="rect">
            <a:avLst/>
          </a:prstGeom>
        </p:spPr>
        <p:txBody>
          <a:bodyPr lIns="0" tIns="0" rIns="0" bIns="0" rtlCol="0" anchor="t">
            <a:spAutoFit/>
          </a:bodyPr>
          <a:lstStyle/>
          <a:p>
            <a:pPr algn="l">
              <a:lnSpc>
                <a:spcPts val="2800"/>
              </a:lnSpc>
            </a:pPr>
            <a:r>
              <a:rPr lang="en-US" sz="2000">
                <a:solidFill>
                  <a:srgbClr val="FFFFFF"/>
                </a:solidFill>
                <a:latin typeface="Open Sauce"/>
                <a:ea typeface="Open Sauce"/>
                <a:cs typeface="Open Sauce"/>
                <a:sym typeface="Open Sauce"/>
              </a:rPr>
              <a:t>Objectives</a:t>
            </a:r>
          </a:p>
        </p:txBody>
      </p:sp>
      <p:sp>
        <p:nvSpPr>
          <p:cNvPr id="16" name="Freeform 16"/>
          <p:cNvSpPr/>
          <p:nvPr/>
        </p:nvSpPr>
        <p:spPr>
          <a:xfrm flipH="1">
            <a:off x="10966034" y="97511"/>
            <a:ext cx="13644574" cy="6946007"/>
          </a:xfrm>
          <a:custGeom>
            <a:avLst/>
            <a:gdLst/>
            <a:ahLst/>
            <a:cxnLst/>
            <a:rect l="l" t="t" r="r" b="b"/>
            <a:pathLst>
              <a:path w="13644574" h="6946007">
                <a:moveTo>
                  <a:pt x="13644573" y="0"/>
                </a:moveTo>
                <a:lnTo>
                  <a:pt x="0" y="0"/>
                </a:lnTo>
                <a:lnTo>
                  <a:pt x="0" y="6946007"/>
                </a:lnTo>
                <a:lnTo>
                  <a:pt x="13644573" y="6946007"/>
                </a:lnTo>
                <a:lnTo>
                  <a:pt x="13644573"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7" name="Freeform 17"/>
          <p:cNvSpPr/>
          <p:nvPr/>
        </p:nvSpPr>
        <p:spPr>
          <a:xfrm>
            <a:off x="15191021" y="459882"/>
            <a:ext cx="300609" cy="290771"/>
          </a:xfrm>
          <a:custGeom>
            <a:avLst/>
            <a:gdLst/>
            <a:ahLst/>
            <a:cxnLst/>
            <a:rect l="l" t="t" r="r" b="b"/>
            <a:pathLst>
              <a:path w="300609" h="290771">
                <a:moveTo>
                  <a:pt x="0" y="0"/>
                </a:moveTo>
                <a:lnTo>
                  <a:pt x="300609" y="0"/>
                </a:lnTo>
                <a:lnTo>
                  <a:pt x="300609" y="290771"/>
                </a:lnTo>
                <a:lnTo>
                  <a:pt x="0" y="2907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2475683" y="401403"/>
            <a:ext cx="2715338" cy="349250"/>
          </a:xfrm>
          <a:prstGeom prst="rect">
            <a:avLst/>
          </a:prstGeom>
        </p:spPr>
        <p:txBody>
          <a:bodyPr lIns="0" tIns="0" rIns="0" bIns="0" rtlCol="0" anchor="t">
            <a:spAutoFit/>
          </a:bodyPr>
          <a:lstStyle/>
          <a:p>
            <a:pPr algn="l">
              <a:lnSpc>
                <a:spcPts val="2800"/>
              </a:lnSpc>
            </a:pPr>
            <a:r>
              <a:rPr lang="en-US" sz="2000">
                <a:solidFill>
                  <a:srgbClr val="000000"/>
                </a:solidFill>
                <a:latin typeface="Open Sauce"/>
                <a:ea typeface="Open Sauce"/>
                <a:cs typeface="Open Sauce"/>
                <a:sym typeface="Open Sauce"/>
              </a:rPr>
              <a:t>Dataset</a:t>
            </a:r>
          </a:p>
        </p:txBody>
      </p:sp>
      <p:sp>
        <p:nvSpPr>
          <p:cNvPr id="19" name="Freeform 19"/>
          <p:cNvSpPr/>
          <p:nvPr/>
        </p:nvSpPr>
        <p:spPr>
          <a:xfrm>
            <a:off x="15746825" y="449028"/>
            <a:ext cx="290771" cy="290771"/>
          </a:xfrm>
          <a:custGeom>
            <a:avLst/>
            <a:gdLst/>
            <a:ahLst/>
            <a:cxnLst/>
            <a:rect l="l" t="t" r="r" b="b"/>
            <a:pathLst>
              <a:path w="290771" h="290771">
                <a:moveTo>
                  <a:pt x="0" y="0"/>
                </a:moveTo>
                <a:lnTo>
                  <a:pt x="290771" y="0"/>
                </a:lnTo>
                <a:lnTo>
                  <a:pt x="290771" y="290770"/>
                </a:lnTo>
                <a:lnTo>
                  <a:pt x="0" y="29077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20" name="Group 20"/>
          <p:cNvGrpSpPr/>
          <p:nvPr/>
        </p:nvGrpSpPr>
        <p:grpSpPr>
          <a:xfrm>
            <a:off x="0" y="1116460"/>
            <a:ext cx="18288000" cy="9170540"/>
            <a:chOff x="0" y="0"/>
            <a:chExt cx="4862686" cy="2438400"/>
          </a:xfrm>
        </p:grpSpPr>
        <p:sp>
          <p:nvSpPr>
            <p:cNvPr id="21" name="Freeform 21"/>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22" name="TextBox 22"/>
            <p:cNvSpPr txBox="1"/>
            <p:nvPr/>
          </p:nvSpPr>
          <p:spPr>
            <a:xfrm>
              <a:off x="0" y="-38100"/>
              <a:ext cx="4862686" cy="2476500"/>
            </a:xfrm>
            <a:prstGeom prst="rect">
              <a:avLst/>
            </a:prstGeom>
          </p:spPr>
          <p:txBody>
            <a:bodyPr lIns="50800" tIns="50800" rIns="50800" bIns="50800" rtlCol="0" anchor="ctr"/>
            <a:lstStyle/>
            <a:p>
              <a:pPr algn="ctr">
                <a:lnSpc>
                  <a:spcPts val="3380"/>
                </a:lnSpc>
              </a:pPr>
              <a:endParaRPr/>
            </a:p>
          </p:txBody>
        </p:sp>
      </p:grpSp>
      <p:sp>
        <p:nvSpPr>
          <p:cNvPr id="23" name="AutoShape 23"/>
          <p:cNvSpPr/>
          <p:nvPr/>
        </p:nvSpPr>
        <p:spPr>
          <a:xfrm>
            <a:off x="685272" y="1603451"/>
            <a:ext cx="343428" cy="0"/>
          </a:xfrm>
          <a:prstGeom prst="line">
            <a:avLst/>
          </a:prstGeom>
          <a:ln w="47625" cap="rnd">
            <a:solidFill>
              <a:srgbClr val="000000"/>
            </a:solidFill>
            <a:prstDash val="solid"/>
            <a:headEnd type="none" w="sm" len="sm"/>
            <a:tailEnd type="arrow" w="med" len="sm"/>
          </a:ln>
        </p:spPr>
      </p:sp>
      <p:sp>
        <p:nvSpPr>
          <p:cNvPr id="24" name="AutoShape 24"/>
          <p:cNvSpPr/>
          <p:nvPr/>
        </p:nvSpPr>
        <p:spPr>
          <a:xfrm rot="-10800000">
            <a:off x="168470" y="1603451"/>
            <a:ext cx="343428" cy="0"/>
          </a:xfrm>
          <a:prstGeom prst="line">
            <a:avLst/>
          </a:prstGeom>
          <a:ln w="47625" cap="rnd">
            <a:solidFill>
              <a:srgbClr val="000000"/>
            </a:solidFill>
            <a:prstDash val="solid"/>
            <a:headEnd type="none" w="sm" len="sm"/>
            <a:tailEnd type="arrow" w="med" len="sm"/>
          </a:ln>
        </p:spPr>
      </p:sp>
      <p:sp>
        <p:nvSpPr>
          <p:cNvPr id="25" name="Freeform 25"/>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26" name="Group 26"/>
          <p:cNvGrpSpPr/>
          <p:nvPr/>
        </p:nvGrpSpPr>
        <p:grpSpPr>
          <a:xfrm>
            <a:off x="1600768" y="1348239"/>
            <a:ext cx="15658532" cy="510426"/>
            <a:chOff x="0" y="0"/>
            <a:chExt cx="12467294" cy="406400"/>
          </a:xfrm>
        </p:grpSpPr>
        <p:sp>
          <p:nvSpPr>
            <p:cNvPr id="27" name="Freeform 27"/>
            <p:cNvSpPr/>
            <p:nvPr/>
          </p:nvSpPr>
          <p:spPr>
            <a:xfrm>
              <a:off x="0" y="0"/>
              <a:ext cx="12467294" cy="406400"/>
            </a:xfrm>
            <a:custGeom>
              <a:avLst/>
              <a:gdLst/>
              <a:ahLst/>
              <a:cxnLst/>
              <a:rect l="l" t="t" r="r" b="b"/>
              <a:pathLst>
                <a:path w="12467294" h="406400">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id="28" name="TextBox 28"/>
            <p:cNvSpPr txBox="1"/>
            <p:nvPr/>
          </p:nvSpPr>
          <p:spPr>
            <a:xfrm>
              <a:off x="0" y="-9525"/>
              <a:ext cx="12467294" cy="415925"/>
            </a:xfrm>
            <a:prstGeom prst="rect">
              <a:avLst/>
            </a:prstGeom>
          </p:spPr>
          <p:txBody>
            <a:bodyPr lIns="50800" tIns="50800" rIns="50800" bIns="50800" rtlCol="0" anchor="ctr"/>
            <a:lstStyle/>
            <a:p>
              <a:pPr algn="ctr">
                <a:lnSpc>
                  <a:spcPts val="3380"/>
                </a:lnSpc>
              </a:pPr>
              <a:endParaRPr/>
            </a:p>
          </p:txBody>
        </p:sp>
      </p:grpSp>
      <p:sp>
        <p:nvSpPr>
          <p:cNvPr id="29" name="Freeform 29"/>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30" name="TextBox 30"/>
          <p:cNvSpPr txBox="1"/>
          <p:nvPr/>
        </p:nvSpPr>
        <p:spPr>
          <a:xfrm>
            <a:off x="2258294" y="1368501"/>
            <a:ext cx="8707740" cy="422275"/>
          </a:xfrm>
          <a:prstGeom prst="rect">
            <a:avLst/>
          </a:prstGeom>
        </p:spPr>
        <p:txBody>
          <a:bodyPr lIns="0" tIns="0" rIns="0" bIns="0" rtlCol="0" anchor="t">
            <a:spAutoFit/>
          </a:bodyPr>
          <a:lstStyle/>
          <a:p>
            <a:pPr algn="l">
              <a:lnSpc>
                <a:spcPts val="3499"/>
              </a:lnSpc>
            </a:pPr>
            <a:r>
              <a:rPr lang="en-US" sz="2499">
                <a:solidFill>
                  <a:srgbClr val="48494E"/>
                </a:solidFill>
                <a:latin typeface="Open Sauce"/>
                <a:ea typeface="Open Sauce"/>
                <a:cs typeface="Open Sauce"/>
                <a:sym typeface="Open Sauce"/>
              </a:rPr>
              <a:t>Dataset</a:t>
            </a:r>
          </a:p>
        </p:txBody>
      </p:sp>
      <p:pic>
        <p:nvPicPr>
          <p:cNvPr id="31" name="Picture 31"/>
          <p:cNvPicPr>
            <a:picLocks noChangeAspect="1"/>
          </p:cNvPicPr>
          <p:nvPr/>
        </p:nvPicPr>
        <p:blipFill>
          <a:blip r:embed="rId22"/>
          <a:stretch>
            <a:fillRect/>
          </a:stretch>
        </p:blipFill>
        <p:spPr>
          <a:xfrm>
            <a:off x="-148829" y="1990307"/>
            <a:ext cx="7085284" cy="7928719"/>
          </a:xfrm>
          <a:prstGeom prst="rect">
            <a:avLst/>
          </a:prstGeom>
        </p:spPr>
      </p:pic>
      <p:sp>
        <p:nvSpPr>
          <p:cNvPr id="32" name="TextBox 32"/>
          <p:cNvSpPr txBox="1"/>
          <p:nvPr/>
        </p:nvSpPr>
        <p:spPr>
          <a:xfrm>
            <a:off x="7515039" y="4583773"/>
            <a:ext cx="10772961" cy="1635125"/>
          </a:xfrm>
          <a:prstGeom prst="rect">
            <a:avLst/>
          </a:prstGeom>
        </p:spPr>
        <p:txBody>
          <a:bodyPr lIns="0" tIns="0" rIns="0" bIns="0" rtlCol="0" anchor="t">
            <a:spAutoFit/>
          </a:bodyPr>
          <a:lstStyle/>
          <a:p>
            <a:pPr algn="just">
              <a:lnSpc>
                <a:spcPts val="3249"/>
              </a:lnSpc>
            </a:pPr>
            <a:r>
              <a:rPr lang="en-US" sz="2499">
                <a:solidFill>
                  <a:srgbClr val="000000"/>
                </a:solidFill>
                <a:latin typeface="Open Sauce"/>
                <a:ea typeface="Open Sauce"/>
                <a:cs typeface="Open Sauce"/>
                <a:sym typeface="Open Sauce"/>
              </a:rPr>
              <a:t>The shape_predictor_68_face_landmarks.dat model is trained to detect 68 specific points (landmarks) on a human face. These landmarks are typically used in various computer vision tasks such as face recognition, facial attribute analysis, and face alignment.</a:t>
            </a:r>
          </a:p>
        </p:txBody>
      </p:sp>
      <p:sp>
        <p:nvSpPr>
          <p:cNvPr id="33" name="TextBox 33"/>
          <p:cNvSpPr txBox="1"/>
          <p:nvPr/>
        </p:nvSpPr>
        <p:spPr>
          <a:xfrm>
            <a:off x="7395254" y="6609423"/>
            <a:ext cx="10892746" cy="2613025"/>
          </a:xfrm>
          <a:prstGeom prst="rect">
            <a:avLst/>
          </a:prstGeom>
        </p:spPr>
        <p:txBody>
          <a:bodyPr lIns="0" tIns="0" rIns="0" bIns="0" rtlCol="0" anchor="t">
            <a:spAutoFit/>
          </a:bodyPr>
          <a:lstStyle/>
          <a:p>
            <a:pPr algn="just">
              <a:lnSpc>
                <a:spcPts val="3499"/>
              </a:lnSpc>
            </a:pPr>
            <a:r>
              <a:rPr lang="en-US" sz="2499">
                <a:solidFill>
                  <a:srgbClr val="000000"/>
                </a:solidFill>
                <a:latin typeface="Open Sauce"/>
                <a:ea typeface="Open Sauce"/>
                <a:cs typeface="Open Sauce"/>
                <a:sym typeface="Open Sauce"/>
              </a:rPr>
              <a:t>The model is trained using a dataset that contains annotated facial images. The annotations provide the precise locations of the 68 landmarks on each face. </a:t>
            </a:r>
          </a:p>
          <a:p>
            <a:pPr algn="just">
              <a:lnSpc>
                <a:spcPts val="3499"/>
              </a:lnSpc>
            </a:pPr>
            <a:r>
              <a:rPr lang="en-US" sz="2499">
                <a:solidFill>
                  <a:srgbClr val="000000"/>
                </a:solidFill>
                <a:latin typeface="Open Sauce"/>
                <a:ea typeface="Open Sauce"/>
                <a:cs typeface="Open Sauce"/>
                <a:sym typeface="Open Sauce"/>
              </a:rPr>
              <a:t>The dataset includes a diverse set of images to ensure the model's robustness and accuracy across different faces, expressions, and orientations.</a:t>
            </a:r>
          </a:p>
        </p:txBody>
      </p:sp>
      <p:sp>
        <p:nvSpPr>
          <p:cNvPr id="34" name="TextBox 34"/>
          <p:cNvSpPr txBox="1"/>
          <p:nvPr/>
        </p:nvSpPr>
        <p:spPr>
          <a:xfrm>
            <a:off x="7515039" y="2184743"/>
            <a:ext cx="10624107" cy="1736725"/>
          </a:xfrm>
          <a:prstGeom prst="rect">
            <a:avLst/>
          </a:prstGeom>
        </p:spPr>
        <p:txBody>
          <a:bodyPr lIns="0" tIns="0" rIns="0" bIns="0" rtlCol="0" anchor="t">
            <a:spAutoFit/>
          </a:bodyPr>
          <a:lstStyle/>
          <a:p>
            <a:pPr algn="just">
              <a:lnSpc>
                <a:spcPts val="3500"/>
              </a:lnSpc>
            </a:pPr>
            <a:r>
              <a:rPr lang="en-US" sz="2500">
                <a:solidFill>
                  <a:srgbClr val="000000"/>
                </a:solidFill>
                <a:latin typeface="Open Sauce"/>
                <a:ea typeface="Open Sauce"/>
                <a:cs typeface="Open Sauce"/>
                <a:sym typeface="Open Sauce"/>
              </a:rPr>
              <a:t>The shape_predictor_68_face_landmarks.dat is a pre-trained model file used for facial landmark detection. This model is part of the Dlib library, which is an open-source toolkit containing machine learning algorithms and tools for creating complex software.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2152</Words>
  <Application>Microsoft Office PowerPoint</Application>
  <PresentationFormat>Custom</PresentationFormat>
  <Paragraphs>292</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Canva Sans</vt:lpstr>
      <vt:lpstr>Open Sauce</vt:lpstr>
      <vt:lpstr>Poppins</vt:lpstr>
      <vt:lpstr>Canva Sans Bold</vt:lpstr>
      <vt:lpstr>Open Sauce Heavy</vt:lpstr>
      <vt:lpstr>Open Sauce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Minimalist Black and White Report Presentation</dc:title>
  <cp:lastModifiedBy>Sharan Patil</cp:lastModifiedBy>
  <cp:revision>6</cp:revision>
  <dcterms:created xsi:type="dcterms:W3CDTF">2006-08-16T00:00:00Z</dcterms:created>
  <dcterms:modified xsi:type="dcterms:W3CDTF">2024-07-31T15:22:53Z</dcterms:modified>
  <dc:identifier>DAGLZyp8AB4</dc:identifier>
</cp:coreProperties>
</file>