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7FF0B-1778-4C67-BDED-D918F091526E}" v="4" dt="2022-10-08T22:50:4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ukha manjunath" userId="3d44df9453ed902c" providerId="LiveId" clId="{D627FF0B-1778-4C67-BDED-D918F091526E}"/>
    <pc:docChg chg="custSel modSld">
      <pc:chgData name="sumukha manjunath" userId="3d44df9453ed902c" providerId="LiveId" clId="{D627FF0B-1778-4C67-BDED-D918F091526E}" dt="2022-10-08T22:50:44.190" v="7" actId="21"/>
      <pc:docMkLst>
        <pc:docMk/>
      </pc:docMkLst>
      <pc:sldChg chg="addSp delSp modSp mod">
        <pc:chgData name="sumukha manjunath" userId="3d44df9453ed902c" providerId="LiveId" clId="{D627FF0B-1778-4C67-BDED-D918F091526E}" dt="2022-10-08T22:50:44.190" v="7" actId="21"/>
        <pc:sldMkLst>
          <pc:docMk/>
          <pc:sldMk cId="3668000636" sldId="258"/>
        </pc:sldMkLst>
        <pc:spChg chg="add del mod">
          <ac:chgData name="sumukha manjunath" userId="3d44df9453ed902c" providerId="LiveId" clId="{D627FF0B-1778-4C67-BDED-D918F091526E}" dt="2022-10-08T22:40:16.414" v="1" actId="21"/>
          <ac:spMkLst>
            <pc:docMk/>
            <pc:sldMk cId="3668000636" sldId="258"/>
            <ac:spMk id="3" creationId="{B988A01A-56CC-C04F-DCE1-ADAD93BB7AFB}"/>
          </ac:spMkLst>
        </pc:spChg>
        <pc:spChg chg="add del mod">
          <ac:chgData name="sumukha manjunath" userId="3d44df9453ed902c" providerId="LiveId" clId="{D627FF0B-1778-4C67-BDED-D918F091526E}" dt="2022-10-08T22:40:44.012" v="5" actId="21"/>
          <ac:spMkLst>
            <pc:docMk/>
            <pc:sldMk cId="3668000636" sldId="258"/>
            <ac:spMk id="7" creationId="{3443AAD5-D95C-9F4D-C35B-F2F49516C367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18" creationId="{3C176E31-C844-822B-B95B-A53E23637288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20" creationId="{1A4BBFFC-4C6E-39F9-1406-29A3E95B0714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22" creationId="{237EB6A1-94A9-28AC-DE14-092491E7C6C6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27" creationId="{EDEA4E87-1BF1-97EB-B308-418BE5FBEB9F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30" creationId="{8F104333-4C52-16A7-E2A9-CF32CD88A00E}"/>
          </ac:spMkLst>
        </pc:spChg>
        <pc:spChg chg="add del mod">
          <ac:chgData name="sumukha manjunath" userId="3d44df9453ed902c" providerId="LiveId" clId="{D627FF0B-1778-4C67-BDED-D918F091526E}" dt="2022-10-08T22:50:44.190" v="7" actId="21"/>
          <ac:spMkLst>
            <pc:docMk/>
            <pc:sldMk cId="3668000636" sldId="258"/>
            <ac:spMk id="46" creationId="{0B7745A2-C67C-611F-4CE4-CA662D0D6591}"/>
          </ac:spMkLst>
        </pc:spChg>
        <pc:cxnChg chg="add del mod">
          <ac:chgData name="sumukha manjunath" userId="3d44df9453ed902c" providerId="LiveId" clId="{D627FF0B-1778-4C67-BDED-D918F091526E}" dt="2022-10-08T22:40:31.964" v="3" actId="21"/>
          <ac:cxnSpMkLst>
            <pc:docMk/>
            <pc:sldMk cId="3668000636" sldId="258"/>
            <ac:cxnSpMk id="5" creationId="{1B18D271-7E29-1552-FFD4-4493CC3462DA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8" creationId="{57575F9B-CD54-3A81-1D82-B2ADF16748DD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10" creationId="{CABFBC6B-9616-E28F-F80B-234586690050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14" creationId="{6AA5E405-D9A7-3C89-35A6-68021B167003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16" creationId="{39BB9E5C-7BC5-5952-FCEB-4CA2724241E4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17" creationId="{056392C8-249C-A4C5-5363-EE7EDF537D95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19" creationId="{1FE541C7-D18F-5F9D-2034-8E246D2C7059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24" creationId="{6D740115-1A72-4DAA-7BED-67372F16D47B}"/>
          </ac:cxnSpMkLst>
        </pc:cxnChg>
        <pc:cxnChg chg="add del mod">
          <ac:chgData name="sumukha manjunath" userId="3d44df9453ed902c" providerId="LiveId" clId="{D627FF0B-1778-4C67-BDED-D918F091526E}" dt="2022-10-08T22:50:44.190" v="7" actId="21"/>
          <ac:cxnSpMkLst>
            <pc:docMk/>
            <pc:sldMk cId="3668000636" sldId="258"/>
            <ac:cxnSpMk id="35" creationId="{D480C139-8BE9-E7F5-EA66-00C62DAB46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6553-7153-134C-5B19-CAE243D56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70B79-16F2-BE52-9F00-EDFDD9C8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799C-9EC2-41F5-A250-3348BF92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5B3C-6EBF-7A05-EAF4-724E4B80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6C45-5B08-CC87-A188-D23627CE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A90-E240-3393-5255-8F53EC3C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3BEA0-95C6-4F77-7D54-1D0B66DD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0443-6FBF-00E0-59D9-6FE851CB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4EC2-5A3D-ACC4-6316-373FE72D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A776-17A8-7ADA-D4D3-3A0DB7A8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562B5-4617-587E-A90C-931F33ADB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CAD8-7A63-3BF7-5903-FA2DD983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E286-642E-0C23-07C0-0FA193C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3D4C-57F1-C0E1-D15F-BDBCF5D4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2488-7E28-3982-D447-5C5E1FB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4BF-3D00-2ABF-1A76-E9DA83C7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B3DA-AFFF-B1C6-18C1-CD1D85C8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F76C-205A-8C6D-281E-250AEFB2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F4A2-BBC4-8547-8BB4-90244BC8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A90D-3260-51EC-764F-D63637B0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13A1-8A66-2A08-C112-3DAC66B2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7F7B7-5DC6-C77A-2A4A-84B75A0C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8665-19EE-D20F-FEC0-4D0ACD0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F92B-9EB3-7623-4840-6CCEF074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3E92-3867-67E2-CDFC-23A8052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A40-F4B6-71BC-D417-587CBF7E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A5DB-07DA-972A-A413-6F49D31E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817B5-C63D-1BB8-D1D5-93F917141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6FB8-F65A-407B-FAEA-DA1C8F7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CD62-A46B-3AE2-F0DA-192A8DB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D725-0956-6A4D-0359-6B9DC89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DA5-0049-B635-AA4E-7CBF9115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2C8BD-E397-5359-AA05-CBB7EA01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D989-B17A-497A-5E21-9756BDA5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5551-2EB3-CC63-BA37-F9E1B854F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58FD6-2771-63A1-A1A5-0D7B4AB16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F6888-747A-BD6E-F497-6CD9F11B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65762-C668-F989-8373-33E3C77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371B7-7374-08B9-F9B9-3A73E726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FF5-940E-B6FD-FDDC-CE6E4E76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C8794-129C-F1BA-183F-A4807891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676B-699D-9BBE-0244-D27320A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A2382-FEA5-00F4-84BD-57204BB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C356A-4F46-4473-4EE5-C5A134E2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F464-2E2C-FEFB-FDAC-3CE7505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DCCE-5590-8310-680A-F9E0EA29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DFBD-CC94-0981-4F3F-92BD2398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DDB5-B479-A138-932D-C2A6EA8E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ACA6F-14F6-326B-1308-6660DD3A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4C9D-FC22-87DE-E5A2-88256D90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E60B7-6438-2147-B30C-370767D5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6628-485C-A7D6-B5FA-A1ECFE99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5997-0341-7E1A-6CE7-61321F6B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DFF9F-6967-B44C-5B29-AC5C5EC91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236D-4914-88E2-8CB8-C6EBA81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D2D0-1258-C670-BCC6-D60037EA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0476-E29E-3FCB-59DE-E1E0678E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16B6-6EDC-6258-20FF-350FAD19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78F9A-732F-E63A-4154-CE950B3A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B5FF-D161-2277-05EB-F3A729A4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6FF5-D057-1A17-B706-1D25D77B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717A-AB6E-4BBB-B082-D9711868706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F476-DBD6-D211-B8C8-7600AE631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4D0E-D86D-C276-525D-63FE9452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AD42-E7DB-4CCC-BB32-F04E1F2B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703F-BC70-2C8F-CA3D-A8D8FB0F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MeshRCNN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C28334-D748-7B9E-CFCC-24344D99A078}"/>
              </a:ext>
            </a:extLst>
          </p:cNvPr>
          <p:cNvSpPr txBox="1">
            <a:spLocks/>
          </p:cNvSpPr>
          <p:nvPr/>
        </p:nvSpPr>
        <p:spPr>
          <a:xfrm>
            <a:off x="1524000" y="3428999"/>
            <a:ext cx="9144000" cy="88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Authors:</a:t>
            </a:r>
            <a:r>
              <a:rPr lang="en-US" sz="1800" dirty="0"/>
              <a:t> </a:t>
            </a:r>
            <a:r>
              <a:rPr lang="en-US" sz="1800" dirty="0">
                <a:latin typeface="+mn-lt"/>
              </a:rPr>
              <a:t>Georgia Gkioxari, Jitendra Malik and Justin Johnson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22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43DB-19DC-3482-13DE-C3AB853E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00BF30-4A64-7F74-3D32-CDA417BC126D}"/>
              </a:ext>
            </a:extLst>
          </p:cNvPr>
          <p:cNvGrpSpPr/>
          <p:nvPr/>
        </p:nvGrpSpPr>
        <p:grpSpPr>
          <a:xfrm>
            <a:off x="1058355" y="1690688"/>
            <a:ext cx="10215840" cy="2631440"/>
            <a:chOff x="690880" y="2712720"/>
            <a:chExt cx="10215840" cy="26314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4B0A26-B19A-E1F3-3FA1-CD453229037F}"/>
                </a:ext>
              </a:extLst>
            </p:cNvPr>
            <p:cNvSpPr/>
            <p:nvPr/>
          </p:nvSpPr>
          <p:spPr>
            <a:xfrm>
              <a:off x="690880" y="2712720"/>
              <a:ext cx="1524000" cy="10464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Vertices and corresponding features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DC48A19-6B5E-D169-8176-EB0F383184B1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214880" y="3235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9615CF-B7B2-7F1F-7A40-B5CCBEDD20BD}"/>
                </a:ext>
              </a:extLst>
            </p:cNvPr>
            <p:cNvSpPr/>
            <p:nvPr/>
          </p:nvSpPr>
          <p:spPr>
            <a:xfrm>
              <a:off x="2865120" y="2712720"/>
              <a:ext cx="1524000" cy="1046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Graph Convolution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5465CA-96FF-B71E-BA55-1BA83FB75F86}"/>
                </a:ext>
              </a:extLst>
            </p:cNvPr>
            <p:cNvSpPr/>
            <p:nvPr/>
          </p:nvSpPr>
          <p:spPr>
            <a:xfrm>
              <a:off x="690880" y="4297680"/>
              <a:ext cx="1524000" cy="1046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Adjacency matrix from the mesh structure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57065E-E520-FC89-86A8-6EDA3060FFD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214880" y="4820920"/>
              <a:ext cx="3251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F8955-43FF-0837-6157-35D4EB02C3C6}"/>
                </a:ext>
              </a:extLst>
            </p:cNvPr>
            <p:cNvCxnSpPr/>
            <p:nvPr/>
          </p:nvCxnSpPr>
          <p:spPr>
            <a:xfrm flipV="1">
              <a:off x="2540000" y="3586480"/>
              <a:ext cx="0" cy="123444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1270E5-1479-584B-07BC-A9BFE731B953}"/>
                </a:ext>
              </a:extLst>
            </p:cNvPr>
            <p:cNvCxnSpPr/>
            <p:nvPr/>
          </p:nvCxnSpPr>
          <p:spPr>
            <a:xfrm>
              <a:off x="2540000" y="3566160"/>
              <a:ext cx="325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AFDAB7-EF28-60FD-F263-14CD7A3FB891}"/>
                </a:ext>
              </a:extLst>
            </p:cNvPr>
            <p:cNvCxnSpPr/>
            <p:nvPr/>
          </p:nvCxnSpPr>
          <p:spPr>
            <a:xfrm>
              <a:off x="4389120" y="3235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AB4EB8-4B0E-A578-A1BE-9D00261410E5}"/>
                </a:ext>
              </a:extLst>
            </p:cNvPr>
            <p:cNvSpPr/>
            <p:nvPr/>
          </p:nvSpPr>
          <p:spPr>
            <a:xfrm>
              <a:off x="5039360" y="2712720"/>
              <a:ext cx="1524000" cy="1046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Graph Convolution layer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93A31DA-CC16-9755-471E-C72581047974}"/>
                </a:ext>
              </a:extLst>
            </p:cNvPr>
            <p:cNvGrpSpPr/>
            <p:nvPr/>
          </p:nvGrpSpPr>
          <p:grpSpPr>
            <a:xfrm>
              <a:off x="2539999" y="3586480"/>
              <a:ext cx="2499361" cy="1234440"/>
              <a:chOff x="2539999" y="3586480"/>
              <a:chExt cx="2499361" cy="123444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603238-AF63-E9AB-DC46-FF200B280EC6}"/>
                  </a:ext>
                </a:extLst>
              </p:cNvPr>
              <p:cNvCxnSpPr/>
              <p:nvPr/>
            </p:nvCxnSpPr>
            <p:spPr>
              <a:xfrm>
                <a:off x="2539999" y="4820920"/>
                <a:ext cx="217424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CD818D-17D7-519C-5A8D-90F5E1AA4A65}"/>
                  </a:ext>
                </a:extLst>
              </p:cNvPr>
              <p:cNvCxnSpPr/>
              <p:nvPr/>
            </p:nvCxnSpPr>
            <p:spPr>
              <a:xfrm flipV="1">
                <a:off x="4714239" y="3586480"/>
                <a:ext cx="0" cy="123444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2FF4FC-6687-D22D-367C-6A01E0A74535}"/>
                  </a:ext>
                </a:extLst>
              </p:cNvPr>
              <p:cNvCxnSpPr/>
              <p:nvPr/>
            </p:nvCxnSpPr>
            <p:spPr>
              <a:xfrm>
                <a:off x="4714240" y="3586480"/>
                <a:ext cx="3251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D8186C-8470-A55E-8C7B-CEE418FBE4E3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323596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D9F4BC-6241-081C-84BE-49D654503B69}"/>
                </a:ext>
              </a:extLst>
            </p:cNvPr>
            <p:cNvCxnSpPr/>
            <p:nvPr/>
          </p:nvCxnSpPr>
          <p:spPr>
            <a:xfrm>
              <a:off x="6969760" y="3235960"/>
              <a:ext cx="48768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CFAB8B-0B6A-4031-D287-78847D87E064}"/>
                </a:ext>
              </a:extLst>
            </p:cNvPr>
            <p:cNvSpPr/>
            <p:nvPr/>
          </p:nvSpPr>
          <p:spPr>
            <a:xfrm>
              <a:off x="7457440" y="2712720"/>
              <a:ext cx="1524000" cy="1046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Graph Convolution layer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AE9010-7A18-F72C-732A-2DDC4B6EB207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40" y="4826000"/>
              <a:ext cx="240792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FE429D-7D63-0A89-0ADF-A3F930A75B99}"/>
                </a:ext>
              </a:extLst>
            </p:cNvPr>
            <p:cNvCxnSpPr/>
            <p:nvPr/>
          </p:nvCxnSpPr>
          <p:spPr>
            <a:xfrm flipV="1">
              <a:off x="7122160" y="3586480"/>
              <a:ext cx="0" cy="123444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02891B-3C73-443A-B34E-73F6EE55BB9D}"/>
                </a:ext>
              </a:extLst>
            </p:cNvPr>
            <p:cNvCxnSpPr>
              <a:cxnSpLocks/>
            </p:cNvCxnSpPr>
            <p:nvPr/>
          </p:nvCxnSpPr>
          <p:spPr>
            <a:xfrm>
              <a:off x="7122160" y="358648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F5FD0C-2DD2-33F2-0F97-791C56478DA2}"/>
                </a:ext>
              </a:extLst>
            </p:cNvPr>
            <p:cNvCxnSpPr>
              <a:cxnSpLocks/>
            </p:cNvCxnSpPr>
            <p:nvPr/>
          </p:nvCxnSpPr>
          <p:spPr>
            <a:xfrm>
              <a:off x="8981440" y="323596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A9096C-650C-9E3E-815F-7B4FDF9F81D7}"/>
                </a:ext>
              </a:extLst>
            </p:cNvPr>
            <p:cNvSpPr txBox="1"/>
            <p:nvPr/>
          </p:nvSpPr>
          <p:spPr>
            <a:xfrm>
              <a:off x="9457284" y="2919829"/>
              <a:ext cx="14494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Refined Vertex </a:t>
              </a:r>
            </a:p>
            <a:p>
              <a:pPr algn="ctr"/>
              <a:r>
                <a:rPr lang="en-US" sz="1600" dirty="0"/>
                <a:t>Features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78EC18-79D4-3FDA-8AD2-AE6116FAA22E}"/>
              </a:ext>
            </a:extLst>
          </p:cNvPr>
          <p:cNvSpPr txBox="1"/>
          <p:nvPr/>
        </p:nvSpPr>
        <p:spPr>
          <a:xfrm>
            <a:off x="965200" y="4907280"/>
            <a:ext cx="1083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convolution module is used to update the features of each vertex by considering the features of the </a:t>
            </a:r>
          </a:p>
          <a:p>
            <a:r>
              <a:rPr lang="en-US" dirty="0"/>
              <a:t>      neighbors of the vertex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author’s experiment with or without the use of skip connections with graph convolutional layers indicate</a:t>
            </a:r>
          </a:p>
          <a:p>
            <a:r>
              <a:rPr lang="en-US" dirty="0"/>
              <a:t>      that including skip connections did not improve the performance of the network on the </a:t>
            </a:r>
            <a:r>
              <a:rPr lang="en-US" dirty="0" err="1"/>
              <a:t>ShapeNet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5596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3EE4-2269-79AD-3B4E-EDB8EA4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Refinement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3CE8E-72E8-466E-E182-365B8CC994F5}"/>
              </a:ext>
            </a:extLst>
          </p:cNvPr>
          <p:cNvGrpSpPr/>
          <p:nvPr/>
        </p:nvGrpSpPr>
        <p:grpSpPr>
          <a:xfrm>
            <a:off x="1518920" y="1690688"/>
            <a:ext cx="9751062" cy="2699386"/>
            <a:chOff x="838200" y="1904047"/>
            <a:chExt cx="9751062" cy="26993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F7CDB6-0DB0-CDB3-75D4-15879D527574}"/>
                </a:ext>
              </a:extLst>
            </p:cNvPr>
            <p:cNvSpPr/>
            <p:nvPr/>
          </p:nvSpPr>
          <p:spPr>
            <a:xfrm>
              <a:off x="838200" y="1904047"/>
              <a:ext cx="1529080" cy="11744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Refined Vertex features from Graph Convolution 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172368-AB64-B1E0-44EE-53B24E9EB2C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367280" y="2491263"/>
              <a:ext cx="4775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DE89B-FB93-11DA-9393-8020BDD3275F}"/>
                </a:ext>
              </a:extLst>
            </p:cNvPr>
            <p:cNvSpPr/>
            <p:nvPr/>
          </p:nvSpPr>
          <p:spPr>
            <a:xfrm>
              <a:off x="2844800" y="1904047"/>
              <a:ext cx="1529080" cy="11744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Linear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88A802-DEE4-1D10-3076-352199CEE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3880" y="2491262"/>
              <a:ext cx="4775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EA90F6-162F-0B82-FAD2-9E1B47F89B7D}"/>
                </a:ext>
              </a:extLst>
            </p:cNvPr>
            <p:cNvSpPr/>
            <p:nvPr/>
          </p:nvSpPr>
          <p:spPr>
            <a:xfrm>
              <a:off x="4851400" y="1904047"/>
              <a:ext cx="1529080" cy="11744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Tanh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A5EEB3-2CAC-52A2-DE8A-AE8C381B896E}"/>
                </a:ext>
              </a:extLst>
            </p:cNvPr>
            <p:cNvSpPr/>
            <p:nvPr/>
          </p:nvSpPr>
          <p:spPr>
            <a:xfrm>
              <a:off x="840740" y="3429000"/>
              <a:ext cx="1529080" cy="11744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 Vertex locations before current refinement branch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776E19-6943-F1CB-06ED-48E13A10D93F}"/>
                </a:ext>
              </a:extLst>
            </p:cNvPr>
            <p:cNvSpPr/>
            <p:nvPr/>
          </p:nvSpPr>
          <p:spPr>
            <a:xfrm>
              <a:off x="7053582" y="2841783"/>
              <a:ext cx="1529080" cy="11744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Addition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DEE503-BE95-3185-1382-B6E6D29B7A84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2369820" y="3616960"/>
              <a:ext cx="4701540" cy="39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D54CB8-DFFA-480C-F706-97E57A1467F6}"/>
                </a:ext>
              </a:extLst>
            </p:cNvPr>
            <p:cNvCxnSpPr>
              <a:cxnSpLocks/>
            </p:cNvCxnSpPr>
            <p:nvPr/>
          </p:nvCxnSpPr>
          <p:spPr>
            <a:xfrm>
              <a:off x="6376670" y="2491263"/>
              <a:ext cx="694690" cy="58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5F569E-25BE-C9F0-5885-F364246A0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2662" y="3428999"/>
              <a:ext cx="4775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E8C05B-4C05-5276-BE2E-F2046FB690E8}"/>
                </a:ext>
              </a:extLst>
            </p:cNvPr>
            <p:cNvSpPr txBox="1"/>
            <p:nvPr/>
          </p:nvSpPr>
          <p:spPr>
            <a:xfrm>
              <a:off x="9060182" y="3170257"/>
              <a:ext cx="15290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Refined vertex</a:t>
              </a:r>
            </a:p>
            <a:p>
              <a:pPr algn="ctr"/>
              <a:r>
                <a:rPr lang="en-US" sz="1600" dirty="0"/>
                <a:t> locations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EF9B6E-6E88-48B5-F502-AC46C1297E5F}"/>
              </a:ext>
            </a:extLst>
          </p:cNvPr>
          <p:cNvSpPr txBox="1"/>
          <p:nvPr/>
        </p:nvSpPr>
        <p:spPr>
          <a:xfrm>
            <a:off x="838200" y="4807883"/>
            <a:ext cx="10573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per vertex refined from the graph convolution module is mapped to feature space of 3</a:t>
            </a:r>
          </a:p>
          <a:p>
            <a:r>
              <a:rPr lang="en-US" dirty="0"/>
              <a:t>      dimensions using a linear layer and tanh is used as the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restricts the amount by which the vertices are shifted by to (v – 1, v + 1) where v is the original vertex </a:t>
            </a:r>
          </a:p>
          <a:p>
            <a:r>
              <a:rPr lang="en-US" dirty="0"/>
              <a:t>      location (before the current mesh refinement stage)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(Vertex Align, Graph Convolution, Vertex Refinement) stages in the Mesh Refinement </a:t>
            </a:r>
          </a:p>
          <a:p>
            <a:r>
              <a:rPr lang="en-US" dirty="0"/>
              <a:t>      branch. So, at each stage the vertex can be shifted towards one of its 8 neighbors</a:t>
            </a:r>
          </a:p>
        </p:txBody>
      </p:sp>
    </p:spTree>
    <p:extLst>
      <p:ext uri="{BB962C8B-B14F-4D97-AF65-F5344CB8AC3E}">
        <p14:creationId xmlns:p14="http://schemas.microsoft.com/office/powerpoint/2010/main" val="384517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4D0-BC51-FC04-97FB-FC7B3B2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Refinement branch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083-33A3-EC96-187D-3B19139E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mesh refinement branch loss is computed between point clouds of the predicted and ground truth mesh structures that are generated through sampling the mesh structures</a:t>
            </a:r>
          </a:p>
          <a:p>
            <a:r>
              <a:rPr lang="en-US" sz="1800" dirty="0"/>
              <a:t>The sampling occurs  in two stages:</a:t>
            </a:r>
          </a:p>
          <a:p>
            <a:pPr lvl="1"/>
            <a:r>
              <a:rPr lang="en-US" sz="1600" dirty="0"/>
              <a:t>The faces in the mesh are sampled with each face having a probability proportional to its area</a:t>
            </a:r>
          </a:p>
          <a:p>
            <a:pPr lvl="1"/>
            <a:r>
              <a:rPr lang="en-US" sz="1600" dirty="0"/>
              <a:t>The points inside each face is uniformly sampled</a:t>
            </a:r>
          </a:p>
          <a:p>
            <a:r>
              <a:rPr lang="en-US" sz="1800" dirty="0"/>
              <a:t>The mesh refinement branch loss is a combination of 3 losses:</a:t>
            </a:r>
          </a:p>
          <a:p>
            <a:pPr lvl="1"/>
            <a:r>
              <a:rPr lang="en-US" sz="1600" dirty="0"/>
              <a:t>Chamfer loss:</a:t>
            </a:r>
          </a:p>
          <a:p>
            <a:pPr lvl="2"/>
            <a:r>
              <a:rPr lang="en-US" sz="1600" dirty="0"/>
              <a:t>Computes the normalized Euclidean distance between every point p in the prediction point cloud and its corresponding nearest neighbor q in the ground truth point cloud</a:t>
            </a:r>
          </a:p>
          <a:p>
            <a:pPr lvl="2"/>
            <a:r>
              <a:rPr lang="en-US" sz="1600" dirty="0"/>
              <a:t>Penalizes the difference in the position of the mesh vertices with respect to the ground truth mesh</a:t>
            </a:r>
          </a:p>
          <a:p>
            <a:pPr lvl="1"/>
            <a:r>
              <a:rPr lang="en-US" sz="1600" dirty="0"/>
              <a:t>Normal loss:</a:t>
            </a:r>
          </a:p>
          <a:p>
            <a:pPr lvl="2"/>
            <a:r>
              <a:rPr lang="en-US" sz="1600" dirty="0"/>
              <a:t>Computes the normalized dot product between the normal vector of every point p in the prediction point cloud and the corresponding normal vector of its nearest neighbor in the ground truth point cloud</a:t>
            </a:r>
          </a:p>
          <a:p>
            <a:pPr lvl="2"/>
            <a:r>
              <a:rPr lang="en-US" sz="1600" dirty="0"/>
              <a:t>Penalizes difference in the curvature of the surface at each point</a:t>
            </a:r>
          </a:p>
          <a:p>
            <a:pPr lvl="2"/>
            <a:r>
              <a:rPr lang="en-US" sz="1600" dirty="0"/>
              <a:t>Allows to control the complexity of the predicted shape from the set of meshes predicted</a:t>
            </a:r>
          </a:p>
        </p:txBody>
      </p:sp>
    </p:spTree>
    <p:extLst>
      <p:ext uri="{BB962C8B-B14F-4D97-AF65-F5344CB8AC3E}">
        <p14:creationId xmlns:p14="http://schemas.microsoft.com/office/powerpoint/2010/main" val="358747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4D0-BC51-FC04-97FB-FC7B3B2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Refinement branch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083-33A3-EC96-187D-3B19139E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Edge Loss:</a:t>
            </a:r>
          </a:p>
          <a:p>
            <a:pPr lvl="2"/>
            <a:r>
              <a:rPr lang="en-US" sz="1600" dirty="0"/>
              <a:t>Helps control the sparsity of the predicted mesh by penalizing overlapping faces</a:t>
            </a:r>
          </a:p>
          <a:p>
            <a:pPr lvl="2"/>
            <a:endParaRPr lang="en-US" sz="1600" dirty="0"/>
          </a:p>
          <a:p>
            <a:r>
              <a:rPr lang="en-US" sz="1800" dirty="0"/>
              <a:t>The overall loss of the Mesh Refinement branch is a weighted sum of the three losses</a:t>
            </a:r>
            <a:endParaRPr lang="en-US" sz="2000" dirty="0"/>
          </a:p>
          <a:p>
            <a:r>
              <a:rPr lang="en-US" sz="1800" dirty="0"/>
              <a:t>The overall loss of the Mesh Prediction branch is the weighted sum of the voxel loss and the Mesh Refinement branch loss</a:t>
            </a:r>
          </a:p>
          <a:p>
            <a:r>
              <a:rPr lang="en-US" sz="1800" dirty="0"/>
              <a:t>The weights are predefined and dependent on the dataset being used</a:t>
            </a:r>
          </a:p>
          <a:p>
            <a:r>
              <a:rPr lang="en-US" sz="1800" dirty="0"/>
              <a:t>The overall loss for training the model end to end for all objectives is the sum of the losses of the three main branches: Mask, Bounding Box/Classification and Mesh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5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9DED-6C34-BBBE-26F5-0B0A8B3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A87A-C51A-DCFB-4E58-7BC4A8F6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algorithm is evaluated on the </a:t>
            </a:r>
            <a:r>
              <a:rPr lang="en-US" sz="1800" dirty="0" err="1"/>
              <a:t>ShapeNet</a:t>
            </a:r>
            <a:r>
              <a:rPr lang="en-US" sz="1800" dirty="0"/>
              <a:t> and Pix3D datasets</a:t>
            </a:r>
          </a:p>
          <a:p>
            <a:r>
              <a:rPr lang="en-US" sz="1800" dirty="0" err="1"/>
              <a:t>ShapeNet</a:t>
            </a:r>
            <a:r>
              <a:rPr lang="en-US" sz="1800" dirty="0"/>
              <a:t> has rendered objects in uniform background whereas Pix3D has objects in real world setting</a:t>
            </a:r>
          </a:p>
          <a:p>
            <a:r>
              <a:rPr lang="en-US" sz="1800" dirty="0"/>
              <a:t>The following observations were made from the results of the experiments:</a:t>
            </a:r>
          </a:p>
          <a:p>
            <a:pPr lvl="1"/>
            <a:r>
              <a:rPr lang="en-US" sz="1600" dirty="0"/>
              <a:t>The MeshRCNN is not constrained to predicting genus 0 structures, something that the prior art were constrained by. So, the algorithm can generate mesh structures with holes or disconnections.</a:t>
            </a:r>
          </a:p>
          <a:p>
            <a:pPr lvl="1"/>
            <a:r>
              <a:rPr lang="en-US" sz="1600" dirty="0"/>
              <a:t>Using only the Voxel branch results in poor results indicating that Mesh prediction captures finer details of the objects than voxel representations</a:t>
            </a:r>
          </a:p>
          <a:p>
            <a:pPr lvl="1"/>
            <a:r>
              <a:rPr lang="en-US" sz="1600" dirty="0"/>
              <a:t>Qualitatively better results obtained by integrating Edge loss results in quantitatively worser performance than when its excluded indicating that the use of Chamfer loss, Normal consistency and F1-score do not consider the quality (sparsity) of the predictions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59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D0DE-EDC4-9B7A-3AD8-C3D83FEA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AE8B-5D9B-87CA-8BFF-7FD1E58B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Combining the tasks of 2D detection and 3D shape prediction of objects in a given image</a:t>
            </a:r>
          </a:p>
          <a:p>
            <a:r>
              <a:rPr lang="en-US" sz="2000" dirty="0"/>
              <a:t>Training and evaluating the algorithm on images from real world setting for 3D shape prediction</a:t>
            </a:r>
          </a:p>
          <a:p>
            <a:r>
              <a:rPr lang="en-US" sz="2000" dirty="0"/>
              <a:t>Mesh structures generated are not limited to shapes derived from spherical shapes. Model outputs triangle mesh for each object without any constraints to the topology of the mesh</a:t>
            </a:r>
          </a:p>
          <a:p>
            <a:r>
              <a:rPr lang="en-US" sz="2000" dirty="0"/>
              <a:t>Multiple representations of 3D objects are combined to generate the final mesh predictions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D9D-5A6E-D0BA-350F-F99EBF9B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EC5D6A-0BBC-5D0E-5312-7725E4C4461D}"/>
              </a:ext>
            </a:extLst>
          </p:cNvPr>
          <p:cNvGrpSpPr/>
          <p:nvPr/>
        </p:nvGrpSpPr>
        <p:grpSpPr>
          <a:xfrm>
            <a:off x="782216" y="1884176"/>
            <a:ext cx="7005288" cy="4050994"/>
            <a:chOff x="2598931" y="1772416"/>
            <a:chExt cx="7005288" cy="405099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873A74-04E5-36A7-F517-E79573A39A53}"/>
                </a:ext>
              </a:extLst>
            </p:cNvPr>
            <p:cNvGrpSpPr/>
            <p:nvPr/>
          </p:nvGrpSpPr>
          <p:grpSpPr>
            <a:xfrm>
              <a:off x="2598931" y="1772416"/>
              <a:ext cx="7005288" cy="4050994"/>
              <a:chOff x="933061" y="1904496"/>
              <a:chExt cx="7005288" cy="405099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055D62-BB38-FDAF-4F54-14018A6988FA}"/>
                  </a:ext>
                </a:extLst>
              </p:cNvPr>
              <p:cNvSpPr/>
              <p:nvPr/>
            </p:nvSpPr>
            <p:spPr>
              <a:xfrm>
                <a:off x="933061" y="3568960"/>
                <a:ext cx="690465" cy="57849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Input Image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65C082F-ABF2-4A6B-6739-11A3231E6D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623526" y="3858209"/>
                <a:ext cx="3172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0B9E5C-0E29-C8CE-FDF7-1F31EA7F2C24}"/>
                  </a:ext>
                </a:extLst>
              </p:cNvPr>
              <p:cNvSpPr/>
              <p:nvPr/>
            </p:nvSpPr>
            <p:spPr>
              <a:xfrm>
                <a:off x="1922106" y="3429001"/>
                <a:ext cx="1084292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 Extraction Backbone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C20A10F-2948-70B0-F685-4F204D80BCE2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06398" y="3858209"/>
                <a:ext cx="2219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3EF4BF-D668-018D-4668-490FB1A8649C}"/>
                  </a:ext>
                </a:extLst>
              </p:cNvPr>
              <p:cNvSpPr/>
              <p:nvPr/>
            </p:nvSpPr>
            <p:spPr>
              <a:xfrm>
                <a:off x="3228392" y="3429000"/>
                <a:ext cx="989045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ROI Align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48009D-76C0-E2AD-6108-EFC230AD5EB2}"/>
                  </a:ext>
                </a:extLst>
              </p:cNvPr>
              <p:cNvSpPr/>
              <p:nvPr/>
            </p:nvSpPr>
            <p:spPr>
              <a:xfrm>
                <a:off x="1922105" y="2141376"/>
                <a:ext cx="989045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Region Proposal Network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4693267-4385-34D4-E9F6-AB6B5317176F}"/>
                  </a:ext>
                </a:extLst>
              </p:cNvPr>
              <p:cNvGrpSpPr/>
              <p:nvPr/>
            </p:nvGrpSpPr>
            <p:grpSpPr>
              <a:xfrm>
                <a:off x="2911150" y="2570583"/>
                <a:ext cx="317242" cy="1107337"/>
                <a:chOff x="2911150" y="2570583"/>
                <a:chExt cx="317242" cy="110733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0D94978-5A0A-1DA5-ABBB-9E9D87BDD44D}"/>
                    </a:ext>
                  </a:extLst>
                </p:cNvPr>
                <p:cNvCxnSpPr>
                  <a:cxnSpLocks/>
                  <a:stCxn id="13" idx="3"/>
                </p:cNvCxnSpPr>
                <p:nvPr/>
              </p:nvCxnSpPr>
              <p:spPr>
                <a:xfrm flipV="1">
                  <a:off x="2911150" y="2570583"/>
                  <a:ext cx="158621" cy="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4339C0-342B-7ECB-F7E2-4AB0C09A6256}"/>
                    </a:ext>
                  </a:extLst>
                </p:cNvPr>
                <p:cNvCxnSpPr/>
                <p:nvPr/>
              </p:nvCxnSpPr>
              <p:spPr>
                <a:xfrm>
                  <a:off x="3069771" y="2570583"/>
                  <a:ext cx="0" cy="1096348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07074A1-1900-17A2-38D6-44F52116B87B}"/>
                    </a:ext>
                  </a:extLst>
                </p:cNvPr>
                <p:cNvCxnSpPr/>
                <p:nvPr/>
              </p:nvCxnSpPr>
              <p:spPr>
                <a:xfrm>
                  <a:off x="3069771" y="3677920"/>
                  <a:ext cx="1586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28105B-2D97-4D14-F2AC-4789BC810229}"/>
                  </a:ext>
                </a:extLst>
              </p:cNvPr>
              <p:cNvGrpSpPr/>
              <p:nvPr/>
            </p:nvGrpSpPr>
            <p:grpSpPr>
              <a:xfrm>
                <a:off x="4217437" y="2330748"/>
                <a:ext cx="326571" cy="3163078"/>
                <a:chOff x="4217437" y="2330748"/>
                <a:chExt cx="326571" cy="3163078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E269232-9294-9F27-E5C7-296C4809258D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 flipV="1">
                  <a:off x="4217437" y="3858207"/>
                  <a:ext cx="326571" cy="1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7681BAB-7D1E-F58C-25CC-4FE6D16BB0C1}"/>
                    </a:ext>
                  </a:extLst>
                </p:cNvPr>
                <p:cNvCxnSpPr/>
                <p:nvPr/>
              </p:nvCxnSpPr>
              <p:spPr>
                <a:xfrm>
                  <a:off x="4542881" y="2330748"/>
                  <a:ext cx="0" cy="3163078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FB36F22-17D9-1F2B-32D7-091550EA89B1}"/>
                  </a:ext>
                </a:extLst>
              </p:cNvPr>
              <p:cNvCxnSpPr/>
              <p:nvPr/>
            </p:nvCxnSpPr>
            <p:spPr>
              <a:xfrm>
                <a:off x="4542881" y="2330748"/>
                <a:ext cx="354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E60C04C-E388-C768-C1D2-FD8756CEA1F1}"/>
                  </a:ext>
                </a:extLst>
              </p:cNvPr>
              <p:cNvCxnSpPr/>
              <p:nvPr/>
            </p:nvCxnSpPr>
            <p:spPr>
              <a:xfrm>
                <a:off x="4542881" y="3858207"/>
                <a:ext cx="354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F294022-7462-D874-BC53-79263BEF6557}"/>
                  </a:ext>
                </a:extLst>
              </p:cNvPr>
              <p:cNvCxnSpPr/>
              <p:nvPr/>
            </p:nvCxnSpPr>
            <p:spPr>
              <a:xfrm>
                <a:off x="4528321" y="5493826"/>
                <a:ext cx="354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BBB5C52-516D-0979-CF02-41FA0C4E4864}"/>
                  </a:ext>
                </a:extLst>
              </p:cNvPr>
              <p:cNvSpPr/>
              <p:nvPr/>
            </p:nvSpPr>
            <p:spPr>
              <a:xfrm>
                <a:off x="4905666" y="5064618"/>
                <a:ext cx="989045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Mask Branch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893C9C6-F9E3-75D8-64C7-E008BAF73849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V="1">
                <a:off x="5894711" y="5493825"/>
                <a:ext cx="35368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9AC050-A8C8-30CC-10AC-492D5D35ED7D}"/>
                  </a:ext>
                </a:extLst>
              </p:cNvPr>
              <p:cNvSpPr txBox="1"/>
              <p:nvPr/>
            </p:nvSpPr>
            <p:spPr>
              <a:xfrm>
                <a:off x="6177483" y="5124493"/>
                <a:ext cx="13437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Object Level </a:t>
                </a:r>
              </a:p>
              <a:p>
                <a:pPr algn="ctr"/>
                <a:r>
                  <a:rPr lang="en-US" sz="1600" dirty="0"/>
                  <a:t>Instance </a:t>
                </a:r>
              </a:p>
              <a:p>
                <a:pPr algn="ctr"/>
                <a:r>
                  <a:rPr lang="en-US" sz="1600" dirty="0"/>
                  <a:t>Segmentation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A02BEE3-1AE6-8276-1DD6-8108188CED23}"/>
                  </a:ext>
                </a:extLst>
              </p:cNvPr>
              <p:cNvSpPr/>
              <p:nvPr/>
            </p:nvSpPr>
            <p:spPr>
              <a:xfrm>
                <a:off x="4882560" y="3429000"/>
                <a:ext cx="1487667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Bounding Box/Classification branch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D2065E-B4E2-470D-CBE0-8E129A50F8F0}"/>
                  </a:ext>
                </a:extLst>
              </p:cNvPr>
              <p:cNvCxnSpPr/>
              <p:nvPr/>
            </p:nvCxnSpPr>
            <p:spPr>
              <a:xfrm flipV="1">
                <a:off x="6355090" y="3858207"/>
                <a:ext cx="35368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09AFA6-99BF-C140-1A70-37C42028D293}"/>
                  </a:ext>
                </a:extLst>
              </p:cNvPr>
              <p:cNvSpPr txBox="1"/>
              <p:nvPr/>
            </p:nvSpPr>
            <p:spPr>
              <a:xfrm>
                <a:off x="6682394" y="3488875"/>
                <a:ext cx="12546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Object class </a:t>
                </a:r>
              </a:p>
              <a:p>
                <a:pPr algn="ctr"/>
                <a:r>
                  <a:rPr lang="en-US" sz="1600" dirty="0"/>
                  <a:t>And 2D Bbox</a:t>
                </a:r>
              </a:p>
              <a:p>
                <a:pPr algn="ctr"/>
                <a:r>
                  <a:rPr lang="en-US" sz="1600" dirty="0"/>
                  <a:t>Coordinates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821ECA-3D46-5370-E881-6D39412AC056}"/>
                  </a:ext>
                </a:extLst>
              </p:cNvPr>
              <p:cNvSpPr/>
              <p:nvPr/>
            </p:nvSpPr>
            <p:spPr>
              <a:xfrm>
                <a:off x="4869732" y="1904496"/>
                <a:ext cx="1487667" cy="85841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Mesh Prediction Branch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6CE3353-4BF3-F2D5-8D39-792BA06A5866}"/>
                  </a:ext>
                </a:extLst>
              </p:cNvPr>
              <p:cNvCxnSpPr/>
              <p:nvPr/>
            </p:nvCxnSpPr>
            <p:spPr>
              <a:xfrm flipV="1">
                <a:off x="6355090" y="2301734"/>
                <a:ext cx="35368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6A0CD7-49D3-4130-BEB2-5A638DDD8CBB}"/>
                  </a:ext>
                </a:extLst>
              </p:cNvPr>
              <p:cNvSpPr txBox="1"/>
              <p:nvPr/>
            </p:nvSpPr>
            <p:spPr>
              <a:xfrm>
                <a:off x="6681082" y="1932402"/>
                <a:ext cx="1257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Object Level </a:t>
                </a:r>
              </a:p>
              <a:p>
                <a:pPr algn="ctr"/>
                <a:r>
                  <a:rPr lang="en-US" sz="1600" dirty="0"/>
                  <a:t>3D Mesh 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C7F4603-0A63-E544-B4BD-D54BACF7129B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H="1" flipV="1">
              <a:off x="4082498" y="2867711"/>
              <a:ext cx="47624" cy="42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852907A-9DA4-739A-37EE-1AEBA81C8950}"/>
              </a:ext>
            </a:extLst>
          </p:cNvPr>
          <p:cNvSpPr txBox="1"/>
          <p:nvPr/>
        </p:nvSpPr>
        <p:spPr>
          <a:xfrm>
            <a:off x="8208990" y="2550263"/>
            <a:ext cx="3313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MaskRCNN architecture</a:t>
            </a:r>
          </a:p>
          <a:p>
            <a:r>
              <a:rPr lang="en-US" sz="1600" dirty="0"/>
              <a:t>      is augmented with a Mesh </a:t>
            </a:r>
          </a:p>
          <a:p>
            <a:r>
              <a:rPr lang="en-US" sz="1600" dirty="0"/>
              <a:t>      Prediction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 2D input image, the </a:t>
            </a:r>
          </a:p>
          <a:p>
            <a:r>
              <a:rPr lang="en-US" sz="1600" dirty="0"/>
              <a:t>      model generates the class label, </a:t>
            </a:r>
          </a:p>
          <a:p>
            <a:r>
              <a:rPr lang="en-US" sz="1600" dirty="0"/>
              <a:t>      instance level segmentation mask,</a:t>
            </a:r>
          </a:p>
          <a:p>
            <a:r>
              <a:rPr lang="en-US" sz="1600" dirty="0"/>
              <a:t>      2D bounding box and 3D triangle</a:t>
            </a:r>
          </a:p>
          <a:p>
            <a:r>
              <a:rPr lang="en-US" sz="1600" dirty="0"/>
              <a:t>      mesh for each object</a:t>
            </a:r>
          </a:p>
          <a:p>
            <a:r>
              <a:rPr lang="en-US" sz="16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6680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E41F-78AB-1B9D-C092-7F009BB0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Prediction Branch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FDC5B2-2CD9-3CEF-E60B-448C39A2DE62}"/>
              </a:ext>
            </a:extLst>
          </p:cNvPr>
          <p:cNvGrpSpPr/>
          <p:nvPr/>
        </p:nvGrpSpPr>
        <p:grpSpPr>
          <a:xfrm>
            <a:off x="2031011" y="2146572"/>
            <a:ext cx="8129978" cy="1166671"/>
            <a:chOff x="838200" y="3010172"/>
            <a:chExt cx="8129978" cy="11666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4E662-3E3D-DD5D-CC36-9B440276D2DF}"/>
                </a:ext>
              </a:extLst>
            </p:cNvPr>
            <p:cNvSpPr/>
            <p:nvPr/>
          </p:nvSpPr>
          <p:spPr>
            <a:xfrm>
              <a:off x="838200" y="3088639"/>
              <a:ext cx="1183640" cy="10363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Region level features from ROI Align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9A89BA-6048-9F66-8683-28048DD3CC21}"/>
                </a:ext>
              </a:extLst>
            </p:cNvPr>
            <p:cNvCxnSpPr>
              <a:cxnSpLocks/>
            </p:cNvCxnSpPr>
            <p:nvPr/>
          </p:nvCxnSpPr>
          <p:spPr>
            <a:xfrm>
              <a:off x="2021840" y="3594049"/>
              <a:ext cx="31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F6246-AE94-5A3C-F00D-2DFB761DACC3}"/>
                </a:ext>
              </a:extLst>
            </p:cNvPr>
            <p:cNvSpPr/>
            <p:nvPr/>
          </p:nvSpPr>
          <p:spPr>
            <a:xfrm>
              <a:off x="2339081" y="3011255"/>
              <a:ext cx="1379479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Voxel Branch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41A0A1-E200-5A2B-CDBA-A6EFEAE1CCCA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3718560" y="3592966"/>
              <a:ext cx="709045" cy="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CF0880-2FD1-916A-9AEB-D6DBD26A7477}"/>
                </a:ext>
              </a:extLst>
            </p:cNvPr>
            <p:cNvSpPr txBox="1"/>
            <p:nvPr/>
          </p:nvSpPr>
          <p:spPr>
            <a:xfrm>
              <a:off x="3713048" y="3329799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 x V x V</a:t>
              </a:r>
              <a:endParaRPr lang="en-US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CBA756-D508-9353-4C63-436613741B3F}"/>
                </a:ext>
              </a:extLst>
            </p:cNvPr>
            <p:cNvSpPr/>
            <p:nvPr/>
          </p:nvSpPr>
          <p:spPr>
            <a:xfrm>
              <a:off x="4427605" y="3010172"/>
              <a:ext cx="1383914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Cubify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36F60B-3AE0-5A92-20ED-41DAFF9A7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1519" y="3587798"/>
              <a:ext cx="568961" cy="6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494A1A-BE28-DD74-F0C3-C3BF569A5AF7}"/>
                </a:ext>
              </a:extLst>
            </p:cNvPr>
            <p:cNvSpPr txBox="1"/>
            <p:nvPr/>
          </p:nvSpPr>
          <p:spPr>
            <a:xfrm>
              <a:off x="5807084" y="3310799"/>
              <a:ext cx="49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{V, F}</a:t>
              </a:r>
              <a:endParaRPr lang="en-US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93199D-FD79-6F27-00E9-5652B980514C}"/>
                </a:ext>
              </a:extLst>
            </p:cNvPr>
            <p:cNvSpPr/>
            <p:nvPr/>
          </p:nvSpPr>
          <p:spPr>
            <a:xfrm>
              <a:off x="6380479" y="3011254"/>
              <a:ext cx="1379479" cy="115933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Mesh Refinement Branch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0DC4CD0-4467-A42C-D833-549E11779B24}"/>
                </a:ext>
              </a:extLst>
            </p:cNvPr>
            <p:cNvCxnSpPr>
              <a:cxnSpLocks/>
            </p:cNvCxnSpPr>
            <p:nvPr/>
          </p:nvCxnSpPr>
          <p:spPr>
            <a:xfrm>
              <a:off x="7759958" y="3554727"/>
              <a:ext cx="693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ED0B1C-FC38-3DAA-CA29-5AA1C31018CF}"/>
                </a:ext>
              </a:extLst>
            </p:cNvPr>
            <p:cNvSpPr txBox="1"/>
            <p:nvPr/>
          </p:nvSpPr>
          <p:spPr>
            <a:xfrm>
              <a:off x="8395264" y="3415498"/>
              <a:ext cx="572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{V’, F’}</a:t>
              </a:r>
              <a:endParaRPr lang="en-US" sz="16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3EB6D65-D958-C93C-6948-40046B3B53E6}"/>
              </a:ext>
            </a:extLst>
          </p:cNvPr>
          <p:cNvSpPr txBox="1"/>
          <p:nvPr/>
        </p:nvSpPr>
        <p:spPr>
          <a:xfrm>
            <a:off x="359841" y="4307428"/>
            <a:ext cx="11637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corresponding to each region is mapped to features of fixed dimension using ROI Align and provided as input </a:t>
            </a:r>
          </a:p>
          <a:p>
            <a:r>
              <a:rPr lang="en-US" dirty="0"/>
              <a:t>     to the Mesh Prediction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Mesh prediction branch uses two types of representations of 3D object shape to generate the final mesh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from ROI Align are first mapped to a 3D voxel grid using the voxel branch. This voxel grid is converted to a</a:t>
            </a:r>
          </a:p>
          <a:p>
            <a:r>
              <a:rPr lang="en-US" dirty="0"/>
              <a:t>      triangle mesh using the Cubify procedure and further refined through the mesh refinement branch</a:t>
            </a:r>
          </a:p>
        </p:txBody>
      </p:sp>
    </p:spTree>
    <p:extLst>
      <p:ext uri="{BB962C8B-B14F-4D97-AF65-F5344CB8AC3E}">
        <p14:creationId xmlns:p14="http://schemas.microsoft.com/office/powerpoint/2010/main" val="36848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9659-DFA0-1D12-0B5E-2B7AB7C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branch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1DF82-D37F-6CE3-4EA6-0D53978E748D}"/>
              </a:ext>
            </a:extLst>
          </p:cNvPr>
          <p:cNvGrpSpPr/>
          <p:nvPr/>
        </p:nvGrpSpPr>
        <p:grpSpPr>
          <a:xfrm>
            <a:off x="1980211" y="2263412"/>
            <a:ext cx="7997944" cy="1165588"/>
            <a:chOff x="1289331" y="2587124"/>
            <a:chExt cx="7997944" cy="11655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1E97E-C287-DCB1-EFB0-2D7F3361569F}"/>
                </a:ext>
              </a:extLst>
            </p:cNvPr>
            <p:cNvSpPr/>
            <p:nvPr/>
          </p:nvSpPr>
          <p:spPr>
            <a:xfrm>
              <a:off x="1289331" y="2651759"/>
              <a:ext cx="1183640" cy="10363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Region level features from ROI Align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57DB33-C077-CB38-FC4B-48BCE4CF5687}"/>
                </a:ext>
              </a:extLst>
            </p:cNvPr>
            <p:cNvCxnSpPr>
              <a:cxnSpLocks/>
            </p:cNvCxnSpPr>
            <p:nvPr/>
          </p:nvCxnSpPr>
          <p:spPr>
            <a:xfrm>
              <a:off x="2472971" y="3169918"/>
              <a:ext cx="31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994C9-72F6-3953-B49D-C9AEA28E8816}"/>
                </a:ext>
              </a:extLst>
            </p:cNvPr>
            <p:cNvSpPr/>
            <p:nvPr/>
          </p:nvSpPr>
          <p:spPr>
            <a:xfrm>
              <a:off x="2790212" y="2587124"/>
              <a:ext cx="1379479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Convolutional layers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63D091-8BB0-320C-9C74-A8E855E8C8F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169691" y="3169918"/>
              <a:ext cx="36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ED8653-D5FB-61F5-2C84-5EFCBBDC8124}"/>
                </a:ext>
              </a:extLst>
            </p:cNvPr>
            <p:cNvSpPr txBox="1"/>
            <p:nvPr/>
          </p:nvSpPr>
          <p:spPr>
            <a:xfrm>
              <a:off x="4533989" y="2877528"/>
              <a:ext cx="13435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3D Voxel Grid</a:t>
              </a:r>
            </a:p>
            <a:p>
              <a:r>
                <a:rPr lang="en-US" sz="1600" dirty="0"/>
                <a:t>(Probabilities)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CB97A3-3C22-2ABC-EC6D-D9E92CD3CD3E}"/>
                </a:ext>
              </a:extLst>
            </p:cNvPr>
            <p:cNvCxnSpPr/>
            <p:nvPr/>
          </p:nvCxnSpPr>
          <p:spPr>
            <a:xfrm>
              <a:off x="5840949" y="3169916"/>
              <a:ext cx="36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62BA72-E760-539F-F1BA-14465A058F21}"/>
                </a:ext>
              </a:extLst>
            </p:cNvPr>
            <p:cNvSpPr/>
            <p:nvPr/>
          </p:nvSpPr>
          <p:spPr>
            <a:xfrm>
              <a:off x="6197655" y="2587124"/>
              <a:ext cx="1379479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Map to camera coordinate system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97BAD6-5C01-543A-3192-84EFFB13A26A}"/>
                </a:ext>
              </a:extLst>
            </p:cNvPr>
            <p:cNvCxnSpPr/>
            <p:nvPr/>
          </p:nvCxnSpPr>
          <p:spPr>
            <a:xfrm>
              <a:off x="7582097" y="3169916"/>
              <a:ext cx="361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5E6486-3A2A-02A3-9152-D703C32EBB94}"/>
                </a:ext>
              </a:extLst>
            </p:cNvPr>
            <p:cNvSpPr txBox="1"/>
            <p:nvPr/>
          </p:nvSpPr>
          <p:spPr>
            <a:xfrm>
              <a:off x="7943766" y="2866793"/>
              <a:ext cx="13435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3D Voxel Grid</a:t>
              </a:r>
            </a:p>
            <a:p>
              <a:r>
                <a:rPr lang="en-US" sz="1600" dirty="0"/>
                <a:t>(Probabilities)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F0CC01-DF8E-1F64-5567-B42299A347B6}"/>
              </a:ext>
            </a:extLst>
          </p:cNvPr>
          <p:cNvSpPr txBox="1"/>
          <p:nvPr/>
        </p:nvSpPr>
        <p:spPr>
          <a:xfrm>
            <a:off x="838200" y="4124960"/>
            <a:ext cx="10887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 map for each region is mapped to a 3D grid having predefined fixed dimension. The last dimension </a:t>
            </a:r>
          </a:p>
          <a:p>
            <a:r>
              <a:rPr lang="en-US" dirty="0"/>
              <a:t>      corresponds to a list of probabilities of the voxel belonging to the foreground object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true 3D representation, the voxel grid is multiplied with the inverse of the known intrinsic matrix of</a:t>
            </a:r>
          </a:p>
          <a:p>
            <a:r>
              <a:rPr lang="en-US" dirty="0"/>
              <a:t>      the camera to map it from the 2D image plane to the 3D camera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training, the voxel branch is penalized for the binary cross-entropy loss between the predicted </a:t>
            </a:r>
          </a:p>
          <a:p>
            <a:r>
              <a:rPr lang="en-US" dirty="0"/>
              <a:t>      voxel occupancy probabilities and true voxel occupancy in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385639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17EF-7516-9DAE-B70B-8E4F0345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Cubify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1AFA9A-28EB-FFFF-9288-D0048613BD23}"/>
              </a:ext>
            </a:extLst>
          </p:cNvPr>
          <p:cNvGrpSpPr/>
          <p:nvPr/>
        </p:nvGrpSpPr>
        <p:grpSpPr>
          <a:xfrm>
            <a:off x="2020394" y="1758606"/>
            <a:ext cx="8373285" cy="2372088"/>
            <a:chOff x="838200" y="1938292"/>
            <a:chExt cx="8110570" cy="284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815B47-D6C5-989C-802E-B53F9AA48B04}"/>
                </a:ext>
              </a:extLst>
            </p:cNvPr>
            <p:cNvSpPr/>
            <p:nvPr/>
          </p:nvSpPr>
          <p:spPr>
            <a:xfrm>
              <a:off x="838200" y="1938292"/>
              <a:ext cx="1468120" cy="11655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3D voxel representation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AD1450-33EB-8EA9-47B0-274735C7739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306320" y="2521086"/>
              <a:ext cx="711200" cy="582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C603E-0D0C-28B6-93E6-13CB35C19D15}"/>
                </a:ext>
              </a:extLst>
            </p:cNvPr>
            <p:cNvSpPr/>
            <p:nvPr/>
          </p:nvSpPr>
          <p:spPr>
            <a:xfrm>
              <a:off x="838200" y="3616960"/>
              <a:ext cx="1468120" cy="11655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Predefined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972E-7DF9-B1AC-4B1D-A7A5665420E3}"/>
                </a:ext>
              </a:extLst>
            </p:cNvPr>
            <p:cNvSpPr/>
            <p:nvPr/>
          </p:nvSpPr>
          <p:spPr>
            <a:xfrm>
              <a:off x="3017520" y="2846206"/>
              <a:ext cx="1468120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Thresholding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C893F7-9D8F-66B5-FC1E-D495A1CFBC3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306320" y="3754121"/>
              <a:ext cx="711200" cy="44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53955F-74C2-6BE7-42E3-101D0DAF8D6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85640" y="3429000"/>
              <a:ext cx="711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CCAFC1-ECF5-B73A-2A46-4EDB8CB043F3}"/>
                </a:ext>
              </a:extLst>
            </p:cNvPr>
            <p:cNvSpPr/>
            <p:nvPr/>
          </p:nvSpPr>
          <p:spPr>
            <a:xfrm>
              <a:off x="5196840" y="2846206"/>
              <a:ext cx="1468120" cy="11655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Voxel to Triangle Mesh mapping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4853CF9-3DB8-99C3-4E69-FB324CA6C25E}"/>
                </a:ext>
              </a:extLst>
            </p:cNvPr>
            <p:cNvCxnSpPr>
              <a:cxnSpLocks/>
            </p:cNvCxnSpPr>
            <p:nvPr/>
          </p:nvCxnSpPr>
          <p:spPr>
            <a:xfrm>
              <a:off x="6664960" y="3413760"/>
              <a:ext cx="711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1DE268-5418-52CB-539D-8BE9C7BF5286}"/>
                </a:ext>
              </a:extLst>
            </p:cNvPr>
            <p:cNvSpPr txBox="1"/>
            <p:nvPr/>
          </p:nvSpPr>
          <p:spPr>
            <a:xfrm>
              <a:off x="7376160" y="3090594"/>
              <a:ext cx="157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Triangle Mesh </a:t>
              </a:r>
            </a:p>
            <a:p>
              <a:r>
                <a:rPr lang="en-US" dirty="0"/>
                <a:t>representation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525A9D-D7A9-DEAB-3072-6753245ADE10}"/>
              </a:ext>
            </a:extLst>
          </p:cNvPr>
          <p:cNvSpPr txBox="1"/>
          <p:nvPr/>
        </p:nvSpPr>
        <p:spPr>
          <a:xfrm>
            <a:off x="838200" y="4389902"/>
            <a:ext cx="111702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voxel grid occupancy from the voxel branch is thresholded with a predefined threshold to reflect the </a:t>
            </a:r>
          </a:p>
          <a:p>
            <a:r>
              <a:rPr lang="en-US" dirty="0"/>
              <a:t>      occupancy of the voxels 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voxel belonging to an object is mapped to a cuboid triangular mesh containing 8 vertices, 18 edges and</a:t>
            </a:r>
          </a:p>
          <a:p>
            <a:r>
              <a:rPr lang="en-US" dirty="0"/>
              <a:t>     12 faces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Overlapping vertices and edges of neighboring voxels are combined and the overlapping faces are discarded since </a:t>
            </a:r>
          </a:p>
          <a:p>
            <a:r>
              <a:rPr lang="en-US" dirty="0"/>
              <a:t>      the voxels belong to the same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voxels are converted to mesh representation to capture finer details regarding the shape of the objects </a:t>
            </a:r>
          </a:p>
          <a:p>
            <a:r>
              <a:rPr lang="en-US" dirty="0"/>
              <a:t>      (curvature, finer boundaries and better distinction from background)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1B99E-E1AD-C139-3A39-66E0122AC365}"/>
              </a:ext>
            </a:extLst>
          </p:cNvPr>
          <p:cNvSpPr txBox="1"/>
          <p:nvPr/>
        </p:nvSpPr>
        <p:spPr>
          <a:xfrm rot="1940761">
            <a:off x="3537555" y="2125003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1107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54D8-EEC7-2FFE-C5CD-657F3859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Refinement Branch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EF73C-6E79-123C-604C-8F6EC2EAFF56}"/>
              </a:ext>
            </a:extLst>
          </p:cNvPr>
          <p:cNvGrpSpPr/>
          <p:nvPr/>
        </p:nvGrpSpPr>
        <p:grpSpPr>
          <a:xfrm>
            <a:off x="1173480" y="1608207"/>
            <a:ext cx="8677835" cy="2507760"/>
            <a:chOff x="1173480" y="1608207"/>
            <a:chExt cx="8677835" cy="250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7A6FF8-77FC-85CF-1FCC-80076DA62472}"/>
                </a:ext>
              </a:extLst>
            </p:cNvPr>
            <p:cNvSpPr/>
            <p:nvPr/>
          </p:nvSpPr>
          <p:spPr>
            <a:xfrm>
              <a:off x="1173480" y="2823322"/>
              <a:ext cx="1515675" cy="9720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Set of Vertices for each region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E50096-A74F-D6EC-B1A6-8B5C1EEAA74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89155" y="3309368"/>
              <a:ext cx="478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8C5B67-20D5-8AE4-CA38-41F573BE91F8}"/>
                </a:ext>
              </a:extLst>
            </p:cNvPr>
            <p:cNvGrpSpPr/>
            <p:nvPr/>
          </p:nvGrpSpPr>
          <p:grpSpPr>
            <a:xfrm>
              <a:off x="3321756" y="2823322"/>
              <a:ext cx="4213795" cy="972092"/>
              <a:chOff x="2976316" y="2589642"/>
              <a:chExt cx="4213795" cy="9720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44668A-0F79-AEA7-54AB-293F15662454}"/>
                  </a:ext>
                </a:extLst>
              </p:cNvPr>
              <p:cNvSpPr/>
              <p:nvPr/>
            </p:nvSpPr>
            <p:spPr>
              <a:xfrm>
                <a:off x="2976316" y="2589642"/>
                <a:ext cx="1235635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Vertical Alignment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5F384A1-D26A-1B7A-FA39-4FE87FA5877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211951" y="3075688"/>
                <a:ext cx="2584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11D4EC-A408-28D9-7CA7-29BFAD30775F}"/>
                  </a:ext>
                </a:extLst>
              </p:cNvPr>
              <p:cNvSpPr/>
              <p:nvPr/>
            </p:nvSpPr>
            <p:spPr>
              <a:xfrm>
                <a:off x="4465396" y="2589642"/>
                <a:ext cx="1235635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 Convolution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E1507DF-5AB0-F402-BD74-3669BD5AC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031" y="3075688"/>
                <a:ext cx="2628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613773-EBD1-A883-E5EF-6FB5853D4696}"/>
                  </a:ext>
                </a:extLst>
              </p:cNvPr>
              <p:cNvSpPr/>
              <p:nvPr/>
            </p:nvSpPr>
            <p:spPr>
              <a:xfrm>
                <a:off x="5954476" y="2589642"/>
                <a:ext cx="1235635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Vertical Refinement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6849F3-353B-8603-41C4-2E4884EB3F0D}"/>
                </a:ext>
              </a:extLst>
            </p:cNvPr>
            <p:cNvSpPr/>
            <p:nvPr/>
          </p:nvSpPr>
          <p:spPr>
            <a:xfrm>
              <a:off x="1453520" y="1608207"/>
              <a:ext cx="1235635" cy="9720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Backbone network features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596C14-9F48-E198-2D23-8F805B9FBA1F}"/>
                </a:ext>
              </a:extLst>
            </p:cNvPr>
            <p:cNvGrpSpPr/>
            <p:nvPr/>
          </p:nvGrpSpPr>
          <p:grpSpPr>
            <a:xfrm>
              <a:off x="2689155" y="2094253"/>
              <a:ext cx="478221" cy="951715"/>
              <a:chOff x="2689155" y="2094253"/>
              <a:chExt cx="478221" cy="95171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F078A29-AB28-552B-EC04-DF7AB89D13D2}"/>
                  </a:ext>
                </a:extLst>
              </p:cNvPr>
              <p:cNvGrpSpPr/>
              <p:nvPr/>
            </p:nvGrpSpPr>
            <p:grpSpPr>
              <a:xfrm>
                <a:off x="2689155" y="2094253"/>
                <a:ext cx="305501" cy="943587"/>
                <a:chOff x="2689155" y="2094253"/>
                <a:chExt cx="305501" cy="943587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B132407-E26C-B82A-437A-AE17559FB5FC}"/>
                    </a:ext>
                  </a:extLst>
                </p:cNvPr>
                <p:cNvCxnSpPr>
                  <a:stCxn id="20" idx="3"/>
                </p:cNvCxnSpPr>
                <p:nvPr/>
              </p:nvCxnSpPr>
              <p:spPr>
                <a:xfrm>
                  <a:off x="2689155" y="2094253"/>
                  <a:ext cx="305501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AE6D248-F845-9063-A00D-66E50BBC1174}"/>
                    </a:ext>
                  </a:extLst>
                </p:cNvPr>
                <p:cNvCxnSpPr/>
                <p:nvPr/>
              </p:nvCxnSpPr>
              <p:spPr>
                <a:xfrm>
                  <a:off x="2994656" y="2094253"/>
                  <a:ext cx="0" cy="94358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28B7E8F-55AE-42EF-B189-57262B556669}"/>
                  </a:ext>
                </a:extLst>
              </p:cNvPr>
              <p:cNvCxnSpPr/>
              <p:nvPr/>
            </p:nvCxnSpPr>
            <p:spPr>
              <a:xfrm>
                <a:off x="2994656" y="3045968"/>
                <a:ext cx="1727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6DBD88-3636-0E17-B0A1-5D1FFF40DBA2}"/>
                </a:ext>
              </a:extLst>
            </p:cNvPr>
            <p:cNvSpPr/>
            <p:nvPr/>
          </p:nvSpPr>
          <p:spPr>
            <a:xfrm>
              <a:off x="3167376" y="2580299"/>
              <a:ext cx="4798062" cy="148370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0077F8-E758-C69F-F98F-44A492E4477B}"/>
                </a:ext>
              </a:extLst>
            </p:cNvPr>
            <p:cNvSpPr txBox="1"/>
            <p:nvPr/>
          </p:nvSpPr>
          <p:spPr>
            <a:xfrm>
              <a:off x="7908767" y="374663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C4F043-D411-B43A-BA6B-B506607275F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7965438" y="3309368"/>
              <a:ext cx="650242" cy="12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99157F-9568-07AB-7380-BB660397A320}"/>
                </a:ext>
              </a:extLst>
            </p:cNvPr>
            <p:cNvSpPr/>
            <p:nvPr/>
          </p:nvSpPr>
          <p:spPr>
            <a:xfrm>
              <a:off x="8615680" y="2823322"/>
              <a:ext cx="1235635" cy="9720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Refined set of Vertices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081ECB-0A89-7116-C423-64707EAF4C1C}"/>
              </a:ext>
            </a:extLst>
          </p:cNvPr>
          <p:cNvSpPr txBox="1"/>
          <p:nvPr/>
        </p:nvSpPr>
        <p:spPr>
          <a:xfrm>
            <a:off x="838200" y="4518499"/>
            <a:ext cx="109001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mesh generated from Cubify is refined to capture greater detail of the shape of the objects using the mesh</a:t>
            </a:r>
          </a:p>
          <a:p>
            <a:r>
              <a:rPr lang="en-US" dirty="0"/>
              <a:t>      refinement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vertices are refined using three operations: Vertical Alignment, graph convolutional operations </a:t>
            </a:r>
          </a:p>
          <a:p>
            <a:r>
              <a:rPr lang="en-US" dirty="0"/>
              <a:t>      and Vertical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three operations are repeated multiple times to generate the final refined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of the vertices from the convolutional backbone and previous mesh refinement branches are used</a:t>
            </a:r>
          </a:p>
          <a:p>
            <a:r>
              <a:rPr lang="en-US" dirty="0"/>
              <a:t>      for refining the vertices</a:t>
            </a:r>
          </a:p>
        </p:txBody>
      </p:sp>
    </p:spTree>
    <p:extLst>
      <p:ext uri="{BB962C8B-B14F-4D97-AF65-F5344CB8AC3E}">
        <p14:creationId xmlns:p14="http://schemas.microsoft.com/office/powerpoint/2010/main" val="10437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7EF-69D5-75DA-10AD-230FD1F3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3F95562-02F0-7A19-490E-AAA6B7A13470}"/>
              </a:ext>
            </a:extLst>
          </p:cNvPr>
          <p:cNvSpPr txBox="1"/>
          <p:nvPr/>
        </p:nvSpPr>
        <p:spPr>
          <a:xfrm>
            <a:off x="9409853" y="4653072"/>
            <a:ext cx="20982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 = Number of vertices</a:t>
            </a:r>
          </a:p>
          <a:p>
            <a:r>
              <a:rPr lang="en-US" sz="1600" dirty="0"/>
              <a:t>F = Features for each </a:t>
            </a:r>
          </a:p>
          <a:p>
            <a:r>
              <a:rPr lang="en-US" sz="1600" dirty="0"/>
              <a:t>       vertex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D745ECF-9C4A-9271-FB0B-C0D2157A63E2}"/>
              </a:ext>
            </a:extLst>
          </p:cNvPr>
          <p:cNvGrpSpPr/>
          <p:nvPr/>
        </p:nvGrpSpPr>
        <p:grpSpPr>
          <a:xfrm>
            <a:off x="838200" y="1579563"/>
            <a:ext cx="9740884" cy="4711567"/>
            <a:chOff x="462280" y="1671003"/>
            <a:chExt cx="9740884" cy="471156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28289-7EF9-B5B6-D575-C1F14ED30CDA}"/>
                </a:ext>
              </a:extLst>
            </p:cNvPr>
            <p:cNvGrpSpPr/>
            <p:nvPr/>
          </p:nvGrpSpPr>
          <p:grpSpPr>
            <a:xfrm>
              <a:off x="462280" y="1671003"/>
              <a:ext cx="8827892" cy="4711567"/>
              <a:chOff x="1097281" y="1608207"/>
              <a:chExt cx="8827892" cy="47115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126382-6065-899A-458D-3C61733A3815}"/>
                  </a:ext>
                </a:extLst>
              </p:cNvPr>
              <p:cNvSpPr/>
              <p:nvPr/>
            </p:nvSpPr>
            <p:spPr>
              <a:xfrm>
                <a:off x="1173480" y="2823322"/>
                <a:ext cx="1515675" cy="97209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Set of Vertices for each region (Projected to 2D plane)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ECB800-6A06-009E-05C6-15AD2288940E}"/>
                  </a:ext>
                </a:extLst>
              </p:cNvPr>
              <p:cNvSpPr/>
              <p:nvPr/>
            </p:nvSpPr>
            <p:spPr>
              <a:xfrm>
                <a:off x="6272290" y="2683172"/>
                <a:ext cx="1255590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Concatenate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FB14EEF-C4E3-5EE3-8452-9E11B0E6AFAD}"/>
                  </a:ext>
                </a:extLst>
              </p:cNvPr>
              <p:cNvSpPr/>
              <p:nvPr/>
            </p:nvSpPr>
            <p:spPr>
              <a:xfrm>
                <a:off x="1173480" y="1608207"/>
                <a:ext cx="1515675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Backbone features from different stages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9ED6F7A-AA86-973F-AEDF-4D83F0B7E2E5}"/>
                  </a:ext>
                </a:extLst>
              </p:cNvPr>
              <p:cNvSpPr/>
              <p:nvPr/>
            </p:nvSpPr>
            <p:spPr>
              <a:xfrm>
                <a:off x="1097281" y="5467141"/>
                <a:ext cx="1591874" cy="85263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Features from previous Mesh refinement stage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06A3C0E-EA3B-E678-0292-77FF14B61996}"/>
                  </a:ext>
                </a:extLst>
              </p:cNvPr>
              <p:cNvSpPr/>
              <p:nvPr/>
            </p:nvSpPr>
            <p:spPr>
              <a:xfrm>
                <a:off x="4049147" y="1776631"/>
                <a:ext cx="1746946" cy="80279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Vertex Feature Computation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064D69-B167-D9CC-856B-1E8AB4B5375D}"/>
                  </a:ext>
                </a:extLst>
              </p:cNvPr>
              <p:cNvSpPr/>
              <p:nvPr/>
            </p:nvSpPr>
            <p:spPr>
              <a:xfrm>
                <a:off x="4049147" y="2680871"/>
                <a:ext cx="1746946" cy="80279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Vertex Feature Computation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0463077-0261-5E9C-250B-5992F0EF0E85}"/>
                  </a:ext>
                </a:extLst>
              </p:cNvPr>
              <p:cNvCxnSpPr/>
              <p:nvPr/>
            </p:nvCxnSpPr>
            <p:spPr>
              <a:xfrm>
                <a:off x="4895672" y="3612961"/>
                <a:ext cx="0" cy="47716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D4EF3D0-D65F-125E-FBFC-A3924F2C3AC6}"/>
                  </a:ext>
                </a:extLst>
              </p:cNvPr>
              <p:cNvSpPr/>
              <p:nvPr/>
            </p:nvSpPr>
            <p:spPr>
              <a:xfrm>
                <a:off x="4071711" y="4236971"/>
                <a:ext cx="1746946" cy="80279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Vertex Feature Computation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A5254AB-B1B6-3EAF-CA48-E32287434C04}"/>
                  </a:ext>
                </a:extLst>
              </p:cNvPr>
              <p:cNvGrpSpPr/>
              <p:nvPr/>
            </p:nvGrpSpPr>
            <p:grpSpPr>
              <a:xfrm>
                <a:off x="2689155" y="2221376"/>
                <a:ext cx="1379984" cy="2474697"/>
                <a:chOff x="2689155" y="2221376"/>
                <a:chExt cx="1379984" cy="247469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3D205BA-5DCB-4EBD-CD74-2BFE32D788A2}"/>
                    </a:ext>
                  </a:extLst>
                </p:cNvPr>
                <p:cNvCxnSpPr>
                  <a:stCxn id="4" idx="3"/>
                </p:cNvCxnSpPr>
                <p:nvPr/>
              </p:nvCxnSpPr>
              <p:spPr>
                <a:xfrm>
                  <a:off x="2689155" y="3309368"/>
                  <a:ext cx="74492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2BE5C77-8E0B-751A-8ACF-036589214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080" y="2221376"/>
                  <a:ext cx="10160" cy="247469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B760395B-EDF7-7B62-B443-F50AC5DDE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080" y="2221376"/>
                  <a:ext cx="61249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5E64FA4-09FE-BBCF-354A-366214D78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4240" y="3125616"/>
                  <a:ext cx="60233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B6F11E6-3BA2-CDA7-E004-C0C2FB1F7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5522" y="4681716"/>
                  <a:ext cx="61361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0EEF9D0-B21E-8E00-23E9-FD923716CAA7}"/>
                  </a:ext>
                </a:extLst>
              </p:cNvPr>
              <p:cNvGrpSpPr/>
              <p:nvPr/>
            </p:nvGrpSpPr>
            <p:grpSpPr>
              <a:xfrm>
                <a:off x="2689155" y="1981200"/>
                <a:ext cx="372462" cy="2905760"/>
                <a:chOff x="2689155" y="1981200"/>
                <a:chExt cx="372462" cy="290576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7C05005-FAED-21E1-8953-385E8376D3F5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>
                  <a:off x="2689155" y="2094253"/>
                  <a:ext cx="372462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07F05F7-89A7-688D-E20F-9F9606B20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1617" y="1981200"/>
                  <a:ext cx="0" cy="290576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AFE38FD-B02E-B9F5-AE10-22AC11C70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617" y="1981200"/>
                <a:ext cx="9849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4C063D1-2AE4-4ED1-2462-2A11E9A8C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617" y="2956560"/>
                <a:ext cx="10075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E6C5B12-2815-A306-F427-377E735DE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1617" y="4866640"/>
                <a:ext cx="1032863" cy="20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FCA6ACB-B40D-CEAC-35CF-7E99D0D9A89A}"/>
                  </a:ext>
                </a:extLst>
              </p:cNvPr>
              <p:cNvGrpSpPr/>
              <p:nvPr/>
            </p:nvGrpSpPr>
            <p:grpSpPr>
              <a:xfrm>
                <a:off x="5776777" y="2178029"/>
                <a:ext cx="480335" cy="2460338"/>
                <a:chOff x="5776777" y="2178029"/>
                <a:chExt cx="480335" cy="246033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42A49D3-33AA-3A30-4757-6E24A1BFC98F}"/>
                    </a:ext>
                  </a:extLst>
                </p:cNvPr>
                <p:cNvCxnSpPr>
                  <a:stCxn id="27" idx="3"/>
                </p:cNvCxnSpPr>
                <p:nvPr/>
              </p:nvCxnSpPr>
              <p:spPr>
                <a:xfrm flipV="1">
                  <a:off x="5796093" y="2178029"/>
                  <a:ext cx="278139" cy="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C335B7A-0BD0-B4E3-5DFA-D9E60B036B88}"/>
                    </a:ext>
                  </a:extLst>
                </p:cNvPr>
                <p:cNvCxnSpPr/>
                <p:nvPr/>
              </p:nvCxnSpPr>
              <p:spPr>
                <a:xfrm flipV="1">
                  <a:off x="5776777" y="3082267"/>
                  <a:ext cx="278139" cy="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2D7C5A1-B5D8-D581-F6ED-8018B832E8F8}"/>
                    </a:ext>
                  </a:extLst>
                </p:cNvPr>
                <p:cNvCxnSpPr/>
                <p:nvPr/>
              </p:nvCxnSpPr>
              <p:spPr>
                <a:xfrm flipV="1">
                  <a:off x="5807375" y="4635543"/>
                  <a:ext cx="278139" cy="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034847C-3973-C33B-A2E3-42572819E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74232" y="2178029"/>
                  <a:ext cx="0" cy="2460338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C4C5B67E-FBCB-71B4-2095-524C94072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74232" y="3169218"/>
                  <a:ext cx="1828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7F3000C-B26F-8C9F-E383-AB75F842A0B4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1931317" y="3795414"/>
                <a:ext cx="1" cy="144714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0D6ED3-2698-1779-4986-CAD4E869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317" y="5249793"/>
                <a:ext cx="665554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9218F33-29E2-43B0-1094-BDF45DD2E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7880" y="3169218"/>
                <a:ext cx="1828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089D313-8119-3663-D3F3-0EB65F1BED5E}"/>
                  </a:ext>
                </a:extLst>
              </p:cNvPr>
              <p:cNvSpPr/>
              <p:nvPr/>
            </p:nvSpPr>
            <p:spPr>
              <a:xfrm>
                <a:off x="7708634" y="2915515"/>
                <a:ext cx="780195" cy="53934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Dense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EA4599-D450-803C-B0E3-46D45F396ABB}"/>
                  </a:ext>
                </a:extLst>
              </p:cNvPr>
              <p:cNvSpPr/>
              <p:nvPr/>
            </p:nvSpPr>
            <p:spPr>
              <a:xfrm>
                <a:off x="8669583" y="2683172"/>
                <a:ext cx="1255590" cy="97209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Concatenate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5F89A94-B457-C9F6-85CC-FB6266645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6703" y="3169218"/>
                <a:ext cx="1828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160347-25C6-6312-1226-D692CA3E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6858" y="3445855"/>
                <a:ext cx="0" cy="179106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CD6519-4396-AFF4-F566-529B658A69BA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2689155" y="5872115"/>
                <a:ext cx="5934708" cy="21343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C3E5160-892E-0571-52DB-3F8C4C852FBF}"/>
                  </a:ext>
                </a:extLst>
              </p:cNvPr>
              <p:cNvCxnSpPr/>
              <p:nvPr/>
            </p:nvCxnSpPr>
            <p:spPr>
              <a:xfrm>
                <a:off x="8586858" y="5234542"/>
                <a:ext cx="0" cy="637573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CF6E353-836C-389B-272A-66F784383B39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9290172" y="3232014"/>
              <a:ext cx="14483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D49940-EEAF-BDD9-CC72-06E3C36E6595}"/>
                </a:ext>
              </a:extLst>
            </p:cNvPr>
            <p:cNvSpPr txBox="1"/>
            <p:nvPr/>
          </p:nvSpPr>
          <p:spPr>
            <a:xfrm>
              <a:off x="9435005" y="304813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(V x F)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AF96AE3-BAB7-D5E4-8D8B-E6B1825FED6C}"/>
                </a:ext>
              </a:extLst>
            </p:cNvPr>
            <p:cNvCxnSpPr/>
            <p:nvPr/>
          </p:nvCxnSpPr>
          <p:spPr>
            <a:xfrm>
              <a:off x="7943142" y="3496876"/>
              <a:ext cx="91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91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7EF-69D5-75DA-10AD-230FD1F3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BA40F-E96C-3CE3-0C79-925233E21D90}"/>
              </a:ext>
            </a:extLst>
          </p:cNvPr>
          <p:cNvSpPr txBox="1"/>
          <p:nvPr/>
        </p:nvSpPr>
        <p:spPr>
          <a:xfrm>
            <a:off x="838200" y="1869440"/>
            <a:ext cx="10789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vertices from the Cubify procedure are mapped back to the 2D image plane by multiplying with the </a:t>
            </a:r>
          </a:p>
          <a:p>
            <a:r>
              <a:rPr lang="en-US" dirty="0"/>
              <a:t>      known camera intrinsic matrix to obtain the feature of the vertex location from the backbones feature maps</a:t>
            </a:r>
          </a:p>
          <a:p>
            <a:r>
              <a:rPr lang="en-US" dirty="0"/>
              <a:t>      which are in 2D image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of each vertex is computed from feature maps from different stages of the backbone network </a:t>
            </a:r>
          </a:p>
          <a:p>
            <a:r>
              <a:rPr lang="en-US" dirty="0"/>
              <a:t>      using bilinear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features are concatenated and mapped to a feature dimension of predefined size using a linear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are then concatenated with initial vertex positions and the features from the previous mesh </a:t>
            </a:r>
          </a:p>
          <a:p>
            <a:r>
              <a:rPr lang="en-US" dirty="0"/>
              <a:t>      refinement branch (Apart from the first stage)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the vertex alignment module is the vertex positions and their corresponding features which are </a:t>
            </a:r>
          </a:p>
          <a:p>
            <a:r>
              <a:rPr lang="en-US" dirty="0"/>
              <a:t>      aligned with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4252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1438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MeshRCNN</vt:lpstr>
      <vt:lpstr>Contributions</vt:lpstr>
      <vt:lpstr>Method</vt:lpstr>
      <vt:lpstr>Mask Prediction Branch</vt:lpstr>
      <vt:lpstr>Voxel branch</vt:lpstr>
      <vt:lpstr>Cubify</vt:lpstr>
      <vt:lpstr>Mesh Refinement Branch</vt:lpstr>
      <vt:lpstr>Vertical Alignment</vt:lpstr>
      <vt:lpstr>Vertical Alignment</vt:lpstr>
      <vt:lpstr>Graph Convolution</vt:lpstr>
      <vt:lpstr>Vertex Refinement</vt:lpstr>
      <vt:lpstr>Mesh Refinement branch loss</vt:lpstr>
      <vt:lpstr>Mesh Refinement branch loss</vt:lpstr>
      <vt:lpstr>Experiments and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MeshRCNN</dc:title>
  <dc:creator>sumukha manjunath</dc:creator>
  <cp:lastModifiedBy>sumukha manjunath</cp:lastModifiedBy>
  <cp:revision>2</cp:revision>
  <dcterms:created xsi:type="dcterms:W3CDTF">2022-10-02T00:48:07Z</dcterms:created>
  <dcterms:modified xsi:type="dcterms:W3CDTF">2022-10-08T22:50:53Z</dcterms:modified>
</cp:coreProperties>
</file>