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60" r:id="rId4"/>
    <p:sldId id="261" r:id="rId5"/>
    <p:sldId id="262" r:id="rId6"/>
    <p:sldId id="263" r:id="rId7"/>
    <p:sldId id="264" r:id="rId8"/>
    <p:sldId id="259"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Lato Black" panose="020B0604020202020204" charset="0"/>
      <p:bold r:id="rId15"/>
      <p:boldItalic r:id="rId16"/>
    </p:embeddedFont>
    <p:embeddedFont>
      <p:font typeface="Libre Baskerville" panose="020B0604020202020204"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4660"/>
  </p:normalViewPr>
  <p:slideViewPr>
    <p:cSldViewPr snapToGrid="0">
      <p:cViewPr varScale="1">
        <p:scale>
          <a:sx n="82" d="100"/>
          <a:sy n="82" d="100"/>
        </p:scale>
        <p:origin x="6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4244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6303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606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0041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838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37324"/>
            <a:ext cx="12191408" cy="6895323"/>
          </a:xfrm>
          <a:prstGeom prst="rect">
            <a:avLst/>
          </a:prstGeom>
          <a:noFill/>
          <a:ln>
            <a:noFill/>
          </a:ln>
        </p:spPr>
      </p:pic>
      <p:sp>
        <p:nvSpPr>
          <p:cNvPr id="99" name="Google Shape;99;p1"/>
          <p:cNvSpPr txBox="1"/>
          <p:nvPr/>
        </p:nvSpPr>
        <p:spPr>
          <a:xfrm>
            <a:off x="2472905" y="3717986"/>
            <a:ext cx="724618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dirty="0">
                <a:solidFill>
                  <a:schemeClr val="dk1"/>
                </a:solidFill>
                <a:latin typeface="Times New Roman" panose="02020603050405020304" pitchFamily="18" charset="0"/>
                <a:ea typeface="Calibri"/>
                <a:cs typeface="Times New Roman" panose="02020603050405020304" pitchFamily="18" charset="0"/>
                <a:sym typeface="Calibri"/>
              </a:rPr>
              <a:t>Exploratory Data Analysis on </a:t>
            </a:r>
          </a:p>
          <a:p>
            <a:pPr marL="0" marR="0" lvl="0" indent="0" algn="ctr" rtl="0">
              <a:spcBef>
                <a:spcPts val="0"/>
              </a:spcBef>
              <a:spcAft>
                <a:spcPts val="0"/>
              </a:spcAft>
              <a:buNone/>
            </a:pPr>
            <a:r>
              <a:rPr lang="en-IN" sz="3600" dirty="0">
                <a:solidFill>
                  <a:schemeClr val="dk1"/>
                </a:solidFill>
                <a:latin typeface="Times New Roman" panose="02020603050405020304" pitchFamily="18" charset="0"/>
                <a:ea typeface="Calibri"/>
                <a:cs typeface="Times New Roman" panose="02020603050405020304" pitchFamily="18" charset="0"/>
                <a:sym typeface="Calibri"/>
              </a:rPr>
              <a:t>AMEO Data</a:t>
            </a:r>
            <a:endParaRPr sz="3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EC7AFB1-E1B9-464F-9C72-F5D1FABBCDE1}"/>
              </a:ext>
            </a:extLst>
          </p:cNvPr>
          <p:cNvSpPr txBox="1"/>
          <p:nvPr/>
        </p:nvSpPr>
        <p:spPr>
          <a:xfrm>
            <a:off x="8210939" y="5472638"/>
            <a:ext cx="2733869"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By</a:t>
            </a:r>
          </a:p>
          <a:p>
            <a:r>
              <a:rPr lang="en-US" sz="1600" dirty="0">
                <a:latin typeface="Times New Roman" panose="02020603050405020304" pitchFamily="18" charset="0"/>
                <a:cs typeface="Times New Roman" panose="02020603050405020304" pitchFamily="18" charset="0"/>
              </a:rPr>
              <a:t>  Daliparthy Sumukha Kavya</a:t>
            </a:r>
          </a:p>
          <a:p>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02645" y="972602"/>
            <a:ext cx="11186710" cy="5278328"/>
          </a:xfrm>
          <a:prstGeom prst="rect">
            <a:avLst/>
          </a:prstGeom>
          <a:noFill/>
          <a:ln>
            <a:noFill/>
          </a:ln>
        </p:spPr>
        <p:txBody>
          <a:bodyPr spcFirstLastPara="1" wrap="square" lIns="91425" tIns="45700" rIns="91425" bIns="45700" anchor="t" anchorCtr="0">
            <a:spAutoFit/>
          </a:bodyPr>
          <a:lstStyle/>
          <a:p>
            <a:r>
              <a:rPr lang="en-US" sz="1600" b="1" dirty="0">
                <a:latin typeface="Times New Roman" panose="02020603050405020304" pitchFamily="18" charset="0"/>
                <a:cs typeface="Times New Roman" panose="02020603050405020304" pitchFamily="18" charset="0"/>
              </a:rPr>
              <a:t>Description of Data:</a:t>
            </a:r>
          </a:p>
          <a:p>
            <a:endParaRPr lang="en-US" sz="1600"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dataset provides detailed candidate information, including unique identifiers (ID), annual salaries (Salary), dates of joining (DOJ) and leaving (DOL) the company, job titles (Designation), locations (</a:t>
            </a:r>
            <a:r>
              <a:rPr lang="en-US" dirty="0" err="1">
                <a:latin typeface="Times New Roman" panose="02020603050405020304" pitchFamily="18" charset="0"/>
                <a:cs typeface="Times New Roman" panose="02020603050405020304" pitchFamily="18" charset="0"/>
              </a:rPr>
              <a:t>JobCity</a:t>
            </a:r>
            <a:r>
              <a:rPr lang="en-US" dirty="0">
                <a:latin typeface="Times New Roman" panose="02020603050405020304" pitchFamily="18" charset="0"/>
                <a:cs typeface="Times New Roman" panose="02020603050405020304" pitchFamily="18" charset="0"/>
              </a:rPr>
              <a:t>), gender (Gender), and dates of birth (DOB).</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Academic data includes grades in grade 10 (10percentage) and grade 12 (12percentage) exams, respective school boards (10board, 12board), college details (</a:t>
            </a:r>
            <a:r>
              <a:rPr lang="en-US" dirty="0" err="1">
                <a:latin typeface="Times New Roman" panose="02020603050405020304" pitchFamily="18" charset="0"/>
                <a:cs typeface="Times New Roman" panose="02020603050405020304" pitchFamily="18" charset="0"/>
              </a:rPr>
              <a:t>CollegeID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CollegeTier</a:t>
            </a:r>
            <a:r>
              <a:rPr lang="en-US" dirty="0">
                <a:latin typeface="Times New Roman" panose="02020603050405020304" pitchFamily="18" charset="0"/>
                <a:cs typeface="Times New Roman" panose="02020603050405020304" pitchFamily="18" charset="0"/>
              </a:rPr>
              <a:t>), degree pursued (Degree), and specialization (Specialization).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AMCAT test scores cover English, Logical, and Quantitative sections (English, Logical, Quant), a domain module score (Domain), and engineering sections (</a:t>
            </a:r>
            <a:r>
              <a:rPr lang="en-US" dirty="0" err="1">
                <a:latin typeface="Times New Roman" panose="02020603050405020304" pitchFamily="18" charset="0"/>
                <a:cs typeface="Times New Roman" panose="02020603050405020304" pitchFamily="18" charset="0"/>
              </a:rPr>
              <a:t>ComputerProgramming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ElectronicsAndSemicon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ComputerScience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MechanicalEngg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ElectricalEngg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TelecomEngg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CivilEngg</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Personality test scores include Conscientiousness, Agreeableness, Extraversion, Neuroticism, and </a:t>
            </a:r>
            <a:r>
              <a:rPr lang="en-US" dirty="0" err="1">
                <a:latin typeface="Times New Roman" panose="02020603050405020304" pitchFamily="18" charset="0"/>
                <a:cs typeface="Times New Roman" panose="02020603050405020304" pitchFamily="18" charset="0"/>
              </a:rPr>
              <a:t>Openness_to_experience</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Geographical details encompass college city ID and tier (</a:t>
            </a:r>
            <a:r>
              <a:rPr lang="en-US" dirty="0" err="1">
                <a:latin typeface="Times New Roman" panose="02020603050405020304" pitchFamily="18" charset="0"/>
                <a:cs typeface="Times New Roman" panose="02020603050405020304" pitchFamily="18" charset="0"/>
              </a:rPr>
              <a:t>CollegeCityID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CollegeCityTier</a:t>
            </a:r>
            <a:r>
              <a:rPr lang="en-US" dirty="0">
                <a:latin typeface="Times New Roman" panose="02020603050405020304" pitchFamily="18" charset="0"/>
                <a:cs typeface="Times New Roman" panose="02020603050405020304" pitchFamily="18" charset="0"/>
              </a:rPr>
              <a:t>), the state where the college is located (</a:t>
            </a:r>
            <a:r>
              <a:rPr lang="en-US" dirty="0" err="1">
                <a:latin typeface="Times New Roman" panose="02020603050405020304" pitchFamily="18" charset="0"/>
                <a:cs typeface="Times New Roman" panose="02020603050405020304" pitchFamily="18" charset="0"/>
              </a:rPr>
              <a:t>CollegeState</a:t>
            </a:r>
            <a:r>
              <a:rPr lang="en-US" dirty="0">
                <a:latin typeface="Times New Roman" panose="02020603050405020304" pitchFamily="18" charset="0"/>
                <a:cs typeface="Times New Roman" panose="02020603050405020304" pitchFamily="18" charset="0"/>
              </a:rPr>
              <a:t>), and the graduation year (</a:t>
            </a:r>
            <a:r>
              <a:rPr lang="en-US" dirty="0" err="1">
                <a:latin typeface="Times New Roman" panose="02020603050405020304" pitchFamily="18" charset="0"/>
                <a:cs typeface="Times New Roman" panose="02020603050405020304" pitchFamily="18" charset="0"/>
              </a:rPr>
              <a:t>GraduationYear</a:t>
            </a:r>
            <a:r>
              <a:rPr lang="en-US" dirty="0">
                <a:latin typeface="Times New Roman" panose="02020603050405020304" pitchFamily="18" charset="0"/>
                <a:cs typeface="Times New Roman" panose="02020603050405020304" pitchFamily="18" charset="0"/>
              </a:rPr>
              <a:t>) for Bachelor’s degree.</a:t>
            </a:r>
          </a:p>
          <a:p>
            <a:endParaRPr lang="en-US" dirty="0">
              <a:latin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Objective:</a:t>
            </a:r>
          </a:p>
          <a:p>
            <a:pPr marL="285750" lvl="0" indent="-285750">
              <a:lnSpc>
                <a:spcPct val="150000"/>
              </a:lnSpc>
              <a:buClr>
                <a:schemeClr val="dk1"/>
              </a:buClr>
              <a:buSzPts val="18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objective is to predict the salary (Annual CTC offered) based on the given independent variables such as cognitive skills, technical skills, personality traits, demographic features, educational background, and job-related details. </a:t>
            </a:r>
          </a:p>
          <a:p>
            <a:pPr marL="285750" lvl="0" indent="-285750">
              <a:lnSpc>
                <a:spcPct val="150000"/>
              </a:lnSpc>
              <a:buClr>
                <a:schemeClr val="dk1"/>
              </a:buClr>
              <a:buSzPts val="18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to be approached by Exploratory Data Analysis (EDA) on understanding the characteristics of the dataset and identifying potential relationships between the independent variables and the target variable (Salary).</a:t>
            </a:r>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Calibri"/>
                <a:cs typeface="Calibri"/>
                <a:sym typeface="Lato Black"/>
              </a:rPr>
              <a:t>Introduction</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02645" y="972602"/>
            <a:ext cx="11186710" cy="369291"/>
          </a:xfrm>
          <a:prstGeom prst="rect">
            <a:avLst/>
          </a:prstGeom>
          <a:noFill/>
          <a:ln>
            <a:noFill/>
          </a:ln>
        </p:spPr>
        <p:txBody>
          <a:bodyPr spcFirstLastPara="1" wrap="square" lIns="91425" tIns="45700" rIns="91425" bIns="45700" anchor="t" anchorCtr="0">
            <a:spAutoFit/>
          </a:bodyPr>
          <a:lstStyle/>
          <a:p>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216258" y="2237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Calibri"/>
                <a:cs typeface="Calibri"/>
                <a:sym typeface="Lato Black"/>
              </a:rPr>
              <a:t>Univariate Analysis</a:t>
            </a:r>
            <a:endParaRPr sz="1800" b="0" i="0" u="none" strike="noStrike" cap="none" dirty="0">
              <a:solidFill>
                <a:srgbClr val="FF0000"/>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C851D5C5-8D20-41AB-A92B-859CF755AD0D}"/>
              </a:ext>
            </a:extLst>
          </p:cNvPr>
          <p:cNvPicPr>
            <a:picLocks noChangeAspect="1"/>
          </p:cNvPicPr>
          <p:nvPr/>
        </p:nvPicPr>
        <p:blipFill>
          <a:blip r:embed="rId3"/>
          <a:stretch>
            <a:fillRect/>
          </a:stretch>
        </p:blipFill>
        <p:spPr>
          <a:xfrm>
            <a:off x="150943" y="1050568"/>
            <a:ext cx="5344228" cy="2252469"/>
          </a:xfrm>
          <a:prstGeom prst="rect">
            <a:avLst/>
          </a:prstGeom>
        </p:spPr>
      </p:pic>
      <p:pic>
        <p:nvPicPr>
          <p:cNvPr id="3" name="Picture 2">
            <a:extLst>
              <a:ext uri="{FF2B5EF4-FFF2-40B4-BE49-F238E27FC236}">
                <a16:creationId xmlns:a16="http://schemas.microsoft.com/office/drawing/2014/main" id="{6E607109-2155-4751-A467-1CC5BBB15320}"/>
              </a:ext>
            </a:extLst>
          </p:cNvPr>
          <p:cNvPicPr>
            <a:picLocks noChangeAspect="1"/>
          </p:cNvPicPr>
          <p:nvPr/>
        </p:nvPicPr>
        <p:blipFill>
          <a:blip r:embed="rId4"/>
          <a:stretch>
            <a:fillRect/>
          </a:stretch>
        </p:blipFill>
        <p:spPr>
          <a:xfrm>
            <a:off x="216258" y="3643604"/>
            <a:ext cx="5045167" cy="2607906"/>
          </a:xfrm>
          <a:prstGeom prst="rect">
            <a:avLst/>
          </a:prstGeom>
        </p:spPr>
      </p:pic>
      <p:sp>
        <p:nvSpPr>
          <p:cNvPr id="4" name="TextBox 3">
            <a:extLst>
              <a:ext uri="{FF2B5EF4-FFF2-40B4-BE49-F238E27FC236}">
                <a16:creationId xmlns:a16="http://schemas.microsoft.com/office/drawing/2014/main" id="{5E12EAD7-A011-4F3D-AF58-1A9C827B2654}"/>
              </a:ext>
            </a:extLst>
          </p:cNvPr>
          <p:cNvSpPr txBox="1"/>
          <p:nvPr/>
        </p:nvSpPr>
        <p:spPr>
          <a:xfrm>
            <a:off x="5846873" y="909602"/>
            <a:ext cx="6194184" cy="572464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Observations:</a:t>
            </a:r>
          </a:p>
          <a:p>
            <a:r>
              <a:rPr lang="en-US" b="1" dirty="0">
                <a:latin typeface="Times New Roman" panose="02020603050405020304" pitchFamily="18" charset="0"/>
                <a:cs typeface="Times New Roman" panose="02020603050405020304" pitchFamily="18" charset="0"/>
              </a:rPr>
              <a:t>Salary Distribution:</a:t>
            </a:r>
          </a:p>
          <a:p>
            <a:pPr marL="285750" lvl="5"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salary ranges from 35,000 to 4,000,000 with a mean of approximately 307,700.</a:t>
            </a:r>
          </a:p>
          <a:p>
            <a:pPr marL="285750" lvl="5"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median salary is 300,000, indicating that half of the individuals earn below this amount and half earn above it.</a:t>
            </a:r>
          </a:p>
          <a:p>
            <a:pPr marL="285750" lvl="5"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standard deviation is about 212,700, suggesting a relatively wide dispersion of salaries around the mean.</a:t>
            </a:r>
          </a:p>
          <a:p>
            <a:r>
              <a:rPr lang="en-US" b="1" dirty="0">
                <a:latin typeface="Times New Roman" panose="02020603050405020304" pitchFamily="18" charset="0"/>
                <a:cs typeface="Times New Roman" panose="02020603050405020304" pitchFamily="18" charset="0"/>
              </a:rPr>
              <a:t>Educational Performance: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10th and 12th percentages have means around 77.9 and 74.5 respectively, with standard deviations of approximately 9.9 and 11.0.</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mean college GPA is 71.5 with a standard deviation of around 8.2.</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10th percentage, there are outliers where the percentage is less than 60% indicating that some individuals had the percentage below 60%.</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12th percentage there is a single outlier where the percentage of the individual is less than 40%.</a:t>
            </a:r>
          </a:p>
          <a:p>
            <a:r>
              <a:rPr lang="en-US" b="1" dirty="0">
                <a:latin typeface="Times New Roman" panose="02020603050405020304" pitchFamily="18" charset="0"/>
                <a:cs typeface="Times New Roman" panose="02020603050405020304" pitchFamily="18" charset="0"/>
              </a:rPr>
              <a:t>Personality Traits: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Personality traits such as conscientiousness, agreeableness, extraversion, neuroticism, and openness to experience are measured on scales with different ranges.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conscientiousness ranges from approximately -4.13 to 1.99, with a mean close to 0 and a standard deviation of about 1.03.</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traits show varying levels of dispersion around their means, with agreeableness having a relatively high standard deviation compared to others.</a:t>
            </a:r>
          </a:p>
          <a:p>
            <a:endParaRPr lang="en-IN" dirty="0"/>
          </a:p>
        </p:txBody>
      </p:sp>
    </p:spTree>
    <p:extLst>
      <p:ext uri="{BB962C8B-B14F-4D97-AF65-F5344CB8AC3E}">
        <p14:creationId xmlns:p14="http://schemas.microsoft.com/office/powerpoint/2010/main" val="399552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02645" y="972602"/>
            <a:ext cx="11186710" cy="369291"/>
          </a:xfrm>
          <a:prstGeom prst="rect">
            <a:avLst/>
          </a:prstGeom>
          <a:noFill/>
          <a:ln>
            <a:noFill/>
          </a:ln>
        </p:spPr>
        <p:txBody>
          <a:bodyPr spcFirstLastPara="1" wrap="square" lIns="91425" tIns="45700" rIns="91425" bIns="45700" anchor="t" anchorCtr="0">
            <a:spAutoFit/>
          </a:bodyPr>
          <a:lstStyle/>
          <a:p>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216258" y="2237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Calibri"/>
                <a:cs typeface="Calibri"/>
                <a:sym typeface="Lato Black"/>
              </a:rPr>
              <a:t>Univariate Analysis</a:t>
            </a:r>
            <a:endParaRPr sz="1800" b="0"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5E12EAD7-A011-4F3D-AF58-1A9C827B2654}"/>
              </a:ext>
            </a:extLst>
          </p:cNvPr>
          <p:cNvSpPr txBox="1"/>
          <p:nvPr/>
        </p:nvSpPr>
        <p:spPr>
          <a:xfrm>
            <a:off x="5781558" y="135791"/>
            <a:ext cx="6194184" cy="658641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Observations:</a:t>
            </a:r>
          </a:p>
          <a:p>
            <a:r>
              <a:rPr lang="en-US" b="1" dirty="0">
                <a:latin typeface="Times New Roman" panose="02020603050405020304" pitchFamily="18" charset="0"/>
                <a:cs typeface="Times New Roman" panose="02020603050405020304" pitchFamily="18" charset="0"/>
              </a:rPr>
              <a:t>Gender Distribution: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two unique genders: 'm' and 'f'.</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majority of individuals (about 76.1%) are male ('m'), while approximately 23.9% are female ('f').</a:t>
            </a:r>
          </a:p>
          <a:p>
            <a:r>
              <a:rPr lang="en-US" b="1" dirty="0">
                <a:latin typeface="Times New Roman" panose="02020603050405020304" pitchFamily="18" charset="0"/>
                <a:cs typeface="Times New Roman" panose="02020603050405020304" pitchFamily="18" charset="0"/>
              </a:rPr>
              <a:t>Degree Distribution: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four unique degrees: '</a:t>
            </a:r>
            <a:r>
              <a:rPr lang="en-US" dirty="0" err="1">
                <a:latin typeface="Times New Roman" panose="02020603050405020304" pitchFamily="18" charset="0"/>
                <a:cs typeface="Times New Roman" panose="02020603050405020304" pitchFamily="18" charset="0"/>
              </a:rPr>
              <a:t>B.Tech</a:t>
            </a:r>
            <a:r>
              <a:rPr lang="en-US" dirty="0">
                <a:latin typeface="Times New Roman" panose="02020603050405020304" pitchFamily="18" charset="0"/>
                <a:cs typeface="Times New Roman" panose="02020603050405020304" pitchFamily="18" charset="0"/>
              </a:rPr>
              <a:t>/B.E.', 'MCA', '</a:t>
            </a:r>
            <a:r>
              <a:rPr lang="en-US" dirty="0" err="1">
                <a:latin typeface="Times New Roman" panose="02020603050405020304" pitchFamily="18" charset="0"/>
                <a:cs typeface="Times New Roman" panose="02020603050405020304" pitchFamily="18" charset="0"/>
              </a:rPr>
              <a:t>M.Tech</a:t>
            </a:r>
            <a:r>
              <a:rPr lang="en-US" dirty="0">
                <a:latin typeface="Times New Roman" panose="02020603050405020304" pitchFamily="18" charset="0"/>
                <a:cs typeface="Times New Roman" panose="02020603050405020304" pitchFamily="18" charset="0"/>
              </a:rPr>
              <a:t>./M.E.', and 'M.Sc. (Tech.)'.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B.Tech</a:t>
            </a:r>
            <a:r>
              <a:rPr lang="en-US" dirty="0">
                <a:latin typeface="Times New Roman" panose="02020603050405020304" pitchFamily="18" charset="0"/>
                <a:cs typeface="Times New Roman" panose="02020603050405020304" pitchFamily="18" charset="0"/>
              </a:rPr>
              <a:t>/B.E.' is the most common degree, constituting about 92.5% of the dataset.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'MCA' (Master of Computer Applications) is the next most common degree, making up around 6.1% of the dataset.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M.Tech</a:t>
            </a:r>
            <a:r>
              <a:rPr lang="en-US" dirty="0">
                <a:latin typeface="Times New Roman" panose="02020603050405020304" pitchFamily="18" charset="0"/>
                <a:cs typeface="Times New Roman" panose="02020603050405020304" pitchFamily="18" charset="0"/>
              </a:rPr>
              <a:t>./M.E.' (Master of Technology/Master of Engineering) and 'M.Sc. (Tech.)' (Master of Science in Technology) are less common, together comprising only about 1.4% of the dataset.</a:t>
            </a:r>
          </a:p>
          <a:p>
            <a:r>
              <a:rPr lang="en-US" b="1" dirty="0">
                <a:latin typeface="Times New Roman" panose="02020603050405020304" pitchFamily="18" charset="0"/>
                <a:cs typeface="Times New Roman" panose="02020603050405020304" pitchFamily="18" charset="0"/>
              </a:rPr>
              <a:t>Specialization Distribution: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46 unique specializations.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most common specializations include 'electronics and communication engineering', 'computer science &amp; engineering', 'information technology', and 'computer engineering'.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'electronics and communication engineering' is the most prevalent specialization, followed by 'computer science &amp; engineering' and 'information technology'.</a:t>
            </a:r>
          </a:p>
          <a:p>
            <a:r>
              <a:rPr lang="en-US" b="1" dirty="0">
                <a:latin typeface="Times New Roman" panose="02020603050405020304" pitchFamily="18" charset="0"/>
                <a:cs typeface="Times New Roman" panose="02020603050405020304" pitchFamily="18" charset="0"/>
              </a:rPr>
              <a:t>College State Distribution: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26 unique states where colleges are located.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top states represented in the dataset are Uttar Pradesh, Karnataka, Tamil Nadu, Telangana, and Maharashtra.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Uttar Pradesh has the highest representation, followed by Karnataka and Tamil Nadu.</a:t>
            </a:r>
          </a:p>
          <a:p>
            <a:endParaRPr lang="en-IN" dirty="0"/>
          </a:p>
        </p:txBody>
      </p:sp>
      <p:pic>
        <p:nvPicPr>
          <p:cNvPr id="5" name="Picture 4">
            <a:extLst>
              <a:ext uri="{FF2B5EF4-FFF2-40B4-BE49-F238E27FC236}">
                <a16:creationId xmlns:a16="http://schemas.microsoft.com/office/drawing/2014/main" id="{78C2AF2E-0059-4A25-AC01-3B923FA55280}"/>
              </a:ext>
            </a:extLst>
          </p:cNvPr>
          <p:cNvPicPr>
            <a:picLocks noChangeAspect="1"/>
          </p:cNvPicPr>
          <p:nvPr/>
        </p:nvPicPr>
        <p:blipFill>
          <a:blip r:embed="rId3"/>
          <a:stretch>
            <a:fillRect/>
          </a:stretch>
        </p:blipFill>
        <p:spPr>
          <a:xfrm>
            <a:off x="150943" y="946638"/>
            <a:ext cx="5537495" cy="2222402"/>
          </a:xfrm>
          <a:prstGeom prst="rect">
            <a:avLst/>
          </a:prstGeom>
        </p:spPr>
      </p:pic>
      <p:pic>
        <p:nvPicPr>
          <p:cNvPr id="6" name="Picture 5">
            <a:extLst>
              <a:ext uri="{FF2B5EF4-FFF2-40B4-BE49-F238E27FC236}">
                <a16:creationId xmlns:a16="http://schemas.microsoft.com/office/drawing/2014/main" id="{412B71EE-2435-4D3A-82B7-CD7D1DCFE779}"/>
              </a:ext>
            </a:extLst>
          </p:cNvPr>
          <p:cNvPicPr>
            <a:picLocks noChangeAspect="1"/>
          </p:cNvPicPr>
          <p:nvPr/>
        </p:nvPicPr>
        <p:blipFill>
          <a:blip r:embed="rId4"/>
          <a:stretch>
            <a:fillRect/>
          </a:stretch>
        </p:blipFill>
        <p:spPr>
          <a:xfrm>
            <a:off x="216258" y="3688960"/>
            <a:ext cx="5474739" cy="2021375"/>
          </a:xfrm>
          <a:prstGeom prst="rect">
            <a:avLst/>
          </a:prstGeom>
        </p:spPr>
      </p:pic>
    </p:spTree>
    <p:extLst>
      <p:ext uri="{BB962C8B-B14F-4D97-AF65-F5344CB8AC3E}">
        <p14:creationId xmlns:p14="http://schemas.microsoft.com/office/powerpoint/2010/main" val="426438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02645" y="972602"/>
            <a:ext cx="11186710" cy="369291"/>
          </a:xfrm>
          <a:prstGeom prst="rect">
            <a:avLst/>
          </a:prstGeom>
          <a:noFill/>
          <a:ln>
            <a:noFill/>
          </a:ln>
        </p:spPr>
        <p:txBody>
          <a:bodyPr spcFirstLastPara="1" wrap="square" lIns="91425" tIns="45700" rIns="91425" bIns="45700" anchor="t" anchorCtr="0">
            <a:spAutoFit/>
          </a:bodyPr>
          <a:lstStyle/>
          <a:p>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216258" y="2237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Calibri"/>
                <a:cs typeface="Calibri"/>
                <a:sym typeface="Lato Black"/>
              </a:rPr>
              <a:t>Bivariate Analysis</a:t>
            </a:r>
            <a:endParaRPr sz="1800" b="0"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5E12EAD7-A011-4F3D-AF58-1A9C827B2654}"/>
              </a:ext>
            </a:extLst>
          </p:cNvPr>
          <p:cNvSpPr txBox="1"/>
          <p:nvPr/>
        </p:nvSpPr>
        <p:spPr>
          <a:xfrm>
            <a:off x="5732466" y="787895"/>
            <a:ext cx="6194184" cy="55399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Observations:</a:t>
            </a:r>
          </a:p>
          <a:p>
            <a:endParaRPr lang="en-IN" dirty="0"/>
          </a:p>
        </p:txBody>
      </p:sp>
      <p:pic>
        <p:nvPicPr>
          <p:cNvPr id="2" name="Picture 1">
            <a:extLst>
              <a:ext uri="{FF2B5EF4-FFF2-40B4-BE49-F238E27FC236}">
                <a16:creationId xmlns:a16="http://schemas.microsoft.com/office/drawing/2014/main" id="{6C48C074-E299-46C0-8612-6A40E7866E3C}"/>
              </a:ext>
            </a:extLst>
          </p:cNvPr>
          <p:cNvPicPr>
            <a:picLocks noChangeAspect="1"/>
          </p:cNvPicPr>
          <p:nvPr/>
        </p:nvPicPr>
        <p:blipFill>
          <a:blip r:embed="rId3"/>
          <a:stretch>
            <a:fillRect/>
          </a:stretch>
        </p:blipFill>
        <p:spPr>
          <a:xfrm>
            <a:off x="180976" y="1076325"/>
            <a:ext cx="5169606" cy="2056188"/>
          </a:xfrm>
          <a:prstGeom prst="rect">
            <a:avLst/>
          </a:prstGeom>
        </p:spPr>
      </p:pic>
      <p:pic>
        <p:nvPicPr>
          <p:cNvPr id="3" name="Picture 2">
            <a:extLst>
              <a:ext uri="{FF2B5EF4-FFF2-40B4-BE49-F238E27FC236}">
                <a16:creationId xmlns:a16="http://schemas.microsoft.com/office/drawing/2014/main" id="{E9D87B6A-1BBF-4358-AC94-132BAC5138D3}"/>
              </a:ext>
            </a:extLst>
          </p:cNvPr>
          <p:cNvPicPr>
            <a:picLocks noChangeAspect="1"/>
          </p:cNvPicPr>
          <p:nvPr/>
        </p:nvPicPr>
        <p:blipFill>
          <a:blip r:embed="rId4"/>
          <a:stretch>
            <a:fillRect/>
          </a:stretch>
        </p:blipFill>
        <p:spPr>
          <a:xfrm>
            <a:off x="216258" y="3498837"/>
            <a:ext cx="5236253" cy="2590537"/>
          </a:xfrm>
          <a:prstGeom prst="rect">
            <a:avLst/>
          </a:prstGeom>
        </p:spPr>
      </p:pic>
      <p:sp>
        <p:nvSpPr>
          <p:cNvPr id="7" name="Rectangle 6">
            <a:extLst>
              <a:ext uri="{FF2B5EF4-FFF2-40B4-BE49-F238E27FC236}">
                <a16:creationId xmlns:a16="http://schemas.microsoft.com/office/drawing/2014/main" id="{2B4C718C-B08A-4592-8F88-2A8CAC4ED03B}"/>
              </a:ext>
            </a:extLst>
          </p:cNvPr>
          <p:cNvSpPr/>
          <p:nvPr/>
        </p:nvSpPr>
        <p:spPr>
          <a:xfrm>
            <a:off x="5781558" y="1234732"/>
            <a:ext cx="6096000" cy="4185761"/>
          </a:xfrm>
          <a:prstGeom prst="rect">
            <a:avLst/>
          </a:prstGeom>
        </p:spPr>
        <p:txBody>
          <a:bodyPr>
            <a:sp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scatter plots show the relationship between various academic and professional factors and an individual's salary. Some of the factors include college tier, college GPA, city tier, English score, domain of study, conscientiousness, and agreeableness.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appears to be a positive correlation between college tier and salary. This means that people who went to colleges in higher tiers tend to earn more money than people who went to colleges in lower tiers.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also appears to be a positive correlation between college GPA and salary. This means that people with higher GPAs tend to earn more money than people with lower GPAs.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relationship between city tier and salary is less clear. There seems to be a positive correlation for some data points, but there are also many outliers.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is no clear correlation between English score and salary. The data points are scattered evenly across the plot.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appears to be a positive correlation between domain of study and salary. People who studied computer programming and electronics seem to earn more money than people who studied other domains.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is no clear correlation between conscientiousness and salary or agreeableness and salary. The data points are scattered evenly across the plots.</a:t>
            </a:r>
          </a:p>
        </p:txBody>
      </p:sp>
    </p:spTree>
    <p:extLst>
      <p:ext uri="{BB962C8B-B14F-4D97-AF65-F5344CB8AC3E}">
        <p14:creationId xmlns:p14="http://schemas.microsoft.com/office/powerpoint/2010/main" val="267476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02645" y="972602"/>
            <a:ext cx="11186710" cy="369291"/>
          </a:xfrm>
          <a:prstGeom prst="rect">
            <a:avLst/>
          </a:prstGeom>
          <a:noFill/>
          <a:ln>
            <a:noFill/>
          </a:ln>
        </p:spPr>
        <p:txBody>
          <a:bodyPr spcFirstLastPara="1" wrap="square" lIns="91425" tIns="45700" rIns="91425" bIns="45700" anchor="t" anchorCtr="0">
            <a:spAutoFit/>
          </a:bodyPr>
          <a:lstStyle/>
          <a:p>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216258" y="2237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Calibri"/>
                <a:cs typeface="Calibri"/>
                <a:sym typeface="Lato Black"/>
              </a:rPr>
              <a:t>Bivariate Analysis</a:t>
            </a:r>
            <a:endParaRPr sz="1800" b="0"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5E12EAD7-A011-4F3D-AF58-1A9C827B2654}"/>
              </a:ext>
            </a:extLst>
          </p:cNvPr>
          <p:cNvSpPr txBox="1"/>
          <p:nvPr/>
        </p:nvSpPr>
        <p:spPr>
          <a:xfrm>
            <a:off x="5212391" y="1314776"/>
            <a:ext cx="6194184" cy="55399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Observations:</a:t>
            </a:r>
          </a:p>
          <a:p>
            <a:endParaRPr lang="en-IN" dirty="0"/>
          </a:p>
        </p:txBody>
      </p:sp>
      <p:sp>
        <p:nvSpPr>
          <p:cNvPr id="7" name="Rectangle 6">
            <a:extLst>
              <a:ext uri="{FF2B5EF4-FFF2-40B4-BE49-F238E27FC236}">
                <a16:creationId xmlns:a16="http://schemas.microsoft.com/office/drawing/2014/main" id="{2B4C718C-B08A-4592-8F88-2A8CAC4ED03B}"/>
              </a:ext>
            </a:extLst>
          </p:cNvPr>
          <p:cNvSpPr/>
          <p:nvPr/>
        </p:nvSpPr>
        <p:spPr>
          <a:xfrm>
            <a:off x="5212391" y="1746476"/>
            <a:ext cx="6096000" cy="3539430"/>
          </a:xfrm>
          <a:prstGeom prst="rect">
            <a:avLst/>
          </a:prstGeom>
        </p:spPr>
        <p:txBody>
          <a:bodyPr>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the above graphs, we can observe the relationship between salary and gender, degree, specialization, and college state of the individual.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of the individuals identified as 'Male' have the highest salary of 4000000, compared to females who have the highest salary range between 3000000 and 4000000.</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many outliers indicating extreme salaries for certain male and female individuals.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Individuals with a </a:t>
            </a:r>
            <a:r>
              <a:rPr lang="en-US" dirty="0" err="1">
                <a:latin typeface="Times New Roman" panose="02020603050405020304" pitchFamily="18" charset="0"/>
                <a:cs typeface="Times New Roman" panose="02020603050405020304" pitchFamily="18" charset="0"/>
              </a:rPr>
              <a:t>B.Tech</a:t>
            </a:r>
            <a:r>
              <a:rPr lang="en-US" dirty="0">
                <a:latin typeface="Times New Roman" panose="02020603050405020304" pitchFamily="18" charset="0"/>
                <a:cs typeface="Times New Roman" panose="02020603050405020304" pitchFamily="18" charset="0"/>
              </a:rPr>
              <a:t>/B.E. degree have the highest salaries, followed by MCA and </a:t>
            </a:r>
            <a:r>
              <a:rPr lang="en-US" dirty="0" err="1">
                <a:latin typeface="Times New Roman" panose="02020603050405020304" pitchFamily="18" charset="0"/>
                <a:cs typeface="Times New Roman" panose="02020603050405020304" pitchFamily="18" charset="0"/>
              </a:rPr>
              <a:t>M.Tech</a:t>
            </a:r>
            <a:r>
              <a:rPr lang="en-US" dirty="0">
                <a:latin typeface="Times New Roman" panose="02020603050405020304" pitchFamily="18" charset="0"/>
                <a:cs typeface="Times New Roman" panose="02020603050405020304" pitchFamily="18" charset="0"/>
              </a:rPr>
              <a:t>./M.E. graduates. M.Sc. graduates * tend to have the lowest salaries.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Within the engineering field, individuals with a </a:t>
            </a:r>
            <a:r>
              <a:rPr lang="en-US" dirty="0" err="1">
                <a:latin typeface="Times New Roman" panose="02020603050405020304" pitchFamily="18" charset="0"/>
                <a:cs typeface="Times New Roman" panose="02020603050405020304" pitchFamily="18" charset="0"/>
              </a:rPr>
              <a:t>B.Tech</a:t>
            </a:r>
            <a:r>
              <a:rPr lang="en-US" dirty="0">
                <a:latin typeface="Times New Roman" panose="02020603050405020304" pitchFamily="18" charset="0"/>
                <a:cs typeface="Times New Roman" panose="02020603050405020304" pitchFamily="18" charset="0"/>
              </a:rPr>
              <a:t>/BE in computer engineering, followed by computer application graduates, have the highest salaries.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Individuals who pursued their degrees in colleges in Uttar Pradesh have the highest salaries, followed by those in Rajasthan and Andhra Pradesh.</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E3EE7FA-5714-4486-B21D-BC40B30A9694}"/>
              </a:ext>
            </a:extLst>
          </p:cNvPr>
          <p:cNvPicPr>
            <a:picLocks noChangeAspect="1"/>
          </p:cNvPicPr>
          <p:nvPr/>
        </p:nvPicPr>
        <p:blipFill>
          <a:blip r:embed="rId3"/>
          <a:stretch>
            <a:fillRect/>
          </a:stretch>
        </p:blipFill>
        <p:spPr>
          <a:xfrm>
            <a:off x="265350" y="871051"/>
            <a:ext cx="3875627" cy="1750851"/>
          </a:xfrm>
          <a:prstGeom prst="rect">
            <a:avLst/>
          </a:prstGeom>
        </p:spPr>
      </p:pic>
      <p:pic>
        <p:nvPicPr>
          <p:cNvPr id="6" name="Picture 5">
            <a:extLst>
              <a:ext uri="{FF2B5EF4-FFF2-40B4-BE49-F238E27FC236}">
                <a16:creationId xmlns:a16="http://schemas.microsoft.com/office/drawing/2014/main" id="{DD93FA7E-AAD4-4938-B0AC-E077E68A0A2A}"/>
              </a:ext>
            </a:extLst>
          </p:cNvPr>
          <p:cNvPicPr>
            <a:picLocks noChangeAspect="1"/>
          </p:cNvPicPr>
          <p:nvPr/>
        </p:nvPicPr>
        <p:blipFill>
          <a:blip r:embed="rId4"/>
          <a:stretch>
            <a:fillRect/>
          </a:stretch>
        </p:blipFill>
        <p:spPr>
          <a:xfrm>
            <a:off x="528451" y="2677642"/>
            <a:ext cx="3612526" cy="1502715"/>
          </a:xfrm>
          <a:prstGeom prst="rect">
            <a:avLst/>
          </a:prstGeom>
        </p:spPr>
      </p:pic>
      <p:pic>
        <p:nvPicPr>
          <p:cNvPr id="8" name="Picture 7">
            <a:extLst>
              <a:ext uri="{FF2B5EF4-FFF2-40B4-BE49-F238E27FC236}">
                <a16:creationId xmlns:a16="http://schemas.microsoft.com/office/drawing/2014/main" id="{A5B60BC2-AF9B-42B8-8A99-E795216C0FB8}"/>
              </a:ext>
            </a:extLst>
          </p:cNvPr>
          <p:cNvPicPr>
            <a:picLocks noChangeAspect="1"/>
          </p:cNvPicPr>
          <p:nvPr/>
        </p:nvPicPr>
        <p:blipFill>
          <a:blip r:embed="rId5"/>
          <a:stretch>
            <a:fillRect/>
          </a:stretch>
        </p:blipFill>
        <p:spPr>
          <a:xfrm>
            <a:off x="265350" y="4356892"/>
            <a:ext cx="4341006" cy="2127201"/>
          </a:xfrm>
          <a:prstGeom prst="rect">
            <a:avLst/>
          </a:prstGeom>
        </p:spPr>
      </p:pic>
    </p:spTree>
    <p:extLst>
      <p:ext uri="{BB962C8B-B14F-4D97-AF65-F5344CB8AC3E}">
        <p14:creationId xmlns:p14="http://schemas.microsoft.com/office/powerpoint/2010/main" val="79328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02645" y="972602"/>
            <a:ext cx="11186710" cy="369291"/>
          </a:xfrm>
          <a:prstGeom prst="rect">
            <a:avLst/>
          </a:prstGeom>
          <a:noFill/>
          <a:ln>
            <a:noFill/>
          </a:ln>
        </p:spPr>
        <p:txBody>
          <a:bodyPr spcFirstLastPara="1" wrap="square" lIns="91425" tIns="45700" rIns="91425" bIns="45700" anchor="t" anchorCtr="0">
            <a:spAutoFit/>
          </a:bodyPr>
          <a:lstStyle/>
          <a:p>
            <a:endParaRPr sz="1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360783" y="379295"/>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Calibri"/>
                <a:cs typeface="Calibri"/>
                <a:sym typeface="Lato Black"/>
              </a:rPr>
              <a:t>Conclusion</a:t>
            </a:r>
            <a:endParaRPr sz="1800" b="0"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5E12EAD7-A011-4F3D-AF58-1A9C827B2654}"/>
              </a:ext>
            </a:extLst>
          </p:cNvPr>
          <p:cNvSpPr txBox="1"/>
          <p:nvPr/>
        </p:nvSpPr>
        <p:spPr>
          <a:xfrm>
            <a:off x="168897" y="622419"/>
            <a:ext cx="6194184" cy="523220"/>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endParaRPr lang="en-IN" dirty="0"/>
          </a:p>
        </p:txBody>
      </p:sp>
      <p:sp>
        <p:nvSpPr>
          <p:cNvPr id="3" name="Rectangle 2">
            <a:extLst>
              <a:ext uri="{FF2B5EF4-FFF2-40B4-BE49-F238E27FC236}">
                <a16:creationId xmlns:a16="http://schemas.microsoft.com/office/drawing/2014/main" id="{BB17BF9C-D6EF-4313-AA52-15705C15356B}"/>
              </a:ext>
            </a:extLst>
          </p:cNvPr>
          <p:cNvSpPr/>
          <p:nvPr/>
        </p:nvSpPr>
        <p:spPr>
          <a:xfrm>
            <a:off x="431714" y="1240989"/>
            <a:ext cx="11328571" cy="3002745"/>
          </a:xfrm>
          <a:prstGeom prst="rect">
            <a:avLst/>
          </a:prstGeom>
        </p:spPr>
        <p:txBody>
          <a:bodyPr wrap="square">
            <a:spAutoFit/>
          </a:bodyPr>
          <a:lstStyle/>
          <a:p>
            <a:pPr lvl="1">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dataset represents a wide range of salaries with a significant number of outliers, indicating diverse income levels.</a:t>
            </a:r>
          </a:p>
          <a:p>
            <a:pPr lvl="1">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Educational performance varies moderately, with some individuals scoring lower in 10th and 12th percentages.</a:t>
            </a:r>
          </a:p>
          <a:p>
            <a:pPr lvl="1">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Personality traits are diverse, with varying levels of conscientiousness, agreeableness, extraversion, neuroticism, and openness.</a:t>
            </a:r>
          </a:p>
          <a:p>
            <a:pPr lvl="1">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is a notable gender imbalance, especially in degree choices and college states.</a:t>
            </a:r>
          </a:p>
          <a:p>
            <a:pPr lvl="1">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Positive correlations exist between salary and factors like college tier, GPA, and domain of study.</a:t>
            </a:r>
          </a:p>
          <a:p>
            <a:pPr lvl="1">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However, there are no clear correlations between salary and English score, or personality traits like conscientiousness and agreeableness.</a:t>
            </a:r>
          </a:p>
          <a:p>
            <a:pPr lvl="1">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dataset reflects the diversity in educational backgrounds, career paths, and gender representation within the sampled population.</a:t>
            </a:r>
          </a:p>
        </p:txBody>
      </p:sp>
    </p:spTree>
    <p:extLst>
      <p:ext uri="{BB962C8B-B14F-4D97-AF65-F5344CB8AC3E}">
        <p14:creationId xmlns:p14="http://schemas.microsoft.com/office/powerpoint/2010/main" val="107038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1302</Words>
  <Application>Microsoft Office PowerPoint</Application>
  <PresentationFormat>Widescreen</PresentationFormat>
  <Paragraphs>75</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Times New Roman</vt:lpstr>
      <vt:lpstr>Calibri</vt:lpstr>
      <vt:lpstr>Arial</vt:lpstr>
      <vt:lpstr>Lato Black</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Dell</cp:lastModifiedBy>
  <cp:revision>12</cp:revision>
  <dcterms:created xsi:type="dcterms:W3CDTF">2021-02-16T05:19:01Z</dcterms:created>
  <dcterms:modified xsi:type="dcterms:W3CDTF">2024-02-22T09:57:31Z</dcterms:modified>
</cp:coreProperties>
</file>