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0" r:id="rId4"/>
    <p:sldId id="263" r:id="rId5"/>
    <p:sldId id="261" r:id="rId6"/>
    <p:sldId id="262" r:id="rId7"/>
    <p:sldId id="264" r:id="rId8"/>
    <p:sldId id="265" r:id="rId9"/>
    <p:sldId id="266" r:id="rId10"/>
    <p:sldId id="268" r:id="rId11"/>
    <p:sldId id="269" r:id="rId12"/>
    <p:sldId id="267" r:id="rId13"/>
    <p:sldId id="259"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Lato Black" panose="020B0604020202020204" charset="0"/>
      <p:bold r:id="rId20"/>
      <p:boldItalic r:id="rId21"/>
    </p:embeddedFont>
    <p:embeddedFont>
      <p:font typeface="Libre Baskerville" panose="020B0604020202020204"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2491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070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6770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Image Data - Recognizing Handwritten Alphabets</a:t>
            </a:r>
            <a:endParaRPr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F4F3C95-9C0A-4F96-8018-28E634E1ECF9}"/>
              </a:ext>
            </a:extLst>
          </p:cNvPr>
          <p:cNvSpPr txBox="1"/>
          <p:nvPr/>
        </p:nvSpPr>
        <p:spPr>
          <a:xfrm>
            <a:off x="8382000" y="5410200"/>
            <a:ext cx="3048000" cy="1077218"/>
          </a:xfrm>
          <a:prstGeom prst="rect">
            <a:avLst/>
          </a:prstGeom>
          <a:noFill/>
        </p:spPr>
        <p:txBody>
          <a:bodyPr wrap="square" rtlCol="0">
            <a:spAutoFit/>
          </a:bodyPr>
          <a:lstStyle/>
          <a:p>
            <a:r>
              <a:rPr lang="en-US" dirty="0"/>
              <a:t>                           </a:t>
            </a:r>
            <a:r>
              <a:rPr lang="en-US" sz="1600" dirty="0">
                <a:latin typeface="Times New Roman" panose="02020603050405020304" pitchFamily="18" charset="0"/>
                <a:cs typeface="Times New Roman" panose="02020603050405020304" pitchFamily="18" charset="0"/>
              </a:rPr>
              <a:t>By</a:t>
            </a:r>
          </a:p>
          <a:p>
            <a:r>
              <a:rPr lang="en-US" sz="1600" dirty="0">
                <a:latin typeface="Times New Roman" panose="02020603050405020304" pitchFamily="18" charset="0"/>
                <a:cs typeface="Times New Roman" panose="02020603050405020304" pitchFamily="18" charset="0"/>
              </a:rPr>
              <a:t>      Daliparthy Sumukha Kavya</a:t>
            </a:r>
          </a:p>
          <a:p>
            <a:r>
              <a:rPr lang="en-US" sz="1600" dirty="0">
                <a:latin typeface="Times New Roman" panose="02020603050405020304" pitchFamily="18" charset="0"/>
                <a:cs typeface="Times New Roman" panose="02020603050405020304" pitchFamily="18" charset="0"/>
              </a:rPr>
              <a:t>                           &amp;</a:t>
            </a:r>
          </a:p>
          <a:p>
            <a:r>
              <a:rPr lang="en-US" sz="1600" dirty="0">
                <a:latin typeface="Times New Roman" panose="02020603050405020304" pitchFamily="18" charset="0"/>
                <a:cs typeface="Times New Roman" panose="02020603050405020304" pitchFamily="18" charset="0"/>
              </a:rPr>
              <a:t>               Rukesh Varanasi</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A036D9-5C72-45FC-91CA-3013F5E0259A}"/>
              </a:ext>
            </a:extLst>
          </p:cNvPr>
          <p:cNvPicPr>
            <a:picLocks noChangeAspect="1"/>
          </p:cNvPicPr>
          <p:nvPr/>
        </p:nvPicPr>
        <p:blipFill>
          <a:blip r:embed="rId2"/>
          <a:stretch>
            <a:fillRect/>
          </a:stretch>
        </p:blipFill>
        <p:spPr>
          <a:xfrm>
            <a:off x="228600" y="152400"/>
            <a:ext cx="5334000" cy="1012024"/>
          </a:xfrm>
          <a:prstGeom prst="rect">
            <a:avLst/>
          </a:prstGeom>
        </p:spPr>
      </p:pic>
      <p:sp>
        <p:nvSpPr>
          <p:cNvPr id="3" name="TextBox 2">
            <a:extLst>
              <a:ext uri="{FF2B5EF4-FFF2-40B4-BE49-F238E27FC236}">
                <a16:creationId xmlns:a16="http://schemas.microsoft.com/office/drawing/2014/main" id="{361CFC8F-4EE0-4CFD-8886-A691E2308D8B}"/>
              </a:ext>
            </a:extLst>
          </p:cNvPr>
          <p:cNvSpPr txBox="1"/>
          <p:nvPr/>
        </p:nvSpPr>
        <p:spPr>
          <a:xfrm>
            <a:off x="381000" y="381000"/>
            <a:ext cx="5257800" cy="461665"/>
          </a:xfrm>
          <a:prstGeom prst="rect">
            <a:avLst/>
          </a:prstGeom>
          <a:noFill/>
        </p:spPr>
        <p:txBody>
          <a:bodyPr wrap="square" rtlCol="0">
            <a:spAutoFit/>
          </a:bodyPr>
          <a:lstStyle/>
          <a:p>
            <a:r>
              <a:rPr lang="en-US" sz="2400" dirty="0">
                <a:solidFill>
                  <a:srgbClr val="FF0000"/>
                </a:solidFill>
                <a:latin typeface="Lato Black" panose="020B0604020202020204" charset="0"/>
              </a:rPr>
              <a:t>Comparison of sizes of the models</a:t>
            </a:r>
            <a:endParaRPr lang="en-IN" sz="2400" dirty="0">
              <a:solidFill>
                <a:srgbClr val="FF0000"/>
              </a:solidFill>
              <a:latin typeface="Lato Black" panose="020B0604020202020204" charset="0"/>
            </a:endParaRPr>
          </a:p>
        </p:txBody>
      </p:sp>
      <p:graphicFrame>
        <p:nvGraphicFramePr>
          <p:cNvPr id="4" name="Table 3">
            <a:extLst>
              <a:ext uri="{FF2B5EF4-FFF2-40B4-BE49-F238E27FC236}">
                <a16:creationId xmlns:a16="http://schemas.microsoft.com/office/drawing/2014/main" id="{30416082-2DA7-4FB3-B003-D235EF63630B}"/>
              </a:ext>
            </a:extLst>
          </p:cNvPr>
          <p:cNvGraphicFramePr>
            <a:graphicFrameLocks noGrp="1"/>
          </p:cNvGraphicFramePr>
          <p:nvPr>
            <p:extLst>
              <p:ext uri="{D42A27DB-BD31-4B8C-83A1-F6EECF244321}">
                <p14:modId xmlns:p14="http://schemas.microsoft.com/office/powerpoint/2010/main" val="2215820160"/>
              </p:ext>
            </p:extLst>
          </p:nvPr>
        </p:nvGraphicFramePr>
        <p:xfrm>
          <a:off x="1981200" y="1330097"/>
          <a:ext cx="7975600" cy="2083005"/>
        </p:xfrm>
        <a:graphic>
          <a:graphicData uri="http://schemas.openxmlformats.org/drawingml/2006/table">
            <a:tbl>
              <a:tblPr firstRow="1" bandRow="1">
                <a:tableStyleId>{5C22544A-7EE6-4342-B048-85BDC9FD1C3A}</a:tableStyleId>
              </a:tblPr>
              <a:tblGrid>
                <a:gridCol w="3777916">
                  <a:extLst>
                    <a:ext uri="{9D8B030D-6E8A-4147-A177-3AD203B41FA5}">
                      <a16:colId xmlns:a16="http://schemas.microsoft.com/office/drawing/2014/main" val="3616047319"/>
                    </a:ext>
                  </a:extLst>
                </a:gridCol>
                <a:gridCol w="4197684">
                  <a:extLst>
                    <a:ext uri="{9D8B030D-6E8A-4147-A177-3AD203B41FA5}">
                      <a16:colId xmlns:a16="http://schemas.microsoft.com/office/drawing/2014/main" val="144756782"/>
                    </a:ext>
                  </a:extLst>
                </a:gridCol>
              </a:tblGrid>
              <a:tr h="416601">
                <a:tc>
                  <a:txBody>
                    <a:bodyPr/>
                    <a:lstStyle/>
                    <a:p>
                      <a:r>
                        <a:rPr lang="en-US" dirty="0">
                          <a:solidFill>
                            <a:schemeClr val="bg1"/>
                          </a:solidFill>
                          <a:latin typeface="Times New Roman" panose="02020603050405020304" pitchFamily="18" charset="0"/>
                          <a:cs typeface="Times New Roman" panose="02020603050405020304" pitchFamily="18" charset="0"/>
                        </a:rPr>
                        <a:t>                             Model Name</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Size of the model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3493518"/>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KNN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2,14,969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793652"/>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Logistic Regression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169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1019532"/>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Decision Tree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8678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8464813"/>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Random Forest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11,16,669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1589342"/>
                  </a:ext>
                </a:extLst>
              </a:tr>
            </a:tbl>
          </a:graphicData>
        </a:graphic>
      </p:graphicFrame>
      <p:sp>
        <p:nvSpPr>
          <p:cNvPr id="6" name="Rectangle 5">
            <a:extLst>
              <a:ext uri="{FF2B5EF4-FFF2-40B4-BE49-F238E27FC236}">
                <a16:creationId xmlns:a16="http://schemas.microsoft.com/office/drawing/2014/main" id="{6C880AD1-F27B-460E-B907-16E95463B2A2}"/>
              </a:ext>
            </a:extLst>
          </p:cNvPr>
          <p:cNvSpPr/>
          <p:nvPr/>
        </p:nvSpPr>
        <p:spPr>
          <a:xfrm>
            <a:off x="457200" y="3657600"/>
            <a:ext cx="11593286" cy="1669496"/>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K-Nearest Neighbors (KNN) Classifier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model with moderate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Memory-based algorithm contributes to the size.</a:t>
            </a:r>
          </a:p>
          <a:p>
            <a:pPr>
              <a:lnSpc>
                <a:spcPct val="150000"/>
              </a:lnSpc>
            </a:pPr>
            <a:r>
              <a:rPr lang="en-US" b="1" dirty="0">
                <a:latin typeface="Times New Roman" panose="02020603050405020304" pitchFamily="18" charset="0"/>
                <a:cs typeface="Times New Roman" panose="02020603050405020304" pitchFamily="18" charset="0"/>
              </a:rPr>
              <a:t>Logistic Regression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Small-sized model with low complexity.</a:t>
            </a:r>
          </a:p>
        </p:txBody>
      </p:sp>
      <p:sp>
        <p:nvSpPr>
          <p:cNvPr id="7" name="TextBox 6">
            <a:extLst>
              <a:ext uri="{FF2B5EF4-FFF2-40B4-BE49-F238E27FC236}">
                <a16:creationId xmlns:a16="http://schemas.microsoft.com/office/drawing/2014/main" id="{7DFE78BB-5958-4FE3-BB9A-366F3F4840BD}"/>
              </a:ext>
            </a:extLst>
          </p:cNvPr>
          <p:cNvSpPr txBox="1"/>
          <p:nvPr/>
        </p:nvSpPr>
        <p:spPr>
          <a:xfrm>
            <a:off x="6400800" y="3657600"/>
            <a:ext cx="4084319" cy="2246769"/>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Decision Tree Classifier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model with moderate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varies based on tree depth and nodes.</a:t>
            </a:r>
          </a:p>
          <a:p>
            <a:pPr>
              <a:lnSpc>
                <a:spcPct val="150000"/>
              </a:lnSpc>
            </a:pPr>
            <a:r>
              <a:rPr lang="en-US" b="1" dirty="0">
                <a:latin typeface="Times New Roman" panose="02020603050405020304" pitchFamily="18" charset="0"/>
                <a:cs typeface="Times New Roman" panose="02020603050405020304" pitchFamily="18" charset="0"/>
              </a:rPr>
              <a:t>Random Forest Classifier: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Large-sized model with high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Ensemble model with multiple decision trees.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45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9E324F-96C7-480C-BEFD-9048DE5465AC}"/>
              </a:ext>
            </a:extLst>
          </p:cNvPr>
          <p:cNvPicPr>
            <a:picLocks noChangeAspect="1"/>
          </p:cNvPicPr>
          <p:nvPr/>
        </p:nvPicPr>
        <p:blipFill>
          <a:blip r:embed="rId2"/>
          <a:stretch>
            <a:fillRect/>
          </a:stretch>
        </p:blipFill>
        <p:spPr>
          <a:xfrm>
            <a:off x="304800" y="228600"/>
            <a:ext cx="2590800" cy="1012024"/>
          </a:xfrm>
          <a:prstGeom prst="rect">
            <a:avLst/>
          </a:prstGeom>
        </p:spPr>
      </p:pic>
      <p:sp>
        <p:nvSpPr>
          <p:cNvPr id="3" name="TextBox 2">
            <a:extLst>
              <a:ext uri="{FF2B5EF4-FFF2-40B4-BE49-F238E27FC236}">
                <a16:creationId xmlns:a16="http://schemas.microsoft.com/office/drawing/2014/main" id="{52883F3E-6EE7-476E-A17D-54E9BE0C83CC}"/>
              </a:ext>
            </a:extLst>
          </p:cNvPr>
          <p:cNvSpPr txBox="1"/>
          <p:nvPr/>
        </p:nvSpPr>
        <p:spPr>
          <a:xfrm>
            <a:off x="573833" y="473002"/>
            <a:ext cx="3810000" cy="523220"/>
          </a:xfrm>
          <a:prstGeom prst="rect">
            <a:avLst/>
          </a:prstGeom>
          <a:noFill/>
        </p:spPr>
        <p:txBody>
          <a:bodyPr wrap="square" rtlCol="0">
            <a:spAutoFit/>
          </a:bodyPr>
          <a:lstStyle/>
          <a:p>
            <a:r>
              <a:rPr lang="en-US" sz="2800" dirty="0">
                <a:solidFill>
                  <a:srgbClr val="FF0000"/>
                </a:solidFill>
                <a:latin typeface="Lato Black" panose="020B0604020202020204" charset="0"/>
              </a:rPr>
              <a:t>Conclusion</a:t>
            </a:r>
            <a:endParaRPr lang="en-IN" sz="28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5C942018-CFC8-46D8-A1A0-37421ACC2587}"/>
              </a:ext>
            </a:extLst>
          </p:cNvPr>
          <p:cNvSpPr txBox="1"/>
          <p:nvPr/>
        </p:nvSpPr>
        <p:spPr>
          <a:xfrm>
            <a:off x="381000" y="1405369"/>
            <a:ext cx="10363200" cy="40472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Decision tree classifier model is the best suitable model with less latency and good accuracy and is light for deployment.</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Even though the accuracy of Random Forest classifier model and the KNN classifier model is higher compared to the Decision Tree classifier model, their prediction time is quite higher than the Decision Tree classifier model.</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Even though, the Logistic Regression model is small in size compared to other models, the latency of the model is high and the accuracy is low.</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Hence the </a:t>
            </a:r>
            <a:r>
              <a:rPr lang="en-US" sz="1800" b="1" u="sng" dirty="0">
                <a:latin typeface="Times New Roman" panose="02020603050405020304" pitchFamily="18" charset="0"/>
                <a:cs typeface="Times New Roman" panose="02020603050405020304" pitchFamily="18" charset="0"/>
              </a:rPr>
              <a:t>Decision Tree Classifier </a:t>
            </a:r>
            <a:r>
              <a:rPr lang="en-US" sz="1800" dirty="0">
                <a:latin typeface="Times New Roman" panose="02020603050405020304" pitchFamily="18" charset="0"/>
                <a:cs typeface="Times New Roman" panose="02020603050405020304" pitchFamily="18" charset="0"/>
              </a:rPr>
              <a:t>is the most suitable model for the classification of the handwritten alphabets.</a:t>
            </a:r>
          </a:p>
          <a:p>
            <a:endParaRPr lang="en-IN" dirty="0"/>
          </a:p>
        </p:txBody>
      </p:sp>
    </p:spTree>
    <p:extLst>
      <p:ext uri="{BB962C8B-B14F-4D97-AF65-F5344CB8AC3E}">
        <p14:creationId xmlns:p14="http://schemas.microsoft.com/office/powerpoint/2010/main" val="347777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00DC4-B371-4EB6-B9BA-313A7E727A5D}"/>
              </a:ext>
            </a:extLst>
          </p:cNvPr>
          <p:cNvSpPr txBox="1"/>
          <p:nvPr/>
        </p:nvSpPr>
        <p:spPr>
          <a:xfrm>
            <a:off x="76200" y="152400"/>
            <a:ext cx="11734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Below is the video showcasing a Streamlit web application that takes an input image and displays the predicted handwritten alphabet using various models:</a:t>
            </a:r>
            <a:endParaRPr lang="en-IN" dirty="0">
              <a:latin typeface="Times New Roman" panose="02020603050405020304" pitchFamily="18" charset="0"/>
              <a:cs typeface="Times New Roman" panose="02020603050405020304" pitchFamily="18" charset="0"/>
            </a:endParaRPr>
          </a:p>
        </p:txBody>
      </p:sp>
      <p:pic>
        <p:nvPicPr>
          <p:cNvPr id="3" name="streamlit-app-2023-07-28-15-07-16">
            <a:hlinkClick r:id="" action="ppaction://media"/>
            <a:extLst>
              <a:ext uri="{FF2B5EF4-FFF2-40B4-BE49-F238E27FC236}">
                <a16:creationId xmlns:a16="http://schemas.microsoft.com/office/drawing/2014/main" id="{08EC0944-9471-4713-9DB6-B504BBD1792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7848" y="838200"/>
            <a:ext cx="11876303" cy="4800600"/>
          </a:xfrm>
          <a:prstGeom prst="rect">
            <a:avLst/>
          </a:prstGeom>
        </p:spPr>
      </p:pic>
    </p:spTree>
    <p:extLst>
      <p:ext uri="{BB962C8B-B14F-4D97-AF65-F5344CB8AC3E}">
        <p14:creationId xmlns:p14="http://schemas.microsoft.com/office/powerpoint/2010/main" val="421186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79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98780" mute="1">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dirty="0">
                <a:solidFill>
                  <a:srgbClr val="FF0000"/>
                </a:solidFill>
                <a:latin typeface="Lato Black"/>
                <a:ea typeface="Lato Black"/>
                <a:cs typeface="Lato Black"/>
                <a:sym typeface="Lato Black"/>
              </a:rPr>
              <a:t>us</a:t>
            </a:r>
            <a:endParaRPr sz="1800" b="0" i="0" u="none" strike="noStrike" cap="none" dirty="0">
              <a:solidFill>
                <a:srgbClr val="FF0000"/>
              </a:solidFill>
              <a:latin typeface="Calibri"/>
              <a:ea typeface="Calibri"/>
              <a:cs typeface="Calibri"/>
              <a:sym typeface="Calibri"/>
            </a:endParaRPr>
          </a:p>
        </p:txBody>
      </p:sp>
      <p:sp>
        <p:nvSpPr>
          <p:cNvPr id="3" name="Arrow: Pentagon 2">
            <a:extLst>
              <a:ext uri="{FF2B5EF4-FFF2-40B4-BE49-F238E27FC236}">
                <a16:creationId xmlns:a16="http://schemas.microsoft.com/office/drawing/2014/main" id="{53F2505E-FC74-4A27-8780-19A8AB356D70}"/>
              </a:ext>
            </a:extLst>
          </p:cNvPr>
          <p:cNvSpPr/>
          <p:nvPr/>
        </p:nvSpPr>
        <p:spPr>
          <a:xfrm>
            <a:off x="258147" y="267874"/>
            <a:ext cx="3839544" cy="1066800"/>
          </a:xfrm>
          <a:prstGeom prst="homePlat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FF0000"/>
              </a:solidFill>
            </a:endParaRPr>
          </a:p>
        </p:txBody>
      </p:sp>
      <p:sp>
        <p:nvSpPr>
          <p:cNvPr id="2" name="TextBox 1">
            <a:extLst>
              <a:ext uri="{FF2B5EF4-FFF2-40B4-BE49-F238E27FC236}">
                <a16:creationId xmlns:a16="http://schemas.microsoft.com/office/drawing/2014/main" id="{1DCE42B4-021B-41ED-84AA-E8350BBF4D8B}"/>
              </a:ext>
            </a:extLst>
          </p:cNvPr>
          <p:cNvSpPr txBox="1"/>
          <p:nvPr/>
        </p:nvSpPr>
        <p:spPr>
          <a:xfrm>
            <a:off x="228600" y="2209800"/>
            <a:ext cx="11277600" cy="307777"/>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16D8CA-C231-4009-BEF3-4158BFC6E6C8}"/>
              </a:ext>
            </a:extLst>
          </p:cNvPr>
          <p:cNvSpPr txBox="1"/>
          <p:nvPr/>
        </p:nvSpPr>
        <p:spPr>
          <a:xfrm>
            <a:off x="609600" y="416554"/>
            <a:ext cx="2819400" cy="769441"/>
          </a:xfrm>
          <a:prstGeom prst="rect">
            <a:avLst/>
          </a:prstGeom>
          <a:noFill/>
        </p:spPr>
        <p:txBody>
          <a:bodyPr wrap="square" rtlCol="0">
            <a:spAutoFit/>
          </a:bodyPr>
          <a:lstStyle/>
          <a:p>
            <a:r>
              <a:rPr lang="en-US" sz="4400" dirty="0">
                <a:solidFill>
                  <a:srgbClr val="FF0000"/>
                </a:solidFill>
                <a:latin typeface="Lato Black" panose="020B0604020202020204" charset="0"/>
              </a:rPr>
              <a:t>About Us</a:t>
            </a:r>
            <a:endParaRPr lang="en-IN" sz="4400" dirty="0">
              <a:solidFill>
                <a:srgbClr val="FF0000"/>
              </a:solidFill>
              <a:latin typeface="Lato Black" panose="020B0604020202020204" charset="0"/>
            </a:endParaRPr>
          </a:p>
        </p:txBody>
      </p:sp>
      <p:sp>
        <p:nvSpPr>
          <p:cNvPr id="6" name="TextBox 5">
            <a:extLst>
              <a:ext uri="{FF2B5EF4-FFF2-40B4-BE49-F238E27FC236}">
                <a16:creationId xmlns:a16="http://schemas.microsoft.com/office/drawing/2014/main" id="{3E1CEDBD-28C5-4CC7-979A-198E5F2EF4B6}"/>
              </a:ext>
            </a:extLst>
          </p:cNvPr>
          <p:cNvSpPr txBox="1"/>
          <p:nvPr/>
        </p:nvSpPr>
        <p:spPr>
          <a:xfrm>
            <a:off x="609600" y="2438400"/>
            <a:ext cx="4876800" cy="523220"/>
          </a:xfrm>
          <a:prstGeom prst="rect">
            <a:avLst/>
          </a:prstGeom>
          <a:noFill/>
        </p:spPr>
        <p:txBody>
          <a:bodyPr wrap="square" rtlCol="0">
            <a:spAutoFit/>
          </a:bodyPr>
          <a:lstStyle/>
          <a:p>
            <a:br>
              <a:rPr lang="en-US" dirty="0"/>
            </a:br>
            <a:endParaRPr lang="en-IN" dirty="0"/>
          </a:p>
        </p:txBody>
      </p:sp>
      <p:sp>
        <p:nvSpPr>
          <p:cNvPr id="7" name="TextBox 6">
            <a:extLst>
              <a:ext uri="{FF2B5EF4-FFF2-40B4-BE49-F238E27FC236}">
                <a16:creationId xmlns:a16="http://schemas.microsoft.com/office/drawing/2014/main" id="{93782E84-B939-4837-BB9B-61BE70F2E60E}"/>
              </a:ext>
            </a:extLst>
          </p:cNvPr>
          <p:cNvSpPr txBox="1"/>
          <p:nvPr/>
        </p:nvSpPr>
        <p:spPr>
          <a:xfrm>
            <a:off x="427655" y="1981200"/>
            <a:ext cx="11154745" cy="26334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Team Member -1 :  Myself  Daliparthy Sumukha Kavya, I have recently graduated B.Tech. in Computer Science and Engineering at Sastra University, Thanjavur. I am aspiring to be a Data Scientist. During my third year, I started exploring machine learning and the applications of using it in real-time which ignited the interest in me and motivated me in choosing Data Science as my career.</a:t>
            </a:r>
          </a:p>
          <a:p>
            <a:pPr>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Team Member -2: I am Rukesh Varanasi, a master's graduate in Microbiology specialization from Osmania University. My goal is to become a data scientist and apply my skills and knowledge to solve real-world problems.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3C4254D-6591-494F-A272-01941F11349D}"/>
              </a:ext>
            </a:extLst>
          </p:cNvPr>
          <p:cNvSpPr/>
          <p:nvPr/>
        </p:nvSpPr>
        <p:spPr>
          <a:xfrm>
            <a:off x="152400" y="152400"/>
            <a:ext cx="2209800" cy="9144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02E3F4B7-3492-41E2-BA03-E58F5BBB7292}"/>
              </a:ext>
            </a:extLst>
          </p:cNvPr>
          <p:cNvSpPr txBox="1"/>
          <p:nvPr/>
        </p:nvSpPr>
        <p:spPr>
          <a:xfrm>
            <a:off x="152400" y="286434"/>
            <a:ext cx="5791200" cy="646331"/>
          </a:xfrm>
          <a:prstGeom prst="rect">
            <a:avLst/>
          </a:prstGeom>
          <a:noFill/>
        </p:spPr>
        <p:txBody>
          <a:bodyPr wrap="square" rtlCol="0">
            <a:spAutoFit/>
          </a:bodyPr>
          <a:lstStyle/>
          <a:p>
            <a:r>
              <a:rPr lang="en-US" sz="3600" b="1" dirty="0">
                <a:solidFill>
                  <a:srgbClr val="FF0000"/>
                </a:solidFill>
                <a:latin typeface="Lato Black" panose="020B0604020202020204" charset="0"/>
              </a:rPr>
              <a:t>Agenda</a:t>
            </a:r>
            <a:endParaRPr lang="en-IN" sz="3600" b="1" dirty="0">
              <a:solidFill>
                <a:srgbClr val="FF0000"/>
              </a:solidFill>
              <a:latin typeface="Lato Black" panose="020B0604020202020204" charset="0"/>
            </a:endParaRPr>
          </a:p>
        </p:txBody>
      </p:sp>
      <p:sp>
        <p:nvSpPr>
          <p:cNvPr id="9" name="TextBox 8">
            <a:extLst>
              <a:ext uri="{FF2B5EF4-FFF2-40B4-BE49-F238E27FC236}">
                <a16:creationId xmlns:a16="http://schemas.microsoft.com/office/drawing/2014/main" id="{0EEB7737-AAAA-47B7-896A-F35027A572B6}"/>
              </a:ext>
            </a:extLst>
          </p:cNvPr>
          <p:cNvSpPr txBox="1"/>
          <p:nvPr/>
        </p:nvSpPr>
        <p:spPr>
          <a:xfrm>
            <a:off x="152400" y="1295400"/>
            <a:ext cx="11506200" cy="40472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Preprocessing: Preprocess the MNIST image data and convert it into a pandas data frame. This step involves reading the image files, handling any missing or corrupted data, and transforming the images into numerical vectors suitable for machine learning.</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Building: Develop a character recognition model using machine learning or deep learning techniques. Choose an appropriate algorithm or architecture for the task and train the model on the preprocessed data.</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Evaluation: Evaluate the performance of the built model using accuracy. Measure how well the model can recognize characters from the test data.</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7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CCE90BDB-3E86-45EF-8AFE-8D7127481CBA}"/>
              </a:ext>
            </a:extLst>
          </p:cNvPr>
          <p:cNvSpPr/>
          <p:nvPr/>
        </p:nvSpPr>
        <p:spPr>
          <a:xfrm>
            <a:off x="192833" y="116533"/>
            <a:ext cx="3581400" cy="8382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40B9377-7E86-46BF-A8EF-A895A96BF6DC}"/>
              </a:ext>
            </a:extLst>
          </p:cNvPr>
          <p:cNvSpPr txBox="1"/>
          <p:nvPr/>
        </p:nvSpPr>
        <p:spPr>
          <a:xfrm>
            <a:off x="228600" y="228600"/>
            <a:ext cx="3048000" cy="461665"/>
          </a:xfrm>
          <a:prstGeom prst="rect">
            <a:avLst/>
          </a:prstGeom>
          <a:noFill/>
        </p:spPr>
        <p:txBody>
          <a:bodyPr wrap="square" rtlCol="0">
            <a:spAutoFit/>
          </a:bodyPr>
          <a:lstStyle/>
          <a:p>
            <a:r>
              <a:rPr lang="en-US" sz="2400" dirty="0">
                <a:solidFill>
                  <a:srgbClr val="FF0000"/>
                </a:solidFill>
                <a:latin typeface="Lato Black" panose="020B0604020202020204" charset="0"/>
              </a:rPr>
              <a:t>Image Preprocessing</a:t>
            </a:r>
            <a:endParaRPr lang="en-IN" sz="24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EB845F17-B6FA-4E77-9BAE-A0ED1DDE772D}"/>
              </a:ext>
            </a:extLst>
          </p:cNvPr>
          <p:cNvSpPr txBox="1"/>
          <p:nvPr/>
        </p:nvSpPr>
        <p:spPr>
          <a:xfrm>
            <a:off x="228600" y="1219200"/>
            <a:ext cx="11963400" cy="4739759"/>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For loading all the images into the dataset, all the images are preprocessed using the following techniques.</a:t>
            </a:r>
          </a:p>
          <a:p>
            <a:pPr>
              <a:lnSpc>
                <a:spcPct val="150000"/>
              </a:lnSpc>
            </a:pPr>
            <a:r>
              <a:rPr lang="en-US" sz="1600" b="1" dirty="0">
                <a:latin typeface="Times New Roman" panose="02020603050405020304" pitchFamily="18" charset="0"/>
                <a:cs typeface="Times New Roman" panose="02020603050405020304" pitchFamily="18" charset="0"/>
              </a:rPr>
              <a:t>Convert the Image to Grayscale</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input image is in original format (e.g., RGB or RGBA).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image is converted to grayscale. Grayscale images have only one channel, representing the intensity of the pixels, and are suitable for various computer vision tasks.</a:t>
            </a:r>
          </a:p>
          <a:p>
            <a:pPr>
              <a:lnSpc>
                <a:spcPct val="150000"/>
              </a:lnSpc>
            </a:pPr>
            <a:r>
              <a:rPr lang="en-US" sz="1600" b="1" dirty="0">
                <a:latin typeface="Times New Roman" panose="02020603050405020304" pitchFamily="18" charset="0"/>
                <a:cs typeface="Times New Roman" panose="02020603050405020304" pitchFamily="18" charset="0"/>
              </a:rPr>
              <a:t>Convert Grayscale Image to NumPy Array</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grayscale image is converted into a NumPy array.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contains the pixel intensities are represented by values ranging from 0 to 255.</a:t>
            </a:r>
          </a:p>
          <a:p>
            <a:pPr>
              <a:lnSpc>
                <a:spcPct val="150000"/>
              </a:lnSpc>
            </a:pPr>
            <a:r>
              <a:rPr lang="en-US" sz="1600" b="1" dirty="0">
                <a:latin typeface="Times New Roman" panose="02020603050405020304" pitchFamily="18" charset="0"/>
                <a:cs typeface="Times New Roman" panose="02020603050405020304" pitchFamily="18" charset="0"/>
              </a:rPr>
              <a:t>Flatten the NumPy Array</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is now flattened into a one-dimensional array.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is appended to the dataframe.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dataframe now contains the 784 pixel values (since the image size is 28x28) of each image, along with the label column.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5F635284-9FB1-41E9-A32F-69144EA13438}"/>
              </a:ext>
            </a:extLst>
          </p:cNvPr>
          <p:cNvSpPr>
            <a:spLocks noChangeArrowheads="1"/>
          </p:cNvSpPr>
          <p:nvPr/>
        </p:nvSpPr>
        <p:spPr bwMode="auto">
          <a:xfrm>
            <a:off x="-18661" y="-633689"/>
            <a:ext cx="65" cy="86228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37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C7170-89C6-46A9-8852-063EE36C135E}"/>
              </a:ext>
            </a:extLst>
          </p:cNvPr>
          <p:cNvSpPr txBox="1"/>
          <p:nvPr/>
        </p:nvSpPr>
        <p:spPr>
          <a:xfrm>
            <a:off x="228600" y="209939"/>
            <a:ext cx="11582400" cy="307777"/>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4" name="Arrow: Pentagon 3">
            <a:extLst>
              <a:ext uri="{FF2B5EF4-FFF2-40B4-BE49-F238E27FC236}">
                <a16:creationId xmlns:a16="http://schemas.microsoft.com/office/drawing/2014/main" id="{F5EC714C-B94E-4344-AFF3-E0A1D1899C61}"/>
              </a:ext>
            </a:extLst>
          </p:cNvPr>
          <p:cNvSpPr/>
          <p:nvPr/>
        </p:nvSpPr>
        <p:spPr>
          <a:xfrm>
            <a:off x="381000" y="419877"/>
            <a:ext cx="4191000" cy="7620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60E719A7-22E4-45EB-A213-357956F6D54F}"/>
              </a:ext>
            </a:extLst>
          </p:cNvPr>
          <p:cNvSpPr txBox="1"/>
          <p:nvPr/>
        </p:nvSpPr>
        <p:spPr>
          <a:xfrm>
            <a:off x="449425" y="519051"/>
            <a:ext cx="4334069" cy="523220"/>
          </a:xfrm>
          <a:prstGeom prst="rect">
            <a:avLst/>
          </a:prstGeom>
          <a:noFill/>
        </p:spPr>
        <p:txBody>
          <a:bodyPr wrap="square" rtlCol="0">
            <a:spAutoFit/>
          </a:bodyPr>
          <a:lstStyle/>
          <a:p>
            <a:r>
              <a:rPr lang="en-US" sz="2800" b="1" dirty="0">
                <a:solidFill>
                  <a:srgbClr val="FF0000"/>
                </a:solidFill>
                <a:latin typeface="Lato Black" panose="020B0604020202020204" charset="0"/>
              </a:rPr>
              <a:t>Analysis on the dataset</a:t>
            </a:r>
            <a:endParaRPr lang="en-IN" sz="2800" b="1" dirty="0">
              <a:solidFill>
                <a:srgbClr val="FF0000"/>
              </a:solidFill>
              <a:latin typeface="Lato Black" panose="020B0604020202020204" charset="0"/>
            </a:endParaRPr>
          </a:p>
        </p:txBody>
      </p:sp>
      <p:sp>
        <p:nvSpPr>
          <p:cNvPr id="6" name="TextBox 5">
            <a:extLst>
              <a:ext uri="{FF2B5EF4-FFF2-40B4-BE49-F238E27FC236}">
                <a16:creationId xmlns:a16="http://schemas.microsoft.com/office/drawing/2014/main" id="{AF3BDBEF-EB13-46B7-A215-EFFC31A5AB7B}"/>
              </a:ext>
            </a:extLst>
          </p:cNvPr>
          <p:cNvSpPr txBox="1"/>
          <p:nvPr/>
        </p:nvSpPr>
        <p:spPr>
          <a:xfrm>
            <a:off x="381000" y="1371600"/>
            <a:ext cx="4402494"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Dimensions</a:t>
            </a:r>
            <a:r>
              <a:rPr lang="en-US" sz="1600" dirty="0">
                <a:latin typeface="Times New Roman" panose="02020603050405020304" pitchFamily="18" charset="0"/>
                <a:cs typeface="Times New Roman" panose="02020603050405020304" pitchFamily="18" charset="0"/>
              </a:rPr>
              <a:t>: The data frame contains a total of 372,451 samples, each represented by 785 columns. The first 784 columns correspond to the pixel values (28x28 images), and the last column represents the target class labels</a:t>
            </a:r>
            <a:r>
              <a:rPr lang="en-US" sz="1600" dirty="0"/>
              <a:t>.</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 Distribution Insights</a:t>
            </a:r>
            <a:r>
              <a:rPr lang="en-US" sz="1600" dirty="0">
                <a:latin typeface="Times New Roman" panose="02020603050405020304" pitchFamily="18" charset="0"/>
                <a:cs typeface="Times New Roman" panose="02020603050405020304" pitchFamily="18" charset="0"/>
              </a:rPr>
              <a:t>: The dataset consists of 26 classes, representing characters from 'A' to 'Z'. The counts for each class vary, indicating a class imbalance in the dataset. The character 'O' has the highest frequency with 57,825 samples, while 'F' has the lowest frequency with only 1,163 samples.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E8991F-2116-4DF6-B413-F88190E24F24}"/>
              </a:ext>
            </a:extLst>
          </p:cNvPr>
          <p:cNvPicPr>
            <a:picLocks noChangeAspect="1"/>
          </p:cNvPicPr>
          <p:nvPr/>
        </p:nvPicPr>
        <p:blipFill>
          <a:blip r:embed="rId2"/>
          <a:stretch>
            <a:fillRect/>
          </a:stretch>
        </p:blipFill>
        <p:spPr>
          <a:xfrm>
            <a:off x="5867400" y="3234809"/>
            <a:ext cx="5105400" cy="2876550"/>
          </a:xfrm>
          <a:prstGeom prst="rect">
            <a:avLst/>
          </a:prstGeom>
        </p:spPr>
      </p:pic>
      <p:pic>
        <p:nvPicPr>
          <p:cNvPr id="8" name="Picture 7">
            <a:extLst>
              <a:ext uri="{FF2B5EF4-FFF2-40B4-BE49-F238E27FC236}">
                <a16:creationId xmlns:a16="http://schemas.microsoft.com/office/drawing/2014/main" id="{846C1D86-78D4-4996-B4DF-2962928E2201}"/>
              </a:ext>
            </a:extLst>
          </p:cNvPr>
          <p:cNvPicPr>
            <a:picLocks noChangeAspect="1"/>
          </p:cNvPicPr>
          <p:nvPr/>
        </p:nvPicPr>
        <p:blipFill>
          <a:blip r:embed="rId3"/>
          <a:stretch>
            <a:fillRect/>
          </a:stretch>
        </p:blipFill>
        <p:spPr>
          <a:xfrm>
            <a:off x="5296495" y="1219200"/>
            <a:ext cx="6652617" cy="1905000"/>
          </a:xfrm>
          <a:prstGeom prst="rect">
            <a:avLst/>
          </a:prstGeom>
        </p:spPr>
      </p:pic>
    </p:spTree>
    <p:extLst>
      <p:ext uri="{BB962C8B-B14F-4D97-AF65-F5344CB8AC3E}">
        <p14:creationId xmlns:p14="http://schemas.microsoft.com/office/powerpoint/2010/main" val="280852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5F9DD91D-FA93-4DC4-8E37-8FEA68DF1527}"/>
              </a:ext>
            </a:extLst>
          </p:cNvPr>
          <p:cNvSpPr/>
          <p:nvPr/>
        </p:nvSpPr>
        <p:spPr>
          <a:xfrm>
            <a:off x="152400" y="76200"/>
            <a:ext cx="4114800" cy="7620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B682E7B-AD29-4BBC-A3D2-97163C7441BB}"/>
              </a:ext>
            </a:extLst>
          </p:cNvPr>
          <p:cNvSpPr txBox="1"/>
          <p:nvPr/>
        </p:nvSpPr>
        <p:spPr>
          <a:xfrm>
            <a:off x="228600" y="228600"/>
            <a:ext cx="3581400" cy="400110"/>
          </a:xfrm>
          <a:prstGeom prst="rect">
            <a:avLst/>
          </a:prstGeom>
          <a:noFill/>
        </p:spPr>
        <p:txBody>
          <a:bodyPr wrap="square" rtlCol="0">
            <a:spAutoFit/>
          </a:bodyPr>
          <a:lstStyle/>
          <a:p>
            <a:r>
              <a:rPr lang="en-US" sz="2000" dirty="0">
                <a:solidFill>
                  <a:srgbClr val="FF0000"/>
                </a:solidFill>
                <a:latin typeface="Lato Black" panose="020B0604020202020204" charset="0"/>
              </a:rPr>
              <a:t>Machine Learning Framework</a:t>
            </a:r>
            <a:endParaRPr lang="en-IN" sz="20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03C53B13-4B80-4E11-A6DE-E9AE191B374B}"/>
              </a:ext>
            </a:extLst>
          </p:cNvPr>
          <p:cNvSpPr txBox="1"/>
          <p:nvPr/>
        </p:nvSpPr>
        <p:spPr>
          <a:xfrm>
            <a:off x="152400" y="863483"/>
            <a:ext cx="11887200" cy="59400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Input and Output Variables </a:t>
            </a:r>
          </a:p>
          <a:p>
            <a:pPr>
              <a:lnSpc>
                <a:spcPct val="200000"/>
              </a:lnSpc>
            </a:pPr>
            <a:r>
              <a:rPr lang="en-US" sz="1600" b="1" dirty="0">
                <a:latin typeface="Times New Roman" panose="02020603050405020304" pitchFamily="18" charset="0"/>
                <a:cs typeface="Times New Roman" panose="02020603050405020304" pitchFamily="18" charset="0"/>
              </a:rPr>
              <a:t>          Input Variables(X): </a:t>
            </a:r>
            <a:r>
              <a:rPr lang="en-US" sz="1600" dirty="0">
                <a:latin typeface="Times New Roman" panose="02020603050405020304" pitchFamily="18" charset="0"/>
                <a:cs typeface="Times New Roman" panose="02020603050405020304" pitchFamily="18" charset="0"/>
              </a:rPr>
              <a:t>the pixel values pixel0,pixel1,pixel2,……,pixel783.</a:t>
            </a:r>
          </a:p>
          <a:p>
            <a:pPr>
              <a:lnSpc>
                <a:spcPct val="200000"/>
              </a:lnSpc>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Output Variable(y):</a:t>
            </a:r>
            <a:r>
              <a:rPr lang="en-US" sz="1600" dirty="0">
                <a:latin typeface="Times New Roman" panose="02020603050405020304" pitchFamily="18" charset="0"/>
                <a:cs typeface="Times New Roman" panose="02020603050405020304" pitchFamily="18" charset="0"/>
              </a:rPr>
              <a:t> Label (A-Z) </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the type of ML Task</a:t>
            </a:r>
          </a:p>
          <a:p>
            <a:pPr>
              <a:lnSpc>
                <a:spcPct val="200000"/>
              </a:lnSpc>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 the output variable y is discrete categorical hence the ML Task is </a:t>
            </a:r>
            <a:r>
              <a:rPr lang="en-US" sz="1600" b="1" u="sng" dirty="0">
                <a:latin typeface="Times New Roman" panose="02020603050405020304" pitchFamily="18" charset="0"/>
                <a:cs typeface="Times New Roman" panose="02020603050405020304" pitchFamily="18" charset="0"/>
              </a:rPr>
              <a:t>Classification</a:t>
            </a:r>
            <a:r>
              <a:rPr lang="en-US" sz="16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the Evaluation Metric</a:t>
            </a:r>
          </a:p>
          <a:p>
            <a:pPr>
              <a:lnSpc>
                <a:spcPct val="200000"/>
              </a:lnSpc>
            </a:pPr>
            <a:r>
              <a:rPr lang="en-US" sz="1600" dirty="0">
                <a:latin typeface="Times New Roman" panose="02020603050405020304" pitchFamily="18" charset="0"/>
                <a:cs typeface="Times New Roman" panose="02020603050405020304" pitchFamily="18" charset="0"/>
              </a:rPr>
              <a:t>         The evaluation metric used for Classification Task is </a:t>
            </a:r>
            <a:r>
              <a:rPr lang="en-US" sz="1600" b="1" u="sng"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Split the data into train and test</a:t>
            </a:r>
          </a:p>
          <a:p>
            <a:pPr>
              <a:lnSpc>
                <a:spcPct val="200000"/>
              </a:lnSpc>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 Split the data into train and test data on both input and output variables in 75:25 ratio such that 75 percent of the data would be</a:t>
            </a:r>
          </a:p>
          <a:p>
            <a:pPr>
              <a:lnSpc>
                <a:spcPct val="200000"/>
              </a:lnSpc>
            </a:pPr>
            <a:r>
              <a:rPr lang="en-US" sz="1600" dirty="0">
                <a:latin typeface="Times New Roman" panose="02020603050405020304" pitchFamily="18" charset="0"/>
                <a:cs typeface="Times New Roman" panose="02020603050405020304" pitchFamily="18" charset="0"/>
              </a:rPr>
              <a:t>              used for training the model and 25 percent of the data which is the unseen data would be used for prediction of the model.</a:t>
            </a:r>
          </a:p>
          <a:p>
            <a:pPr>
              <a:lnSpc>
                <a:spcPct val="200000"/>
              </a:lnSpc>
            </a:pPr>
            <a:r>
              <a:rPr lang="en-US" sz="1600" dirty="0">
                <a:latin typeface="Times New Roman" panose="02020603050405020304" pitchFamily="18" charset="0"/>
                <a:cs typeface="Times New Roman" panose="02020603050405020304" pitchFamily="18" charset="0"/>
              </a:rPr>
              <a:t>         2. After splitting, there are 4 sets of data which are X_train,X_test,y_train and y_test.</a:t>
            </a:r>
          </a:p>
          <a:p>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9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6E7D978D-3036-436A-BA4D-63720E999862}"/>
              </a:ext>
            </a:extLst>
          </p:cNvPr>
          <p:cNvSpPr/>
          <p:nvPr/>
        </p:nvSpPr>
        <p:spPr>
          <a:xfrm>
            <a:off x="76200" y="76200"/>
            <a:ext cx="5257800" cy="9144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021D18-720E-4040-B2FC-D9677F5B4658}"/>
              </a:ext>
            </a:extLst>
          </p:cNvPr>
          <p:cNvSpPr txBox="1"/>
          <p:nvPr/>
        </p:nvSpPr>
        <p:spPr>
          <a:xfrm>
            <a:off x="76200" y="228600"/>
            <a:ext cx="4876800" cy="461665"/>
          </a:xfrm>
          <a:prstGeom prst="rect">
            <a:avLst/>
          </a:prstGeom>
          <a:noFill/>
        </p:spPr>
        <p:txBody>
          <a:bodyPr wrap="square" rtlCol="0">
            <a:spAutoFit/>
          </a:bodyPr>
          <a:lstStyle/>
          <a:p>
            <a:r>
              <a:rPr lang="en-US" sz="2400" dirty="0">
                <a:solidFill>
                  <a:srgbClr val="FF0000"/>
                </a:solidFill>
                <a:latin typeface="Lato Black" panose="020B0604020202020204" charset="0"/>
              </a:rPr>
              <a:t>Model Development &amp; Evaluation</a:t>
            </a:r>
            <a:endParaRPr lang="en-IN" sz="24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663FF35C-E20B-41CA-B6C1-70E795552CF5}"/>
              </a:ext>
            </a:extLst>
          </p:cNvPr>
          <p:cNvSpPr txBox="1"/>
          <p:nvPr/>
        </p:nvSpPr>
        <p:spPr>
          <a:xfrm>
            <a:off x="76200" y="1143000"/>
            <a:ext cx="11887200"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Development using train data:</a:t>
            </a:r>
          </a:p>
          <a:p>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B4557292-6A57-4BA9-BF7C-98AEA9892003}"/>
              </a:ext>
            </a:extLst>
          </p:cNvPr>
          <p:cNvSpPr/>
          <p:nvPr/>
        </p:nvSpPr>
        <p:spPr>
          <a:xfrm>
            <a:off x="381000" y="1640451"/>
            <a:ext cx="17526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706530E8-40DD-47FE-9887-546BEC639650}"/>
              </a:ext>
            </a:extLst>
          </p:cNvPr>
          <p:cNvPicPr>
            <a:picLocks noChangeAspect="1"/>
          </p:cNvPicPr>
          <p:nvPr/>
        </p:nvPicPr>
        <p:blipFill>
          <a:blip r:embed="rId2"/>
          <a:stretch>
            <a:fillRect/>
          </a:stretch>
        </p:blipFill>
        <p:spPr>
          <a:xfrm>
            <a:off x="2548812" y="1621971"/>
            <a:ext cx="1847248" cy="859611"/>
          </a:xfrm>
          <a:prstGeom prst="rect">
            <a:avLst/>
          </a:prstGeom>
        </p:spPr>
      </p:pic>
      <p:sp>
        <p:nvSpPr>
          <p:cNvPr id="7" name="Arrow: Right 6">
            <a:extLst>
              <a:ext uri="{FF2B5EF4-FFF2-40B4-BE49-F238E27FC236}">
                <a16:creationId xmlns:a16="http://schemas.microsoft.com/office/drawing/2014/main" id="{CEA3B693-5CB1-4A8E-AAFB-0B6AF339B3FD}"/>
              </a:ext>
            </a:extLst>
          </p:cNvPr>
          <p:cNvSpPr/>
          <p:nvPr/>
        </p:nvSpPr>
        <p:spPr>
          <a:xfrm>
            <a:off x="4704184" y="1948361"/>
            <a:ext cx="990600" cy="2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312C1DD-106D-4139-829C-33B03E13EC9F}"/>
              </a:ext>
            </a:extLst>
          </p:cNvPr>
          <p:cNvPicPr>
            <a:picLocks noChangeAspect="1"/>
          </p:cNvPicPr>
          <p:nvPr/>
        </p:nvPicPr>
        <p:blipFill>
          <a:blip r:embed="rId3"/>
          <a:stretch>
            <a:fillRect/>
          </a:stretch>
        </p:blipFill>
        <p:spPr>
          <a:xfrm>
            <a:off x="5999598" y="1634412"/>
            <a:ext cx="1847248" cy="859611"/>
          </a:xfrm>
          <a:prstGeom prst="rect">
            <a:avLst/>
          </a:prstGeom>
        </p:spPr>
      </p:pic>
      <p:pic>
        <p:nvPicPr>
          <p:cNvPr id="9" name="Picture 8">
            <a:extLst>
              <a:ext uri="{FF2B5EF4-FFF2-40B4-BE49-F238E27FC236}">
                <a16:creationId xmlns:a16="http://schemas.microsoft.com/office/drawing/2014/main" id="{E67FCC92-1E53-4A77-967D-38E094941FDD}"/>
              </a:ext>
            </a:extLst>
          </p:cNvPr>
          <p:cNvPicPr>
            <a:picLocks noChangeAspect="1"/>
          </p:cNvPicPr>
          <p:nvPr/>
        </p:nvPicPr>
        <p:blipFill>
          <a:blip r:embed="rId4"/>
          <a:stretch>
            <a:fillRect/>
          </a:stretch>
        </p:blipFill>
        <p:spPr>
          <a:xfrm>
            <a:off x="8077200" y="1917651"/>
            <a:ext cx="1018120" cy="268247"/>
          </a:xfrm>
          <a:prstGeom prst="rect">
            <a:avLst/>
          </a:prstGeom>
        </p:spPr>
      </p:pic>
      <p:pic>
        <p:nvPicPr>
          <p:cNvPr id="10" name="Picture 9">
            <a:extLst>
              <a:ext uri="{FF2B5EF4-FFF2-40B4-BE49-F238E27FC236}">
                <a16:creationId xmlns:a16="http://schemas.microsoft.com/office/drawing/2014/main" id="{92C576D7-E030-422D-B11F-95782F2BA891}"/>
              </a:ext>
            </a:extLst>
          </p:cNvPr>
          <p:cNvPicPr>
            <a:picLocks noChangeAspect="1"/>
          </p:cNvPicPr>
          <p:nvPr/>
        </p:nvPicPr>
        <p:blipFill>
          <a:blip r:embed="rId5"/>
          <a:stretch>
            <a:fillRect/>
          </a:stretch>
        </p:blipFill>
        <p:spPr>
          <a:xfrm>
            <a:off x="9400134" y="1634412"/>
            <a:ext cx="1847248" cy="859611"/>
          </a:xfrm>
          <a:prstGeom prst="rect">
            <a:avLst/>
          </a:prstGeom>
        </p:spPr>
      </p:pic>
      <p:sp>
        <p:nvSpPr>
          <p:cNvPr id="11" name="TextBox 10">
            <a:extLst>
              <a:ext uri="{FF2B5EF4-FFF2-40B4-BE49-F238E27FC236}">
                <a16:creationId xmlns:a16="http://schemas.microsoft.com/office/drawing/2014/main" id="{E61643D1-5638-48D7-9E26-7A32799AD09C}"/>
              </a:ext>
            </a:extLst>
          </p:cNvPr>
          <p:cNvSpPr txBox="1"/>
          <p:nvPr/>
        </p:nvSpPr>
        <p:spPr>
          <a:xfrm>
            <a:off x="186612" y="2704840"/>
            <a:ext cx="316618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Prediction using test data:</a:t>
            </a:r>
            <a:endParaRPr lang="en-IN" sz="16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61B7D27-A453-47D9-952E-A1B58A0783BF}"/>
              </a:ext>
            </a:extLst>
          </p:cNvPr>
          <p:cNvPicPr>
            <a:picLocks noChangeAspect="1"/>
          </p:cNvPicPr>
          <p:nvPr/>
        </p:nvPicPr>
        <p:blipFill>
          <a:blip r:embed="rId2"/>
          <a:stretch>
            <a:fillRect/>
          </a:stretch>
        </p:blipFill>
        <p:spPr>
          <a:xfrm>
            <a:off x="1306499" y="3239326"/>
            <a:ext cx="1847248" cy="859611"/>
          </a:xfrm>
          <a:prstGeom prst="rect">
            <a:avLst/>
          </a:prstGeom>
        </p:spPr>
      </p:pic>
      <p:pic>
        <p:nvPicPr>
          <p:cNvPr id="13" name="Picture 12">
            <a:extLst>
              <a:ext uri="{FF2B5EF4-FFF2-40B4-BE49-F238E27FC236}">
                <a16:creationId xmlns:a16="http://schemas.microsoft.com/office/drawing/2014/main" id="{987C6D63-73AE-4F9C-A06D-2615D9DE5210}"/>
              </a:ext>
            </a:extLst>
          </p:cNvPr>
          <p:cNvPicPr>
            <a:picLocks noChangeAspect="1"/>
          </p:cNvPicPr>
          <p:nvPr/>
        </p:nvPicPr>
        <p:blipFill>
          <a:blip r:embed="rId4"/>
          <a:stretch>
            <a:fillRect/>
          </a:stretch>
        </p:blipFill>
        <p:spPr>
          <a:xfrm>
            <a:off x="3887000" y="3535007"/>
            <a:ext cx="1018120" cy="268247"/>
          </a:xfrm>
          <a:prstGeom prst="rect">
            <a:avLst/>
          </a:prstGeom>
        </p:spPr>
      </p:pic>
      <p:pic>
        <p:nvPicPr>
          <p:cNvPr id="14" name="Picture 13">
            <a:extLst>
              <a:ext uri="{FF2B5EF4-FFF2-40B4-BE49-F238E27FC236}">
                <a16:creationId xmlns:a16="http://schemas.microsoft.com/office/drawing/2014/main" id="{AB37BE12-9BE3-44EA-BAEE-C717B0539D26}"/>
              </a:ext>
            </a:extLst>
          </p:cNvPr>
          <p:cNvPicPr>
            <a:picLocks noChangeAspect="1"/>
          </p:cNvPicPr>
          <p:nvPr/>
        </p:nvPicPr>
        <p:blipFill>
          <a:blip r:embed="rId3"/>
          <a:stretch>
            <a:fillRect/>
          </a:stretch>
        </p:blipFill>
        <p:spPr>
          <a:xfrm>
            <a:off x="5491336" y="3239326"/>
            <a:ext cx="1847248" cy="859611"/>
          </a:xfrm>
          <a:prstGeom prst="rect">
            <a:avLst/>
          </a:prstGeom>
        </p:spPr>
      </p:pic>
      <p:pic>
        <p:nvPicPr>
          <p:cNvPr id="15" name="Picture 14">
            <a:extLst>
              <a:ext uri="{FF2B5EF4-FFF2-40B4-BE49-F238E27FC236}">
                <a16:creationId xmlns:a16="http://schemas.microsoft.com/office/drawing/2014/main" id="{DA2162CF-FD88-412A-8B4D-841F3467BCFC}"/>
              </a:ext>
            </a:extLst>
          </p:cNvPr>
          <p:cNvPicPr>
            <a:picLocks noChangeAspect="1"/>
          </p:cNvPicPr>
          <p:nvPr/>
        </p:nvPicPr>
        <p:blipFill>
          <a:blip r:embed="rId4"/>
          <a:stretch>
            <a:fillRect/>
          </a:stretch>
        </p:blipFill>
        <p:spPr>
          <a:xfrm>
            <a:off x="7848943" y="3527876"/>
            <a:ext cx="1018120" cy="268247"/>
          </a:xfrm>
          <a:prstGeom prst="rect">
            <a:avLst/>
          </a:prstGeom>
        </p:spPr>
      </p:pic>
      <p:pic>
        <p:nvPicPr>
          <p:cNvPr id="16" name="Picture 15">
            <a:extLst>
              <a:ext uri="{FF2B5EF4-FFF2-40B4-BE49-F238E27FC236}">
                <a16:creationId xmlns:a16="http://schemas.microsoft.com/office/drawing/2014/main" id="{2982DA9A-981E-4F87-B3D0-92C7C2BBE794}"/>
              </a:ext>
            </a:extLst>
          </p:cNvPr>
          <p:cNvPicPr>
            <a:picLocks noChangeAspect="1"/>
          </p:cNvPicPr>
          <p:nvPr/>
        </p:nvPicPr>
        <p:blipFill>
          <a:blip r:embed="rId5"/>
          <a:stretch>
            <a:fillRect/>
          </a:stretch>
        </p:blipFill>
        <p:spPr>
          <a:xfrm>
            <a:off x="9296400" y="3232195"/>
            <a:ext cx="1847248" cy="859611"/>
          </a:xfrm>
          <a:prstGeom prst="rect">
            <a:avLst/>
          </a:prstGeom>
        </p:spPr>
      </p:pic>
      <p:sp>
        <p:nvSpPr>
          <p:cNvPr id="17" name="TextBox 16">
            <a:extLst>
              <a:ext uri="{FF2B5EF4-FFF2-40B4-BE49-F238E27FC236}">
                <a16:creationId xmlns:a16="http://schemas.microsoft.com/office/drawing/2014/main" id="{2A872555-2427-4490-957F-36C474E19BCF}"/>
              </a:ext>
            </a:extLst>
          </p:cNvPr>
          <p:cNvSpPr txBox="1"/>
          <p:nvPr/>
        </p:nvSpPr>
        <p:spPr>
          <a:xfrm>
            <a:off x="304800" y="4419600"/>
            <a:ext cx="26670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Evaluation:</a:t>
            </a:r>
            <a:endParaRPr lang="en-IN" sz="16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07F8600-9D22-48FD-AA3F-2A095121F308}"/>
              </a:ext>
            </a:extLst>
          </p:cNvPr>
          <p:cNvPicPr>
            <a:picLocks noChangeAspect="1"/>
          </p:cNvPicPr>
          <p:nvPr/>
        </p:nvPicPr>
        <p:blipFill>
          <a:blip r:embed="rId3"/>
          <a:stretch>
            <a:fillRect/>
          </a:stretch>
        </p:blipFill>
        <p:spPr>
          <a:xfrm>
            <a:off x="914400" y="5011493"/>
            <a:ext cx="1847248" cy="859611"/>
          </a:xfrm>
          <a:prstGeom prst="rect">
            <a:avLst/>
          </a:prstGeom>
        </p:spPr>
      </p:pic>
      <p:pic>
        <p:nvPicPr>
          <p:cNvPr id="19" name="Picture 18">
            <a:extLst>
              <a:ext uri="{FF2B5EF4-FFF2-40B4-BE49-F238E27FC236}">
                <a16:creationId xmlns:a16="http://schemas.microsoft.com/office/drawing/2014/main" id="{398C0F43-8BA6-458A-B631-EF1743081366}"/>
              </a:ext>
            </a:extLst>
          </p:cNvPr>
          <p:cNvPicPr>
            <a:picLocks noChangeAspect="1"/>
          </p:cNvPicPr>
          <p:nvPr/>
        </p:nvPicPr>
        <p:blipFill>
          <a:blip r:embed="rId4"/>
          <a:stretch>
            <a:fillRect/>
          </a:stretch>
        </p:blipFill>
        <p:spPr>
          <a:xfrm>
            <a:off x="5199484" y="5307174"/>
            <a:ext cx="1018120" cy="268247"/>
          </a:xfrm>
          <a:prstGeom prst="rect">
            <a:avLst/>
          </a:prstGeom>
        </p:spPr>
      </p:pic>
      <p:pic>
        <p:nvPicPr>
          <p:cNvPr id="20" name="Picture 19">
            <a:extLst>
              <a:ext uri="{FF2B5EF4-FFF2-40B4-BE49-F238E27FC236}">
                <a16:creationId xmlns:a16="http://schemas.microsoft.com/office/drawing/2014/main" id="{29D41B6B-E593-46BE-A70A-CE93299AA031}"/>
              </a:ext>
            </a:extLst>
          </p:cNvPr>
          <p:cNvPicPr>
            <a:picLocks noChangeAspect="1"/>
          </p:cNvPicPr>
          <p:nvPr/>
        </p:nvPicPr>
        <p:blipFill>
          <a:blip r:embed="rId5"/>
          <a:stretch>
            <a:fillRect/>
          </a:stretch>
        </p:blipFill>
        <p:spPr>
          <a:xfrm>
            <a:off x="3057872" y="5011493"/>
            <a:ext cx="1847248" cy="859611"/>
          </a:xfrm>
          <a:prstGeom prst="rect">
            <a:avLst/>
          </a:prstGeom>
        </p:spPr>
      </p:pic>
      <p:pic>
        <p:nvPicPr>
          <p:cNvPr id="21" name="Picture 20">
            <a:extLst>
              <a:ext uri="{FF2B5EF4-FFF2-40B4-BE49-F238E27FC236}">
                <a16:creationId xmlns:a16="http://schemas.microsoft.com/office/drawing/2014/main" id="{5939ED5B-151C-4A0B-A0C1-130CCBFFD05C}"/>
              </a:ext>
            </a:extLst>
          </p:cNvPr>
          <p:cNvPicPr>
            <a:picLocks noChangeAspect="1"/>
          </p:cNvPicPr>
          <p:nvPr/>
        </p:nvPicPr>
        <p:blipFill>
          <a:blip r:embed="rId5"/>
          <a:stretch>
            <a:fillRect/>
          </a:stretch>
        </p:blipFill>
        <p:spPr>
          <a:xfrm>
            <a:off x="6629400" y="4997497"/>
            <a:ext cx="1847248" cy="859611"/>
          </a:xfrm>
          <a:prstGeom prst="rect">
            <a:avLst/>
          </a:prstGeom>
        </p:spPr>
      </p:pic>
      <p:pic>
        <p:nvPicPr>
          <p:cNvPr id="22" name="Picture 21">
            <a:extLst>
              <a:ext uri="{FF2B5EF4-FFF2-40B4-BE49-F238E27FC236}">
                <a16:creationId xmlns:a16="http://schemas.microsoft.com/office/drawing/2014/main" id="{B13F4F8D-CFE9-4201-89B7-5FD0A326F2B9}"/>
              </a:ext>
            </a:extLst>
          </p:cNvPr>
          <p:cNvPicPr>
            <a:picLocks noChangeAspect="1"/>
          </p:cNvPicPr>
          <p:nvPr/>
        </p:nvPicPr>
        <p:blipFill>
          <a:blip r:embed="rId4"/>
          <a:stretch>
            <a:fillRect/>
          </a:stretch>
        </p:blipFill>
        <p:spPr>
          <a:xfrm>
            <a:off x="8805165" y="5246915"/>
            <a:ext cx="1018120" cy="268247"/>
          </a:xfrm>
          <a:prstGeom prst="rect">
            <a:avLst/>
          </a:prstGeom>
        </p:spPr>
      </p:pic>
      <p:pic>
        <p:nvPicPr>
          <p:cNvPr id="23" name="Picture 22">
            <a:extLst>
              <a:ext uri="{FF2B5EF4-FFF2-40B4-BE49-F238E27FC236}">
                <a16:creationId xmlns:a16="http://schemas.microsoft.com/office/drawing/2014/main" id="{0297D4B5-001A-447F-A503-025FB007B1E6}"/>
              </a:ext>
            </a:extLst>
          </p:cNvPr>
          <p:cNvPicPr>
            <a:picLocks noChangeAspect="1"/>
          </p:cNvPicPr>
          <p:nvPr/>
        </p:nvPicPr>
        <p:blipFill>
          <a:blip r:embed="rId6"/>
          <a:stretch>
            <a:fillRect/>
          </a:stretch>
        </p:blipFill>
        <p:spPr>
          <a:xfrm>
            <a:off x="10100907" y="4997496"/>
            <a:ext cx="1847248" cy="859611"/>
          </a:xfrm>
          <a:prstGeom prst="rect">
            <a:avLst/>
          </a:prstGeom>
        </p:spPr>
      </p:pic>
      <p:sp>
        <p:nvSpPr>
          <p:cNvPr id="24" name="TextBox 23">
            <a:extLst>
              <a:ext uri="{FF2B5EF4-FFF2-40B4-BE49-F238E27FC236}">
                <a16:creationId xmlns:a16="http://schemas.microsoft.com/office/drawing/2014/main" id="{5B7105B7-2832-44A0-B2FD-3D5741C62AD7}"/>
              </a:ext>
            </a:extLst>
          </p:cNvPr>
          <p:cNvSpPr txBox="1"/>
          <p:nvPr/>
        </p:nvSpPr>
        <p:spPr>
          <a:xfrm>
            <a:off x="815651" y="1827101"/>
            <a:ext cx="1371600"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X_train</a:t>
            </a:r>
            <a:endParaRPr lang="en-IN"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71BA70C-61E4-4B12-8EB9-BA97BB4EDB1A}"/>
              </a:ext>
            </a:extLst>
          </p:cNvPr>
          <p:cNvSpPr txBox="1"/>
          <p:nvPr/>
        </p:nvSpPr>
        <p:spPr>
          <a:xfrm>
            <a:off x="2761648" y="1840534"/>
            <a:ext cx="150555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y_train</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3766A47-2CB9-41A6-BF81-2724ECCF6F55}"/>
              </a:ext>
            </a:extLst>
          </p:cNvPr>
          <p:cNvSpPr txBox="1"/>
          <p:nvPr/>
        </p:nvSpPr>
        <p:spPr>
          <a:xfrm>
            <a:off x="6288497" y="1851638"/>
            <a:ext cx="1219200"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Algorithm</a:t>
            </a:r>
            <a:endParaRPr lang="en-IN" b="1" dirty="0"/>
          </a:p>
        </p:txBody>
      </p:sp>
      <p:sp>
        <p:nvSpPr>
          <p:cNvPr id="27" name="TextBox 26">
            <a:extLst>
              <a:ext uri="{FF2B5EF4-FFF2-40B4-BE49-F238E27FC236}">
                <a16:creationId xmlns:a16="http://schemas.microsoft.com/office/drawing/2014/main" id="{5C94C797-4520-4DBA-AC2E-D3EABDA61A22}"/>
              </a:ext>
            </a:extLst>
          </p:cNvPr>
          <p:cNvSpPr txBox="1"/>
          <p:nvPr/>
        </p:nvSpPr>
        <p:spPr>
          <a:xfrm>
            <a:off x="9643188" y="1827101"/>
            <a:ext cx="1253412"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B68E158C-1E51-4956-A1F8-E9AAAE96E015}"/>
              </a:ext>
            </a:extLst>
          </p:cNvPr>
          <p:cNvSpPr txBox="1"/>
          <p:nvPr/>
        </p:nvSpPr>
        <p:spPr>
          <a:xfrm>
            <a:off x="1638300" y="3527876"/>
            <a:ext cx="1123348" cy="319398"/>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X_test</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0F67A07-20CC-4976-BFFF-A4039DF20EF1}"/>
              </a:ext>
            </a:extLst>
          </p:cNvPr>
          <p:cNvSpPr txBox="1"/>
          <p:nvPr/>
        </p:nvSpPr>
        <p:spPr>
          <a:xfrm>
            <a:off x="5820776" y="3464769"/>
            <a:ext cx="1391816" cy="307777"/>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ACAA2C0-69C5-4276-9E3D-A92995D4DA97}"/>
              </a:ext>
            </a:extLst>
          </p:cNvPr>
          <p:cNvSpPr txBox="1"/>
          <p:nvPr/>
        </p:nvSpPr>
        <p:spPr>
          <a:xfrm>
            <a:off x="9525000" y="3464769"/>
            <a:ext cx="1360501"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y_test_pred</a:t>
            </a:r>
            <a:endParaRPr lang="en-IN"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87E36BDE-849D-4A77-B9D2-E1F11767689E}"/>
              </a:ext>
            </a:extLst>
          </p:cNvPr>
          <p:cNvSpPr txBox="1"/>
          <p:nvPr/>
        </p:nvSpPr>
        <p:spPr>
          <a:xfrm>
            <a:off x="1219200" y="5292097"/>
            <a:ext cx="1329612" cy="307777"/>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y_test</a:t>
            </a:r>
            <a:endParaRPr lang="en-IN"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42433616-FB3B-4B9F-AE27-66A2E19F2D61}"/>
              </a:ext>
            </a:extLst>
          </p:cNvPr>
          <p:cNvSpPr txBox="1"/>
          <p:nvPr/>
        </p:nvSpPr>
        <p:spPr>
          <a:xfrm>
            <a:off x="3352800" y="5307174"/>
            <a:ext cx="1351384"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y_test_pred</a:t>
            </a:r>
            <a:endParaRPr lang="en-IN" b="1" dirty="0"/>
          </a:p>
        </p:txBody>
      </p:sp>
      <p:sp>
        <p:nvSpPr>
          <p:cNvPr id="33" name="TextBox 32">
            <a:extLst>
              <a:ext uri="{FF2B5EF4-FFF2-40B4-BE49-F238E27FC236}">
                <a16:creationId xmlns:a16="http://schemas.microsoft.com/office/drawing/2014/main" id="{251F9121-0F6F-400B-966D-39205B08208E}"/>
              </a:ext>
            </a:extLst>
          </p:cNvPr>
          <p:cNvSpPr txBox="1"/>
          <p:nvPr/>
        </p:nvSpPr>
        <p:spPr>
          <a:xfrm>
            <a:off x="6757803" y="5246915"/>
            <a:ext cx="16002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 metric</a:t>
            </a:r>
            <a:endParaRPr lang="en-IN"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6A9CEC36-DC81-4599-843C-17FA1EBA59C6}"/>
              </a:ext>
            </a:extLst>
          </p:cNvPr>
          <p:cNvSpPr txBox="1"/>
          <p:nvPr/>
        </p:nvSpPr>
        <p:spPr>
          <a:xfrm>
            <a:off x="10200928" y="5223588"/>
            <a:ext cx="1533872"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3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37E2E-BFBE-476F-8922-51E50531E5AF}"/>
              </a:ext>
            </a:extLst>
          </p:cNvPr>
          <p:cNvPicPr>
            <a:picLocks noChangeAspect="1"/>
          </p:cNvPicPr>
          <p:nvPr/>
        </p:nvPicPr>
        <p:blipFill>
          <a:blip r:embed="rId2"/>
          <a:stretch>
            <a:fillRect/>
          </a:stretch>
        </p:blipFill>
        <p:spPr>
          <a:xfrm>
            <a:off x="152400" y="152400"/>
            <a:ext cx="5352752" cy="1012024"/>
          </a:xfrm>
          <a:prstGeom prst="rect">
            <a:avLst/>
          </a:prstGeom>
        </p:spPr>
      </p:pic>
      <p:sp>
        <p:nvSpPr>
          <p:cNvPr id="4" name="TextBox 3">
            <a:extLst>
              <a:ext uri="{FF2B5EF4-FFF2-40B4-BE49-F238E27FC236}">
                <a16:creationId xmlns:a16="http://schemas.microsoft.com/office/drawing/2014/main" id="{6F5861DA-AB5C-4578-8156-6172626EFF70}"/>
              </a:ext>
            </a:extLst>
          </p:cNvPr>
          <p:cNvSpPr txBox="1"/>
          <p:nvPr/>
        </p:nvSpPr>
        <p:spPr>
          <a:xfrm>
            <a:off x="304800" y="381000"/>
            <a:ext cx="4876800" cy="461665"/>
          </a:xfrm>
          <a:prstGeom prst="rect">
            <a:avLst/>
          </a:prstGeom>
          <a:noFill/>
        </p:spPr>
        <p:txBody>
          <a:bodyPr wrap="square" rtlCol="0">
            <a:spAutoFit/>
          </a:bodyPr>
          <a:lstStyle/>
          <a:p>
            <a:r>
              <a:rPr lang="en-US" sz="2400" dirty="0">
                <a:solidFill>
                  <a:srgbClr val="FF0000"/>
                </a:solidFill>
                <a:latin typeface="Lato Black" panose="020B0604020202020204" charset="0"/>
              </a:rPr>
              <a:t>Comparison of different Models</a:t>
            </a:r>
            <a:endParaRPr lang="en-IN" sz="2400" dirty="0">
              <a:solidFill>
                <a:srgbClr val="FF0000"/>
              </a:solidFill>
              <a:latin typeface="Lato Black" panose="020B0604020202020204" charset="0"/>
            </a:endParaRPr>
          </a:p>
        </p:txBody>
      </p:sp>
      <p:pic>
        <p:nvPicPr>
          <p:cNvPr id="5" name="Picture 4">
            <a:extLst>
              <a:ext uri="{FF2B5EF4-FFF2-40B4-BE49-F238E27FC236}">
                <a16:creationId xmlns:a16="http://schemas.microsoft.com/office/drawing/2014/main" id="{77E9CBC6-1EA6-4F50-BC4C-5B9BEF34D58C}"/>
              </a:ext>
            </a:extLst>
          </p:cNvPr>
          <p:cNvPicPr>
            <a:picLocks noChangeAspect="1"/>
          </p:cNvPicPr>
          <p:nvPr/>
        </p:nvPicPr>
        <p:blipFill>
          <a:blip r:embed="rId3"/>
          <a:stretch>
            <a:fillRect/>
          </a:stretch>
        </p:blipFill>
        <p:spPr>
          <a:xfrm>
            <a:off x="733796" y="1780111"/>
            <a:ext cx="2926508" cy="1651999"/>
          </a:xfrm>
          <a:prstGeom prst="rect">
            <a:avLst/>
          </a:prstGeom>
        </p:spPr>
      </p:pic>
      <p:sp>
        <p:nvSpPr>
          <p:cNvPr id="6" name="TextBox 5">
            <a:extLst>
              <a:ext uri="{FF2B5EF4-FFF2-40B4-BE49-F238E27FC236}">
                <a16:creationId xmlns:a16="http://schemas.microsoft.com/office/drawing/2014/main" id="{FF6C0466-99CA-4D5F-B5C7-19441CA92C4C}"/>
              </a:ext>
            </a:extLst>
          </p:cNvPr>
          <p:cNvSpPr txBox="1"/>
          <p:nvPr/>
        </p:nvSpPr>
        <p:spPr>
          <a:xfrm>
            <a:off x="304800" y="1393024"/>
            <a:ext cx="10972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are the different models, that were used for the recognition of handwritten alphabet from the image along with their accuracies: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2FB984E-C654-4EC0-9A43-C7C2723ED5D1}"/>
              </a:ext>
            </a:extLst>
          </p:cNvPr>
          <p:cNvPicPr>
            <a:picLocks noChangeAspect="1"/>
          </p:cNvPicPr>
          <p:nvPr/>
        </p:nvPicPr>
        <p:blipFill>
          <a:blip r:embed="rId4"/>
          <a:stretch>
            <a:fillRect/>
          </a:stretch>
        </p:blipFill>
        <p:spPr>
          <a:xfrm>
            <a:off x="5409194" y="1929401"/>
            <a:ext cx="6440684" cy="3990975"/>
          </a:xfrm>
          <a:prstGeom prst="rect">
            <a:avLst/>
          </a:prstGeom>
        </p:spPr>
      </p:pic>
      <p:sp>
        <p:nvSpPr>
          <p:cNvPr id="8" name="TextBox 7">
            <a:extLst>
              <a:ext uri="{FF2B5EF4-FFF2-40B4-BE49-F238E27FC236}">
                <a16:creationId xmlns:a16="http://schemas.microsoft.com/office/drawing/2014/main" id="{B0606F6E-1B33-4750-BA35-D51022BBA053}"/>
              </a:ext>
            </a:extLst>
          </p:cNvPr>
          <p:cNvSpPr txBox="1"/>
          <p:nvPr/>
        </p:nvSpPr>
        <p:spPr>
          <a:xfrm>
            <a:off x="342122" y="3810000"/>
            <a:ext cx="4495800" cy="21544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accuracies of all the models is greater than 85%.</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classifier model has the highest accuracy compared to the remaining models.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50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7B0A91-079D-4CC5-8D79-17655F538188}"/>
              </a:ext>
            </a:extLst>
          </p:cNvPr>
          <p:cNvPicPr>
            <a:picLocks noChangeAspect="1"/>
          </p:cNvPicPr>
          <p:nvPr/>
        </p:nvPicPr>
        <p:blipFill>
          <a:blip r:embed="rId2"/>
          <a:stretch>
            <a:fillRect/>
          </a:stretch>
        </p:blipFill>
        <p:spPr>
          <a:xfrm>
            <a:off x="152400" y="145325"/>
            <a:ext cx="3276600" cy="1012024"/>
          </a:xfrm>
          <a:prstGeom prst="rect">
            <a:avLst/>
          </a:prstGeom>
        </p:spPr>
      </p:pic>
      <p:sp>
        <p:nvSpPr>
          <p:cNvPr id="3" name="TextBox 2">
            <a:extLst>
              <a:ext uri="{FF2B5EF4-FFF2-40B4-BE49-F238E27FC236}">
                <a16:creationId xmlns:a16="http://schemas.microsoft.com/office/drawing/2014/main" id="{049763D8-68CF-4C24-A679-61AE6A22D61F}"/>
              </a:ext>
            </a:extLst>
          </p:cNvPr>
          <p:cNvSpPr txBox="1"/>
          <p:nvPr/>
        </p:nvSpPr>
        <p:spPr>
          <a:xfrm>
            <a:off x="304800" y="304800"/>
            <a:ext cx="4495800"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Latency of models</a:t>
            </a:r>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500C214-AB88-4A13-B052-74F98DAD32AE}"/>
              </a:ext>
            </a:extLst>
          </p:cNvPr>
          <p:cNvGraphicFramePr>
            <a:graphicFrameLocks noGrp="1"/>
          </p:cNvGraphicFramePr>
          <p:nvPr>
            <p:extLst>
              <p:ext uri="{D42A27DB-BD31-4B8C-83A1-F6EECF244321}">
                <p14:modId xmlns:p14="http://schemas.microsoft.com/office/powerpoint/2010/main" val="1916816859"/>
              </p:ext>
            </p:extLst>
          </p:nvPr>
        </p:nvGraphicFramePr>
        <p:xfrm>
          <a:off x="2286000" y="1524000"/>
          <a:ext cx="8128000" cy="163803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38036306"/>
                    </a:ext>
                  </a:extLst>
                </a:gridCol>
                <a:gridCol w="4064000">
                  <a:extLst>
                    <a:ext uri="{9D8B030D-6E8A-4147-A177-3AD203B41FA5}">
                      <a16:colId xmlns:a16="http://schemas.microsoft.com/office/drawing/2014/main" val="348341537"/>
                    </a:ext>
                  </a:extLst>
                </a:gridCol>
              </a:tblGrid>
              <a:tr h="364419">
                <a:tc>
                  <a:txBody>
                    <a:bodyPr/>
                    <a:lstStyle/>
                    <a:p>
                      <a:r>
                        <a:rPr lang="en-US" dirty="0">
                          <a:solidFill>
                            <a:schemeClr val="bg1"/>
                          </a:solidFill>
                          <a:latin typeface="Times New Roman" panose="02020603050405020304" pitchFamily="18" charset="0"/>
                          <a:cs typeface="Times New Roman" panose="02020603050405020304" pitchFamily="18" charset="0"/>
                        </a:rPr>
                        <a:t>                                Model Name</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Prediction Time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9772113"/>
                  </a:ext>
                </a:extLst>
              </a:tr>
              <a:tr h="424538">
                <a:tc>
                  <a:txBody>
                    <a:bodyPr/>
                    <a:lstStyle/>
                    <a:p>
                      <a:r>
                        <a:rPr lang="en-US" dirty="0">
                          <a:latin typeface="Times New Roman" panose="02020603050405020304" pitchFamily="18" charset="0"/>
                          <a:cs typeface="Times New Roman" panose="02020603050405020304" pitchFamily="18" charset="0"/>
                        </a:rPr>
                        <a:t>                           Logistic Regression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0.671244 seconds</a:t>
                      </a:r>
                    </a:p>
                  </a:txBody>
                  <a:tcPr/>
                </a:tc>
                <a:extLst>
                  <a:ext uri="{0D108BD9-81ED-4DB2-BD59-A6C34878D82A}">
                    <a16:rowId xmlns:a16="http://schemas.microsoft.com/office/drawing/2014/main" val="1340516863"/>
                  </a:ext>
                </a:extLst>
              </a:tr>
              <a:tr h="424538">
                <a:tc>
                  <a:txBody>
                    <a:bodyPr/>
                    <a:lstStyle/>
                    <a:p>
                      <a:r>
                        <a:rPr lang="en-US" dirty="0"/>
                        <a:t>                       </a:t>
                      </a:r>
                      <a:r>
                        <a:rPr lang="en-US" dirty="0">
                          <a:latin typeface="Times New Roman" panose="02020603050405020304" pitchFamily="18" charset="0"/>
                          <a:cs typeface="Times New Roman" panose="02020603050405020304" pitchFamily="18" charset="0"/>
                        </a:rPr>
                        <a:t>Decision Tree Classifier</a:t>
                      </a:r>
                      <a:endParaRPr lang="en-IN" dirty="0"/>
                    </a:p>
                  </a:txBody>
                  <a:tcPr/>
                </a:tc>
                <a:tc>
                  <a:txBody>
                    <a:bodyPr/>
                    <a:lstStyle/>
                    <a:p>
                      <a:r>
                        <a:rPr lang="en-IN" dirty="0">
                          <a:latin typeface="Times New Roman" panose="02020603050405020304" pitchFamily="18" charset="0"/>
                          <a:cs typeface="Times New Roman" panose="02020603050405020304" pitchFamily="18" charset="0"/>
                        </a:rPr>
                        <a:t>                              0.233204 seconds</a:t>
                      </a:r>
                    </a:p>
                  </a:txBody>
                  <a:tcPr/>
                </a:tc>
                <a:extLst>
                  <a:ext uri="{0D108BD9-81ED-4DB2-BD59-A6C34878D82A}">
                    <a16:rowId xmlns:a16="http://schemas.microsoft.com/office/drawing/2014/main" val="1160122821"/>
                  </a:ext>
                </a:extLst>
              </a:tr>
              <a:tr h="424538">
                <a:tc>
                  <a:txBody>
                    <a:bodyPr/>
                    <a:lstStyle/>
                    <a:p>
                      <a:r>
                        <a:rPr lang="en-US" dirty="0"/>
                        <a:t>                       </a:t>
                      </a:r>
                      <a:r>
                        <a:rPr lang="en-US" dirty="0">
                          <a:latin typeface="Times New Roman" panose="02020603050405020304" pitchFamily="18" charset="0"/>
                          <a:cs typeface="Times New Roman" panose="02020603050405020304" pitchFamily="18" charset="0"/>
                        </a:rPr>
                        <a:t>Random Forest Classifier</a:t>
                      </a:r>
                      <a:r>
                        <a:rPr lang="en-US" dirty="0"/>
                        <a:t> </a:t>
                      </a:r>
                      <a:endParaRPr lang="en-IN" dirty="0"/>
                    </a:p>
                  </a:txBody>
                  <a:tcPr/>
                </a:tc>
                <a:tc>
                  <a:txBody>
                    <a:bodyPr/>
                    <a:lstStyle/>
                    <a:p>
                      <a:r>
                        <a:rPr lang="en-IN" dirty="0">
                          <a:latin typeface="Times New Roman" panose="02020603050405020304" pitchFamily="18" charset="0"/>
                          <a:cs typeface="Times New Roman" panose="02020603050405020304" pitchFamily="18" charset="0"/>
                        </a:rPr>
                        <a:t>                              8.903592 seconds</a:t>
                      </a:r>
                    </a:p>
                  </a:txBody>
                  <a:tcPr/>
                </a:tc>
                <a:extLst>
                  <a:ext uri="{0D108BD9-81ED-4DB2-BD59-A6C34878D82A}">
                    <a16:rowId xmlns:a16="http://schemas.microsoft.com/office/drawing/2014/main" val="1253205529"/>
                  </a:ext>
                </a:extLst>
              </a:tr>
            </a:tbl>
          </a:graphicData>
        </a:graphic>
      </p:graphicFrame>
      <p:sp>
        <p:nvSpPr>
          <p:cNvPr id="6" name="TextBox 5">
            <a:extLst>
              <a:ext uri="{FF2B5EF4-FFF2-40B4-BE49-F238E27FC236}">
                <a16:creationId xmlns:a16="http://schemas.microsoft.com/office/drawing/2014/main" id="{86D48FCE-5C1C-49F2-86AE-7536FDD7523C}"/>
              </a:ext>
            </a:extLst>
          </p:cNvPr>
          <p:cNvSpPr txBox="1"/>
          <p:nvPr/>
        </p:nvSpPr>
        <p:spPr>
          <a:xfrm>
            <a:off x="444500" y="3510023"/>
            <a:ext cx="11811000" cy="247952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time taken by the Decision Tree classifier model  to predict the handwritten alphabet from the image is less compared to the remaining models.</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classifier model has the highest prediction time.</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KNN classifier model prediction time is quite higher than all the models.</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Hence, The Decision Tree classifier model is the model with less latency.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551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904</TotalTime>
  <Words>938</Words>
  <Application>Microsoft Office PowerPoint</Application>
  <PresentationFormat>Widescreen</PresentationFormat>
  <Paragraphs>107</Paragraphs>
  <Slides>13</Slides>
  <Notes>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Lato Black</vt:lpstr>
      <vt:lpstr>Libre Baskerville</vt:lpstr>
      <vt:lpstr>Calibri</vt:lpstr>
      <vt:lpstr>Söhne</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49</cp:revision>
  <dcterms:created xsi:type="dcterms:W3CDTF">2021-02-16T05:19:01Z</dcterms:created>
  <dcterms:modified xsi:type="dcterms:W3CDTF">2023-08-04T09:57:19Z</dcterms:modified>
</cp:coreProperties>
</file>