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ld Standard TT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7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d70dadbf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d70dadbf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d70dadbf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d70dadbf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0d70dadbf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0d70dadbf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0d70dadbf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0d70dadbf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0d70dadbf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0d70dadbf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0d70dadbf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0d70dadbf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0d70dadbf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0d70dadbf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0d70dadbf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0d70dadbf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0d70dadbf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0d70dadbf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0d70dadbf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0d70dadbf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d70dadb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d70dadb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d70dadbf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d70dadbf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d70dadbf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d70dadbf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d70dadbf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d70dadbf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0d70dadbf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0d70dadbf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d70dadbf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d70dadbf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d70dadbf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d70dadbf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d70dadbf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d70dadbf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To perform complex operations on CONTAINERS using simple STL functions.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Saves a lot of time in programming and execution is faster because the implementation of these algorithms will be extremely efficient.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6" name="Google Shape;56;p13"/>
          <p:cNvSpPr txBox="1"/>
          <p:nvPr/>
        </p:nvSpPr>
        <p:spPr>
          <a:xfrm>
            <a:off x="1684350" y="521375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Why Algorithms?</a:t>
            </a:r>
            <a:endParaRPr sz="3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792050" y="3002125"/>
            <a:ext cx="1423750" cy="17704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842200" y="3764125"/>
            <a:ext cx="1373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Container</a:t>
            </a:r>
            <a:endParaRPr b="1" i="1" sz="1800"/>
          </a:p>
        </p:txBody>
      </p:sp>
      <p:sp>
        <p:nvSpPr>
          <p:cNvPr id="59" name="Google Shape;59;p13"/>
          <p:cNvSpPr/>
          <p:nvPr/>
        </p:nvSpPr>
        <p:spPr>
          <a:xfrm>
            <a:off x="2677025" y="3696825"/>
            <a:ext cx="34791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288625" y="3373100"/>
            <a:ext cx="2165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Algorithm</a:t>
            </a:r>
            <a:endParaRPr b="1" i="1" sz="18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537150" y="3563600"/>
            <a:ext cx="17046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Useful data</a:t>
            </a:r>
            <a:endParaRPr b="1" i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311663" y="4222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663" y="4222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Suppose the array for poles is: 1,3,9,18.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the array for houses is: 2,5,11,22.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01613" y="3797213"/>
            <a:ext cx="8520600" cy="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240563" y="4158163"/>
            <a:ext cx="8662800" cy="11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531338" y="3566588"/>
            <a:ext cx="80100" cy="59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535963" y="3566588"/>
            <a:ext cx="80100" cy="59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4521863" y="3566588"/>
            <a:ext cx="80100" cy="59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7014363" y="3566588"/>
            <a:ext cx="80100" cy="59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815313" y="3731288"/>
            <a:ext cx="507300" cy="42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4954963" y="3731288"/>
            <a:ext cx="507300" cy="42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8314913" y="3731288"/>
            <a:ext cx="507300" cy="42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 flipH="1">
            <a:off x="471188" y="4405678"/>
            <a:ext cx="200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1473838" y="4372988"/>
            <a:ext cx="250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2937663" y="4413088"/>
            <a:ext cx="270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4461663" y="4423113"/>
            <a:ext cx="200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5103363" y="4433138"/>
            <a:ext cx="50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6988313" y="4433138"/>
            <a:ext cx="5514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8291738" y="4433138"/>
            <a:ext cx="6117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820050" y="3731288"/>
            <a:ext cx="507300" cy="42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937413" y="4402988"/>
            <a:ext cx="2706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11300" y="4268575"/>
            <a:ext cx="200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44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Solution to 1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Suppose the array for poles is: 1,3,9,18.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the array for houses is: 2,5,11,22.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01650" y="3820025"/>
            <a:ext cx="8520600" cy="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240600" y="4180975"/>
            <a:ext cx="8662800" cy="11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531375" y="3589400"/>
            <a:ext cx="80100" cy="59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1536000" y="3589400"/>
            <a:ext cx="80100" cy="59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4521900" y="3589400"/>
            <a:ext cx="80100" cy="59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7014400" y="3589400"/>
            <a:ext cx="80100" cy="59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2815350" y="3754100"/>
            <a:ext cx="507300" cy="42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4955000" y="3754100"/>
            <a:ext cx="507300" cy="42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8314950" y="3754100"/>
            <a:ext cx="507300" cy="42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 flipH="1">
            <a:off x="471225" y="4428490"/>
            <a:ext cx="200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473875" y="4395800"/>
            <a:ext cx="250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2937700" y="4435900"/>
            <a:ext cx="270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4461700" y="4445925"/>
            <a:ext cx="200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5103400" y="4455950"/>
            <a:ext cx="50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6988350" y="4455950"/>
            <a:ext cx="5514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8291775" y="4455950"/>
            <a:ext cx="6117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820088" y="3754100"/>
            <a:ext cx="507300" cy="42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937450" y="4425800"/>
            <a:ext cx="2706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03650" y="3088100"/>
            <a:ext cx="1890900" cy="200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5905500" y="2526625"/>
            <a:ext cx="611700" cy="59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151200" y="4291375"/>
            <a:ext cx="160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How many numbers between 5244 and 20452 are divisible by 3?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How many numbers between 5244 and 20452 are divisible by 3?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Ans: 5070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=int(20452/3)-int(5244/3)+1(if starting number is divisible by 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=6817-1748+1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=5070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How do you find ONE missing element in an unsorted array which was supposed to have all numbers from 1 to 100?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How do you find ONE missing element in an unsorted array which was supposed to have all numbers from 1 to 100?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Suppose sum of array obtained in O(n) is ‘SUM’ and the sum that is supposed to be is n(n+1)/2=100(100+1)/2=5050. The difference between 5050 and ‘SUM’ will give the missing element directly.</a:t>
            </a:r>
            <a:endParaRPr sz="1800"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 flipH="1" rot="10800000">
            <a:off x="311700" y="4568779"/>
            <a:ext cx="8520600" cy="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In an array of numbers, how do you find the number of duplicate elements?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In an array of numbers, how do you find the number of duplicate elements?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2089725"/>
            <a:ext cx="8520600" cy="24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Solution: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Convert Array to Set.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know that, set removes all the duplicate elements.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So, the difference between length of array and length of set is the number of duplicate elements in the array.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With number of digits, maximum changes allowed and the number given, think of an algorithm to get the maximum palindrome number.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00" y="4371475"/>
            <a:ext cx="8520600" cy="1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311700" y="1925050"/>
            <a:ext cx="8520600" cy="26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THANK YOU</a:t>
            </a:r>
            <a:endParaRPr sz="7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Count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SYNTAX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 </a:t>
            </a:r>
            <a:r>
              <a:rPr lang="en">
                <a:solidFill>
                  <a:schemeClr val="dk1"/>
                </a:solidFill>
              </a:rPr>
              <a:t>occurrences=</a:t>
            </a:r>
            <a:r>
              <a:rPr lang="en">
                <a:solidFill>
                  <a:schemeClr val="dk1"/>
                </a:solidFill>
              </a:rPr>
              <a:t> count(StartingPointer, EndingPointer, SearchElement)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USE</a:t>
            </a:r>
            <a:r>
              <a:rPr lang="en">
                <a:solidFill>
                  <a:schemeClr val="dk1"/>
                </a:solidFill>
              </a:rPr>
              <a:t>: Counts all the </a:t>
            </a:r>
            <a:r>
              <a:rPr b="1" i="1" lang="en">
                <a:solidFill>
                  <a:schemeClr val="dk1"/>
                </a:solidFill>
              </a:rPr>
              <a:t>occurrences</a:t>
            </a:r>
            <a:r>
              <a:rPr lang="en">
                <a:solidFill>
                  <a:schemeClr val="dk1"/>
                </a:solidFill>
              </a:rPr>
              <a:t> of </a:t>
            </a:r>
            <a:r>
              <a:rPr b="1" i="1" lang="en">
                <a:solidFill>
                  <a:schemeClr val="dk1"/>
                </a:solidFill>
              </a:rPr>
              <a:t>S</a:t>
            </a:r>
            <a:r>
              <a:rPr b="1" i="1" lang="en">
                <a:solidFill>
                  <a:schemeClr val="dk1"/>
                </a:solidFill>
              </a:rPr>
              <a:t>earchElement </a:t>
            </a:r>
            <a:r>
              <a:rPr lang="en">
                <a:solidFill>
                  <a:schemeClr val="dk1"/>
                </a:solidFill>
              </a:rPr>
              <a:t>from </a:t>
            </a:r>
            <a:r>
              <a:rPr b="1" i="1" lang="en">
                <a:solidFill>
                  <a:schemeClr val="dk1"/>
                </a:solidFill>
              </a:rPr>
              <a:t>S</a:t>
            </a:r>
            <a:r>
              <a:rPr b="1" i="1" lang="en">
                <a:solidFill>
                  <a:schemeClr val="dk1"/>
                </a:solidFill>
              </a:rPr>
              <a:t>tartingPointer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b="1" i="1" lang="en">
                <a:solidFill>
                  <a:schemeClr val="dk1"/>
                </a:solidFill>
              </a:rPr>
              <a:t>E</a:t>
            </a:r>
            <a:r>
              <a:rPr b="1" i="1" lang="en">
                <a:solidFill>
                  <a:schemeClr val="dk1"/>
                </a:solidFill>
              </a:rPr>
              <a:t>ndingPointer.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Time Complexity: O(n)   </a:t>
            </a:r>
            <a:endParaRPr u="sng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where n-&gt;(EndingPointer position - StartingPointer position)</a:t>
            </a:r>
            <a:endParaRPr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Count_if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12325" y="1112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SYNTAX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 occurrences= count_if(StartingPointer, EndingPointer, FunctionName)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USE</a:t>
            </a:r>
            <a:r>
              <a:rPr lang="en">
                <a:solidFill>
                  <a:schemeClr val="dk1"/>
                </a:solidFill>
              </a:rPr>
              <a:t>: Counts the number of elements from </a:t>
            </a:r>
            <a:r>
              <a:rPr b="1" i="1" lang="en">
                <a:solidFill>
                  <a:schemeClr val="dk1"/>
                </a:solidFill>
              </a:rPr>
              <a:t>StartingPointer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b="1" i="1" lang="en">
                <a:solidFill>
                  <a:schemeClr val="dk1"/>
                </a:solidFill>
              </a:rPr>
              <a:t>EndingPointer     </a:t>
            </a:r>
            <a:r>
              <a:rPr lang="en">
                <a:solidFill>
                  <a:schemeClr val="dk1"/>
                </a:solidFill>
              </a:rPr>
              <a:t>which</a:t>
            </a:r>
            <a:r>
              <a:rPr b="1" i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satisfy the condition given in </a:t>
            </a:r>
            <a:r>
              <a:rPr b="1" i="1" lang="en">
                <a:solidFill>
                  <a:schemeClr val="dk1"/>
                </a:solidFill>
              </a:rPr>
              <a:t>FunctionName(). FunctionName() </a:t>
            </a:r>
            <a:r>
              <a:rPr lang="en">
                <a:solidFill>
                  <a:schemeClr val="dk1"/>
                </a:solidFill>
              </a:rPr>
              <a:t>always returns a boolean value.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Time Complexity</a:t>
            </a:r>
            <a:r>
              <a:rPr lang="en">
                <a:solidFill>
                  <a:schemeClr val="dk1"/>
                </a:solidFill>
              </a:rPr>
              <a:t>: O(n*A)     where A-&gt; Time complexity of FunctionName()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Find 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SYNTAX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 iterator= find(StartingPointer, EndingPointer, SearchElement)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USE</a:t>
            </a:r>
            <a:r>
              <a:rPr lang="en">
                <a:solidFill>
                  <a:schemeClr val="dk1"/>
                </a:solidFill>
              </a:rPr>
              <a:t>: Returns the </a:t>
            </a:r>
            <a:r>
              <a:rPr b="1" i="1" lang="en">
                <a:solidFill>
                  <a:schemeClr val="dk1"/>
                </a:solidFill>
              </a:rPr>
              <a:t>ITERATOR</a:t>
            </a:r>
            <a:r>
              <a:rPr lang="en">
                <a:solidFill>
                  <a:schemeClr val="dk1"/>
                </a:solidFill>
              </a:rPr>
              <a:t> of first occurrence of the SearchElement between </a:t>
            </a:r>
            <a:r>
              <a:rPr b="1" i="1" lang="en">
                <a:solidFill>
                  <a:schemeClr val="dk1"/>
                </a:solidFill>
              </a:rPr>
              <a:t>StartingPoint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i="1" lang="en">
                <a:solidFill>
                  <a:schemeClr val="dk1"/>
                </a:solidFill>
              </a:rPr>
              <a:t>EndingPoint.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Time Complexity: O(n)   </a:t>
            </a:r>
            <a:endParaRPr u="sng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where n-&gt;(EndingPointer position - StartingPointer position)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 Sort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SYNTAX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AA"/>
                </a:solidFill>
              </a:rPr>
              <a:t>sort</a:t>
            </a:r>
            <a:r>
              <a:rPr lang="en">
                <a:solidFill>
                  <a:srgbClr val="D4D4D4"/>
                </a:solidFill>
              </a:rPr>
              <a:t>(array, array+</a:t>
            </a:r>
            <a:r>
              <a:rPr lang="en">
                <a:solidFill>
                  <a:srgbClr val="B5CEA8"/>
                </a:solidFill>
              </a:rPr>
              <a:t>10</a:t>
            </a:r>
            <a:r>
              <a:rPr lang="en"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USE</a:t>
            </a:r>
            <a:r>
              <a:rPr lang="en">
                <a:solidFill>
                  <a:schemeClr val="dk1"/>
                </a:solidFill>
              </a:rPr>
              <a:t>: Sorts the ‘array’ from first element, array[0], to array[10] where array[10] is     not included.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 Doesn’t return anything but sorts the elements in actual memory locations.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Time Complexity</a:t>
            </a:r>
            <a:r>
              <a:rPr lang="en">
                <a:solidFill>
                  <a:schemeClr val="dk1"/>
                </a:solidFill>
              </a:rPr>
              <a:t>: O(N log(N))  because internally it’s implemented as a QUICK SORT.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Search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SYNTAX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AA"/>
                </a:solidFill>
              </a:rPr>
              <a:t>binary_search</a:t>
            </a:r>
            <a:r>
              <a:rPr lang="en">
                <a:solidFill>
                  <a:srgbClr val="D4D4D4"/>
                </a:solidFill>
              </a:rPr>
              <a:t>(arr.</a:t>
            </a:r>
            <a:r>
              <a:rPr lang="en">
                <a:solidFill>
                  <a:srgbClr val="DCDCAA"/>
                </a:solidFill>
              </a:rPr>
              <a:t>begin</a:t>
            </a:r>
            <a:r>
              <a:rPr lang="en">
                <a:solidFill>
                  <a:srgbClr val="D4D4D4"/>
                </a:solidFill>
              </a:rPr>
              <a:t>(), arr.</a:t>
            </a:r>
            <a:r>
              <a:rPr lang="en">
                <a:solidFill>
                  <a:srgbClr val="DCDCAA"/>
                </a:solidFill>
              </a:rPr>
              <a:t>end</a:t>
            </a:r>
            <a:r>
              <a:rPr lang="en">
                <a:solidFill>
                  <a:srgbClr val="D4D4D4"/>
                </a:solidFill>
              </a:rPr>
              <a:t>(), </a:t>
            </a:r>
            <a:r>
              <a:rPr lang="en">
                <a:solidFill>
                  <a:srgbClr val="B5CEA8"/>
                </a:solidFill>
              </a:rPr>
              <a:t>15</a:t>
            </a:r>
            <a:r>
              <a:rPr lang="en"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CDC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USE</a:t>
            </a:r>
            <a:r>
              <a:rPr lang="en">
                <a:solidFill>
                  <a:schemeClr val="dk1"/>
                </a:solidFill>
              </a:rPr>
              <a:t>: Sorts the ‘arr’ from initial pointer, arr.begin() here, to final pointer and then performs Binary Search for element 15.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 Returns True is the element is present in the array and False if it is not.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Time Complexity</a:t>
            </a:r>
            <a:r>
              <a:rPr lang="en">
                <a:solidFill>
                  <a:schemeClr val="dk1"/>
                </a:solidFill>
              </a:rPr>
              <a:t>: O(N log(N))  because internally it’s implemented as a QUICK SORT.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GCD and LCM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SYNTAX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AA"/>
                </a:solidFill>
              </a:rPr>
              <a:t>__gcd</a:t>
            </a:r>
            <a:r>
              <a:rPr lang="en">
                <a:solidFill>
                  <a:srgbClr val="D4D4D4"/>
                </a:solidFill>
              </a:rPr>
              <a:t>(12,</a:t>
            </a:r>
            <a:r>
              <a:rPr lang="en">
                <a:solidFill>
                  <a:srgbClr val="B5CEA8"/>
                </a:solidFill>
              </a:rPr>
              <a:t>15</a:t>
            </a:r>
            <a:r>
              <a:rPr lang="en">
                <a:solidFill>
                  <a:srgbClr val="D4D4D4"/>
                </a:solidFill>
              </a:rPr>
              <a:t>);</a:t>
            </a:r>
            <a:endParaRPr>
              <a:solidFill>
                <a:srgbClr val="D4D4D4"/>
              </a:solidFill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CDC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USE</a:t>
            </a:r>
            <a:r>
              <a:rPr lang="en">
                <a:solidFill>
                  <a:schemeClr val="dk1"/>
                </a:solidFill>
              </a:rPr>
              <a:t>:   Useful Relation:  LCM(m,n) x GCD(m,n)=m x 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 Returns the GCD of the two numbers.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Time Complexity</a:t>
            </a:r>
            <a:r>
              <a:rPr lang="en">
                <a:solidFill>
                  <a:schemeClr val="dk1"/>
                </a:solidFill>
              </a:rPr>
              <a:t>: O(log(N))  because internally it’s implemented as a Euclidean Algorithm.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911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Logical Thinking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3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Suppose there are two arrays, one containing the positions on x-axis at which there are </a:t>
            </a:r>
            <a:r>
              <a:rPr lang="en"/>
              <a:t>houses</a:t>
            </a:r>
            <a:r>
              <a:rPr lang="en"/>
              <a:t> while the other containing positions on x-axis at which there are electric poles. The electric company has to put up light bulbs of the same intensity on the poles such that every house gets light </a:t>
            </a:r>
            <a:r>
              <a:rPr lang="en"/>
              <a:t>at least</a:t>
            </a:r>
            <a:r>
              <a:rPr lang="en"/>
              <a:t> from one pole. What should be the minimum horizontal distance that the bulb’s light should reach from the bottom of the pole?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4501825"/>
            <a:ext cx="8520600" cy="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250650" y="4862775"/>
            <a:ext cx="8662800" cy="11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541425" y="4271200"/>
            <a:ext cx="80100" cy="59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1546050" y="4271200"/>
            <a:ext cx="80100" cy="59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4531950" y="4271200"/>
            <a:ext cx="80100" cy="59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7024450" y="4271200"/>
            <a:ext cx="80100" cy="59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2807375" y="4435900"/>
            <a:ext cx="507300" cy="42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4965050" y="4435900"/>
            <a:ext cx="507300" cy="42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8325000" y="4435900"/>
            <a:ext cx="507300" cy="42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784075" y="4435900"/>
            <a:ext cx="507300" cy="42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