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3"/>
  </p:notesMasterIdLst>
  <p:sldIdLst>
    <p:sldId id="256" r:id="rId2"/>
    <p:sldId id="296" r:id="rId3"/>
    <p:sldId id="257" r:id="rId4"/>
    <p:sldId id="258" r:id="rId5"/>
    <p:sldId id="298" r:id="rId6"/>
    <p:sldId id="263" r:id="rId7"/>
    <p:sldId id="297" r:id="rId8"/>
    <p:sldId id="264" r:id="rId9"/>
    <p:sldId id="294" r:id="rId10"/>
    <p:sldId id="291" r:id="rId11"/>
    <p:sldId id="268" r:id="rId12"/>
    <p:sldId id="295" r:id="rId13"/>
    <p:sldId id="269" r:id="rId14"/>
    <p:sldId id="286" r:id="rId15"/>
    <p:sldId id="285" r:id="rId16"/>
    <p:sldId id="266" r:id="rId17"/>
    <p:sldId id="276" r:id="rId18"/>
    <p:sldId id="290" r:id="rId19"/>
    <p:sldId id="279" r:id="rId20"/>
    <p:sldId id="280" r:id="rId21"/>
    <p:sldId id="278"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mya Akter" initials="" lastIdx="2" clrIdx="0"/>
  <p:cmAuthor id="1" name="Asgor Ali" initials="" lastIdx="2" clrIdx="1"/>
  <p:cmAuthor id="2" name="PIKTER IT" initials="PI" lastIdx="1" clrIdx="2">
    <p:extLst>
      <p:ext uri="{19B8F6BF-5375-455C-9EA6-DF929625EA0E}">
        <p15:presenceInfo xmlns:p15="http://schemas.microsoft.com/office/powerpoint/2012/main" userId="PIKTER 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11-18T17:31:36.952" idx="1">
    <p:pos x="804" y="865"/>
    <p:text>Write only "Introduction" instead of " what is endpoint.........?"</p:text>
  </p:cm>
  <p:cm authorId="1" dt="2022-11-18T17:31:36.952" idx="1">
    <p:pos x="715" y="945"/>
    <p:text>Done</p:text>
  </p:cm>
  <p:cm authorId="2" dt="2023-12-02T13:10:38.932"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04809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0385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0976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516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068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92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847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822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965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067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947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10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3296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 name="Google Shape;20;p3"/>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92565"/>
            <a:ext cx="10515600" cy="7514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814387" y="259617"/>
            <a:ext cx="10515600" cy="68995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 name="Google Shape;29;p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92565"/>
            <a:ext cx="10515600" cy="7514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 name="Google Shape;40;p7"/>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839788" y="1107830"/>
            <a:ext cx="3932237" cy="94956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a:spLocks noGrp="1"/>
          </p:cNvSpPr>
          <p:nvPr>
            <p:ph type="pic" idx="2"/>
          </p:nvPr>
        </p:nvSpPr>
        <p:spPr>
          <a:xfrm>
            <a:off x="5183188" y="987425"/>
            <a:ext cx="6172200" cy="4873625"/>
          </a:xfrm>
          <a:prstGeom prst="rect">
            <a:avLst/>
          </a:prstGeom>
          <a:noFill/>
          <a:ln>
            <a:noFill/>
          </a:ln>
        </p:spPr>
      </p:sp>
      <p:sp>
        <p:nvSpPr>
          <p:cNvPr id="44" name="Google Shape;44;p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5" name="Google Shape;45;p8"/>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46" name="Google Shape;46;p8"/>
          <p:cNvSpPr txBox="1"/>
          <p:nvPr/>
        </p:nvSpPr>
        <p:spPr>
          <a:xfrm>
            <a:off x="839787" y="259618"/>
            <a:ext cx="10490199" cy="558068"/>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l" rtl="0">
              <a:lnSpc>
                <a:spcPct val="90000"/>
              </a:lnSpc>
              <a:spcBef>
                <a:spcPts val="0"/>
              </a:spcBef>
              <a:spcAft>
                <a:spcPts val="0"/>
              </a:spcAft>
              <a:buClr>
                <a:schemeClr val="dk1"/>
              </a:buClr>
              <a:buSzPct val="100000"/>
              <a:buFont typeface="Calibri"/>
              <a:buNone/>
            </a:pPr>
            <a:endParaRPr sz="4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838200" y="92565"/>
            <a:ext cx="10515600" cy="7514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9"/>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1"/>
        <p:cNvGrpSpPr/>
        <p:nvPr/>
      </p:nvGrpSpPr>
      <p:grpSpPr>
        <a:xfrm>
          <a:off x="0" y="0"/>
          <a:ext cx="0" cy="0"/>
          <a:chOff x="0" y="0"/>
          <a:chExt cx="0" cy="0"/>
        </a:xfrm>
      </p:grpSpPr>
      <p:sp>
        <p:nvSpPr>
          <p:cNvPr id="52" name="Google Shape;52;p10"/>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92565"/>
            <a:ext cx="10515600" cy="75149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hyperlink" Target="https://docs.djangoproject.com/en/4.2/" TargetMode="External"/><Relationship Id="rId3" Type="http://schemas.openxmlformats.org/officeDocument/2006/relationships/image" Target="../media/image28.png"/><Relationship Id="rId7" Type="http://schemas.openxmlformats.org/officeDocument/2006/relationships/hyperlink" Target="https://w3schools.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daraz.com.bd/" TargetMode="External"/><Relationship Id="rId5" Type="http://schemas.openxmlformats.org/officeDocument/2006/relationships/hyperlink" Target="https://www.techlandbd.com/" TargetMode="External"/><Relationship Id="rId4" Type="http://schemas.openxmlformats.org/officeDocument/2006/relationships/hyperlink" Target="https://www.ryanscomputers.com/" TargetMode="External"/><Relationship Id="rId9" Type="http://schemas.openxmlformats.org/officeDocument/2006/relationships/hyperlink" Target="https://www.startech.com.b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1</a:t>
            </a:fld>
            <a:endParaRPr/>
          </a:p>
        </p:txBody>
      </p:sp>
      <p:sp>
        <p:nvSpPr>
          <p:cNvPr id="58" name="Google Shape;58;p11"/>
          <p:cNvSpPr/>
          <p:nvPr/>
        </p:nvSpPr>
        <p:spPr>
          <a:xfrm>
            <a:off x="968123" y="1771501"/>
            <a:ext cx="446400" cy="221400"/>
          </a:xfrm>
          <a:prstGeom prst="rect">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1"/>
          <p:cNvSpPr/>
          <p:nvPr/>
        </p:nvSpPr>
        <p:spPr>
          <a:xfrm>
            <a:off x="1414569" y="1771501"/>
            <a:ext cx="446400" cy="2214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1"/>
          <p:cNvSpPr/>
          <p:nvPr/>
        </p:nvSpPr>
        <p:spPr>
          <a:xfrm>
            <a:off x="1865848" y="1771501"/>
            <a:ext cx="446400" cy="221400"/>
          </a:xfrm>
          <a:prstGeom prst="rect">
            <a:avLst/>
          </a:prstGeom>
          <a:solidFill>
            <a:srgbClr val="CC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1"/>
          <p:cNvSpPr/>
          <p:nvPr/>
        </p:nvSpPr>
        <p:spPr>
          <a:xfrm>
            <a:off x="2324839" y="1771501"/>
            <a:ext cx="446400" cy="2214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1"/>
          <p:cNvSpPr/>
          <p:nvPr/>
        </p:nvSpPr>
        <p:spPr>
          <a:xfrm>
            <a:off x="2783451" y="1771501"/>
            <a:ext cx="446400" cy="221400"/>
          </a:xfrm>
          <a:prstGeom prst="rect">
            <a:avLst/>
          </a:prstGeom>
          <a:solidFill>
            <a:srgbClr val="00968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1"/>
          <p:cNvSpPr txBox="1"/>
          <p:nvPr/>
        </p:nvSpPr>
        <p:spPr>
          <a:xfrm>
            <a:off x="849600" y="1182250"/>
            <a:ext cx="6123000" cy="1077188"/>
          </a:xfrm>
          <a:prstGeom prst="rect">
            <a:avLst/>
          </a:prstGeom>
          <a:noFill/>
          <a:ln>
            <a:noFill/>
          </a:ln>
        </p:spPr>
        <p:txBody>
          <a:bodyPr spcFirstLastPara="1" wrap="square" lIns="91425" tIns="91425" rIns="91425" bIns="91425" anchor="t" anchorCtr="0">
            <a:spAutoFit/>
          </a:bodyPr>
          <a:lstStyle/>
          <a:p>
            <a:pPr>
              <a:buSzPts val="3000"/>
            </a:pPr>
            <a:r>
              <a:rPr lang="en-US" sz="2800" b="1"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Smart Gadget Store</a:t>
            </a:r>
          </a:p>
          <a:p>
            <a:pPr lvl="0">
              <a:buSzPts val="3000"/>
            </a:pPr>
            <a:endParaRPr sz="3000" b="0" i="0" u="none" strike="noStrike" cap="none" dirty="0">
              <a:solidFill>
                <a:srgbClr val="000000"/>
              </a:solidFill>
              <a:latin typeface="Oswald SemiBold"/>
              <a:ea typeface="Oswald SemiBold"/>
              <a:cs typeface="Oswald SemiBold"/>
              <a:sym typeface="Oswald SemiBold"/>
            </a:endParaRPr>
          </a:p>
        </p:txBody>
      </p:sp>
      <p:sp>
        <p:nvSpPr>
          <p:cNvPr id="64" name="Google Shape;64;p11"/>
          <p:cNvSpPr txBox="1"/>
          <p:nvPr/>
        </p:nvSpPr>
        <p:spPr>
          <a:xfrm>
            <a:off x="849599" y="2053114"/>
            <a:ext cx="6787573" cy="22621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0" i="0" u="none" strike="noStrike" cap="none" dirty="0">
                <a:solidFill>
                  <a:srgbClr val="000000"/>
                </a:solidFill>
                <a:latin typeface="Oswald SemiBold"/>
                <a:ea typeface="Oswald SemiBold"/>
                <a:cs typeface="Oswald SemiBold"/>
                <a:sym typeface="Oswald SemiBold"/>
              </a:rPr>
              <a:t>Present by</a:t>
            </a:r>
            <a:endParaRPr sz="2700" b="0" i="0" u="none" strike="noStrike" cap="none" dirty="0">
              <a:solidFill>
                <a:srgbClr val="000000"/>
              </a:solidFill>
              <a:latin typeface="Oswald SemiBold"/>
              <a:ea typeface="Oswald SemiBold"/>
              <a:cs typeface="Oswald SemiBold"/>
              <a:sym typeface="Oswald SemiBold"/>
            </a:endParaRPr>
          </a:p>
          <a:p>
            <a:pPr marL="0" marR="0" lvl="0" indent="0" algn="l" rtl="0">
              <a:lnSpc>
                <a:spcPct val="100000"/>
              </a:lnSpc>
              <a:spcBef>
                <a:spcPts val="0"/>
              </a:spcBef>
              <a:spcAft>
                <a:spcPts val="0"/>
              </a:spcAft>
              <a:buClr>
                <a:srgbClr val="000000"/>
              </a:buClr>
              <a:buSzPts val="2700"/>
              <a:buFont typeface="Arial"/>
              <a:buNone/>
            </a:pPr>
            <a:r>
              <a:rPr lang="en-US" sz="2700" b="0" i="0" u="none" strike="noStrike" cap="none" dirty="0">
                <a:solidFill>
                  <a:srgbClr val="000000"/>
                </a:solidFill>
                <a:latin typeface="EB Garamond SemiBold"/>
                <a:ea typeface="EB Garamond SemiBold"/>
                <a:cs typeface="EB Garamond SemiBold"/>
                <a:sym typeface="EB Garamond SemiBold"/>
              </a:rPr>
              <a:t>Bikash </a:t>
            </a:r>
            <a:r>
              <a:rPr lang="en-US" sz="2700" dirty="0">
                <a:latin typeface="EB Garamond SemiBold"/>
                <a:ea typeface="EB Garamond SemiBold"/>
                <a:cs typeface="EB Garamond SemiBold"/>
                <a:sym typeface="EB Garamond SemiBold"/>
              </a:rPr>
              <a:t>Ha</a:t>
            </a:r>
            <a:r>
              <a:rPr lang="en-US" sz="2700" b="0" i="0" u="none" strike="noStrike" cap="none" dirty="0">
                <a:solidFill>
                  <a:srgbClr val="000000"/>
                </a:solidFill>
                <a:latin typeface="EB Garamond SemiBold"/>
                <a:ea typeface="EB Garamond SemiBold"/>
                <a:cs typeface="EB Garamond SemiBold"/>
                <a:sym typeface="EB Garamond SemiBold"/>
              </a:rPr>
              <a:t>ldar(21180200847)</a:t>
            </a:r>
            <a:endParaRPr sz="2700" b="0" i="0" u="none" strike="noStrike" cap="none" dirty="0">
              <a:solidFill>
                <a:srgbClr val="000000"/>
              </a:solidFill>
              <a:latin typeface="EB Garamond SemiBold"/>
              <a:ea typeface="EB Garamond SemiBold"/>
              <a:cs typeface="EB Garamond SemiBold"/>
              <a:sym typeface="EB Garamond SemiBold"/>
            </a:endParaRPr>
          </a:p>
          <a:p>
            <a:pPr marL="0" marR="0" lvl="0" indent="0" algn="l" rtl="0">
              <a:lnSpc>
                <a:spcPct val="100000"/>
              </a:lnSpc>
              <a:spcBef>
                <a:spcPts val="0"/>
              </a:spcBef>
              <a:spcAft>
                <a:spcPts val="0"/>
              </a:spcAft>
              <a:buClr>
                <a:srgbClr val="000000"/>
              </a:buClr>
              <a:buSzPts val="2700"/>
              <a:buFont typeface="Arial"/>
              <a:buNone/>
            </a:pPr>
            <a:r>
              <a:rPr lang="en-US" sz="2700" dirty="0">
                <a:latin typeface="EB Garamond SemiBold"/>
                <a:ea typeface="EB Garamond SemiBold"/>
                <a:cs typeface="EB Garamond SemiBold"/>
                <a:sym typeface="EB Garamond SemiBold"/>
              </a:rPr>
              <a:t>Payel Mujumdar</a:t>
            </a:r>
            <a:r>
              <a:rPr lang="en-US" sz="2700" b="0" i="0" u="none" strike="noStrike" cap="none" dirty="0">
                <a:solidFill>
                  <a:srgbClr val="000000"/>
                </a:solidFill>
                <a:latin typeface="EB Garamond SemiBold"/>
                <a:ea typeface="EB Garamond SemiBold"/>
                <a:cs typeface="EB Garamond SemiBold"/>
                <a:sym typeface="EB Garamond SemiBold"/>
              </a:rPr>
              <a:t>(42180200815)</a:t>
            </a:r>
            <a:endParaRPr sz="2700" b="0" i="0" u="none" strike="noStrike" cap="none" dirty="0">
              <a:solidFill>
                <a:srgbClr val="000000"/>
              </a:solidFill>
              <a:latin typeface="EB Garamond SemiBold"/>
              <a:ea typeface="EB Garamond SemiBold"/>
              <a:cs typeface="EB Garamond SemiBold"/>
              <a:sym typeface="EB Garamond SemiBold"/>
            </a:endParaRPr>
          </a:p>
          <a:p>
            <a:pPr marL="0" marR="0" lvl="0" indent="0" algn="l" rtl="0">
              <a:lnSpc>
                <a:spcPct val="100000"/>
              </a:lnSpc>
              <a:spcBef>
                <a:spcPts val="0"/>
              </a:spcBef>
              <a:spcAft>
                <a:spcPts val="0"/>
              </a:spcAft>
              <a:buClr>
                <a:srgbClr val="000000"/>
              </a:buClr>
              <a:buSzPts val="2700"/>
              <a:buFont typeface="Arial"/>
              <a:buNone/>
            </a:pPr>
            <a:r>
              <a:rPr lang="en-US" sz="2700" dirty="0">
                <a:latin typeface="EB Garamond SemiBold"/>
                <a:ea typeface="EB Garamond SemiBold"/>
                <a:cs typeface="EB Garamond SemiBold"/>
                <a:sym typeface="EB Garamond SemiBold"/>
              </a:rPr>
              <a:t>Muhammad Nesar Uddin</a:t>
            </a:r>
            <a:r>
              <a:rPr lang="en-US" sz="2700" b="0" i="0" u="none" strike="noStrike" cap="none" dirty="0">
                <a:solidFill>
                  <a:srgbClr val="000000"/>
                </a:solidFill>
                <a:latin typeface="EB Garamond SemiBold"/>
                <a:ea typeface="EB Garamond SemiBold"/>
                <a:cs typeface="EB Garamond SemiBold"/>
                <a:sym typeface="EB Garamond SemiBold"/>
              </a:rPr>
              <a:t>(</a:t>
            </a:r>
            <a:r>
              <a:rPr lang="en-US" sz="2700" dirty="0">
                <a:solidFill>
                  <a:schemeClr val="dk1"/>
                </a:solidFill>
                <a:latin typeface="EB Garamond SemiBold"/>
                <a:ea typeface="EB Garamond SemiBold"/>
                <a:cs typeface="EB Garamond SemiBold"/>
                <a:sym typeface="EB Garamond SemiBold"/>
              </a:rPr>
              <a:t>41180101191</a:t>
            </a:r>
            <a:r>
              <a:rPr lang="en-US" sz="2700" b="0" i="0" u="none" strike="noStrike" cap="none" dirty="0">
                <a:solidFill>
                  <a:srgbClr val="000000"/>
                </a:solidFill>
                <a:latin typeface="EB Garamond SemiBold"/>
                <a:ea typeface="EB Garamond SemiBold"/>
                <a:cs typeface="EB Garamond SemiBold"/>
                <a:sym typeface="EB Garamond SemiBold"/>
              </a:rPr>
              <a:t>)</a:t>
            </a:r>
            <a:endParaRPr sz="2700" b="0" i="0" u="none" strike="noStrike" cap="none" dirty="0">
              <a:solidFill>
                <a:srgbClr val="000000"/>
              </a:solidFill>
              <a:latin typeface="EB Garamond SemiBold"/>
              <a:ea typeface="EB Garamond SemiBold"/>
              <a:cs typeface="EB Garamond SemiBold"/>
              <a:sym typeface="EB Garamond SemiBold"/>
            </a:endParaRPr>
          </a:p>
          <a:p>
            <a:pPr marL="0" marR="0" lvl="0" indent="0" algn="l" rtl="0">
              <a:lnSpc>
                <a:spcPct val="100000"/>
              </a:lnSpc>
              <a:spcBef>
                <a:spcPts val="0"/>
              </a:spcBef>
              <a:spcAft>
                <a:spcPts val="0"/>
              </a:spcAft>
              <a:buClr>
                <a:srgbClr val="000000"/>
              </a:buClr>
              <a:buSzPts val="2700"/>
              <a:buFont typeface="Arial"/>
              <a:buNone/>
            </a:pPr>
            <a:r>
              <a:rPr lang="en-US" sz="2700" dirty="0">
                <a:latin typeface="EB Garamond SemiBold"/>
                <a:ea typeface="EB Garamond SemiBold"/>
                <a:cs typeface="EB Garamond SemiBold"/>
                <a:sym typeface="EB Garamond SemiBold"/>
              </a:rPr>
              <a:t>Sadia Akhter </a:t>
            </a:r>
            <a:r>
              <a:rPr lang="en-US" sz="2700" dirty="0" err="1">
                <a:latin typeface="EB Garamond SemiBold"/>
                <a:ea typeface="EB Garamond SemiBold"/>
                <a:cs typeface="EB Garamond SemiBold"/>
                <a:sym typeface="EB Garamond SemiBold"/>
              </a:rPr>
              <a:t>Bristy</a:t>
            </a:r>
            <a:r>
              <a:rPr lang="en-US" sz="2700" b="0" i="0" u="none" strike="noStrike" cap="none" dirty="0">
                <a:solidFill>
                  <a:srgbClr val="000000"/>
                </a:solidFill>
                <a:latin typeface="EB Garamond SemiBold"/>
                <a:ea typeface="EB Garamond SemiBold"/>
                <a:cs typeface="EB Garamond SemiBold"/>
                <a:sym typeface="EB Garamond SemiBold"/>
              </a:rPr>
              <a:t>(42</a:t>
            </a:r>
            <a:r>
              <a:rPr lang="en-US" sz="2700" dirty="0">
                <a:latin typeface="EB Garamond SemiBold"/>
                <a:ea typeface="EB Garamond SemiBold"/>
                <a:cs typeface="EB Garamond SemiBold"/>
                <a:sym typeface="EB Garamond SemiBold"/>
              </a:rPr>
              <a:t>190101057</a:t>
            </a:r>
            <a:r>
              <a:rPr lang="en-US" sz="2700" b="0" i="0" u="none" strike="noStrike" cap="none" dirty="0">
                <a:solidFill>
                  <a:srgbClr val="000000"/>
                </a:solidFill>
                <a:latin typeface="EB Garamond SemiBold"/>
                <a:ea typeface="EB Garamond SemiBold"/>
                <a:cs typeface="EB Garamond SemiBold"/>
                <a:sym typeface="EB Garamond SemiBold"/>
              </a:rPr>
              <a:t>)</a:t>
            </a:r>
            <a:endParaRPr sz="2700" b="0" i="0" u="none" strike="noStrike" cap="none" dirty="0">
              <a:solidFill>
                <a:srgbClr val="000000"/>
              </a:solidFill>
              <a:latin typeface="EB Garamond SemiBold"/>
              <a:ea typeface="EB Garamond SemiBold"/>
              <a:cs typeface="EB Garamond SemiBold"/>
              <a:sym typeface="EB Garamond SemiBold"/>
            </a:endParaRPr>
          </a:p>
        </p:txBody>
      </p:sp>
      <p:sp>
        <p:nvSpPr>
          <p:cNvPr id="65" name="Google Shape;65;p11"/>
          <p:cNvSpPr txBox="1"/>
          <p:nvPr/>
        </p:nvSpPr>
        <p:spPr>
          <a:xfrm>
            <a:off x="6726000" y="3558100"/>
            <a:ext cx="5570400" cy="214299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US" sz="2700" b="0" i="0" u="sng" strike="noStrike" cap="none" dirty="0">
                <a:solidFill>
                  <a:srgbClr val="000000"/>
                </a:solidFill>
                <a:latin typeface="Oswald SemiBold"/>
                <a:ea typeface="Oswald SemiBold"/>
                <a:cs typeface="Oswald SemiBold"/>
                <a:sym typeface="Oswald SemiBold"/>
              </a:rPr>
              <a:t>Superv</a:t>
            </a:r>
            <a:r>
              <a:rPr lang="en-US" sz="2700" u="sng" dirty="0">
                <a:latin typeface="Oswald SemiBold"/>
                <a:ea typeface="Oswald SemiBold"/>
                <a:cs typeface="Oswald SemiBold"/>
                <a:sym typeface="Oswald SemiBold"/>
              </a:rPr>
              <a:t>ised by</a:t>
            </a:r>
            <a:endParaRPr sz="2700" b="0" i="0" u="sng" strike="noStrike" cap="none" dirty="0">
              <a:solidFill>
                <a:srgbClr val="000000"/>
              </a:solidFill>
              <a:latin typeface="Oswald SemiBold"/>
              <a:ea typeface="Oswald SemiBold"/>
              <a:cs typeface="Oswald SemiBold"/>
              <a:sym typeface="Oswald SemiBold"/>
            </a:endParaRPr>
          </a:p>
          <a:p>
            <a:pPr marL="6350" marR="0" indent="-6350" algn="ctr">
              <a:lnSpc>
                <a:spcPct val="107000"/>
              </a:lnSpc>
              <a:spcBef>
                <a:spcPts val="0"/>
              </a:spcBef>
              <a:spcAft>
                <a:spcPts val="0"/>
              </a:spcAft>
            </a:pPr>
            <a:r>
              <a:rPr lang="en-US" sz="1800" b="1" dirty="0" err="1">
                <a:solidFill>
                  <a:srgbClr val="000000"/>
                </a:solidFill>
                <a:effectLst/>
                <a:latin typeface="Times New Roman" panose="02020603050405020304" pitchFamily="18" charset="0"/>
                <a:ea typeface="Garamond" panose="02020404030301010803" pitchFamily="18" charset="0"/>
              </a:rPr>
              <a:t>Sumya</a:t>
            </a:r>
            <a:r>
              <a:rPr lang="en-US" sz="1800" b="1" dirty="0">
                <a:solidFill>
                  <a:srgbClr val="000000"/>
                </a:solidFill>
                <a:effectLst/>
                <a:latin typeface="Times New Roman" panose="02020603050405020304" pitchFamily="18" charset="0"/>
                <a:ea typeface="Garamond" panose="02020404030301010803" pitchFamily="18" charset="0"/>
              </a:rPr>
              <a:t> Akter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dirty="0">
                <a:solidFill>
                  <a:srgbClr val="000000"/>
                </a:solidFill>
                <a:latin typeface="EB Garamond SemiBold"/>
                <a:ea typeface="EB Garamond SemiBold"/>
                <a:cs typeface="EB Garamond SemiBold"/>
                <a:sym typeface="EB Garamond SemiBold"/>
              </a:rPr>
              <a:t>Lecturer </a:t>
            </a:r>
            <a:endParaRPr sz="2700" b="0" i="0" u="none" strike="noStrike" cap="none" dirty="0">
              <a:solidFill>
                <a:srgbClr val="000000"/>
              </a:solidFill>
              <a:latin typeface="EB Garamond SemiBold"/>
              <a:ea typeface="EB Garamond SemiBold"/>
              <a:cs typeface="EB Garamond SemiBold"/>
              <a:sym typeface="EB Garamond SemiBold"/>
            </a:endParaRPr>
          </a:p>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dirty="0">
                <a:solidFill>
                  <a:srgbClr val="000000"/>
                </a:solidFill>
                <a:latin typeface="EB Garamond SemiBold"/>
                <a:ea typeface="EB Garamond SemiBold"/>
                <a:cs typeface="EB Garamond SemiBold"/>
                <a:sym typeface="EB Garamond SemiBold"/>
              </a:rPr>
              <a:t>Department Of CSE</a:t>
            </a:r>
            <a:endParaRPr sz="2700" b="0" i="0" u="none" strike="noStrike" cap="none" dirty="0">
              <a:solidFill>
                <a:srgbClr val="000000"/>
              </a:solidFill>
              <a:latin typeface="EB Garamond SemiBold"/>
              <a:ea typeface="EB Garamond SemiBold"/>
              <a:cs typeface="EB Garamond SemiBold"/>
              <a:sym typeface="EB Garamond SemiBold"/>
            </a:endParaRPr>
          </a:p>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dirty="0">
                <a:solidFill>
                  <a:srgbClr val="000000"/>
                </a:solidFill>
                <a:latin typeface="EB Garamond SemiBold"/>
                <a:ea typeface="EB Garamond SemiBold"/>
                <a:cs typeface="EB Garamond SemiBold"/>
                <a:sym typeface="EB Garamond SemiBold"/>
              </a:rPr>
              <a:t>Northern University Bangladesh</a:t>
            </a:r>
            <a:endParaRPr sz="2200" b="0" i="0" u="none" strike="noStrike" cap="none" dirty="0">
              <a:solidFill>
                <a:srgbClr val="000000"/>
              </a:solidFill>
              <a:latin typeface="Oswald SemiBold"/>
              <a:ea typeface="Oswald SemiBold"/>
              <a:cs typeface="Oswald SemiBold"/>
              <a:sym typeface="Oswald SemiBold"/>
            </a:endParaRPr>
          </a:p>
        </p:txBody>
      </p:sp>
      <p:sp>
        <p:nvSpPr>
          <p:cNvPr id="66" name="Google Shape;66;p11"/>
          <p:cNvSpPr txBox="1"/>
          <p:nvPr/>
        </p:nvSpPr>
        <p:spPr>
          <a:xfrm>
            <a:off x="2413189" y="228317"/>
            <a:ext cx="70497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500" b="1">
                <a:solidFill>
                  <a:schemeClr val="dk1"/>
                </a:solidFill>
                <a:latin typeface="EB Garamond"/>
                <a:ea typeface="EB Garamond"/>
                <a:cs typeface="EB Garamond"/>
                <a:sym typeface="EB Garamond"/>
              </a:rPr>
              <a:t>Northern University Bangladesh</a:t>
            </a:r>
            <a:endParaRPr sz="2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pic>
        <p:nvPicPr>
          <p:cNvPr id="4" name="Picture 3"/>
          <p:cNvPicPr>
            <a:picLocks noChangeAspect="1"/>
          </p:cNvPicPr>
          <p:nvPr/>
        </p:nvPicPr>
        <p:blipFill>
          <a:blip r:embed="rId2"/>
          <a:stretch>
            <a:fillRect/>
          </a:stretch>
        </p:blipFill>
        <p:spPr>
          <a:xfrm>
            <a:off x="0" y="0"/>
            <a:ext cx="12192000" cy="5718412"/>
          </a:xfrm>
          <a:prstGeom prst="rect">
            <a:avLst/>
          </a:prstGeom>
        </p:spPr>
      </p:pic>
    </p:spTree>
    <p:extLst>
      <p:ext uri="{BB962C8B-B14F-4D97-AF65-F5344CB8AC3E}">
        <p14:creationId xmlns:p14="http://schemas.microsoft.com/office/powerpoint/2010/main" val="339868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3"/>
          <p:cNvSpPr txBox="1">
            <a:spLocks noGrp="1"/>
          </p:cNvSpPr>
          <p:nvPr>
            <p:ph type="title"/>
          </p:nvPr>
        </p:nvSpPr>
        <p:spPr>
          <a:xfrm>
            <a:off x="762000" y="92565"/>
            <a:ext cx="10515600" cy="751500"/>
          </a:xfrm>
          <a:prstGeom prst="rect">
            <a:avLst/>
          </a:prstGeom>
          <a:noFill/>
          <a:ln>
            <a:noFill/>
          </a:ln>
        </p:spPr>
        <p:txBody>
          <a:bodyPr spcFirstLastPara="1" wrap="square" lIns="91425" tIns="45700" rIns="91425" bIns="45700" anchor="ctr" anchorCtr="0">
            <a:noAutofit/>
          </a:bodyPr>
          <a:lstStyle/>
          <a:p>
            <a:r>
              <a:rPr lang="en-US" sz="2400" b="1" dirty="0"/>
              <a:t>Dashboard </a:t>
            </a:r>
            <a:br>
              <a:rPr lang="en-US" sz="1600" dirty="0"/>
            </a:br>
            <a:endParaRPr lang="en-US" sz="1600" dirty="0"/>
          </a:p>
        </p:txBody>
      </p:sp>
      <p:sp>
        <p:nvSpPr>
          <p:cNvPr id="257" name="Google Shape;257;p23"/>
          <p:cNvSpPr txBox="1">
            <a:spLocks noGrp="1"/>
          </p:cNvSpPr>
          <p:nvPr>
            <p:ph type="sldNum" idx="12"/>
          </p:nvPr>
        </p:nvSpPr>
        <p:spPr>
          <a:xfrm>
            <a:off x="5366236" y="6233258"/>
            <a:ext cx="5511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11</a:t>
            </a:fld>
            <a:endParaRPr/>
          </a:p>
        </p:txBody>
      </p:sp>
      <p:pic>
        <p:nvPicPr>
          <p:cNvPr id="3" name="Picture 2">
            <a:extLst>
              <a:ext uri="{FF2B5EF4-FFF2-40B4-BE49-F238E27FC236}">
                <a16:creationId xmlns:a16="http://schemas.microsoft.com/office/drawing/2014/main" id="{DDF2A6D0-6188-9C08-EC40-8E07AD3530E4}"/>
              </a:ext>
            </a:extLst>
          </p:cNvPr>
          <p:cNvPicPr>
            <a:picLocks noChangeAspect="1"/>
          </p:cNvPicPr>
          <p:nvPr/>
        </p:nvPicPr>
        <p:blipFill>
          <a:blip r:embed="rId3"/>
          <a:stretch>
            <a:fillRect/>
          </a:stretch>
        </p:blipFill>
        <p:spPr>
          <a:xfrm>
            <a:off x="762000" y="3260368"/>
            <a:ext cx="10709564" cy="2539931"/>
          </a:xfrm>
          <a:prstGeom prst="rect">
            <a:avLst/>
          </a:prstGeom>
        </p:spPr>
      </p:pic>
      <p:sp>
        <p:nvSpPr>
          <p:cNvPr id="2" name="Rectangle 1"/>
          <p:cNvSpPr/>
          <p:nvPr/>
        </p:nvSpPr>
        <p:spPr>
          <a:xfrm>
            <a:off x="762000" y="996287"/>
            <a:ext cx="10709564" cy="2264081"/>
          </a:xfrm>
          <a:prstGeom prst="rect">
            <a:avLst/>
          </a:prstGeom>
        </p:spPr>
        <p:txBody>
          <a:bodyPr wrap="square">
            <a:spAutoFit/>
          </a:bodyPr>
          <a:lstStyle/>
          <a:p>
            <a:pPr marL="5715" algn="just">
              <a:lnSpc>
                <a:spcPct val="150000"/>
              </a:lnSpc>
              <a:spcAft>
                <a:spcPts val="875"/>
              </a:spcAft>
            </a:pPr>
            <a:r>
              <a:rPr lang="en-US" sz="1600" b="1" dirty="0">
                <a:latin typeface="+mn-lt"/>
                <a:ea typeface="Times New Roman" panose="02020603050405020304" pitchFamily="18" charset="0"/>
              </a:rPr>
              <a:t>Dashboard is usually the one page that the users see first thing in the web application. It is the page that shows the analysis of the application’s data, trends, summaries etc. In many cases it dynamically reports important pieces of data from the web application. From the Dashboard the users can drill down to get more information. A dashboard is a visual, at-a-glance representation of key data points. A dashboard should confine its display to a single screen with no need for scrolling or switching among multiple screens, might seem arbitrary and a bit finicky, but it is based on solid and practical rationale.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Administration Page </a:t>
            </a:r>
            <a:endParaRPr lang="en-US" dirty="0"/>
          </a:p>
        </p:txBody>
      </p:sp>
      <p:sp>
        <p:nvSpPr>
          <p:cNvPr id="3" name="Text Placeholder 2"/>
          <p:cNvSpPr>
            <a:spLocks noGrp="1"/>
          </p:cNvSpPr>
          <p:nvPr>
            <p:ph type="body" idx="1"/>
          </p:nvPr>
        </p:nvSpPr>
        <p:spPr>
          <a:xfrm>
            <a:off x="838200" y="1084699"/>
            <a:ext cx="10515600" cy="4715600"/>
          </a:xfrm>
        </p:spPr>
        <p:txBody>
          <a:bodyPr>
            <a:normAutofit/>
          </a:bodyPr>
          <a:lstStyle/>
          <a:p>
            <a:pPr marL="114300" indent="0" algn="just">
              <a:buNone/>
            </a:pPr>
            <a:r>
              <a:rPr lang="en-US" sz="1600" b="1" dirty="0">
                <a:latin typeface="+mn-lt"/>
              </a:rPr>
              <a:t>Website administration is the process of maintaining a website. This process is done by the website administrator. Website administrators are responsible for running the site after completion. They are registered users who are members of the Administrators role. These users have full access to manage the site including adding, deleting and editing all pages and modules. Administrators also have access to the Admin pages located on the main menu. Admin is the role with the highest level of access to your website. This means that admin can control site-wide settings like the design of your website and the homepage layout. They can add and delete other admin users, and can approve or deny edits made by authors.</a:t>
            </a:r>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pic>
        <p:nvPicPr>
          <p:cNvPr id="5" name="Picture 4">
            <a:extLst>
              <a:ext uri="{FF2B5EF4-FFF2-40B4-BE49-F238E27FC236}">
                <a16:creationId xmlns:a16="http://schemas.microsoft.com/office/drawing/2014/main" id="{DDF2A6D0-6188-9C08-EC40-8E07AD3530E4}"/>
              </a:ext>
            </a:extLst>
          </p:cNvPr>
          <p:cNvPicPr>
            <a:picLocks noChangeAspect="1"/>
          </p:cNvPicPr>
          <p:nvPr/>
        </p:nvPicPr>
        <p:blipFill>
          <a:blip r:embed="rId2"/>
          <a:stretch>
            <a:fillRect/>
          </a:stretch>
        </p:blipFill>
        <p:spPr>
          <a:xfrm>
            <a:off x="1037230" y="3260368"/>
            <a:ext cx="10316570" cy="2539931"/>
          </a:xfrm>
          <a:prstGeom prst="rect">
            <a:avLst/>
          </a:prstGeom>
        </p:spPr>
      </p:pic>
    </p:spTree>
    <p:extLst>
      <p:ext uri="{BB962C8B-B14F-4D97-AF65-F5344CB8AC3E}">
        <p14:creationId xmlns:p14="http://schemas.microsoft.com/office/powerpoint/2010/main" val="175548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4"/>
          <p:cNvSpPr txBox="1">
            <a:spLocks noGrp="1"/>
          </p:cNvSpPr>
          <p:nvPr>
            <p:ph type="title"/>
          </p:nvPr>
        </p:nvSpPr>
        <p:spPr>
          <a:xfrm>
            <a:off x="838200" y="92565"/>
            <a:ext cx="10515600" cy="751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SQLite Database</a:t>
            </a:r>
            <a:endParaRPr b="1" dirty="0"/>
          </a:p>
        </p:txBody>
      </p:sp>
      <p:sp>
        <p:nvSpPr>
          <p:cNvPr id="264" name="Google Shape;264;p24"/>
          <p:cNvSpPr txBox="1">
            <a:spLocks noGrp="1"/>
          </p:cNvSpPr>
          <p:nvPr>
            <p:ph type="sldNum" idx="12"/>
          </p:nvPr>
        </p:nvSpPr>
        <p:spPr>
          <a:xfrm>
            <a:off x="5366236" y="6233258"/>
            <a:ext cx="5511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13</a:t>
            </a:fld>
            <a:endParaRPr/>
          </a:p>
        </p:txBody>
      </p:sp>
      <p:pic>
        <p:nvPicPr>
          <p:cNvPr id="3" name="Picture 2">
            <a:extLst>
              <a:ext uri="{FF2B5EF4-FFF2-40B4-BE49-F238E27FC236}">
                <a16:creationId xmlns:a16="http://schemas.microsoft.com/office/drawing/2014/main" id="{71453B60-3EC9-AB78-B636-4C28F788F332}"/>
              </a:ext>
            </a:extLst>
          </p:cNvPr>
          <p:cNvPicPr>
            <a:picLocks noChangeAspect="1"/>
          </p:cNvPicPr>
          <p:nvPr/>
        </p:nvPicPr>
        <p:blipFill>
          <a:blip r:embed="rId3"/>
          <a:stretch>
            <a:fillRect/>
          </a:stretch>
        </p:blipFill>
        <p:spPr>
          <a:xfrm>
            <a:off x="838200" y="1009016"/>
            <a:ext cx="10612582" cy="47787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pic>
        <p:nvPicPr>
          <p:cNvPr id="3" name="Picture 2"/>
          <p:cNvPicPr>
            <a:picLocks noChangeAspect="1"/>
          </p:cNvPicPr>
          <p:nvPr/>
        </p:nvPicPr>
        <p:blipFill>
          <a:blip r:embed="rId2"/>
          <a:stretch>
            <a:fillRect/>
          </a:stretch>
        </p:blipFill>
        <p:spPr>
          <a:xfrm>
            <a:off x="0" y="0"/>
            <a:ext cx="12192000" cy="5650173"/>
          </a:xfrm>
          <a:prstGeom prst="rect">
            <a:avLst/>
          </a:prstGeom>
        </p:spPr>
      </p:pic>
    </p:spTree>
    <p:extLst>
      <p:ext uri="{BB962C8B-B14F-4D97-AF65-F5344CB8AC3E}">
        <p14:creationId xmlns:p14="http://schemas.microsoft.com/office/powerpoint/2010/main" val="259739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15</a:t>
            </a:fld>
            <a:endParaRPr lang="en-US"/>
          </a:p>
        </p:txBody>
      </p:sp>
      <p:pic>
        <p:nvPicPr>
          <p:cNvPr id="3" name="Picture 2"/>
          <p:cNvPicPr>
            <a:picLocks noChangeAspect="1"/>
          </p:cNvPicPr>
          <p:nvPr/>
        </p:nvPicPr>
        <p:blipFill>
          <a:blip r:embed="rId2"/>
          <a:stretch>
            <a:fillRect/>
          </a:stretch>
        </p:blipFill>
        <p:spPr>
          <a:xfrm>
            <a:off x="0" y="0"/>
            <a:ext cx="12192000" cy="5868537"/>
          </a:xfrm>
          <a:prstGeom prst="rect">
            <a:avLst/>
          </a:prstGeom>
        </p:spPr>
      </p:pic>
    </p:spTree>
    <p:extLst>
      <p:ext uri="{BB962C8B-B14F-4D97-AF65-F5344CB8AC3E}">
        <p14:creationId xmlns:p14="http://schemas.microsoft.com/office/powerpoint/2010/main" val="205144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762000" y="92565"/>
            <a:ext cx="10515600" cy="7515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US" sz="3400" b="1" dirty="0"/>
              <a:t>Tools used for this system</a:t>
            </a:r>
            <a:endParaRPr sz="3400" b="1" dirty="0"/>
          </a:p>
        </p:txBody>
      </p:sp>
      <p:sp>
        <p:nvSpPr>
          <p:cNvPr id="207" name="Google Shape;207;p21"/>
          <p:cNvSpPr txBox="1">
            <a:spLocks noGrp="1"/>
          </p:cNvSpPr>
          <p:nvPr>
            <p:ph type="sldNum" idx="12"/>
          </p:nvPr>
        </p:nvSpPr>
        <p:spPr>
          <a:xfrm>
            <a:off x="5355978" y="6233258"/>
            <a:ext cx="5511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16</a:t>
            </a:fld>
            <a:endParaRPr/>
          </a:p>
        </p:txBody>
      </p:sp>
      <p:pic>
        <p:nvPicPr>
          <p:cNvPr id="3" name="Picture 2">
            <a:extLst>
              <a:ext uri="{FF2B5EF4-FFF2-40B4-BE49-F238E27FC236}">
                <a16:creationId xmlns:a16="http://schemas.microsoft.com/office/drawing/2014/main" id="{49E8C39A-F58F-7B00-14DB-2144C4A9DA7C}"/>
              </a:ext>
            </a:extLst>
          </p:cNvPr>
          <p:cNvPicPr>
            <a:picLocks noChangeAspect="1"/>
          </p:cNvPicPr>
          <p:nvPr/>
        </p:nvPicPr>
        <p:blipFill>
          <a:blip r:embed="rId3"/>
          <a:stretch>
            <a:fillRect/>
          </a:stretch>
        </p:blipFill>
        <p:spPr>
          <a:xfrm>
            <a:off x="2715904" y="962916"/>
            <a:ext cx="3463636" cy="2676446"/>
          </a:xfrm>
          <a:prstGeom prst="rect">
            <a:avLst/>
          </a:prstGeom>
        </p:spPr>
      </p:pic>
      <p:pic>
        <p:nvPicPr>
          <p:cNvPr id="5" name="Picture 4">
            <a:extLst>
              <a:ext uri="{FF2B5EF4-FFF2-40B4-BE49-F238E27FC236}">
                <a16:creationId xmlns:a16="http://schemas.microsoft.com/office/drawing/2014/main" id="{D85C5C82-AB33-E565-57EB-C7E20DA89DE8}"/>
              </a:ext>
            </a:extLst>
          </p:cNvPr>
          <p:cNvPicPr>
            <a:picLocks noChangeAspect="1"/>
          </p:cNvPicPr>
          <p:nvPr/>
        </p:nvPicPr>
        <p:blipFill>
          <a:blip r:embed="rId4"/>
          <a:stretch>
            <a:fillRect/>
          </a:stretch>
        </p:blipFill>
        <p:spPr>
          <a:xfrm>
            <a:off x="7287145" y="1586168"/>
            <a:ext cx="1896075" cy="1518371"/>
          </a:xfrm>
          <a:prstGeom prst="rect">
            <a:avLst/>
          </a:prstGeom>
        </p:spPr>
      </p:pic>
      <p:pic>
        <p:nvPicPr>
          <p:cNvPr id="9" name="Picture 8">
            <a:extLst>
              <a:ext uri="{FF2B5EF4-FFF2-40B4-BE49-F238E27FC236}">
                <a16:creationId xmlns:a16="http://schemas.microsoft.com/office/drawing/2014/main" id="{3F9EDC71-C41E-4EAA-AE4D-9AEA1D0FBB9D}"/>
              </a:ext>
            </a:extLst>
          </p:cNvPr>
          <p:cNvPicPr>
            <a:picLocks noChangeAspect="1"/>
          </p:cNvPicPr>
          <p:nvPr/>
        </p:nvPicPr>
        <p:blipFill>
          <a:blip r:embed="rId5"/>
          <a:stretch>
            <a:fillRect/>
          </a:stretch>
        </p:blipFill>
        <p:spPr>
          <a:xfrm>
            <a:off x="1489354" y="3846643"/>
            <a:ext cx="2857500" cy="1600200"/>
          </a:xfrm>
          <a:prstGeom prst="rect">
            <a:avLst/>
          </a:prstGeom>
        </p:spPr>
      </p:pic>
      <p:pic>
        <p:nvPicPr>
          <p:cNvPr id="11" name="Picture 10">
            <a:extLst>
              <a:ext uri="{FF2B5EF4-FFF2-40B4-BE49-F238E27FC236}">
                <a16:creationId xmlns:a16="http://schemas.microsoft.com/office/drawing/2014/main" id="{EAF9D428-2A7E-A638-C994-015851581F46}"/>
              </a:ext>
            </a:extLst>
          </p:cNvPr>
          <p:cNvPicPr>
            <a:picLocks noChangeAspect="1"/>
          </p:cNvPicPr>
          <p:nvPr/>
        </p:nvPicPr>
        <p:blipFill>
          <a:blip r:embed="rId6"/>
          <a:stretch>
            <a:fillRect/>
          </a:stretch>
        </p:blipFill>
        <p:spPr>
          <a:xfrm>
            <a:off x="4615537" y="3997870"/>
            <a:ext cx="2808525" cy="1518371"/>
          </a:xfrm>
          <a:prstGeom prst="rect">
            <a:avLst/>
          </a:prstGeom>
        </p:spPr>
      </p:pic>
      <p:pic>
        <p:nvPicPr>
          <p:cNvPr id="13" name="Picture 12">
            <a:extLst>
              <a:ext uri="{FF2B5EF4-FFF2-40B4-BE49-F238E27FC236}">
                <a16:creationId xmlns:a16="http://schemas.microsoft.com/office/drawing/2014/main" id="{EF42191B-EC49-DC18-9F20-BE04997AB778}"/>
              </a:ext>
            </a:extLst>
          </p:cNvPr>
          <p:cNvPicPr>
            <a:picLocks noChangeAspect="1"/>
          </p:cNvPicPr>
          <p:nvPr/>
        </p:nvPicPr>
        <p:blipFill>
          <a:blip r:embed="rId7"/>
          <a:stretch>
            <a:fillRect/>
          </a:stretch>
        </p:blipFill>
        <p:spPr>
          <a:xfrm>
            <a:off x="8139649" y="3952968"/>
            <a:ext cx="2501604" cy="16081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1"/>
          <p:cNvSpPr txBox="1">
            <a:spLocks noGrp="1"/>
          </p:cNvSpPr>
          <p:nvPr>
            <p:ph type="title"/>
          </p:nvPr>
        </p:nvSpPr>
        <p:spPr>
          <a:xfrm>
            <a:off x="814387" y="259617"/>
            <a:ext cx="10515600" cy="6899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dirty="0"/>
              <a:t>Limitation </a:t>
            </a:r>
            <a:endParaRPr b="1" dirty="0"/>
          </a:p>
        </p:txBody>
      </p:sp>
      <p:sp>
        <p:nvSpPr>
          <p:cNvPr id="340" name="Google Shape;340;p31"/>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17</a:t>
            </a:fld>
            <a:endParaRPr/>
          </a:p>
        </p:txBody>
      </p:sp>
      <p:pic>
        <p:nvPicPr>
          <p:cNvPr id="341" name="Google Shape;341;p31"/>
          <p:cNvPicPr preferRelativeResize="0"/>
          <p:nvPr/>
        </p:nvPicPr>
        <p:blipFill rotWithShape="1">
          <a:blip r:embed="rId3">
            <a:alphaModFix/>
          </a:blip>
          <a:srcRect/>
          <a:stretch/>
        </p:blipFill>
        <p:spPr>
          <a:xfrm>
            <a:off x="7824466" y="1657255"/>
            <a:ext cx="3749434" cy="3647845"/>
          </a:xfrm>
          <a:prstGeom prst="rect">
            <a:avLst/>
          </a:prstGeom>
          <a:noFill/>
          <a:ln>
            <a:noFill/>
          </a:ln>
        </p:spPr>
      </p:pic>
      <p:sp>
        <p:nvSpPr>
          <p:cNvPr id="343" name="Google Shape;343;p31"/>
          <p:cNvSpPr txBox="1"/>
          <p:nvPr/>
        </p:nvSpPr>
        <p:spPr>
          <a:xfrm>
            <a:off x="668740" y="949568"/>
            <a:ext cx="7072485" cy="552302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pPr>
            <a:endParaRPr sz="2000" b="1" dirty="0">
              <a:solidFill>
                <a:schemeClr val="dk1"/>
              </a:solidFill>
            </a:endParaRPr>
          </a:p>
          <a:p>
            <a:pPr lvl="0" algn="just">
              <a:lnSpc>
                <a:spcPct val="115000"/>
              </a:lnSpc>
              <a:buClr>
                <a:schemeClr val="dk1"/>
              </a:buClr>
              <a:buSzPts val="1100"/>
            </a:pPr>
            <a:r>
              <a:rPr lang="en-US" sz="1900" dirty="0">
                <a:solidFill>
                  <a:schemeClr val="dk1"/>
                </a:solidFill>
                <a:latin typeface="Noto Sans Symbols"/>
                <a:ea typeface="Noto Sans Symbols"/>
                <a:cs typeface="Noto Sans Symbols"/>
                <a:sym typeface="Noto Sans Symbols"/>
              </a:rPr>
              <a:t>⮚</a:t>
            </a:r>
            <a:r>
              <a:rPr lang="en-US" sz="1900" b="1" dirty="0">
                <a:solidFill>
                  <a:schemeClr val="dk1"/>
                </a:solidFill>
              </a:rPr>
              <a:t> Technical Issues: E-commerce platforms may face technical challenges such as website downtime, slow loading times, or glitches, which can impact user experience and lead to customer dissatisfaction.</a:t>
            </a:r>
          </a:p>
          <a:p>
            <a:pPr lvl="0" algn="just">
              <a:lnSpc>
                <a:spcPct val="115000"/>
              </a:lnSpc>
              <a:buClr>
                <a:schemeClr val="dk1"/>
              </a:buClr>
              <a:buSzPts val="1100"/>
            </a:pPr>
            <a:endParaRPr lang="en-US" sz="1900" b="1" dirty="0">
              <a:solidFill>
                <a:schemeClr val="dk1"/>
              </a:solidFill>
            </a:endParaRPr>
          </a:p>
          <a:p>
            <a:pPr lvl="0" algn="just">
              <a:lnSpc>
                <a:spcPct val="115000"/>
              </a:lnSpc>
              <a:buClr>
                <a:schemeClr val="dk1"/>
              </a:buClr>
              <a:buSzPts val="1100"/>
            </a:pPr>
            <a:r>
              <a:rPr lang="en-US" sz="1900" dirty="0">
                <a:solidFill>
                  <a:schemeClr val="dk1"/>
                </a:solidFill>
                <a:latin typeface="Noto Sans Symbols"/>
                <a:ea typeface="Noto Sans Symbols"/>
                <a:cs typeface="Noto Sans Symbols"/>
                <a:sym typeface="Noto Sans Symbols"/>
              </a:rPr>
              <a:t>⮚</a:t>
            </a:r>
            <a:r>
              <a:rPr lang="en-US" sz="1900" b="1" dirty="0">
                <a:solidFill>
                  <a:schemeClr val="dk1"/>
                </a:solidFill>
              </a:rPr>
              <a:t> Security Concerns: Security is a major concern for e-commerce platforms due to the sensitive nature of customer information. Ensuring robust security measures to protect customer data is crucial.</a:t>
            </a:r>
          </a:p>
          <a:p>
            <a:pPr lvl="0" algn="just">
              <a:lnSpc>
                <a:spcPct val="115000"/>
              </a:lnSpc>
              <a:buClr>
                <a:schemeClr val="dk1"/>
              </a:buClr>
              <a:buSzPts val="1100"/>
            </a:pPr>
            <a:endParaRPr lang="en-US" sz="1900" b="1" dirty="0">
              <a:solidFill>
                <a:schemeClr val="dk1"/>
              </a:solidFill>
            </a:endParaRPr>
          </a:p>
          <a:p>
            <a:pPr lvl="0" algn="just">
              <a:lnSpc>
                <a:spcPct val="115000"/>
              </a:lnSpc>
              <a:buClr>
                <a:schemeClr val="dk1"/>
              </a:buClr>
              <a:buSzPts val="1100"/>
            </a:pPr>
            <a:r>
              <a:rPr lang="en-US" sz="1900" dirty="0">
                <a:solidFill>
                  <a:schemeClr val="dk1"/>
                </a:solidFill>
                <a:latin typeface="Noto Sans Symbols"/>
                <a:ea typeface="Noto Sans Symbols"/>
                <a:cs typeface="Noto Sans Symbols"/>
                <a:sym typeface="Noto Sans Symbols"/>
              </a:rPr>
              <a:t>⮚</a:t>
            </a:r>
            <a:r>
              <a:rPr lang="en-US" sz="1900" b="1" dirty="0">
                <a:solidFill>
                  <a:schemeClr val="dk1"/>
                </a:solidFill>
              </a:rPr>
              <a:t> Customer Trust: Building and maintaining trust is essential. Any issues related to product quality, customer service, or fulfillment can impact the trust customers place in the platform.</a:t>
            </a:r>
          </a:p>
          <a:p>
            <a:pPr marL="457200" marR="0" lvl="0" indent="0" algn="l" rtl="0">
              <a:lnSpc>
                <a:spcPct val="100000"/>
              </a:lnSpc>
              <a:spcBef>
                <a:spcPts val="0"/>
              </a:spcBef>
              <a:spcAft>
                <a:spcPts val="0"/>
              </a:spcAft>
              <a:buClr>
                <a:srgbClr val="000000"/>
              </a:buClr>
              <a:buSzPts val="1400"/>
            </a:pPr>
            <a:endParaRPr sz="1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743"/>
            <a:ext cx="10515600" cy="751498"/>
          </a:xfrm>
        </p:spPr>
        <p:txBody>
          <a:bodyPr>
            <a:normAutofit fontScale="90000"/>
          </a:bodyPr>
          <a:lstStyle/>
          <a:p>
            <a:br>
              <a:rPr lang="en-US" dirty="0"/>
            </a:br>
            <a:r>
              <a:rPr lang="en-US" b="1" dirty="0"/>
              <a:t>Conclusion</a:t>
            </a:r>
            <a:endParaRPr lang="en-US" dirty="0"/>
          </a:p>
        </p:txBody>
      </p:sp>
      <p:sp>
        <p:nvSpPr>
          <p:cNvPr id="3" name="Text Placeholder 2"/>
          <p:cNvSpPr>
            <a:spLocks noGrp="1"/>
          </p:cNvSpPr>
          <p:nvPr>
            <p:ph type="body" idx="1"/>
          </p:nvPr>
        </p:nvSpPr>
        <p:spPr/>
        <p:txBody>
          <a:bodyPr>
            <a:normAutofit/>
          </a:bodyPr>
          <a:lstStyle/>
          <a:p>
            <a:pPr algn="just">
              <a:buFont typeface="Wingdings" panose="05000000000000000000" pitchFamily="2" charset="2"/>
              <a:buChar char="Ø"/>
            </a:pPr>
            <a:r>
              <a:rPr lang="en-US" sz="2100" b="1" dirty="0"/>
              <a:t>If "E-gadget" is a platform that emerged after my last update, and you are looking for information about it, I recommend visiting the official website of E-gadget, checking customer reviews, and contacting their customer support for the latest and most accurate details.</a:t>
            </a:r>
          </a:p>
          <a:p>
            <a:endParaRPr lang="en-US" sz="2100" b="1" dirty="0"/>
          </a:p>
          <a:p>
            <a:pPr algn="just">
              <a:buFont typeface="Wingdings" panose="05000000000000000000" pitchFamily="2" charset="2"/>
              <a:buChar char="Ø"/>
            </a:pPr>
            <a:r>
              <a:rPr lang="en-US" sz="2100" b="1" dirty="0"/>
              <a:t>In general, when evaluating an e-commerce platform, consider factors such as the range of products offered, website functionality, user experience, customer reviews, security measures, and the overall reputation of the platform. Additionally, ensure that the platform complies with relevant regulations and provides transparent terms of service.</a:t>
            </a:r>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404806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4"/>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19</a:t>
            </a:fld>
            <a:endParaRPr/>
          </a:p>
        </p:txBody>
      </p:sp>
      <p:pic>
        <p:nvPicPr>
          <p:cNvPr id="382" name="Google Shape;382;p34"/>
          <p:cNvPicPr preferRelativeResize="0"/>
          <p:nvPr/>
        </p:nvPicPr>
        <p:blipFill rotWithShape="1">
          <a:blip r:embed="rId3">
            <a:alphaModFix/>
          </a:blip>
          <a:srcRect/>
          <a:stretch/>
        </p:blipFill>
        <p:spPr>
          <a:xfrm>
            <a:off x="3279250" y="1082950"/>
            <a:ext cx="8904075" cy="4640850"/>
          </a:xfrm>
          <a:prstGeom prst="rect">
            <a:avLst/>
          </a:prstGeom>
          <a:noFill/>
          <a:ln>
            <a:noFill/>
          </a:ln>
        </p:spPr>
      </p:pic>
      <p:sp>
        <p:nvSpPr>
          <p:cNvPr id="383" name="Google Shape;383;p34"/>
          <p:cNvSpPr txBox="1"/>
          <p:nvPr/>
        </p:nvSpPr>
        <p:spPr>
          <a:xfrm>
            <a:off x="3604475" y="867100"/>
            <a:ext cx="4088100" cy="708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dirty="0">
                <a:solidFill>
                  <a:srgbClr val="E65E12"/>
                </a:solidFill>
                <a:latin typeface="Comic Sans MS"/>
                <a:ea typeface="Comic Sans MS"/>
                <a:cs typeface="Comic Sans MS"/>
                <a:sym typeface="Comic Sans MS"/>
              </a:rPr>
              <a:t>Reference</a:t>
            </a:r>
            <a:endParaRPr sz="2100" b="0" i="0" u="none" strike="noStrike" cap="none" dirty="0">
              <a:solidFill>
                <a:srgbClr val="000000"/>
              </a:solidFill>
              <a:latin typeface="Arial"/>
              <a:ea typeface="Arial"/>
              <a:cs typeface="Arial"/>
              <a:sym typeface="Arial"/>
            </a:endParaRPr>
          </a:p>
        </p:txBody>
      </p:sp>
      <p:sp>
        <p:nvSpPr>
          <p:cNvPr id="384" name="Google Shape;384;p34"/>
          <p:cNvSpPr txBox="1"/>
          <p:nvPr/>
        </p:nvSpPr>
        <p:spPr>
          <a:xfrm>
            <a:off x="369100" y="1581598"/>
            <a:ext cx="7387200" cy="1862018"/>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000000"/>
              </a:buClr>
              <a:buSzPts val="1300"/>
              <a:buFont typeface="Arial"/>
              <a:buAutoNum type="arabicPeriod"/>
            </a:pPr>
            <a:r>
              <a:rPr lang="en-US" sz="1600" b="0" i="0" u="none" strike="noStrike" cap="none" dirty="0">
                <a:solidFill>
                  <a:srgbClr val="000000"/>
                </a:solidFill>
                <a:latin typeface="Arial"/>
                <a:ea typeface="Arial"/>
                <a:cs typeface="Arial"/>
                <a:sym typeface="Arial"/>
                <a:hlinkClick r:id="rId4"/>
              </a:rPr>
              <a:t>https://www.ryanscomputers.com/</a:t>
            </a:r>
            <a:endParaRPr lang="en-US" sz="16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AutoNum type="arabicPeriod"/>
            </a:pPr>
            <a:r>
              <a:rPr lang="en-US" sz="1600" b="0" i="0" u="none" strike="noStrike" cap="none" dirty="0">
                <a:solidFill>
                  <a:srgbClr val="000000"/>
                </a:solidFill>
                <a:latin typeface="Arial"/>
                <a:ea typeface="Arial"/>
                <a:cs typeface="Arial"/>
                <a:sym typeface="Arial"/>
                <a:hlinkClick r:id="rId5"/>
              </a:rPr>
              <a:t>https://www.techlandbd.com/</a:t>
            </a:r>
            <a:endParaRPr lang="en-US" sz="16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AutoNum type="arabicPeriod"/>
            </a:pPr>
            <a:r>
              <a:rPr lang="en-US" sz="1600" b="0" i="0" u="none" strike="noStrike" cap="none" dirty="0">
                <a:solidFill>
                  <a:srgbClr val="000000"/>
                </a:solidFill>
                <a:latin typeface="Arial"/>
                <a:ea typeface="Arial"/>
                <a:cs typeface="Arial"/>
                <a:sym typeface="Arial"/>
                <a:hlinkClick r:id="rId6"/>
              </a:rPr>
              <a:t>https://daraz.com.bd/</a:t>
            </a:r>
            <a:endParaRPr lang="en-US" sz="1600" dirty="0"/>
          </a:p>
          <a:p>
            <a:pPr marL="457200" marR="0" lvl="0" indent="-311150" algn="l" rtl="0">
              <a:lnSpc>
                <a:spcPct val="100000"/>
              </a:lnSpc>
              <a:spcBef>
                <a:spcPts val="0"/>
              </a:spcBef>
              <a:spcAft>
                <a:spcPts val="0"/>
              </a:spcAft>
              <a:buClr>
                <a:srgbClr val="000000"/>
              </a:buClr>
              <a:buSzPts val="1300"/>
              <a:buFont typeface="Arial"/>
              <a:buAutoNum type="arabicPeriod"/>
            </a:pPr>
            <a:r>
              <a:rPr lang="en-US" sz="1600" b="0" i="0" u="none" strike="noStrike" cap="none" dirty="0">
                <a:solidFill>
                  <a:srgbClr val="000000"/>
                </a:solidFill>
                <a:latin typeface="Arial"/>
                <a:ea typeface="Arial"/>
                <a:cs typeface="Arial"/>
                <a:sym typeface="Arial"/>
                <a:hlinkClick r:id="rId7"/>
              </a:rPr>
              <a:t>https://w3schools.com/</a:t>
            </a:r>
            <a:endParaRPr lang="en-US" sz="16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AutoNum type="arabicPeriod"/>
            </a:pPr>
            <a:r>
              <a:rPr lang="en-US" sz="1600" b="0" i="0" u="none" strike="noStrike" cap="none" dirty="0">
                <a:solidFill>
                  <a:srgbClr val="000000"/>
                </a:solidFill>
                <a:latin typeface="Arial"/>
                <a:ea typeface="Arial"/>
                <a:cs typeface="Arial"/>
                <a:sym typeface="Arial"/>
                <a:hlinkClick r:id="rId8"/>
              </a:rPr>
              <a:t>https://docs.djangoproject.com/en/4.2/</a:t>
            </a:r>
            <a:endParaRPr lang="en-US" sz="1600" b="0" i="0" u="none" strike="noStrike" cap="none" dirty="0">
              <a:solidFill>
                <a:srgbClr val="000000"/>
              </a:solidFill>
              <a:latin typeface="Arial"/>
              <a:ea typeface="Arial"/>
              <a:cs typeface="Arial"/>
              <a:sym typeface="Arial"/>
            </a:endParaRPr>
          </a:p>
          <a:p>
            <a:pPr marL="457200" indent="-311150">
              <a:buSzPts val="1300"/>
              <a:buFont typeface="Arial"/>
              <a:buAutoNum type="arabicPeriod"/>
            </a:pPr>
            <a:r>
              <a:rPr lang="en-US" sz="1600" b="0" i="0" u="none" strike="noStrike" cap="none" dirty="0">
                <a:solidFill>
                  <a:srgbClr val="000000"/>
                </a:solidFill>
                <a:latin typeface="Arial"/>
                <a:ea typeface="Arial"/>
                <a:cs typeface="Arial"/>
                <a:sym typeface="Arial"/>
                <a:hlinkClick r:id="rId9"/>
              </a:rPr>
              <a:t>https://www.startech.com.bd/</a:t>
            </a:r>
            <a:endParaRPr lang="en-US" sz="16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AutoNum type="arabicPeriod"/>
            </a:pPr>
            <a:endParaRPr lang="en-US" sz="13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350413-3A2D-5C90-6C56-29D1DD4C686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a:t>
            </a:fld>
            <a:endParaRPr lang="en-US"/>
          </a:p>
        </p:txBody>
      </p:sp>
      <p:pic>
        <p:nvPicPr>
          <p:cNvPr id="6" name="Picture 5">
            <a:extLst>
              <a:ext uri="{FF2B5EF4-FFF2-40B4-BE49-F238E27FC236}">
                <a16:creationId xmlns:a16="http://schemas.microsoft.com/office/drawing/2014/main" id="{DC51C858-64EC-AB1D-55B0-B716E43AB9BC}"/>
              </a:ext>
            </a:extLst>
          </p:cNvPr>
          <p:cNvPicPr>
            <a:picLocks noChangeAspect="1"/>
          </p:cNvPicPr>
          <p:nvPr/>
        </p:nvPicPr>
        <p:blipFill>
          <a:blip r:embed="rId2"/>
          <a:stretch>
            <a:fillRect/>
          </a:stretch>
        </p:blipFill>
        <p:spPr>
          <a:xfrm>
            <a:off x="3085680" y="2214393"/>
            <a:ext cx="6020640" cy="2429214"/>
          </a:xfrm>
          <a:prstGeom prst="rect">
            <a:avLst/>
          </a:prstGeom>
        </p:spPr>
      </p:pic>
    </p:spTree>
    <p:extLst>
      <p:ext uri="{BB962C8B-B14F-4D97-AF65-F5344CB8AC3E}">
        <p14:creationId xmlns:p14="http://schemas.microsoft.com/office/powerpoint/2010/main" val="2323560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20</a:t>
            </a:fld>
            <a:endParaRPr/>
          </a:p>
        </p:txBody>
      </p:sp>
      <p:pic>
        <p:nvPicPr>
          <p:cNvPr id="390" name="Google Shape;390;p35"/>
          <p:cNvPicPr preferRelativeResize="0"/>
          <p:nvPr/>
        </p:nvPicPr>
        <p:blipFill rotWithShape="1">
          <a:blip r:embed="rId3">
            <a:alphaModFix/>
          </a:blip>
          <a:srcRect/>
          <a:stretch/>
        </p:blipFill>
        <p:spPr>
          <a:xfrm>
            <a:off x="1447800" y="1070775"/>
            <a:ext cx="8953925" cy="480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838200" y="92565"/>
            <a:ext cx="10515600" cy="7514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Any Question</a:t>
            </a:r>
            <a:endParaRPr b="1"/>
          </a:p>
        </p:txBody>
      </p:sp>
      <p:sp>
        <p:nvSpPr>
          <p:cNvPr id="375" name="Google Shape;375;p33"/>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21</a:t>
            </a:fld>
            <a:endParaRPr/>
          </a:p>
        </p:txBody>
      </p:sp>
      <p:pic>
        <p:nvPicPr>
          <p:cNvPr id="376" name="Google Shape;376;p33"/>
          <p:cNvPicPr preferRelativeResize="0"/>
          <p:nvPr/>
        </p:nvPicPr>
        <p:blipFill rotWithShape="1">
          <a:blip r:embed="rId3">
            <a:alphaModFix/>
          </a:blip>
          <a:srcRect/>
          <a:stretch/>
        </p:blipFill>
        <p:spPr>
          <a:xfrm>
            <a:off x="1295400" y="1058025"/>
            <a:ext cx="9050450" cy="5084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sldNum" idx="12"/>
          </p:nvPr>
        </p:nvSpPr>
        <p:spPr>
          <a:xfrm>
            <a:off x="5366236" y="6233258"/>
            <a:ext cx="5509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3</a:t>
            </a:fld>
            <a:endParaRPr/>
          </a:p>
        </p:txBody>
      </p:sp>
      <p:sp>
        <p:nvSpPr>
          <p:cNvPr id="72" name="Google Shape;72;p12"/>
          <p:cNvSpPr txBox="1"/>
          <p:nvPr/>
        </p:nvSpPr>
        <p:spPr>
          <a:xfrm>
            <a:off x="1244209" y="1789136"/>
            <a:ext cx="5931900" cy="503184"/>
          </a:xfrm>
          <a:prstGeom prst="rect">
            <a:avLst/>
          </a:prstGeom>
          <a:noFill/>
          <a:ln>
            <a:noFill/>
          </a:ln>
        </p:spPr>
        <p:txBody>
          <a:bodyPr spcFirstLastPara="1" wrap="square" lIns="91425" tIns="91425" rIns="91425" bIns="91425" anchor="t" anchorCtr="0">
            <a:spAutoFit/>
          </a:bodyPr>
          <a:lstStyle/>
          <a:p>
            <a:pPr marL="400050" marR="0" lvl="0" indent="-285750" rtl="0">
              <a:lnSpc>
                <a:spcPct val="115000"/>
              </a:lnSpc>
              <a:spcBef>
                <a:spcPts val="0"/>
              </a:spcBef>
              <a:spcAft>
                <a:spcPts val="0"/>
              </a:spcAft>
              <a:buClr>
                <a:srgbClr val="000000"/>
              </a:buClr>
              <a:buSzPts val="1800"/>
              <a:buFont typeface="Wingdings" panose="05000000000000000000" pitchFamily="2" charset="2"/>
              <a:buChar char="Ø"/>
            </a:pPr>
            <a:r>
              <a:rPr lang="en-US" sz="1800" b="1" dirty="0"/>
              <a:t> Introduction</a:t>
            </a:r>
            <a:endParaRPr sz="1800" b="1" i="0" u="none" strike="noStrike" cap="none" dirty="0">
              <a:solidFill>
                <a:srgbClr val="000000"/>
              </a:solidFill>
              <a:latin typeface="Arial"/>
              <a:ea typeface="Arial"/>
              <a:cs typeface="Arial"/>
              <a:sym typeface="Arial"/>
            </a:endParaRPr>
          </a:p>
        </p:txBody>
      </p:sp>
      <p:sp>
        <p:nvSpPr>
          <p:cNvPr id="73" name="Google Shape;73;p12"/>
          <p:cNvSpPr txBox="1"/>
          <p:nvPr/>
        </p:nvSpPr>
        <p:spPr>
          <a:xfrm>
            <a:off x="1215740" y="2182191"/>
            <a:ext cx="4656300" cy="1140282"/>
          </a:xfrm>
          <a:prstGeom prst="rect">
            <a:avLst/>
          </a:prstGeom>
          <a:noFill/>
          <a:ln>
            <a:noFill/>
          </a:ln>
        </p:spPr>
        <p:txBody>
          <a:bodyPr spcFirstLastPara="1" wrap="square" lIns="91425" tIns="91425" rIns="91425" bIns="91425" anchor="t" anchorCtr="0">
            <a:spAutoFit/>
          </a:bodyPr>
          <a:lstStyle/>
          <a:p>
            <a:pPr marL="457200" marR="0" lvl="0" indent="-342900" algn="just" rtl="0">
              <a:lnSpc>
                <a:spcPct val="115000"/>
              </a:lnSpc>
              <a:spcBef>
                <a:spcPts val="0"/>
              </a:spcBef>
              <a:spcAft>
                <a:spcPts val="0"/>
              </a:spcAft>
              <a:buClr>
                <a:srgbClr val="000000"/>
              </a:buClr>
              <a:buSzPts val="1800"/>
              <a:buFont typeface="Wingdings" panose="05000000000000000000" pitchFamily="2" charset="2"/>
              <a:buChar char="Ø"/>
            </a:pPr>
            <a:r>
              <a:rPr lang="en-US" sz="1800" b="1" i="0" u="none" strike="noStrike" cap="none" dirty="0">
                <a:solidFill>
                  <a:srgbClr val="000000"/>
                </a:solidFill>
                <a:latin typeface="Arial"/>
                <a:ea typeface="Arial"/>
                <a:cs typeface="Arial"/>
                <a:sym typeface="Arial"/>
              </a:rPr>
              <a:t> </a:t>
            </a:r>
            <a:r>
              <a:rPr lang="en-US" sz="1800" b="1" dirty="0"/>
              <a:t>Objectives</a:t>
            </a:r>
          </a:p>
          <a:p>
            <a:pPr marL="457200" lvl="0" indent="-342900">
              <a:lnSpc>
                <a:spcPct val="115000"/>
              </a:lnSpc>
              <a:buSzPts val="1800"/>
              <a:buFont typeface="Wingdings" panose="05000000000000000000" pitchFamily="2" charset="2"/>
              <a:buChar char="Ø"/>
            </a:pPr>
            <a:r>
              <a:rPr lang="en-US" sz="1800" b="1" dirty="0">
                <a:latin typeface="+mn-lt"/>
              </a:rPr>
              <a:t> Purpose</a:t>
            </a:r>
          </a:p>
          <a:p>
            <a:pPr marL="457200" marR="0" lvl="0" indent="-342900" algn="l" rtl="0">
              <a:lnSpc>
                <a:spcPct val="115000"/>
              </a:lnSpc>
              <a:spcBef>
                <a:spcPts val="0"/>
              </a:spcBef>
              <a:spcAft>
                <a:spcPts val="0"/>
              </a:spcAft>
              <a:buClr>
                <a:srgbClr val="000000"/>
              </a:buClr>
              <a:buSzPts val="1800"/>
              <a:buFont typeface="Wingdings" panose="05000000000000000000" pitchFamily="2" charset="2"/>
              <a:buChar char="Ø"/>
            </a:pPr>
            <a:endParaRPr sz="1800" b="0" i="0" u="none" strike="noStrike" cap="none" dirty="0">
              <a:solidFill>
                <a:srgbClr val="000000"/>
              </a:solidFill>
              <a:latin typeface="Arial"/>
              <a:ea typeface="Arial"/>
              <a:cs typeface="Arial"/>
              <a:sym typeface="Arial"/>
            </a:endParaRPr>
          </a:p>
        </p:txBody>
      </p:sp>
      <p:sp>
        <p:nvSpPr>
          <p:cNvPr id="74" name="Google Shape;74;p12"/>
          <p:cNvSpPr txBox="1"/>
          <p:nvPr/>
        </p:nvSpPr>
        <p:spPr>
          <a:xfrm>
            <a:off x="1215740" y="2860129"/>
            <a:ext cx="4992300" cy="503184"/>
          </a:xfrm>
          <a:prstGeom prst="rect">
            <a:avLst/>
          </a:prstGeom>
          <a:noFill/>
          <a:ln>
            <a:noFill/>
          </a:ln>
        </p:spPr>
        <p:txBody>
          <a:bodyPr spcFirstLastPara="1" wrap="square" lIns="91425" tIns="91425" rIns="91425" bIns="91425" anchor="t" anchorCtr="0">
            <a:spAutoFit/>
          </a:bodyPr>
          <a:lstStyle/>
          <a:p>
            <a:pPr marL="457200" lvl="0" indent="-342900">
              <a:lnSpc>
                <a:spcPct val="115000"/>
              </a:lnSpc>
              <a:buSzPts val="1800"/>
              <a:buFont typeface="Wingdings" panose="05000000000000000000" pitchFamily="2" charset="2"/>
              <a:buChar char="Ø"/>
            </a:pPr>
            <a:r>
              <a:rPr lang="en-US" sz="1800" b="1" i="0" u="none" strike="noStrike" cap="none" dirty="0">
                <a:solidFill>
                  <a:srgbClr val="000000"/>
                </a:solidFill>
                <a:latin typeface="Arial"/>
                <a:ea typeface="Arial"/>
                <a:cs typeface="Arial"/>
                <a:sym typeface="Arial"/>
              </a:rPr>
              <a:t> </a:t>
            </a:r>
            <a:r>
              <a:rPr lang="en-US" sz="1800" b="1" dirty="0"/>
              <a:t>Main</a:t>
            </a:r>
            <a:r>
              <a:rPr lang="en-US" sz="1100" b="1" dirty="0"/>
              <a:t> </a:t>
            </a:r>
            <a:r>
              <a:rPr lang="en-US" sz="1800" b="1" dirty="0"/>
              <a:t>Function of the system</a:t>
            </a:r>
          </a:p>
        </p:txBody>
      </p:sp>
      <p:sp>
        <p:nvSpPr>
          <p:cNvPr id="76" name="Google Shape;76;p12"/>
          <p:cNvSpPr txBox="1"/>
          <p:nvPr/>
        </p:nvSpPr>
        <p:spPr>
          <a:xfrm>
            <a:off x="1244209" y="3241394"/>
            <a:ext cx="3685085" cy="1140282"/>
          </a:xfrm>
          <a:prstGeom prst="rect">
            <a:avLst/>
          </a:prstGeom>
          <a:noFill/>
          <a:ln>
            <a:noFill/>
          </a:ln>
        </p:spPr>
        <p:txBody>
          <a:bodyPr spcFirstLastPara="1" wrap="square" lIns="91425" tIns="91425" rIns="91425" bIns="91425" anchor="t" anchorCtr="0">
            <a:spAutoFit/>
          </a:bodyPr>
          <a:lstStyle/>
          <a:p>
            <a:pPr marL="457200" indent="-342900">
              <a:lnSpc>
                <a:spcPct val="115000"/>
              </a:lnSpc>
              <a:buSzPts val="1800"/>
              <a:buFont typeface="Wingdings" panose="05000000000000000000" pitchFamily="2" charset="2"/>
              <a:buChar char="Ø"/>
            </a:pPr>
            <a:r>
              <a:rPr lang="en-US" sz="1800" b="1" i="0" u="none" strike="noStrike" cap="none" dirty="0">
                <a:solidFill>
                  <a:srgbClr val="000000"/>
                </a:solidFill>
                <a:latin typeface="Arial"/>
                <a:ea typeface="Arial"/>
                <a:cs typeface="Arial"/>
                <a:sym typeface="Arial"/>
              </a:rPr>
              <a:t> </a:t>
            </a:r>
            <a:r>
              <a:rPr lang="en-US" sz="1800" b="1" dirty="0"/>
              <a:t>Login Page</a:t>
            </a:r>
            <a:endParaRPr lang="en-US" sz="1800" dirty="0"/>
          </a:p>
          <a:p>
            <a:pPr marL="457200" indent="-342900">
              <a:lnSpc>
                <a:spcPct val="115000"/>
              </a:lnSpc>
              <a:buSzPts val="1800"/>
              <a:buFont typeface="Wingdings" panose="05000000000000000000" pitchFamily="2" charset="2"/>
              <a:buChar char="Ø"/>
            </a:pPr>
            <a:r>
              <a:rPr lang="en-US" sz="1800" b="1" dirty="0"/>
              <a:t> Dashboard </a:t>
            </a:r>
            <a:endParaRPr lang="en-US" sz="1200" b="1" dirty="0"/>
          </a:p>
          <a:p>
            <a:pPr marL="457200" indent="-342900">
              <a:lnSpc>
                <a:spcPct val="115000"/>
              </a:lnSpc>
              <a:buSzPts val="1800"/>
              <a:buFont typeface="Wingdings" panose="05000000000000000000" pitchFamily="2" charset="2"/>
              <a:buChar char="Ø"/>
            </a:pPr>
            <a:r>
              <a:rPr lang="en-US" sz="1800" b="1" dirty="0"/>
              <a:t> Database</a:t>
            </a:r>
            <a:endParaRPr sz="1800" b="0" i="0" u="none" strike="noStrike" cap="none" dirty="0">
              <a:solidFill>
                <a:srgbClr val="000000"/>
              </a:solidFill>
              <a:latin typeface="Arial"/>
              <a:ea typeface="Arial"/>
              <a:cs typeface="Arial"/>
              <a:sym typeface="Arial"/>
            </a:endParaRPr>
          </a:p>
        </p:txBody>
      </p:sp>
      <p:sp>
        <p:nvSpPr>
          <p:cNvPr id="78" name="Google Shape;78;p12"/>
          <p:cNvSpPr txBox="1"/>
          <p:nvPr/>
        </p:nvSpPr>
        <p:spPr>
          <a:xfrm>
            <a:off x="1253742" y="4518545"/>
            <a:ext cx="3000000" cy="503184"/>
          </a:xfrm>
          <a:prstGeom prst="rect">
            <a:avLst/>
          </a:prstGeom>
          <a:noFill/>
          <a:ln>
            <a:noFill/>
          </a:ln>
        </p:spPr>
        <p:txBody>
          <a:bodyPr spcFirstLastPara="1" wrap="square" lIns="91425" tIns="91425" rIns="91425" bIns="91425" anchor="t" anchorCtr="0">
            <a:spAutoFit/>
          </a:bodyPr>
          <a:lstStyle/>
          <a:p>
            <a:pPr marL="457200" lvl="0" indent="-342900">
              <a:lnSpc>
                <a:spcPct val="115000"/>
              </a:lnSpc>
              <a:buSzPts val="1800"/>
              <a:buFont typeface="Wingdings" panose="05000000000000000000" pitchFamily="2" charset="2"/>
              <a:buChar char="Ø"/>
            </a:pPr>
            <a:r>
              <a:rPr lang="en-US" sz="1800" b="1" i="0" u="none" strike="noStrike" cap="none" dirty="0">
                <a:solidFill>
                  <a:srgbClr val="000000"/>
                </a:solidFill>
                <a:latin typeface="Arial"/>
                <a:ea typeface="Arial"/>
                <a:cs typeface="Arial"/>
                <a:sym typeface="Arial"/>
              </a:rPr>
              <a:t> </a:t>
            </a:r>
            <a:r>
              <a:rPr lang="en-US" sz="1800" b="1" dirty="0"/>
              <a:t>Limitation</a:t>
            </a:r>
            <a:r>
              <a:rPr lang="en-US" sz="1800" b="1"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p:txBody>
      </p:sp>
      <p:pic>
        <p:nvPicPr>
          <p:cNvPr id="79" name="Google Shape;79;p12"/>
          <p:cNvPicPr preferRelativeResize="0"/>
          <p:nvPr/>
        </p:nvPicPr>
        <p:blipFill rotWithShape="1">
          <a:blip r:embed="rId3">
            <a:alphaModFix/>
          </a:blip>
          <a:srcRect/>
          <a:stretch/>
        </p:blipFill>
        <p:spPr>
          <a:xfrm>
            <a:off x="6484325" y="1070475"/>
            <a:ext cx="4835200" cy="4311600"/>
          </a:xfrm>
          <a:prstGeom prst="rect">
            <a:avLst/>
          </a:prstGeom>
          <a:noFill/>
          <a:ln>
            <a:noFill/>
          </a:ln>
        </p:spPr>
      </p:pic>
      <p:sp>
        <p:nvSpPr>
          <p:cNvPr id="80" name="Google Shape;80;p12"/>
          <p:cNvSpPr txBox="1"/>
          <p:nvPr/>
        </p:nvSpPr>
        <p:spPr>
          <a:xfrm>
            <a:off x="762000" y="152400"/>
            <a:ext cx="30000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dirty="0">
                <a:solidFill>
                  <a:schemeClr val="dk1"/>
                </a:solidFill>
                <a:latin typeface="Calibri"/>
                <a:ea typeface="Calibri"/>
                <a:cs typeface="Calibri"/>
                <a:sym typeface="Calibri"/>
              </a:rPr>
              <a:t>Topics</a:t>
            </a:r>
            <a:endParaRPr sz="3400" b="0" i="0" u="none" strike="noStrike" cap="none" dirty="0">
              <a:solidFill>
                <a:srgbClr val="000000"/>
              </a:solidFill>
              <a:latin typeface="Arial"/>
              <a:ea typeface="Arial"/>
              <a:cs typeface="Arial"/>
              <a:sym typeface="Arial"/>
            </a:endParaRPr>
          </a:p>
        </p:txBody>
      </p:sp>
      <p:sp>
        <p:nvSpPr>
          <p:cNvPr id="82" name="Google Shape;82;p12"/>
          <p:cNvSpPr txBox="1"/>
          <p:nvPr/>
        </p:nvSpPr>
        <p:spPr>
          <a:xfrm>
            <a:off x="1245520" y="4822767"/>
            <a:ext cx="2283494" cy="821733"/>
          </a:xfrm>
          <a:prstGeom prst="rect">
            <a:avLst/>
          </a:prstGeom>
          <a:noFill/>
          <a:ln>
            <a:noFill/>
          </a:ln>
        </p:spPr>
        <p:txBody>
          <a:bodyPr spcFirstLastPara="1" wrap="square" lIns="91425" tIns="91425" rIns="91425" bIns="91425" anchor="t" anchorCtr="0">
            <a:spAutoFit/>
          </a:bodyPr>
          <a:lstStyle/>
          <a:p>
            <a:pPr marL="457200" lvl="0" indent="-342900">
              <a:lnSpc>
                <a:spcPct val="115000"/>
              </a:lnSpc>
              <a:buSzPts val="1800"/>
              <a:buFont typeface="Wingdings" panose="05000000000000000000" pitchFamily="2" charset="2"/>
              <a:buChar char="Ø"/>
            </a:pPr>
            <a:r>
              <a:rPr lang="en-US" sz="1800" b="1" dirty="0"/>
              <a:t> Conclusion</a:t>
            </a:r>
          </a:p>
          <a:p>
            <a:pPr marL="457200" lvl="0" indent="-342900">
              <a:lnSpc>
                <a:spcPct val="115000"/>
              </a:lnSpc>
              <a:buSzPts val="1800"/>
              <a:buFont typeface="Wingdings" panose="05000000000000000000" pitchFamily="2" charset="2"/>
              <a:buChar char="Ø"/>
            </a:pPr>
            <a:r>
              <a:rPr lang="en-US" sz="1800" b="1" dirty="0">
                <a:solidFill>
                  <a:schemeClr val="tx1"/>
                </a:solidFill>
                <a:latin typeface="+mn-lt"/>
              </a:rPr>
              <a:t> Reference</a:t>
            </a:r>
          </a:p>
        </p:txBody>
      </p:sp>
      <p:sp>
        <p:nvSpPr>
          <p:cNvPr id="83" name="Google Shape;83;p12"/>
          <p:cNvSpPr txBox="1"/>
          <p:nvPr/>
        </p:nvSpPr>
        <p:spPr>
          <a:xfrm>
            <a:off x="1215740" y="4182714"/>
            <a:ext cx="3761880" cy="503184"/>
          </a:xfrm>
          <a:prstGeom prst="rect">
            <a:avLst/>
          </a:prstGeom>
          <a:noFill/>
          <a:ln>
            <a:noFill/>
          </a:ln>
        </p:spPr>
        <p:txBody>
          <a:bodyPr spcFirstLastPara="1" wrap="square" lIns="91425" tIns="91425" rIns="91425" bIns="91425" anchor="t" anchorCtr="0">
            <a:spAutoFit/>
          </a:bodyPr>
          <a:lstStyle/>
          <a:p>
            <a:pPr marL="457200" lvl="0" indent="-342900">
              <a:lnSpc>
                <a:spcPct val="115000"/>
              </a:lnSpc>
              <a:buSzPts val="1800"/>
              <a:buFont typeface="Wingdings" panose="05000000000000000000" pitchFamily="2" charset="2"/>
              <a:buChar char="Ø"/>
            </a:pPr>
            <a:r>
              <a:rPr lang="en-US" sz="1800" b="1" dirty="0"/>
              <a:t> Tools used for this system</a:t>
            </a:r>
            <a:endParaRPr sz="18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1000"/>
                                        <p:tgtEl>
                                          <p:spTgt spid="7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1000"/>
                                        <p:tgtEl>
                                          <p:spTgt spid="7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1000"/>
                                        <p:tgtEl>
                                          <p:spTgt spid="83"/>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642571" y="92565"/>
            <a:ext cx="10515600" cy="7515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US" sz="3400" b="1" dirty="0"/>
              <a:t>Introduction</a:t>
            </a:r>
            <a:endParaRPr dirty="0"/>
          </a:p>
        </p:txBody>
      </p:sp>
      <p:sp>
        <p:nvSpPr>
          <p:cNvPr id="89" name="Google Shape;89;p13"/>
          <p:cNvSpPr txBox="1">
            <a:spLocks noGrp="1"/>
          </p:cNvSpPr>
          <p:nvPr>
            <p:ph type="sldNum" idx="12"/>
          </p:nvPr>
        </p:nvSpPr>
        <p:spPr>
          <a:xfrm>
            <a:off x="5366236" y="6233258"/>
            <a:ext cx="5511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4</a:t>
            </a:fld>
            <a:endParaRPr/>
          </a:p>
        </p:txBody>
      </p:sp>
      <p:sp>
        <p:nvSpPr>
          <p:cNvPr id="90" name="Google Shape;90;p13"/>
          <p:cNvSpPr txBox="1"/>
          <p:nvPr/>
        </p:nvSpPr>
        <p:spPr>
          <a:xfrm>
            <a:off x="308912" y="1125136"/>
            <a:ext cx="11526000" cy="166196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400" b="1" i="0" u="none" strike="noStrike" cap="none" dirty="0">
                <a:solidFill>
                  <a:srgbClr val="000000"/>
                </a:solidFill>
                <a:latin typeface="Source Sans Pro"/>
                <a:ea typeface="Source Sans Pro"/>
                <a:cs typeface="Source Sans Pro"/>
                <a:sym typeface="Source Sans Pro"/>
              </a:rPr>
              <a:t>What is </a:t>
            </a:r>
            <a:r>
              <a:rPr lang="en-US" sz="2400" b="1" dirty="0">
                <a:latin typeface="Source Sans Pro"/>
                <a:ea typeface="Source Sans Pro"/>
                <a:cs typeface="Source Sans Pro"/>
                <a:sym typeface="Source Sans Pro"/>
              </a:rPr>
              <a:t>E-Gadget</a:t>
            </a:r>
            <a:r>
              <a:rPr lang="en-US" sz="2400" b="1" i="0" u="none" strike="noStrike" cap="none" dirty="0">
                <a:solidFill>
                  <a:srgbClr val="000000"/>
                </a:solidFill>
                <a:latin typeface="Source Sans Pro"/>
                <a:ea typeface="Source Sans Pro"/>
                <a:cs typeface="Source Sans Pro"/>
                <a:sym typeface="Source Sans Pro"/>
              </a:rPr>
              <a:t>?</a:t>
            </a:r>
            <a:endParaRPr sz="2400" b="1" i="0" u="none" strike="noStrike" cap="none" dirty="0">
              <a:solidFill>
                <a:srgbClr val="000000"/>
              </a:solidFill>
              <a:latin typeface="Source Sans Pro"/>
              <a:ea typeface="Source Sans Pro"/>
              <a:cs typeface="Source Sans Pro"/>
              <a:sym typeface="Source Sans Pro"/>
            </a:endParaRPr>
          </a:p>
          <a:p>
            <a:pPr lvl="0" algn="just">
              <a:buSzPts val="1300"/>
            </a:pPr>
            <a:r>
              <a:rPr lang="en-US" sz="1800" b="1">
                <a:solidFill>
                  <a:schemeClr val="tx1"/>
                </a:solidFill>
                <a:latin typeface="Source Sans Pro"/>
                <a:ea typeface="Source Sans Pro"/>
                <a:cs typeface="Source Sans Pro"/>
                <a:sym typeface="Source Sans Pro"/>
              </a:rPr>
              <a:t>E-gadget </a:t>
            </a:r>
            <a:r>
              <a:rPr lang="en-US" sz="1800" b="1" dirty="0">
                <a:solidFill>
                  <a:schemeClr val="tx1"/>
                </a:solidFill>
                <a:latin typeface="Source Sans Pro"/>
                <a:ea typeface="Source Sans Pro"/>
                <a:cs typeface="Source Sans Pro"/>
                <a:sym typeface="Source Sans Pro"/>
              </a:rPr>
              <a:t>is a product or an e-commerce platform that emerged after my last update, I recommend checking online reviews, customer feedback, and the website itself for the most accurate and up-to-date information. Additionally, make sure to verify the legitimacy and reputation of the website before making any purchases, as there are many online platforms with similar names, and some may not be trustworthy.</a:t>
            </a:r>
          </a:p>
        </p:txBody>
      </p:sp>
      <p:sp>
        <p:nvSpPr>
          <p:cNvPr id="91" name="Google Shape;91;p13"/>
          <p:cNvSpPr txBox="1"/>
          <p:nvPr/>
        </p:nvSpPr>
        <p:spPr>
          <a:xfrm>
            <a:off x="2751018" y="2776110"/>
            <a:ext cx="48483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600" b="1" i="0" u="none" strike="noStrike" cap="none" dirty="0">
                <a:solidFill>
                  <a:srgbClr val="000000"/>
                </a:solidFill>
                <a:latin typeface="Source Sans Pro"/>
                <a:ea typeface="Source Sans Pro"/>
                <a:cs typeface="Source Sans Pro"/>
                <a:sym typeface="Source Sans Pro"/>
              </a:rPr>
              <a:t>Our Main Products</a:t>
            </a:r>
            <a:endParaRPr sz="1800" b="0" i="0" u="none" strike="noStrike" cap="none" dirty="0">
              <a:solidFill>
                <a:srgbClr val="000000"/>
              </a:solidFill>
              <a:latin typeface="Arial"/>
              <a:ea typeface="Arial"/>
              <a:cs typeface="Arial"/>
              <a:sym typeface="Arial"/>
            </a:endParaRPr>
          </a:p>
        </p:txBody>
      </p:sp>
      <p:sp>
        <p:nvSpPr>
          <p:cNvPr id="96" name="Google Shape;96;p13"/>
          <p:cNvSpPr txBox="1"/>
          <p:nvPr/>
        </p:nvSpPr>
        <p:spPr>
          <a:xfrm>
            <a:off x="395136" y="5159040"/>
            <a:ext cx="2698500"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Source Sans Pro"/>
                <a:sym typeface="Source Sans Pro"/>
              </a:rPr>
              <a:t>Laptop</a:t>
            </a:r>
            <a:endParaRPr sz="1400" b="0" i="0" u="none" strike="noStrike" cap="none" dirty="0">
              <a:solidFill>
                <a:srgbClr val="000000"/>
              </a:solidFill>
              <a:latin typeface="Arial"/>
              <a:ea typeface="Arial"/>
              <a:cs typeface="Arial"/>
              <a:sym typeface="Arial"/>
            </a:endParaRPr>
          </a:p>
        </p:txBody>
      </p:sp>
      <p:sp>
        <p:nvSpPr>
          <p:cNvPr id="97" name="Google Shape;97;p13"/>
          <p:cNvSpPr txBox="1"/>
          <p:nvPr/>
        </p:nvSpPr>
        <p:spPr>
          <a:xfrm>
            <a:off x="3576464" y="5207881"/>
            <a:ext cx="26985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Source Sans Pro"/>
                <a:ea typeface="Source Sans Pro"/>
                <a:cs typeface="Source Sans Pro"/>
                <a:sym typeface="Source Sans Pro"/>
              </a:rPr>
              <a:t>Motherboard</a:t>
            </a:r>
            <a:endParaRPr sz="1400" b="0" i="0" u="none" strike="noStrike" cap="none" dirty="0">
              <a:solidFill>
                <a:srgbClr val="000000"/>
              </a:solidFill>
              <a:latin typeface="Arial"/>
              <a:ea typeface="Arial"/>
              <a:cs typeface="Arial"/>
              <a:sym typeface="Arial"/>
            </a:endParaRPr>
          </a:p>
        </p:txBody>
      </p:sp>
      <p:sp>
        <p:nvSpPr>
          <p:cNvPr id="98" name="Google Shape;98;p13"/>
          <p:cNvSpPr txBox="1"/>
          <p:nvPr/>
        </p:nvSpPr>
        <p:spPr>
          <a:xfrm>
            <a:off x="6394059" y="5247563"/>
            <a:ext cx="26985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Source Sans Pro"/>
                <a:ea typeface="Source Sans Pro"/>
                <a:cs typeface="Source Sans Pro"/>
                <a:sym typeface="Source Sans Pro"/>
              </a:rPr>
              <a:t>RAM</a:t>
            </a:r>
            <a:endParaRPr sz="1400" b="0" i="0" u="none" strike="noStrike" cap="none" dirty="0">
              <a:solidFill>
                <a:srgbClr val="000000"/>
              </a:solidFill>
              <a:latin typeface="Arial"/>
              <a:ea typeface="Arial"/>
              <a:cs typeface="Arial"/>
              <a:sym typeface="Arial"/>
            </a:endParaRPr>
          </a:p>
        </p:txBody>
      </p:sp>
      <p:sp>
        <p:nvSpPr>
          <p:cNvPr id="99" name="Google Shape;99;p13"/>
          <p:cNvSpPr txBox="1"/>
          <p:nvPr/>
        </p:nvSpPr>
        <p:spPr>
          <a:xfrm>
            <a:off x="9092623" y="5257456"/>
            <a:ext cx="2698500"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Source Sans Pro"/>
                <a:ea typeface="Source Sans Pro"/>
                <a:cs typeface="Source Sans Pro"/>
                <a:sym typeface="Source Sans Pro"/>
              </a:rPr>
              <a:t>Processor</a:t>
            </a:r>
            <a:endParaRPr sz="1400" b="0" i="0" u="none" strike="noStrike" cap="none" dirty="0">
              <a:solidFill>
                <a:srgbClr val="000000"/>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558670" y="3207851"/>
            <a:ext cx="2594514" cy="2000030"/>
          </a:xfrm>
          <a:prstGeom prst="rect">
            <a:avLst/>
          </a:prstGeom>
        </p:spPr>
      </p:pic>
      <p:pic>
        <p:nvPicPr>
          <p:cNvPr id="9" name="Picture 8"/>
          <p:cNvPicPr>
            <a:picLocks noChangeAspect="1"/>
          </p:cNvPicPr>
          <p:nvPr/>
        </p:nvPicPr>
        <p:blipFill>
          <a:blip r:embed="rId4"/>
          <a:stretch>
            <a:fillRect/>
          </a:stretch>
        </p:blipFill>
        <p:spPr>
          <a:xfrm>
            <a:off x="3766850" y="3324093"/>
            <a:ext cx="2305062" cy="1586776"/>
          </a:xfrm>
          <a:prstGeom prst="rect">
            <a:avLst/>
          </a:prstGeom>
        </p:spPr>
      </p:pic>
      <p:pic>
        <p:nvPicPr>
          <p:cNvPr id="10" name="Picture 9"/>
          <p:cNvPicPr>
            <a:picLocks noChangeAspect="1"/>
          </p:cNvPicPr>
          <p:nvPr/>
        </p:nvPicPr>
        <p:blipFill>
          <a:blip r:embed="rId5"/>
          <a:stretch>
            <a:fillRect/>
          </a:stretch>
        </p:blipFill>
        <p:spPr>
          <a:xfrm>
            <a:off x="9367817" y="3467822"/>
            <a:ext cx="2467095" cy="1740059"/>
          </a:xfrm>
          <a:prstGeom prst="rect">
            <a:avLst/>
          </a:prstGeom>
        </p:spPr>
      </p:pic>
      <p:pic>
        <p:nvPicPr>
          <p:cNvPr id="13" name="Picture 12"/>
          <p:cNvPicPr>
            <a:picLocks noChangeAspect="1"/>
          </p:cNvPicPr>
          <p:nvPr/>
        </p:nvPicPr>
        <p:blipFill>
          <a:blip r:embed="rId6"/>
          <a:stretch>
            <a:fillRect/>
          </a:stretch>
        </p:blipFill>
        <p:spPr>
          <a:xfrm>
            <a:off x="6344939" y="3226944"/>
            <a:ext cx="2868095" cy="20107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10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fade">
                                      <p:cBhvr>
                                        <p:cTn id="13" dur="1000"/>
                                        <p:tgtEl>
                                          <p:spTgt spid="98"/>
                                        </p:tgtEl>
                                      </p:cBhvr>
                                    </p:animEffect>
                                  </p:childTnLst>
                                </p:cTn>
                              </p:par>
                              <p:par>
                                <p:cTn id="14" presetID="10" presetClass="entr" presetSubtype="0" fill="hold"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9727-8B88-79CD-1CAA-F2DD607C90FF}"/>
              </a:ext>
            </a:extLst>
          </p:cNvPr>
          <p:cNvSpPr>
            <a:spLocks noGrp="1"/>
          </p:cNvSpPr>
          <p:nvPr>
            <p:ph type="title"/>
          </p:nvPr>
        </p:nvSpPr>
        <p:spPr>
          <a:xfrm>
            <a:off x="838200" y="92565"/>
            <a:ext cx="10515600" cy="751498"/>
          </a:xfrm>
        </p:spPr>
        <p:txBody>
          <a:bodyPr/>
          <a:lstStyle/>
          <a:p>
            <a:r>
              <a:rPr lang="en-US" dirty="0"/>
              <a:t>Our Available products</a:t>
            </a:r>
          </a:p>
        </p:txBody>
      </p:sp>
      <p:sp>
        <p:nvSpPr>
          <p:cNvPr id="3" name="Text Placeholder 2">
            <a:extLst>
              <a:ext uri="{FF2B5EF4-FFF2-40B4-BE49-F238E27FC236}">
                <a16:creationId xmlns:a16="http://schemas.microsoft.com/office/drawing/2014/main" id="{0B3F0889-14CA-4CC4-A003-D6EBEAB7CAA3}"/>
              </a:ext>
            </a:extLst>
          </p:cNvPr>
          <p:cNvSpPr>
            <a:spLocks noGrp="1"/>
          </p:cNvSpPr>
          <p:nvPr>
            <p:ph type="body" idx="1"/>
          </p:nvPr>
        </p:nvSpPr>
        <p:spPr>
          <a:xfrm>
            <a:off x="838200" y="1825625"/>
            <a:ext cx="10515600" cy="3903663"/>
          </a:xfrm>
        </p:spPr>
        <p:txBody>
          <a:bodyPr/>
          <a:lstStyle/>
          <a:p>
            <a:endParaRPr lang="en-US" dirty="0"/>
          </a:p>
        </p:txBody>
      </p:sp>
      <p:sp>
        <p:nvSpPr>
          <p:cNvPr id="4" name="Slide Number Placeholder 3">
            <a:extLst>
              <a:ext uri="{FF2B5EF4-FFF2-40B4-BE49-F238E27FC236}">
                <a16:creationId xmlns:a16="http://schemas.microsoft.com/office/drawing/2014/main" id="{B337D45F-8275-ABE9-EAB4-1BF25A69EE3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CC9A880B-FF73-E0F1-F201-D61E5F5DC2F1}"/>
              </a:ext>
            </a:extLst>
          </p:cNvPr>
          <p:cNvPicPr>
            <a:picLocks noChangeAspect="1"/>
          </p:cNvPicPr>
          <p:nvPr/>
        </p:nvPicPr>
        <p:blipFill>
          <a:blip r:embed="rId2"/>
          <a:stretch>
            <a:fillRect/>
          </a:stretch>
        </p:blipFill>
        <p:spPr>
          <a:xfrm>
            <a:off x="838200" y="1825625"/>
            <a:ext cx="10515600" cy="4032250"/>
          </a:xfrm>
          <a:prstGeom prst="rect">
            <a:avLst/>
          </a:prstGeom>
        </p:spPr>
      </p:pic>
    </p:spTree>
    <p:extLst>
      <p:ext uri="{BB962C8B-B14F-4D97-AF65-F5344CB8AC3E}">
        <p14:creationId xmlns:p14="http://schemas.microsoft.com/office/powerpoint/2010/main" val="327839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646200" y="142319"/>
            <a:ext cx="10515600" cy="7515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200" b="1" dirty="0">
                <a:latin typeface="Calibri"/>
                <a:ea typeface="Calibri"/>
                <a:cs typeface="Calibri"/>
                <a:sym typeface="Calibri"/>
              </a:rPr>
              <a:t>Objectives</a:t>
            </a:r>
            <a:endParaRPr sz="3200" dirty="0">
              <a:latin typeface="Calibri"/>
              <a:ea typeface="Calibri"/>
              <a:cs typeface="Calibri"/>
              <a:sym typeface="Calibri"/>
            </a:endParaRPr>
          </a:p>
        </p:txBody>
      </p:sp>
      <p:sp>
        <p:nvSpPr>
          <p:cNvPr id="157" name="Google Shape;157;p18"/>
          <p:cNvSpPr txBox="1">
            <a:spLocks noGrp="1"/>
          </p:cNvSpPr>
          <p:nvPr>
            <p:ph type="sldNum" idx="12"/>
          </p:nvPr>
        </p:nvSpPr>
        <p:spPr>
          <a:xfrm>
            <a:off x="5366236" y="6233258"/>
            <a:ext cx="5511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6</a:t>
            </a:fld>
            <a:endParaRPr/>
          </a:p>
        </p:txBody>
      </p:sp>
      <p:sp>
        <p:nvSpPr>
          <p:cNvPr id="158" name="Google Shape;158;p18"/>
          <p:cNvSpPr/>
          <p:nvPr/>
        </p:nvSpPr>
        <p:spPr>
          <a:xfrm>
            <a:off x="749149" y="1085850"/>
            <a:ext cx="3852374" cy="420000"/>
          </a:xfrm>
          <a:prstGeom prst="round2SameRect">
            <a:avLst>
              <a:gd name="adj1" fmla="val 16667"/>
              <a:gd name="adj2" fmla="val 0"/>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01</a:t>
            </a:r>
            <a:endParaRPr sz="2800" b="1" i="0" u="none" strike="noStrike" cap="none">
              <a:solidFill>
                <a:schemeClr val="dk1"/>
              </a:solidFill>
              <a:latin typeface="Arial"/>
              <a:ea typeface="Arial"/>
              <a:cs typeface="Arial"/>
              <a:sym typeface="Arial"/>
            </a:endParaRPr>
          </a:p>
        </p:txBody>
      </p:sp>
      <p:sp>
        <p:nvSpPr>
          <p:cNvPr id="159" name="Google Shape;159;p18"/>
          <p:cNvSpPr/>
          <p:nvPr/>
        </p:nvSpPr>
        <p:spPr>
          <a:xfrm rot="10800000">
            <a:off x="750799" y="1509874"/>
            <a:ext cx="3852374" cy="536700"/>
          </a:xfrm>
          <a:prstGeom prst="round2SameRect">
            <a:avLst>
              <a:gd name="adj1" fmla="val 16667"/>
              <a:gd name="adj2" fmla="val 0"/>
            </a:avLst>
          </a:prstGeom>
          <a:solidFill>
            <a:srgbClr val="F6B26B"/>
          </a:solid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8"/>
          <p:cNvSpPr txBox="1"/>
          <p:nvPr/>
        </p:nvSpPr>
        <p:spPr>
          <a:xfrm>
            <a:off x="882710" y="1413652"/>
            <a:ext cx="3291264" cy="769411"/>
          </a:xfrm>
          <a:prstGeom prst="rect">
            <a:avLst/>
          </a:prstGeom>
          <a:noFill/>
          <a:ln>
            <a:noFill/>
          </a:ln>
        </p:spPr>
        <p:txBody>
          <a:bodyPr spcFirstLastPara="1" wrap="square" lIns="91425" tIns="91425" rIns="91425" bIns="91425" anchor="t" anchorCtr="0">
            <a:spAutoFit/>
          </a:bodyPr>
          <a:lstStyle/>
          <a:p>
            <a:pPr lvl="0" algn="ctr">
              <a:buSzPts val="1900"/>
            </a:pPr>
            <a:r>
              <a:rPr lang="en-US" sz="1900" b="1" dirty="0">
                <a:solidFill>
                  <a:srgbClr val="FFFFFF"/>
                </a:solidFill>
                <a:latin typeface="Source Sans Pro"/>
                <a:ea typeface="Source Sans Pro"/>
                <a:cs typeface="Source Sans Pro"/>
                <a:sym typeface="Source Sans Pro"/>
              </a:rPr>
              <a:t>Sales and Revenue Generation</a:t>
            </a:r>
            <a:endParaRPr sz="2000" b="1" i="0" u="none" strike="noStrike" cap="none" dirty="0">
              <a:solidFill>
                <a:srgbClr val="FFFFFF"/>
              </a:solidFill>
              <a:latin typeface="Source Sans Pro"/>
              <a:ea typeface="Source Sans Pro"/>
              <a:cs typeface="Source Sans Pro"/>
              <a:sym typeface="Source Sans Pro"/>
            </a:endParaRPr>
          </a:p>
        </p:txBody>
      </p:sp>
      <p:sp>
        <p:nvSpPr>
          <p:cNvPr id="170" name="Google Shape;170;p18"/>
          <p:cNvSpPr/>
          <p:nvPr/>
        </p:nvSpPr>
        <p:spPr>
          <a:xfrm rot="16200000">
            <a:off x="4847974" y="1373457"/>
            <a:ext cx="265500" cy="451800"/>
          </a:xfrm>
          <a:prstGeom prst="downArrow">
            <a:avLst>
              <a:gd name="adj1" fmla="val 50000"/>
              <a:gd name="adj2" fmla="val 50000"/>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4" name="Google Shape;174;p18"/>
          <p:cNvSpPr/>
          <p:nvPr/>
        </p:nvSpPr>
        <p:spPr>
          <a:xfrm>
            <a:off x="5403140" y="1024027"/>
            <a:ext cx="5994273" cy="1125285"/>
          </a:xfrm>
          <a:prstGeom prst="roundRect">
            <a:avLst>
              <a:gd name="adj" fmla="val 16667"/>
            </a:avLst>
          </a:prstGeom>
          <a:solidFill>
            <a:srgbClr val="F9CB9C"/>
          </a:solidFill>
          <a:ln>
            <a:noFill/>
          </a:ln>
        </p:spPr>
        <p:txBody>
          <a:bodyPr spcFirstLastPara="1" wrap="square" lIns="91425" tIns="91425" rIns="91425" bIns="91425" anchor="ctr" anchorCtr="0">
            <a:noAutofit/>
          </a:bodyPr>
          <a:lstStyle/>
          <a:p>
            <a:pPr lvl="0" algn="just">
              <a:lnSpc>
                <a:spcPct val="115000"/>
              </a:lnSpc>
              <a:buSzPts val="1100"/>
            </a:pPr>
            <a:r>
              <a:rPr lang="en-US" sz="1600" b="1" dirty="0"/>
              <a:t>The primary goal of an e-commerce platform is usually to sell products or services and generate revenue.</a:t>
            </a:r>
            <a:endParaRPr sz="1900" b="1" i="0" u="none" strike="noStrike" cap="none" dirty="0">
              <a:solidFill>
                <a:srgbClr val="000000"/>
              </a:solidFill>
              <a:latin typeface="Arial"/>
              <a:ea typeface="Arial"/>
              <a:cs typeface="Arial"/>
              <a:sym typeface="Arial"/>
            </a:endParaRPr>
          </a:p>
        </p:txBody>
      </p:sp>
      <p:sp>
        <p:nvSpPr>
          <p:cNvPr id="2" name="Google Shape;158;p18">
            <a:extLst>
              <a:ext uri="{FF2B5EF4-FFF2-40B4-BE49-F238E27FC236}">
                <a16:creationId xmlns:a16="http://schemas.microsoft.com/office/drawing/2014/main" id="{A73DD402-6E57-B01B-1369-3366CE0E397E}"/>
              </a:ext>
            </a:extLst>
          </p:cNvPr>
          <p:cNvSpPr/>
          <p:nvPr/>
        </p:nvSpPr>
        <p:spPr>
          <a:xfrm>
            <a:off x="749149" y="2322140"/>
            <a:ext cx="3852374" cy="420000"/>
          </a:xfrm>
          <a:prstGeom prst="round2SameRect">
            <a:avLst>
              <a:gd name="adj1" fmla="val 16667"/>
              <a:gd name="adj2" fmla="val 0"/>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02</a:t>
            </a:r>
            <a:endParaRPr sz="2800" b="1" i="0" u="none" strike="noStrike" cap="none" dirty="0">
              <a:solidFill>
                <a:schemeClr val="dk1"/>
              </a:solidFill>
              <a:latin typeface="Arial"/>
              <a:ea typeface="Arial"/>
              <a:cs typeface="Arial"/>
              <a:sym typeface="Arial"/>
            </a:endParaRPr>
          </a:p>
        </p:txBody>
      </p:sp>
      <p:sp>
        <p:nvSpPr>
          <p:cNvPr id="3" name="Google Shape;159;p18">
            <a:extLst>
              <a:ext uri="{FF2B5EF4-FFF2-40B4-BE49-F238E27FC236}">
                <a16:creationId xmlns:a16="http://schemas.microsoft.com/office/drawing/2014/main" id="{531DF919-2A05-99DD-9D65-0F593BFD30A3}"/>
              </a:ext>
            </a:extLst>
          </p:cNvPr>
          <p:cNvSpPr/>
          <p:nvPr/>
        </p:nvSpPr>
        <p:spPr>
          <a:xfrm rot="10800000">
            <a:off x="750799" y="2746164"/>
            <a:ext cx="3852374" cy="536700"/>
          </a:xfrm>
          <a:prstGeom prst="round2SameRect">
            <a:avLst>
              <a:gd name="adj1" fmla="val 16667"/>
              <a:gd name="adj2" fmla="val 0"/>
            </a:avLst>
          </a:prstGeom>
          <a:solidFill>
            <a:srgbClr val="F6B26B"/>
          </a:solid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160;p18">
            <a:extLst>
              <a:ext uri="{FF2B5EF4-FFF2-40B4-BE49-F238E27FC236}">
                <a16:creationId xmlns:a16="http://schemas.microsoft.com/office/drawing/2014/main" id="{F63BE6E2-EA7D-325F-4C08-B6FC845BE04C}"/>
              </a:ext>
            </a:extLst>
          </p:cNvPr>
          <p:cNvSpPr txBox="1"/>
          <p:nvPr/>
        </p:nvSpPr>
        <p:spPr>
          <a:xfrm>
            <a:off x="1169313" y="2624353"/>
            <a:ext cx="3291264" cy="769411"/>
          </a:xfrm>
          <a:prstGeom prst="rect">
            <a:avLst/>
          </a:prstGeom>
          <a:noFill/>
          <a:ln>
            <a:noFill/>
          </a:ln>
        </p:spPr>
        <p:txBody>
          <a:bodyPr spcFirstLastPara="1" wrap="square" lIns="91425" tIns="91425" rIns="91425" bIns="91425" anchor="t" anchorCtr="0">
            <a:spAutoFit/>
          </a:bodyPr>
          <a:lstStyle/>
          <a:p>
            <a:pPr lvl="0" algn="ctr">
              <a:buSzPts val="1900"/>
            </a:pPr>
            <a:r>
              <a:rPr lang="en-US" sz="1900" b="1" dirty="0">
                <a:solidFill>
                  <a:srgbClr val="FFFFFF"/>
                </a:solidFill>
                <a:latin typeface="Source Sans Pro"/>
                <a:ea typeface="Source Sans Pro"/>
                <a:cs typeface="Source Sans Pro"/>
                <a:sym typeface="Source Sans Pro"/>
              </a:rPr>
              <a:t>Customer Acquisition and Retention</a:t>
            </a:r>
            <a:endParaRPr sz="2000" b="1" i="0" u="none" strike="noStrike" cap="none" dirty="0">
              <a:solidFill>
                <a:srgbClr val="FFFFFF"/>
              </a:solidFill>
              <a:latin typeface="Source Sans Pro"/>
              <a:ea typeface="Source Sans Pro"/>
              <a:cs typeface="Source Sans Pro"/>
              <a:sym typeface="Source Sans Pro"/>
            </a:endParaRPr>
          </a:p>
        </p:txBody>
      </p:sp>
      <p:sp>
        <p:nvSpPr>
          <p:cNvPr id="5" name="Google Shape;170;p18">
            <a:extLst>
              <a:ext uri="{FF2B5EF4-FFF2-40B4-BE49-F238E27FC236}">
                <a16:creationId xmlns:a16="http://schemas.microsoft.com/office/drawing/2014/main" id="{4ACF7A61-0756-E697-A907-EE3845808052}"/>
              </a:ext>
            </a:extLst>
          </p:cNvPr>
          <p:cNvSpPr/>
          <p:nvPr/>
        </p:nvSpPr>
        <p:spPr>
          <a:xfrm rot="16200000">
            <a:off x="4847974" y="2609747"/>
            <a:ext cx="265500" cy="451800"/>
          </a:xfrm>
          <a:prstGeom prst="downArrow">
            <a:avLst>
              <a:gd name="adj1" fmla="val 50000"/>
              <a:gd name="adj2" fmla="val 50000"/>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 name="Google Shape;174;p18">
            <a:extLst>
              <a:ext uri="{FF2B5EF4-FFF2-40B4-BE49-F238E27FC236}">
                <a16:creationId xmlns:a16="http://schemas.microsoft.com/office/drawing/2014/main" id="{6BDC192D-2EBF-CE4B-0E90-234F04CE0697}"/>
              </a:ext>
            </a:extLst>
          </p:cNvPr>
          <p:cNvSpPr/>
          <p:nvPr/>
        </p:nvSpPr>
        <p:spPr>
          <a:xfrm>
            <a:off x="5403140" y="2260317"/>
            <a:ext cx="5994273" cy="1125285"/>
          </a:xfrm>
          <a:prstGeom prst="roundRect">
            <a:avLst>
              <a:gd name="adj" fmla="val 16667"/>
            </a:avLst>
          </a:prstGeom>
          <a:solidFill>
            <a:srgbClr val="F9CB9C"/>
          </a:solidFill>
          <a:ln>
            <a:noFill/>
          </a:ln>
        </p:spPr>
        <p:txBody>
          <a:bodyPr spcFirstLastPara="1" wrap="square" lIns="91425" tIns="91425" rIns="91425" bIns="91425" anchor="ctr" anchorCtr="0">
            <a:noAutofit/>
          </a:bodyPr>
          <a:lstStyle/>
          <a:p>
            <a:pPr lvl="0" algn="just">
              <a:lnSpc>
                <a:spcPct val="115000"/>
              </a:lnSpc>
              <a:buSzPts val="1100"/>
            </a:pPr>
            <a:r>
              <a:rPr lang="en-US" sz="1600" b="1" dirty="0"/>
              <a:t> E-commerce platforms aim to attract new customers and retain existing ones through marketing strategies, customer service, and user experience improvements.</a:t>
            </a:r>
            <a:endParaRPr sz="1900" b="1" i="0" u="none" strike="noStrike" cap="none" dirty="0">
              <a:solidFill>
                <a:srgbClr val="000000"/>
              </a:solidFill>
              <a:latin typeface="Arial"/>
              <a:ea typeface="Arial"/>
              <a:cs typeface="Arial"/>
              <a:sym typeface="Arial"/>
            </a:endParaRPr>
          </a:p>
        </p:txBody>
      </p:sp>
      <p:sp>
        <p:nvSpPr>
          <p:cNvPr id="7" name="Google Shape;158;p18">
            <a:extLst>
              <a:ext uri="{FF2B5EF4-FFF2-40B4-BE49-F238E27FC236}">
                <a16:creationId xmlns:a16="http://schemas.microsoft.com/office/drawing/2014/main" id="{5C0F397C-11A9-ED8F-1C54-B88D7D2D9446}"/>
              </a:ext>
            </a:extLst>
          </p:cNvPr>
          <p:cNvSpPr/>
          <p:nvPr/>
        </p:nvSpPr>
        <p:spPr>
          <a:xfrm>
            <a:off x="749149" y="3586209"/>
            <a:ext cx="3852374" cy="420000"/>
          </a:xfrm>
          <a:prstGeom prst="round2SameRect">
            <a:avLst>
              <a:gd name="adj1" fmla="val 16667"/>
              <a:gd name="adj2" fmla="val 0"/>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03</a:t>
            </a:r>
            <a:endParaRPr sz="2800" b="1" i="0" u="none" strike="noStrike" cap="none" dirty="0">
              <a:solidFill>
                <a:schemeClr val="dk1"/>
              </a:solidFill>
              <a:latin typeface="Arial"/>
              <a:ea typeface="Arial"/>
              <a:cs typeface="Arial"/>
              <a:sym typeface="Arial"/>
            </a:endParaRPr>
          </a:p>
        </p:txBody>
      </p:sp>
      <p:sp>
        <p:nvSpPr>
          <p:cNvPr id="8" name="Google Shape;159;p18">
            <a:extLst>
              <a:ext uri="{FF2B5EF4-FFF2-40B4-BE49-F238E27FC236}">
                <a16:creationId xmlns:a16="http://schemas.microsoft.com/office/drawing/2014/main" id="{16B76D6F-1288-65B9-1E4D-8060C9FCC52E}"/>
              </a:ext>
            </a:extLst>
          </p:cNvPr>
          <p:cNvSpPr/>
          <p:nvPr/>
        </p:nvSpPr>
        <p:spPr>
          <a:xfrm rot="10800000">
            <a:off x="750799" y="4020624"/>
            <a:ext cx="3852374" cy="536700"/>
          </a:xfrm>
          <a:prstGeom prst="round2SameRect">
            <a:avLst>
              <a:gd name="adj1" fmla="val 16667"/>
              <a:gd name="adj2" fmla="val 0"/>
            </a:avLst>
          </a:prstGeom>
          <a:solidFill>
            <a:srgbClr val="F6B26B"/>
          </a:solid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60;p18">
            <a:extLst>
              <a:ext uri="{FF2B5EF4-FFF2-40B4-BE49-F238E27FC236}">
                <a16:creationId xmlns:a16="http://schemas.microsoft.com/office/drawing/2014/main" id="{25D7773A-CF33-DA69-D434-F3640588FE54}"/>
              </a:ext>
            </a:extLst>
          </p:cNvPr>
          <p:cNvSpPr txBox="1"/>
          <p:nvPr/>
        </p:nvSpPr>
        <p:spPr>
          <a:xfrm>
            <a:off x="1169313" y="4009072"/>
            <a:ext cx="3291264" cy="477023"/>
          </a:xfrm>
          <a:prstGeom prst="rect">
            <a:avLst/>
          </a:prstGeom>
          <a:noFill/>
          <a:ln>
            <a:noFill/>
          </a:ln>
        </p:spPr>
        <p:txBody>
          <a:bodyPr spcFirstLastPara="1" wrap="square" lIns="91425" tIns="91425" rIns="91425" bIns="91425" anchor="t" anchorCtr="0">
            <a:spAutoFit/>
          </a:bodyPr>
          <a:lstStyle/>
          <a:p>
            <a:pPr lvl="0" algn="ctr">
              <a:buSzPts val="1900"/>
            </a:pPr>
            <a:r>
              <a:rPr lang="en-US" sz="1900" b="1" dirty="0">
                <a:solidFill>
                  <a:srgbClr val="FFFFFF"/>
                </a:solidFill>
                <a:latin typeface="Source Sans Pro"/>
                <a:ea typeface="Source Sans Pro"/>
                <a:cs typeface="Source Sans Pro"/>
                <a:sym typeface="Source Sans Pro"/>
              </a:rPr>
              <a:t>Brand Building</a:t>
            </a:r>
            <a:endParaRPr sz="2000" b="1" i="0" u="none" strike="noStrike" cap="none" dirty="0">
              <a:solidFill>
                <a:srgbClr val="FFFFFF"/>
              </a:solidFill>
              <a:latin typeface="Source Sans Pro"/>
              <a:ea typeface="Source Sans Pro"/>
              <a:cs typeface="Source Sans Pro"/>
              <a:sym typeface="Source Sans Pro"/>
            </a:endParaRPr>
          </a:p>
        </p:txBody>
      </p:sp>
      <p:sp>
        <p:nvSpPr>
          <p:cNvPr id="10" name="Google Shape;170;p18">
            <a:extLst>
              <a:ext uri="{FF2B5EF4-FFF2-40B4-BE49-F238E27FC236}">
                <a16:creationId xmlns:a16="http://schemas.microsoft.com/office/drawing/2014/main" id="{A6476804-8A30-099B-6EF9-2FC827CDB8D7}"/>
              </a:ext>
            </a:extLst>
          </p:cNvPr>
          <p:cNvSpPr/>
          <p:nvPr/>
        </p:nvSpPr>
        <p:spPr>
          <a:xfrm rot="16200000">
            <a:off x="4847974" y="3873816"/>
            <a:ext cx="265500" cy="451800"/>
          </a:xfrm>
          <a:prstGeom prst="downArrow">
            <a:avLst>
              <a:gd name="adj1" fmla="val 50000"/>
              <a:gd name="adj2" fmla="val 50000"/>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 name="Google Shape;174;p18">
            <a:extLst>
              <a:ext uri="{FF2B5EF4-FFF2-40B4-BE49-F238E27FC236}">
                <a16:creationId xmlns:a16="http://schemas.microsoft.com/office/drawing/2014/main" id="{62454DD7-2253-5255-F252-C889549007C6}"/>
              </a:ext>
            </a:extLst>
          </p:cNvPr>
          <p:cNvSpPr/>
          <p:nvPr/>
        </p:nvSpPr>
        <p:spPr>
          <a:xfrm>
            <a:off x="5403140" y="3524386"/>
            <a:ext cx="5994273" cy="1125285"/>
          </a:xfrm>
          <a:prstGeom prst="roundRect">
            <a:avLst>
              <a:gd name="adj" fmla="val 16667"/>
            </a:avLst>
          </a:prstGeom>
          <a:solidFill>
            <a:srgbClr val="F9CB9C"/>
          </a:solidFill>
          <a:ln>
            <a:noFill/>
          </a:ln>
        </p:spPr>
        <p:txBody>
          <a:bodyPr spcFirstLastPara="1" wrap="square" lIns="91425" tIns="91425" rIns="91425" bIns="91425" anchor="ctr" anchorCtr="0">
            <a:noAutofit/>
          </a:bodyPr>
          <a:lstStyle/>
          <a:p>
            <a:pPr lvl="0" algn="just">
              <a:lnSpc>
                <a:spcPct val="115000"/>
              </a:lnSpc>
              <a:buSzPts val="1100"/>
            </a:pPr>
            <a:r>
              <a:rPr lang="en-US" sz="1600" b="1" dirty="0"/>
              <a:t>Establishing and enhancing the brand's presence is often a key objective. This involves creating a positive brand image and reputation.</a:t>
            </a:r>
            <a:endParaRPr sz="1900" b="1" i="0" u="none" strike="noStrike" cap="none" dirty="0">
              <a:solidFill>
                <a:srgbClr val="000000"/>
              </a:solidFill>
              <a:latin typeface="Arial"/>
              <a:ea typeface="Arial"/>
              <a:cs typeface="Arial"/>
              <a:sym typeface="Arial"/>
            </a:endParaRPr>
          </a:p>
        </p:txBody>
      </p:sp>
      <p:sp>
        <p:nvSpPr>
          <p:cNvPr id="12" name="Google Shape;158;p18">
            <a:extLst>
              <a:ext uri="{FF2B5EF4-FFF2-40B4-BE49-F238E27FC236}">
                <a16:creationId xmlns:a16="http://schemas.microsoft.com/office/drawing/2014/main" id="{F6EEEB56-7AA0-3AD0-22AF-3F0FD6745033}"/>
              </a:ext>
            </a:extLst>
          </p:cNvPr>
          <p:cNvSpPr/>
          <p:nvPr/>
        </p:nvSpPr>
        <p:spPr>
          <a:xfrm>
            <a:off x="749149" y="4811925"/>
            <a:ext cx="3852374" cy="420000"/>
          </a:xfrm>
          <a:prstGeom prst="round2SameRect">
            <a:avLst>
              <a:gd name="adj1" fmla="val 16667"/>
              <a:gd name="adj2" fmla="val 0"/>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04</a:t>
            </a:r>
            <a:endParaRPr sz="2800" b="1" i="0" u="none" strike="noStrike" cap="none" dirty="0">
              <a:solidFill>
                <a:schemeClr val="dk1"/>
              </a:solidFill>
              <a:latin typeface="Arial"/>
              <a:ea typeface="Arial"/>
              <a:cs typeface="Arial"/>
              <a:sym typeface="Arial"/>
            </a:endParaRPr>
          </a:p>
        </p:txBody>
      </p:sp>
      <p:sp>
        <p:nvSpPr>
          <p:cNvPr id="13" name="Google Shape;159;p18">
            <a:extLst>
              <a:ext uri="{FF2B5EF4-FFF2-40B4-BE49-F238E27FC236}">
                <a16:creationId xmlns:a16="http://schemas.microsoft.com/office/drawing/2014/main" id="{023DE919-2755-F953-D761-4B26FB2D164D}"/>
              </a:ext>
            </a:extLst>
          </p:cNvPr>
          <p:cNvSpPr/>
          <p:nvPr/>
        </p:nvSpPr>
        <p:spPr>
          <a:xfrm rot="10800000">
            <a:off x="750799" y="5235949"/>
            <a:ext cx="3852374" cy="536700"/>
          </a:xfrm>
          <a:prstGeom prst="round2SameRect">
            <a:avLst>
              <a:gd name="adj1" fmla="val 16667"/>
              <a:gd name="adj2" fmla="val 0"/>
            </a:avLst>
          </a:prstGeom>
          <a:solidFill>
            <a:srgbClr val="F6B26B"/>
          </a:solid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60;p18">
            <a:extLst>
              <a:ext uri="{FF2B5EF4-FFF2-40B4-BE49-F238E27FC236}">
                <a16:creationId xmlns:a16="http://schemas.microsoft.com/office/drawing/2014/main" id="{516A64E5-6D58-791E-EF37-A940FA5BBE4E}"/>
              </a:ext>
            </a:extLst>
          </p:cNvPr>
          <p:cNvSpPr txBox="1"/>
          <p:nvPr/>
        </p:nvSpPr>
        <p:spPr>
          <a:xfrm>
            <a:off x="1062752" y="5119593"/>
            <a:ext cx="3291264" cy="769411"/>
          </a:xfrm>
          <a:prstGeom prst="rect">
            <a:avLst/>
          </a:prstGeom>
          <a:noFill/>
          <a:ln>
            <a:noFill/>
          </a:ln>
        </p:spPr>
        <p:txBody>
          <a:bodyPr spcFirstLastPara="1" wrap="square" lIns="91425" tIns="91425" rIns="91425" bIns="91425" anchor="t" anchorCtr="0">
            <a:spAutoFit/>
          </a:bodyPr>
          <a:lstStyle/>
          <a:p>
            <a:pPr lvl="0" algn="ctr">
              <a:buSzPts val="1900"/>
            </a:pPr>
            <a:r>
              <a:rPr lang="en-US" sz="1900" b="1" dirty="0">
                <a:solidFill>
                  <a:srgbClr val="FFFFFF"/>
                </a:solidFill>
                <a:latin typeface="Source Sans Pro"/>
                <a:ea typeface="Source Sans Pro"/>
                <a:cs typeface="Source Sans Pro"/>
                <a:sym typeface="Source Sans Pro"/>
              </a:rPr>
              <a:t>Innovation and Technology</a:t>
            </a:r>
            <a:endParaRPr sz="2000" b="1" i="0" u="none" strike="noStrike" cap="none" dirty="0">
              <a:solidFill>
                <a:srgbClr val="FFFFFF"/>
              </a:solidFill>
              <a:latin typeface="Source Sans Pro"/>
              <a:ea typeface="Source Sans Pro"/>
              <a:cs typeface="Source Sans Pro"/>
              <a:sym typeface="Source Sans Pro"/>
            </a:endParaRPr>
          </a:p>
        </p:txBody>
      </p:sp>
      <p:sp>
        <p:nvSpPr>
          <p:cNvPr id="15" name="Google Shape;170;p18">
            <a:extLst>
              <a:ext uri="{FF2B5EF4-FFF2-40B4-BE49-F238E27FC236}">
                <a16:creationId xmlns:a16="http://schemas.microsoft.com/office/drawing/2014/main" id="{CCC04BC0-201B-C39F-5C26-FAE4A0BD716C}"/>
              </a:ext>
            </a:extLst>
          </p:cNvPr>
          <p:cNvSpPr/>
          <p:nvPr/>
        </p:nvSpPr>
        <p:spPr>
          <a:xfrm rot="16200000">
            <a:off x="4847974" y="5099532"/>
            <a:ext cx="265500" cy="451800"/>
          </a:xfrm>
          <a:prstGeom prst="downArrow">
            <a:avLst>
              <a:gd name="adj1" fmla="val 50000"/>
              <a:gd name="adj2" fmla="val 50000"/>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 name="Google Shape;174;p18">
            <a:extLst>
              <a:ext uri="{FF2B5EF4-FFF2-40B4-BE49-F238E27FC236}">
                <a16:creationId xmlns:a16="http://schemas.microsoft.com/office/drawing/2014/main" id="{3B8D31D2-7697-8650-0478-0B479A7F1484}"/>
              </a:ext>
            </a:extLst>
          </p:cNvPr>
          <p:cNvSpPr/>
          <p:nvPr/>
        </p:nvSpPr>
        <p:spPr>
          <a:xfrm>
            <a:off x="5403140" y="4750102"/>
            <a:ext cx="5994273" cy="1138902"/>
          </a:xfrm>
          <a:prstGeom prst="roundRect">
            <a:avLst>
              <a:gd name="adj" fmla="val 16667"/>
            </a:avLst>
          </a:prstGeom>
          <a:solidFill>
            <a:srgbClr val="F9CB9C"/>
          </a:solidFill>
          <a:ln>
            <a:noFill/>
          </a:ln>
        </p:spPr>
        <p:txBody>
          <a:bodyPr spcFirstLastPara="1" wrap="square" lIns="91425" tIns="91425" rIns="91425" bIns="91425" anchor="ctr" anchorCtr="0">
            <a:noAutofit/>
          </a:bodyPr>
          <a:lstStyle/>
          <a:p>
            <a:pPr lvl="0" algn="just">
              <a:lnSpc>
                <a:spcPct val="115000"/>
              </a:lnSpc>
              <a:buSzPts val="1100"/>
            </a:pPr>
            <a:r>
              <a:rPr lang="en-US" sz="1800" b="1" dirty="0"/>
              <a:t>Staying abreast of technological advancements and incorporating innovations, such as mobile apps or advanced search functionalities, can be a goal for e-commerce platforms.</a:t>
            </a:r>
            <a:endParaRPr sz="1800" b="1" i="0" u="none" strike="noStrike" cap="none" dirty="0">
              <a:solidFill>
                <a:srgbClr val="000000"/>
              </a:solidFil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par>
                                <p:cTn id="8" presetID="10" presetClass="entr" presetSubtype="0"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1000"/>
                                        <p:tgtEl>
                                          <p:spTgt spid="159"/>
                                        </p:tgtEl>
                                      </p:cBhvr>
                                    </p:animEffect>
                                  </p:childTnLst>
                                </p:cTn>
                              </p:par>
                              <p:par>
                                <p:cTn id="11" presetID="10" presetClass="entr" presetSubtype="0" fill="hold" nodeType="withEffect">
                                  <p:stCondLst>
                                    <p:cond delay="0"/>
                                  </p:stCondLst>
                                  <p:childTnLst>
                                    <p:set>
                                      <p:cBhvr>
                                        <p:cTn id="12" dur="1" fill="hold">
                                          <p:stCondLst>
                                            <p:cond delay="0"/>
                                          </p:stCondLst>
                                        </p:cTn>
                                        <p:tgtEl>
                                          <p:spTgt spid="160"/>
                                        </p:tgtEl>
                                        <p:attrNameLst>
                                          <p:attrName>style.visibility</p:attrName>
                                        </p:attrNameLst>
                                      </p:cBhvr>
                                      <p:to>
                                        <p:strVal val="visible"/>
                                      </p:to>
                                    </p:set>
                                    <p:animEffect transition="in" filter="fade">
                                      <p:cBhvr>
                                        <p:cTn id="13" dur="1000"/>
                                        <p:tgtEl>
                                          <p:spTgt spid="160"/>
                                        </p:tgtEl>
                                      </p:cBhvr>
                                    </p:animEffect>
                                  </p:childTnLst>
                                </p:cTn>
                              </p:par>
                              <p:par>
                                <p:cTn id="14" presetID="10" presetClass="entr" presetSubtype="0" fill="hold" nodeType="withEffect">
                                  <p:stCondLst>
                                    <p:cond delay="0"/>
                                  </p:stCondLst>
                                  <p:childTnLst>
                                    <p:set>
                                      <p:cBhvr>
                                        <p:cTn id="15" dur="1" fill="hold">
                                          <p:stCondLst>
                                            <p:cond delay="0"/>
                                          </p:stCondLst>
                                        </p:cTn>
                                        <p:tgtEl>
                                          <p:spTgt spid="170"/>
                                        </p:tgtEl>
                                        <p:attrNameLst>
                                          <p:attrName>style.visibility</p:attrName>
                                        </p:attrNameLst>
                                      </p:cBhvr>
                                      <p:to>
                                        <p:strVal val="visible"/>
                                      </p:to>
                                    </p:set>
                                    <p:animEffect transition="in" filter="fade">
                                      <p:cBhvr>
                                        <p:cTn id="16" dur="1000"/>
                                        <p:tgtEl>
                                          <p:spTgt spid="170"/>
                                        </p:tgtEl>
                                      </p:cBhvr>
                                    </p:animEffect>
                                  </p:childTnLst>
                                </p:cTn>
                              </p:par>
                              <p:par>
                                <p:cTn id="17" presetID="10" presetClass="entr" presetSubtype="0" fill="hold" nodeType="withEffect">
                                  <p:stCondLst>
                                    <p:cond delay="0"/>
                                  </p:stCondLst>
                                  <p:childTnLst>
                                    <p:set>
                                      <p:cBhvr>
                                        <p:cTn id="18" dur="1" fill="hold">
                                          <p:stCondLst>
                                            <p:cond delay="0"/>
                                          </p:stCondLst>
                                        </p:cTn>
                                        <p:tgtEl>
                                          <p:spTgt spid="174"/>
                                        </p:tgtEl>
                                        <p:attrNameLst>
                                          <p:attrName>style.visibility</p:attrName>
                                        </p:attrNameLst>
                                      </p:cBhvr>
                                      <p:to>
                                        <p:strVal val="visible"/>
                                      </p:to>
                                    </p:set>
                                    <p:animEffect transition="in" filter="fade">
                                      <p:cBhvr>
                                        <p:cTn id="19" dur="1000"/>
                                        <p:tgtEl>
                                          <p:spTgt spid="17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childTnLst>
                                </p:cTn>
                              </p:par>
                              <p:par>
                                <p:cTn id="45" presetID="10"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childTnLst>
                                </p:cTn>
                              </p:par>
                              <p:par>
                                <p:cTn id="48" presetID="10" presetClass="entr" presetSubtype="0"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childTnLst>
                                </p:cTn>
                              </p:par>
                              <p:par>
                                <p:cTn id="51" presetID="10"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childTnLst>
                                </p:cTn>
                              </p:par>
                              <p:par>
                                <p:cTn id="59" presetID="10"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childTnLst>
                                </p:cTn>
                              </p:par>
                              <p:par>
                                <p:cTn id="62" presetID="10"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childTnLst>
                                </p:cTn>
                              </p:par>
                              <p:par>
                                <p:cTn id="65" presetID="10"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childTnLst>
                                </p:cTn>
                              </p:par>
                              <p:par>
                                <p:cTn id="68" presetID="10" presetClass="entr" presetSubtype="0"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5B0D-89C8-02AF-54FE-BB30C3FE0F35}"/>
              </a:ext>
            </a:extLst>
          </p:cNvPr>
          <p:cNvSpPr>
            <a:spLocks noGrp="1"/>
          </p:cNvSpPr>
          <p:nvPr>
            <p:ph type="title"/>
          </p:nvPr>
        </p:nvSpPr>
        <p:spPr/>
        <p:txBody>
          <a:bodyPr/>
          <a:lstStyle/>
          <a:p>
            <a:r>
              <a:rPr lang="en-US" dirty="0"/>
              <a:t>Purpose</a:t>
            </a:r>
          </a:p>
        </p:txBody>
      </p:sp>
      <p:sp>
        <p:nvSpPr>
          <p:cNvPr id="3" name="Text Placeholder 2">
            <a:extLst>
              <a:ext uri="{FF2B5EF4-FFF2-40B4-BE49-F238E27FC236}">
                <a16:creationId xmlns:a16="http://schemas.microsoft.com/office/drawing/2014/main" id="{EE2F6853-AA34-B683-49C9-178FA7248A82}"/>
              </a:ext>
            </a:extLst>
          </p:cNvPr>
          <p:cNvSpPr>
            <a:spLocks noGrp="1"/>
          </p:cNvSpPr>
          <p:nvPr>
            <p:ph type="body" idx="1"/>
          </p:nvPr>
        </p:nvSpPr>
        <p:spPr>
          <a:xfrm>
            <a:off x="838200" y="1343025"/>
            <a:ext cx="10515600" cy="4833938"/>
          </a:xfrm>
        </p:spPr>
        <p:txBody>
          <a:bodyPr/>
          <a:lstStyle/>
          <a:p>
            <a:pPr marL="114300" indent="0" algn="just">
              <a:buNone/>
            </a:pPr>
            <a:r>
              <a:rPr lang="en-US" sz="2800" dirty="0"/>
              <a:t>The purpose of e-commerce in the gadget industry is to provide a convenient platform for buying and selling electronic devices online. It enables consumers to browse a wide range of gadgets, compare prices, and make secure transactions from the comfort of their homes. E-commerce also allows gadget manufacturers and retailers to reach a global audience, increasing market visibility and potential sales. Additionally, it facilitates efficient inventory management and customer service, contributing to a seamless shopping experience for tech enthusiasts.</a:t>
            </a:r>
          </a:p>
          <a:p>
            <a:endParaRPr lang="en-US" dirty="0"/>
          </a:p>
        </p:txBody>
      </p:sp>
      <p:sp>
        <p:nvSpPr>
          <p:cNvPr id="4" name="Slide Number Placeholder 3">
            <a:extLst>
              <a:ext uri="{FF2B5EF4-FFF2-40B4-BE49-F238E27FC236}">
                <a16:creationId xmlns:a16="http://schemas.microsoft.com/office/drawing/2014/main" id="{6B195D8C-6E95-CFD7-C32B-1B53D9D7850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53463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838200" y="92565"/>
            <a:ext cx="10515600" cy="7515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US" sz="3400" b="1" dirty="0"/>
              <a:t>Main</a:t>
            </a:r>
            <a:r>
              <a:rPr lang="en-US" sz="1900" b="1" dirty="0"/>
              <a:t> </a:t>
            </a:r>
            <a:r>
              <a:rPr lang="en-US" sz="3400" b="1" dirty="0"/>
              <a:t>Function of the system</a:t>
            </a:r>
            <a:endParaRPr dirty="0"/>
          </a:p>
        </p:txBody>
      </p:sp>
      <p:sp>
        <p:nvSpPr>
          <p:cNvPr id="183" name="Google Shape;183;p19"/>
          <p:cNvSpPr txBox="1">
            <a:spLocks noGrp="1"/>
          </p:cNvSpPr>
          <p:nvPr>
            <p:ph type="sldNum" idx="12"/>
          </p:nvPr>
        </p:nvSpPr>
        <p:spPr>
          <a:xfrm>
            <a:off x="5366236" y="6233258"/>
            <a:ext cx="5511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8</a:t>
            </a:fld>
            <a:endParaRPr/>
          </a:p>
        </p:txBody>
      </p:sp>
      <p:sp>
        <p:nvSpPr>
          <p:cNvPr id="184" name="Google Shape;184;p19"/>
          <p:cNvSpPr txBox="1"/>
          <p:nvPr/>
        </p:nvSpPr>
        <p:spPr>
          <a:xfrm>
            <a:off x="810551" y="1050956"/>
            <a:ext cx="10515599" cy="1107965"/>
          </a:xfrm>
          <a:prstGeom prst="rect">
            <a:avLst/>
          </a:prstGeom>
          <a:noFill/>
          <a:ln>
            <a:noFill/>
          </a:ln>
        </p:spPr>
        <p:txBody>
          <a:bodyPr spcFirstLastPara="1" wrap="square" lIns="91425" tIns="91425" rIns="91425" bIns="91425" anchor="t" anchorCtr="0">
            <a:spAutoFit/>
          </a:bodyPr>
          <a:lstStyle/>
          <a:p>
            <a:pPr lvl="0" algn="just">
              <a:buSzPts val="1500"/>
            </a:pPr>
            <a:r>
              <a:rPr lang="en-US" sz="2000" b="1" i="0" u="none" strike="noStrike" cap="none" dirty="0">
                <a:solidFill>
                  <a:schemeClr val="tx1"/>
                </a:solidFill>
                <a:latin typeface="Source Sans Pro"/>
                <a:ea typeface="Source Sans Pro"/>
                <a:cs typeface="Source Sans Pro"/>
                <a:sym typeface="Source Sans Pro"/>
              </a:rPr>
              <a:t>The main function of an e-</a:t>
            </a:r>
            <a:r>
              <a:rPr lang="en-US" sz="2000" b="1" dirty="0">
                <a:solidFill>
                  <a:schemeClr val="tx1"/>
                </a:solidFill>
              </a:rPr>
              <a:t>gadgets</a:t>
            </a:r>
            <a:r>
              <a:rPr lang="en-US" sz="2000" b="1" i="0" u="none" strike="noStrike" cap="none" dirty="0">
                <a:solidFill>
                  <a:schemeClr val="tx1"/>
                </a:solidFill>
                <a:latin typeface="Source Sans Pro"/>
                <a:ea typeface="Source Sans Pro"/>
                <a:cs typeface="Source Sans Pro"/>
                <a:sym typeface="Source Sans Pro"/>
              </a:rPr>
              <a:t> system is to facilitate online buying and selling transactions. Here are the primary functions and key features of an e-commerce system:</a:t>
            </a:r>
          </a:p>
        </p:txBody>
      </p:sp>
      <p:sp>
        <p:nvSpPr>
          <p:cNvPr id="191" name="Google Shape;191;p19"/>
          <p:cNvSpPr txBox="1"/>
          <p:nvPr/>
        </p:nvSpPr>
        <p:spPr>
          <a:xfrm>
            <a:off x="439625" y="3474375"/>
            <a:ext cx="3664784" cy="492412"/>
          </a:xfrm>
          <a:prstGeom prst="rect">
            <a:avLst/>
          </a:prstGeom>
          <a:noFill/>
          <a:ln>
            <a:noFill/>
          </a:ln>
        </p:spPr>
        <p:txBody>
          <a:bodyPr spcFirstLastPara="1" wrap="square" lIns="91425" tIns="91425" rIns="91425" bIns="91425" anchor="t" anchorCtr="0">
            <a:spAutoFit/>
          </a:bodyPr>
          <a:lstStyle/>
          <a:p>
            <a:pPr lvl="0" algn="ctr">
              <a:buSzPts val="1400"/>
            </a:pPr>
            <a:r>
              <a:rPr lang="en-US" sz="2000" b="1" dirty="0">
                <a:latin typeface="Source Sans Pro"/>
                <a:ea typeface="Source Sans Pro"/>
                <a:cs typeface="Source Sans Pro"/>
                <a:sym typeface="Source Sans Pro"/>
              </a:rPr>
              <a:t>product catalog management</a:t>
            </a:r>
            <a:endParaRPr sz="2000" b="1" i="0" u="none" strike="noStrike" cap="none" dirty="0">
              <a:solidFill>
                <a:srgbClr val="000000"/>
              </a:solidFill>
              <a:latin typeface="Source Sans Pro"/>
              <a:ea typeface="Source Sans Pro"/>
              <a:cs typeface="Source Sans Pro"/>
              <a:sym typeface="Source Sans Pro"/>
            </a:endParaRPr>
          </a:p>
        </p:txBody>
      </p:sp>
      <p:sp>
        <p:nvSpPr>
          <p:cNvPr id="192" name="Google Shape;192;p19"/>
          <p:cNvSpPr txBox="1"/>
          <p:nvPr/>
        </p:nvSpPr>
        <p:spPr>
          <a:xfrm>
            <a:off x="4696252" y="3437221"/>
            <a:ext cx="3411808" cy="492412"/>
          </a:xfrm>
          <a:prstGeom prst="rect">
            <a:avLst/>
          </a:prstGeom>
          <a:noFill/>
          <a:ln>
            <a:noFill/>
          </a:ln>
        </p:spPr>
        <p:txBody>
          <a:bodyPr spcFirstLastPara="1" wrap="square" lIns="91425" tIns="91425" rIns="91425" bIns="91425" anchor="t" anchorCtr="0">
            <a:spAutoFit/>
          </a:bodyPr>
          <a:lstStyle/>
          <a:p>
            <a:pPr lvl="0" algn="ctr">
              <a:buSzPts val="1400"/>
            </a:pPr>
            <a:r>
              <a:rPr lang="en-US" sz="2000" b="1" dirty="0">
                <a:latin typeface="Source Sans Pro"/>
                <a:ea typeface="Source Sans Pro"/>
                <a:cs typeface="Source Sans Pro"/>
                <a:sym typeface="Source Sans Pro"/>
              </a:rPr>
              <a:t>User Account Management</a:t>
            </a:r>
            <a:endParaRPr sz="2000" b="1" i="0" u="none" strike="noStrike" cap="none" dirty="0">
              <a:solidFill>
                <a:srgbClr val="000000"/>
              </a:solidFill>
              <a:latin typeface="Source Sans Pro"/>
              <a:ea typeface="Source Sans Pro"/>
              <a:cs typeface="Source Sans Pro"/>
              <a:sym typeface="Source Sans Pro"/>
            </a:endParaRPr>
          </a:p>
        </p:txBody>
      </p:sp>
      <p:sp>
        <p:nvSpPr>
          <p:cNvPr id="193" name="Google Shape;193;p19"/>
          <p:cNvSpPr txBox="1"/>
          <p:nvPr/>
        </p:nvSpPr>
        <p:spPr>
          <a:xfrm>
            <a:off x="862587" y="5375487"/>
            <a:ext cx="2990499" cy="800189"/>
          </a:xfrm>
          <a:prstGeom prst="rect">
            <a:avLst/>
          </a:prstGeom>
          <a:noFill/>
          <a:ln>
            <a:noFill/>
          </a:ln>
        </p:spPr>
        <p:txBody>
          <a:bodyPr spcFirstLastPara="1" wrap="square" lIns="91425" tIns="91425" rIns="91425" bIns="91425" anchor="t" anchorCtr="0">
            <a:spAutoFit/>
          </a:bodyPr>
          <a:lstStyle/>
          <a:p>
            <a:pPr lvl="0" algn="ctr">
              <a:buSzPts val="1400"/>
            </a:pPr>
            <a:r>
              <a:rPr lang="en-US" sz="2000" b="1" dirty="0">
                <a:latin typeface="Source Sans Pro"/>
                <a:ea typeface="Source Sans Pro"/>
                <a:cs typeface="Source Sans Pro"/>
                <a:sym typeface="Source Sans Pro"/>
              </a:rPr>
              <a:t>order processing and fulfillment</a:t>
            </a:r>
            <a:endParaRPr sz="2000" b="1" i="0" u="none" strike="noStrike" cap="none" dirty="0">
              <a:solidFill>
                <a:srgbClr val="000000"/>
              </a:solidFill>
              <a:latin typeface="Source Sans Pro"/>
              <a:ea typeface="Source Sans Pro"/>
              <a:cs typeface="Source Sans Pro"/>
              <a:sym typeface="Source Sans Pro"/>
            </a:endParaRPr>
          </a:p>
        </p:txBody>
      </p:sp>
      <p:sp>
        <p:nvSpPr>
          <p:cNvPr id="194" name="Google Shape;194;p19"/>
          <p:cNvSpPr txBox="1"/>
          <p:nvPr/>
        </p:nvSpPr>
        <p:spPr>
          <a:xfrm>
            <a:off x="4959912" y="5283171"/>
            <a:ext cx="3030773" cy="800189"/>
          </a:xfrm>
          <a:prstGeom prst="rect">
            <a:avLst/>
          </a:prstGeom>
          <a:noFill/>
          <a:ln>
            <a:noFill/>
          </a:ln>
        </p:spPr>
        <p:txBody>
          <a:bodyPr spcFirstLastPara="1" wrap="square" lIns="91425" tIns="91425" rIns="91425" bIns="91425" anchor="t" anchorCtr="0">
            <a:spAutoFit/>
          </a:bodyPr>
          <a:lstStyle/>
          <a:p>
            <a:pPr lvl="0" algn="ctr">
              <a:buSzPts val="1400"/>
            </a:pPr>
            <a:r>
              <a:rPr lang="en-US" sz="2000" b="1" dirty="0">
                <a:latin typeface="Source Sans Pro"/>
                <a:ea typeface="Source Sans Pro"/>
                <a:cs typeface="Source Sans Pro"/>
                <a:sym typeface="Source Sans Pro"/>
              </a:rPr>
              <a:t>Customer Reviews and Ratings</a:t>
            </a:r>
            <a:endParaRPr sz="2000" b="1" i="0" u="none" strike="noStrike" cap="none" dirty="0">
              <a:solidFill>
                <a:srgbClr val="000000"/>
              </a:solidFill>
              <a:latin typeface="Source Sans Pro"/>
              <a:ea typeface="Source Sans Pro"/>
              <a:cs typeface="Source Sans Pro"/>
              <a:sym typeface="Source Sans Pro"/>
            </a:endParaRPr>
          </a:p>
        </p:txBody>
      </p:sp>
      <p:pic>
        <p:nvPicPr>
          <p:cNvPr id="6" name="Picture 5">
            <a:extLst>
              <a:ext uri="{FF2B5EF4-FFF2-40B4-BE49-F238E27FC236}">
                <a16:creationId xmlns:a16="http://schemas.microsoft.com/office/drawing/2014/main" id="{AAC966B1-44F1-5C1D-CB45-654E48688DA2}"/>
              </a:ext>
            </a:extLst>
          </p:cNvPr>
          <p:cNvPicPr>
            <a:picLocks noChangeAspect="1"/>
          </p:cNvPicPr>
          <p:nvPr/>
        </p:nvPicPr>
        <p:blipFill>
          <a:blip r:embed="rId3"/>
          <a:stretch>
            <a:fillRect/>
          </a:stretch>
        </p:blipFill>
        <p:spPr>
          <a:xfrm>
            <a:off x="862587" y="2288267"/>
            <a:ext cx="2326200" cy="1147020"/>
          </a:xfrm>
          <a:prstGeom prst="rect">
            <a:avLst/>
          </a:prstGeom>
        </p:spPr>
      </p:pic>
      <p:pic>
        <p:nvPicPr>
          <p:cNvPr id="8" name="Picture 7">
            <a:extLst>
              <a:ext uri="{FF2B5EF4-FFF2-40B4-BE49-F238E27FC236}">
                <a16:creationId xmlns:a16="http://schemas.microsoft.com/office/drawing/2014/main" id="{19B5CA8E-1F5B-EFEB-AC41-B4BB33C049FE}"/>
              </a:ext>
            </a:extLst>
          </p:cNvPr>
          <p:cNvPicPr>
            <a:picLocks noChangeAspect="1"/>
          </p:cNvPicPr>
          <p:nvPr/>
        </p:nvPicPr>
        <p:blipFill>
          <a:blip r:embed="rId4"/>
          <a:stretch>
            <a:fillRect/>
          </a:stretch>
        </p:blipFill>
        <p:spPr>
          <a:xfrm>
            <a:off x="5028724" y="2140135"/>
            <a:ext cx="2522893" cy="1412820"/>
          </a:xfrm>
          <a:prstGeom prst="rect">
            <a:avLst/>
          </a:prstGeom>
        </p:spPr>
      </p:pic>
      <p:pic>
        <p:nvPicPr>
          <p:cNvPr id="12" name="Picture 11">
            <a:extLst>
              <a:ext uri="{FF2B5EF4-FFF2-40B4-BE49-F238E27FC236}">
                <a16:creationId xmlns:a16="http://schemas.microsoft.com/office/drawing/2014/main" id="{121919C6-45D8-00DD-2C4C-D0550D9FD933}"/>
              </a:ext>
            </a:extLst>
          </p:cNvPr>
          <p:cNvPicPr>
            <a:picLocks noChangeAspect="1"/>
          </p:cNvPicPr>
          <p:nvPr/>
        </p:nvPicPr>
        <p:blipFill>
          <a:blip r:embed="rId5"/>
          <a:stretch>
            <a:fillRect/>
          </a:stretch>
        </p:blipFill>
        <p:spPr>
          <a:xfrm>
            <a:off x="8659475" y="1823662"/>
            <a:ext cx="1937847" cy="1937847"/>
          </a:xfrm>
          <a:prstGeom prst="rect">
            <a:avLst/>
          </a:prstGeom>
        </p:spPr>
      </p:pic>
      <p:sp>
        <p:nvSpPr>
          <p:cNvPr id="13" name="Google Shape;192;p19">
            <a:extLst>
              <a:ext uri="{FF2B5EF4-FFF2-40B4-BE49-F238E27FC236}">
                <a16:creationId xmlns:a16="http://schemas.microsoft.com/office/drawing/2014/main" id="{CD93852A-E178-D7FE-F572-C83E0FA742A6}"/>
              </a:ext>
            </a:extLst>
          </p:cNvPr>
          <p:cNvSpPr txBox="1"/>
          <p:nvPr/>
        </p:nvSpPr>
        <p:spPr>
          <a:xfrm>
            <a:off x="8302871" y="3474375"/>
            <a:ext cx="3411808" cy="492412"/>
          </a:xfrm>
          <a:prstGeom prst="rect">
            <a:avLst/>
          </a:prstGeom>
          <a:noFill/>
          <a:ln>
            <a:noFill/>
          </a:ln>
        </p:spPr>
        <p:txBody>
          <a:bodyPr spcFirstLastPara="1" wrap="square" lIns="91425" tIns="91425" rIns="91425" bIns="91425" anchor="t" anchorCtr="0">
            <a:spAutoFit/>
          </a:bodyPr>
          <a:lstStyle/>
          <a:p>
            <a:pPr lvl="0" algn="ctr">
              <a:buSzPts val="1400"/>
            </a:pPr>
            <a:r>
              <a:rPr lang="en-US" sz="2000" b="1" dirty="0">
                <a:latin typeface="Source Sans Pro"/>
                <a:ea typeface="Source Sans Pro"/>
                <a:cs typeface="Source Sans Pro"/>
                <a:sym typeface="Source Sans Pro"/>
              </a:rPr>
              <a:t>Shopping Cart and Checkout</a:t>
            </a:r>
            <a:endParaRPr sz="2000" b="1" i="0" u="none" strike="noStrike" cap="none" dirty="0">
              <a:solidFill>
                <a:srgbClr val="000000"/>
              </a:solidFill>
              <a:latin typeface="Source Sans Pro"/>
              <a:ea typeface="Source Sans Pro"/>
              <a:cs typeface="Source Sans Pro"/>
              <a:sym typeface="Source Sans Pro"/>
            </a:endParaRPr>
          </a:p>
        </p:txBody>
      </p:sp>
      <p:pic>
        <p:nvPicPr>
          <p:cNvPr id="15" name="Picture 14">
            <a:extLst>
              <a:ext uri="{FF2B5EF4-FFF2-40B4-BE49-F238E27FC236}">
                <a16:creationId xmlns:a16="http://schemas.microsoft.com/office/drawing/2014/main" id="{04566649-A0EE-6B79-626C-C4A004143709}"/>
              </a:ext>
            </a:extLst>
          </p:cNvPr>
          <p:cNvPicPr>
            <a:picLocks noChangeAspect="1"/>
          </p:cNvPicPr>
          <p:nvPr/>
        </p:nvPicPr>
        <p:blipFill>
          <a:blip r:embed="rId6"/>
          <a:stretch>
            <a:fillRect/>
          </a:stretch>
        </p:blipFill>
        <p:spPr>
          <a:xfrm>
            <a:off x="734809" y="4085505"/>
            <a:ext cx="2874992" cy="1255308"/>
          </a:xfrm>
          <a:prstGeom prst="rect">
            <a:avLst/>
          </a:prstGeom>
        </p:spPr>
      </p:pic>
      <p:pic>
        <p:nvPicPr>
          <p:cNvPr id="17" name="Picture 16">
            <a:extLst>
              <a:ext uri="{FF2B5EF4-FFF2-40B4-BE49-F238E27FC236}">
                <a16:creationId xmlns:a16="http://schemas.microsoft.com/office/drawing/2014/main" id="{D4C9B711-7C4A-C54F-F482-E0E0E9FE8385}"/>
              </a:ext>
            </a:extLst>
          </p:cNvPr>
          <p:cNvPicPr>
            <a:picLocks noChangeAspect="1"/>
          </p:cNvPicPr>
          <p:nvPr/>
        </p:nvPicPr>
        <p:blipFill>
          <a:blip r:embed="rId7"/>
          <a:stretch>
            <a:fillRect/>
          </a:stretch>
        </p:blipFill>
        <p:spPr>
          <a:xfrm>
            <a:off x="5433232" y="4000979"/>
            <a:ext cx="1937847" cy="1454225"/>
          </a:xfrm>
          <a:prstGeom prst="rect">
            <a:avLst/>
          </a:prstGeom>
        </p:spPr>
      </p:pic>
      <p:pic>
        <p:nvPicPr>
          <p:cNvPr id="19" name="Picture 18">
            <a:extLst>
              <a:ext uri="{FF2B5EF4-FFF2-40B4-BE49-F238E27FC236}">
                <a16:creationId xmlns:a16="http://schemas.microsoft.com/office/drawing/2014/main" id="{CAB1DB4B-0C1C-DDE2-C9D7-885A17D56266}"/>
              </a:ext>
            </a:extLst>
          </p:cNvPr>
          <p:cNvPicPr>
            <a:picLocks noChangeAspect="1"/>
          </p:cNvPicPr>
          <p:nvPr/>
        </p:nvPicPr>
        <p:blipFill>
          <a:blip r:embed="rId8"/>
          <a:stretch>
            <a:fillRect/>
          </a:stretch>
        </p:blipFill>
        <p:spPr>
          <a:xfrm>
            <a:off x="8951798" y="4091313"/>
            <a:ext cx="2113953" cy="1243693"/>
          </a:xfrm>
          <a:prstGeom prst="rect">
            <a:avLst/>
          </a:prstGeom>
        </p:spPr>
      </p:pic>
      <p:sp>
        <p:nvSpPr>
          <p:cNvPr id="20" name="Google Shape;194;p19">
            <a:extLst>
              <a:ext uri="{FF2B5EF4-FFF2-40B4-BE49-F238E27FC236}">
                <a16:creationId xmlns:a16="http://schemas.microsoft.com/office/drawing/2014/main" id="{AF2834CC-1FB6-4B62-0012-57171FDF348B}"/>
              </a:ext>
            </a:extLst>
          </p:cNvPr>
          <p:cNvSpPr txBox="1"/>
          <p:nvPr/>
        </p:nvSpPr>
        <p:spPr>
          <a:xfrm>
            <a:off x="8493387" y="5283170"/>
            <a:ext cx="3030773" cy="492412"/>
          </a:xfrm>
          <a:prstGeom prst="rect">
            <a:avLst/>
          </a:prstGeom>
          <a:noFill/>
          <a:ln>
            <a:noFill/>
          </a:ln>
        </p:spPr>
        <p:txBody>
          <a:bodyPr spcFirstLastPara="1" wrap="square" lIns="91425" tIns="91425" rIns="91425" bIns="91425" anchor="t" anchorCtr="0">
            <a:spAutoFit/>
          </a:bodyPr>
          <a:lstStyle/>
          <a:p>
            <a:pPr lvl="0" algn="ctr">
              <a:buSzPts val="1400"/>
            </a:pPr>
            <a:r>
              <a:rPr lang="en-US" sz="2000" b="1" dirty="0">
                <a:latin typeface="Source Sans Pro"/>
                <a:ea typeface="Source Sans Pro"/>
                <a:cs typeface="Source Sans Pro"/>
                <a:sym typeface="Source Sans Pro"/>
              </a:rPr>
              <a:t>Search and Navigation</a:t>
            </a:r>
            <a:endParaRPr sz="2000" b="1" i="0" u="none" strike="noStrike" cap="none" dirty="0">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par>
                                <p:cTn id="8" presetID="10" presetClass="entr" presetSubtype="0" fill="hold"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fade">
                                      <p:cBhvr>
                                        <p:cTn id="10" dur="1000"/>
                                        <p:tgtEl>
                                          <p:spTgt spid="192"/>
                                        </p:tgtEl>
                                      </p:cBhvr>
                                    </p:animEffect>
                                  </p:childTnLst>
                                </p:cTn>
                              </p:par>
                              <p:par>
                                <p:cTn id="11" presetID="10" presetClass="entr" presetSubtype="0" fill="hold" nodeType="withEffect">
                                  <p:stCondLst>
                                    <p:cond delay="0"/>
                                  </p:stCondLst>
                                  <p:childTnLst>
                                    <p:set>
                                      <p:cBhvr>
                                        <p:cTn id="12" dur="1" fill="hold">
                                          <p:stCondLst>
                                            <p:cond delay="0"/>
                                          </p:stCondLst>
                                        </p:cTn>
                                        <p:tgtEl>
                                          <p:spTgt spid="193"/>
                                        </p:tgtEl>
                                        <p:attrNameLst>
                                          <p:attrName>style.visibility</p:attrName>
                                        </p:attrNameLst>
                                      </p:cBhvr>
                                      <p:to>
                                        <p:strVal val="visible"/>
                                      </p:to>
                                    </p:set>
                                    <p:animEffect transition="in" filter="fade">
                                      <p:cBhvr>
                                        <p:cTn id="13" dur="1000"/>
                                        <p:tgtEl>
                                          <p:spTgt spid="193"/>
                                        </p:tgtEl>
                                      </p:cBhvr>
                                    </p:animEffect>
                                  </p:childTnLst>
                                </p:cTn>
                              </p:par>
                              <p:par>
                                <p:cTn id="14" presetID="10" presetClass="entr" presetSubtype="0" fill="hold" nodeType="withEffect">
                                  <p:stCondLst>
                                    <p:cond delay="0"/>
                                  </p:stCondLst>
                                  <p:childTnLst>
                                    <p:set>
                                      <p:cBhvr>
                                        <p:cTn id="15" dur="1" fill="hold">
                                          <p:stCondLst>
                                            <p:cond delay="0"/>
                                          </p:stCondLst>
                                        </p:cTn>
                                        <p:tgtEl>
                                          <p:spTgt spid="194"/>
                                        </p:tgtEl>
                                        <p:attrNameLst>
                                          <p:attrName>style.visibility</p:attrName>
                                        </p:attrNameLst>
                                      </p:cBhvr>
                                      <p:to>
                                        <p:strVal val="visible"/>
                                      </p:to>
                                    </p:set>
                                    <p:animEffect transition="in" filter="fade">
                                      <p:cBhvr>
                                        <p:cTn id="16" dur="1000"/>
                                        <p:tgtEl>
                                          <p:spTgt spid="194"/>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Login Page</a:t>
            </a:r>
            <a:endParaRPr lang="en-US" dirty="0"/>
          </a:p>
        </p:txBody>
      </p:sp>
      <p:sp>
        <p:nvSpPr>
          <p:cNvPr id="3" name="Text Placeholder 2"/>
          <p:cNvSpPr>
            <a:spLocks noGrp="1"/>
          </p:cNvSpPr>
          <p:nvPr>
            <p:ph type="body" idx="1"/>
          </p:nvPr>
        </p:nvSpPr>
        <p:spPr>
          <a:xfrm>
            <a:off x="838200" y="1132764"/>
            <a:ext cx="10515600" cy="5044199"/>
          </a:xfrm>
        </p:spPr>
        <p:txBody>
          <a:bodyPr/>
          <a:lstStyle/>
          <a:p>
            <a:pPr marL="114300" indent="0" algn="just">
              <a:buNone/>
            </a:pPr>
            <a:r>
              <a:rPr lang="en-US" sz="1800" b="1" dirty="0">
                <a:latin typeface="+mn-lt"/>
              </a:rPr>
              <a:t>A login page is a web page or an entry page to a website that requires user identification and authentication, regularly performed by entering a username and password combination. Logins may provide access to an entire site or part of a website. Logging in not only provides site access for the user, but also allows the website to track user actions and behavior.</a:t>
            </a:r>
          </a:p>
          <a:p>
            <a:endParaRPr lang="en-US" dirty="0"/>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9</a:t>
            </a:fld>
            <a:endParaRPr lang="en-US"/>
          </a:p>
        </p:txBody>
      </p:sp>
      <p:pic>
        <p:nvPicPr>
          <p:cNvPr id="5" name="Picture 4"/>
          <p:cNvPicPr>
            <a:picLocks noChangeAspect="1"/>
          </p:cNvPicPr>
          <p:nvPr/>
        </p:nvPicPr>
        <p:blipFill>
          <a:blip r:embed="rId2"/>
          <a:stretch>
            <a:fillRect/>
          </a:stretch>
        </p:blipFill>
        <p:spPr>
          <a:xfrm>
            <a:off x="1042917" y="2344692"/>
            <a:ext cx="10515600" cy="3605732"/>
          </a:xfrm>
          <a:prstGeom prst="rect">
            <a:avLst/>
          </a:prstGeom>
        </p:spPr>
      </p:pic>
    </p:spTree>
    <p:extLst>
      <p:ext uri="{BB962C8B-B14F-4D97-AF65-F5344CB8AC3E}">
        <p14:creationId xmlns:p14="http://schemas.microsoft.com/office/powerpoint/2010/main" val="38614523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1017</Words>
  <Application>Microsoft Office PowerPoint</Application>
  <PresentationFormat>Widescreen</PresentationFormat>
  <Paragraphs>104</Paragraphs>
  <Slides>21</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Comic Sans MS</vt:lpstr>
      <vt:lpstr>EB Garamond</vt:lpstr>
      <vt:lpstr>EB Garamond SemiBold</vt:lpstr>
      <vt:lpstr>Garamond</vt:lpstr>
      <vt:lpstr>Noto Sans Symbols</vt:lpstr>
      <vt:lpstr>Oswald SemiBold</vt:lpstr>
      <vt:lpstr>Source Sans Pro</vt:lpstr>
      <vt:lpstr>Times New Roman</vt:lpstr>
      <vt:lpstr>Wingdings</vt:lpstr>
      <vt:lpstr>Office Theme</vt:lpstr>
      <vt:lpstr>PowerPoint Presentation</vt:lpstr>
      <vt:lpstr>PowerPoint Presentation</vt:lpstr>
      <vt:lpstr>PowerPoint Presentation</vt:lpstr>
      <vt:lpstr>Introduction</vt:lpstr>
      <vt:lpstr>Our Available products</vt:lpstr>
      <vt:lpstr>Objectives</vt:lpstr>
      <vt:lpstr>Purpose</vt:lpstr>
      <vt:lpstr>Main Function of the system</vt:lpstr>
      <vt:lpstr>Login Page</vt:lpstr>
      <vt:lpstr>PowerPoint Presentation</vt:lpstr>
      <vt:lpstr>Dashboard  </vt:lpstr>
      <vt:lpstr>Administration Page </vt:lpstr>
      <vt:lpstr>SQLite Database</vt:lpstr>
      <vt:lpstr>PowerPoint Presentation</vt:lpstr>
      <vt:lpstr>PowerPoint Presentation</vt:lpstr>
      <vt:lpstr>Tools used for this system</vt:lpstr>
      <vt:lpstr>Limitation </vt:lpstr>
      <vt:lpstr> Conclusion</vt:lpstr>
      <vt:lpstr>PowerPoint Presentation</vt:lpstr>
      <vt:lpstr>PowerPoint Presentation</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PIKTER IT</cp:lastModifiedBy>
  <cp:revision>100</cp:revision>
  <dcterms:modified xsi:type="dcterms:W3CDTF">2024-07-05T06:10:33Z</dcterms:modified>
</cp:coreProperties>
</file>