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ihudHokr4I1SqK1Mn0fHGvd1qK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4236/wjet.2018.64057" TargetMode="External"/><Relationship Id="rId4" Type="http://schemas.openxmlformats.org/officeDocument/2006/relationships/hyperlink" Target="https://doi.org/10.1038/s41598-020-72685-1" TargetMode="External"/><Relationship Id="rId9" Type="http://schemas.openxmlformats.org/officeDocument/2006/relationships/hyperlink" Target="https://doi.org/10.1016/j.jbi.2019.103257" TargetMode="External"/><Relationship Id="rId5" Type="http://schemas.openxmlformats.org/officeDocument/2006/relationships/hyperlink" Target="https://doi.org/10.1155/2022/7351061" TargetMode="External"/><Relationship Id="rId6" Type="http://schemas.openxmlformats.org/officeDocument/2006/relationships/hyperlink" Target="https://doi.org/10.1016/j.health.2022.100016" TargetMode="External"/><Relationship Id="rId7" Type="http://schemas.openxmlformats.org/officeDocument/2006/relationships/hyperlink" Target="https://doi.org/10.3390/a16020088" TargetMode="External"/><Relationship Id="rId8" Type="http://schemas.openxmlformats.org/officeDocument/2006/relationships/hyperlink" Target="https://doi.org/10.1155/2021/838768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729450" y="1318650"/>
            <a:ext cx="76887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accent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Task 4: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Comparative Analysis of Machine Learning Models for Cardiovascular Disease Classification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" type="body"/>
          </p:nvPr>
        </p:nvSpPr>
        <p:spPr>
          <a:xfrm>
            <a:off x="729450" y="2663675"/>
            <a:ext cx="76887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Riza Asmat Mila- 20101590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Humayra Binte Jamal- 20101591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Sumya Afroj- 19301164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Maimuna Rahman-20101457</a:t>
            </a:r>
            <a:endParaRPr sz="1500">
              <a:solidFill>
                <a:srgbClr val="626B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5861800" y="33095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ST- Mehnaz Ara Fazal</a:t>
            </a:r>
            <a:endParaRPr b="1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RA- Md Humaion Kabir Mehedi</a:t>
            </a:r>
            <a:endParaRPr b="1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536300" y="4459399"/>
            <a:ext cx="548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b="1" lang="en" sz="1500">
                <a:solidFill>
                  <a:schemeClr val="dk2"/>
                </a:solidFill>
              </a:rPr>
              <a:t>‹#›</a:t>
            </a:fld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727950" y="470300"/>
            <a:ext cx="768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95" name="Google Shape;95;p2"/>
          <p:cNvSpPr txBox="1"/>
          <p:nvPr>
            <p:ph idx="1" type="subTitle"/>
          </p:nvPr>
        </p:nvSpPr>
        <p:spPr>
          <a:xfrm>
            <a:off x="729625" y="1483625"/>
            <a:ext cx="76881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 Overview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Research Methodology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536300" y="4450749"/>
            <a:ext cx="548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b="1" lang="en" sz="1500">
                <a:solidFill>
                  <a:schemeClr val="dk2"/>
                </a:solidFill>
              </a:rPr>
              <a:t>‹#›</a:t>
            </a:fld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729450" y="547275"/>
            <a:ext cx="7688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 Overview</a:t>
            </a:r>
            <a:endParaRPr sz="1500"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729450" y="1534925"/>
            <a:ext cx="76887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dataset is sourced from an ongoing cardiovascular study conducted in Framingham, Massachusetts, available on Kaggle.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Size and Variables: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Approximately 4,000 records with 15 variables, capturing medical, behavioral, and demographic characteristics.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Age: Crucial in cardiovascular risk assessment.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Sex: Allows gender-based analysis of heart disease risk.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Smoking: Significant behavioral factor.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Medical History: Binary variables for diabetes, hypertension, and stroke.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Health Indicators: Blood pressure, cholesterol, heart rate, BMI, and glucose levels.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36300" y="4408099"/>
            <a:ext cx="5487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b="1" lang="en" sz="1500">
                <a:solidFill>
                  <a:srgbClr val="000000"/>
                </a:solidFill>
              </a:rPr>
              <a:t>‹#›</a:t>
            </a:fld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652475" y="523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sz="1500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652475" y="1355350"/>
            <a:ext cx="8304900" cy="3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Study 1: Cloud-Based Prediction System (Nashif et al., 2018)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Proposed a cloud-based heart disease prediction system using Arduino for real-time monitoring, achieving 97.53% accuracy with SVM. Emphasized early detection and continuous monitoring, notifying through GSM.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Study 2: ML Algorithms in Cardiovascular Diseases (Krittana wong et al., 2020)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Evaluated ML algorithms in cardiovascular diseases, highlighting boosting methods (AUC 0.88) for coronary artery disease and SVM (AUC 0.92) for stroke prediction.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Study 3: Machine Learning for Heart Disease Diagnosis (Nagavelli et al., 2022)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Explored Naïve Bayes, SVM with XGBoost, and enhanced SVM for heart disease diagnosis. XGBoost exhibited accuracy and emphasized the importance of early diagnosis.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Study 4: AI-Based Heart Disease Detection (Chang et al., 2022)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Used random forest in Python for heart disease identification, emphasizing Python's reliability. Addressed data processing, logistic regression, and dataset attribute evaluation.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8536300" y="4608250"/>
            <a:ext cx="54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b="1" lang="en" sz="1500">
                <a:solidFill>
                  <a:srgbClr val="0F0F0F"/>
                </a:solidFill>
              </a:rPr>
              <a:t>‹#›</a:t>
            </a:fld>
            <a:endParaRPr b="1" sz="15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7175" y="1198375"/>
            <a:ext cx="78243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Study 5: K-Modes Clustering for CVD Prediction (Bhatt et al., 2023)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Employed k-modes clustering for cardiovascular disease prediction, focusing on gender-specific datasets. MLP model achieved 87.28% accuracy, addressing biological discrepancies.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Study 6: Deep Learning and ML for Heart Disease (Bharti et al., 2021)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Investigated deep learning and ML techniques for heart disease prediction. Combined strategy of feature selection, dataset normalization, and outlier handling showed superior outcomes.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Study 7: ML Algorithms in Clinical Event Prediction (Beunza et al., 2019)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Compared ML algorithms for clinical event prediction, highlighting SVM in RapidMiner and neural networks in R-Studio. Emphasized ML's potential in healthcare models and interdisciplinary teamwork.</a:t>
            </a:r>
            <a:endParaRPr/>
          </a:p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8536300" y="4510725"/>
            <a:ext cx="548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b="1" lang="en" sz="1500">
                <a:solidFill>
                  <a:srgbClr val="0F0F0F"/>
                </a:solidFill>
              </a:rPr>
              <a:t>‹#›</a:t>
            </a:fld>
            <a:endParaRPr b="1" sz="15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729450" y="572925"/>
            <a:ext cx="7688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5084"/>
              <a:buNone/>
            </a:pPr>
            <a:r>
              <a:rPr lang="en" sz="16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Research Methodology</a:t>
            </a:r>
            <a:endParaRPr b="0" sz="16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729450" y="1381000"/>
            <a:ext cx="7688700" cy="29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Collection: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Kaggle dataset from Framingham, Massachusetts, with 4,000 records and 15 variables.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80-20% train-test split for model training and assessment.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Preprocessing: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Imputation, feature selection, and outlier handling for data integrity.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Min-Max scaling for feature normalization.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Undersampling for balanced representation of outcomes.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 Selection and Evaluation: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Various ML algorithms: Naive Bayes, KNN, Random Forest, XGBoost, SVM, Decision Trees, Logistic Regression.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Thorough evaluation using accuracy, precision, recall, F1 score, ROC curves, and confusion matrices.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Ensuring models' ability to capture complex relationships in the data.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536300" y="4536375"/>
            <a:ext cx="5487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b="1" lang="en" sz="1500">
                <a:solidFill>
                  <a:srgbClr val="000000"/>
                </a:solidFill>
              </a:rPr>
              <a:t>‹#›</a:t>
            </a:fld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665325" y="587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75084"/>
              <a:buNone/>
            </a:pPr>
            <a:r>
              <a:rPr lang="en" sz="16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27550" y="1122725"/>
            <a:ext cx="84015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Nashif, Md. R. Raihan, Md. R. Islam, and M. H. Imam, “Heart Disease Detection by Using Machine Learning Algorithms and a Real-Time Cardiovascular Health Monitoring System,”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Journal of Engineering and Technology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06, no. 04, pp. 854–873, 2018, doi: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https://doi.org/10.4236/wjet.2018.64057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Krittanawong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“Machine learning prediction in cardiovascular diseases: a meta-analysis,”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Reports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10, no. 1, Sep. 2020, doi: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https://doi.org/10.1038/s41598-020-72685-1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 Nagavelli, D. Samanta, and P. Chakraborty, “Machine Learning Technology-Based Heart Disease Detection Models,”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Healthcare Engineering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2022, pp. 1–9, Feb. 2022, doi: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https://doi.org/10.1155/2022/7351061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Chang, V. R. Bhavani, A. Q. Xu, and A. Hossain, “An artificial intelligence model for heart disease detection using machine learning algorithms,”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Analytics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2, p. 100016, Jan. 2022, doi: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https://doi.org/10.1016/j.health.2022.100016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M. Bhatt, P. Patel, T. Ghetia, and P. L. Mazzeo, “Effective Heart Disease Prediction Using Machine Learning Techniques,”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16, no. 2, p. 88, Feb. 2023, doi: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https://doi.org/10.3390/a16020088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Bharti, A. Khamparia, M. Shabaz, G. Dhiman, S. Pande, and P. Singh, “Prediction of Heart Disease Using a Combination of Machine Learning and Deep Learning,”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Intelligence and Neuroscience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2021, pp. 1–11, Jul. 2021, doi: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https://doi.org/10.1155/2021/8387680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J.-J. Beunza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“Comparison of machine learning algorithms for clinical event prediction (risk of coronary heart disease),”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Biomedical Informatics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97, p. 103257, Sep. 2019, doi: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https://doi.org/10.1016/j.jbi.2019.103257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 txBox="1"/>
          <p:nvPr>
            <p:ph idx="12" type="sldNum"/>
          </p:nvPr>
        </p:nvSpPr>
        <p:spPr>
          <a:xfrm>
            <a:off x="8536300" y="4608250"/>
            <a:ext cx="54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b="1" lang="en" sz="1500">
                <a:solidFill>
                  <a:srgbClr val="000000"/>
                </a:solidFill>
              </a:rPr>
              <a:t>‹#›</a:t>
            </a:fld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3390500" y="2271150"/>
            <a:ext cx="2244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8536300" y="4472224"/>
            <a:ext cx="5487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b="1" lang="en" sz="1500">
                <a:solidFill>
                  <a:srgbClr val="000000"/>
                </a:solidFill>
              </a:rPr>
              <a:t>‹#›</a:t>
            </a:fld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