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
      <p:font typeface="Roboto Medium"/>
      <p:regular r:id="rId21"/>
      <p:bold r:id="rId22"/>
      <p:italic r:id="rId23"/>
      <p:boldItalic r:id="rId24"/>
    </p:embeddedFont>
    <p:embeddedFont>
      <p:font typeface="Roboto Slab Medium"/>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RobotoMedium-bold.fntdata"/><Relationship Id="rId21" Type="http://schemas.openxmlformats.org/officeDocument/2006/relationships/font" Target="fonts/RobotoMedium-regular.fntdata"/><Relationship Id="rId24" Type="http://schemas.openxmlformats.org/officeDocument/2006/relationships/font" Target="fonts/RobotoMedium-boldItalic.fntdata"/><Relationship Id="rId23" Type="http://schemas.openxmlformats.org/officeDocument/2006/relationships/font" Target="fonts/Roboto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Medium-bold.fntdata"/><Relationship Id="rId25" Type="http://schemas.openxmlformats.org/officeDocument/2006/relationships/font" Target="fonts/RobotoSlabMediu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e99394767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e99394767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e99394767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e99394767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e99394767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e99394767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1566575" y="718000"/>
            <a:ext cx="6971100" cy="118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u="sng"/>
              <a:t>Examining  the  Field  of  Applied  Sport Psychology  in  Denmark</a:t>
            </a:r>
            <a:endParaRPr sz="2800"/>
          </a:p>
        </p:txBody>
      </p:sp>
      <p:sp>
        <p:nvSpPr>
          <p:cNvPr id="64" name="Google Shape;64;p13"/>
          <p:cNvSpPr txBox="1"/>
          <p:nvPr>
            <p:ph idx="1" type="subTitle"/>
          </p:nvPr>
        </p:nvSpPr>
        <p:spPr>
          <a:xfrm>
            <a:off x="1706550" y="2284525"/>
            <a:ext cx="5730900" cy="3041700"/>
          </a:xfrm>
          <a:prstGeom prst="rect">
            <a:avLst/>
          </a:prstGeom>
        </p:spPr>
        <p:txBody>
          <a:bodyPr anchorCtr="0" anchor="t" bIns="91425" lIns="91425" spcFirstLastPara="1" rIns="91425" wrap="square" tIns="91425">
            <a:normAutofit/>
          </a:bodyPr>
          <a:lstStyle/>
          <a:p>
            <a:pPr indent="0" lvl="0" marL="0" rtl="0" algn="r">
              <a:lnSpc>
                <a:spcPct val="100000"/>
              </a:lnSpc>
              <a:spcBef>
                <a:spcPts val="0"/>
              </a:spcBef>
              <a:spcAft>
                <a:spcPts val="0"/>
              </a:spcAft>
              <a:buNone/>
            </a:pPr>
            <a:r>
              <a:rPr lang="en" sz="2200"/>
              <a:t> </a:t>
            </a:r>
            <a:r>
              <a:rPr lang="en" sz="2200">
                <a:solidFill>
                  <a:schemeClr val="dk1"/>
                </a:solidFill>
                <a:latin typeface="Times New Roman"/>
                <a:ea typeface="Times New Roman"/>
                <a:cs typeface="Times New Roman"/>
                <a:sym typeface="Times New Roman"/>
              </a:rPr>
              <a:t>Name: Sumya Afroj</a:t>
            </a:r>
            <a:endParaRPr sz="2200">
              <a:solidFill>
                <a:schemeClr val="dk1"/>
              </a:solidFill>
              <a:latin typeface="Times New Roman"/>
              <a:ea typeface="Times New Roman"/>
              <a:cs typeface="Times New Roman"/>
              <a:sym typeface="Times New Roman"/>
            </a:endParaRPr>
          </a:p>
          <a:p>
            <a:pPr indent="0" lvl="0" marL="0" rtl="0" algn="r">
              <a:lnSpc>
                <a:spcPct val="100000"/>
              </a:lnSpc>
              <a:spcBef>
                <a:spcPts val="1200"/>
              </a:spcBef>
              <a:spcAft>
                <a:spcPts val="0"/>
              </a:spcAft>
              <a:buNone/>
            </a:pPr>
            <a:r>
              <a:rPr lang="en" sz="2200">
                <a:solidFill>
                  <a:schemeClr val="dk1"/>
                </a:solidFill>
                <a:latin typeface="Times New Roman"/>
                <a:ea typeface="Times New Roman"/>
                <a:cs typeface="Times New Roman"/>
                <a:sym typeface="Times New Roman"/>
              </a:rPr>
              <a:t>ID: 19301164</a:t>
            </a:r>
            <a:endParaRPr sz="2200">
              <a:solidFill>
                <a:schemeClr val="dk1"/>
              </a:solidFill>
              <a:latin typeface="Times New Roman"/>
              <a:ea typeface="Times New Roman"/>
              <a:cs typeface="Times New Roman"/>
              <a:sym typeface="Times New Roman"/>
            </a:endParaRPr>
          </a:p>
          <a:p>
            <a:pPr indent="0" lvl="0" marL="0" rtl="0" algn="r">
              <a:lnSpc>
                <a:spcPct val="100000"/>
              </a:lnSpc>
              <a:spcBef>
                <a:spcPts val="1200"/>
              </a:spcBef>
              <a:spcAft>
                <a:spcPts val="0"/>
              </a:spcAft>
              <a:buNone/>
            </a:pPr>
            <a:r>
              <a:rPr lang="en" sz="2200">
                <a:solidFill>
                  <a:schemeClr val="dk1"/>
                </a:solidFill>
                <a:latin typeface="Times New Roman"/>
                <a:ea typeface="Times New Roman"/>
                <a:cs typeface="Times New Roman"/>
                <a:sym typeface="Times New Roman"/>
              </a:rPr>
              <a:t>Course code: CSE438</a:t>
            </a:r>
            <a:endParaRPr sz="2200">
              <a:solidFill>
                <a:schemeClr val="dk1"/>
              </a:solidFill>
              <a:latin typeface="Times New Roman"/>
              <a:ea typeface="Times New Roman"/>
              <a:cs typeface="Times New Roman"/>
              <a:sym typeface="Times New Roman"/>
            </a:endParaRPr>
          </a:p>
          <a:p>
            <a:pPr indent="0" lvl="0" marL="0" rtl="0" algn="r">
              <a:lnSpc>
                <a:spcPct val="100000"/>
              </a:lnSpc>
              <a:spcBef>
                <a:spcPts val="1200"/>
              </a:spcBef>
              <a:spcAft>
                <a:spcPts val="0"/>
              </a:spcAft>
              <a:buNone/>
            </a:pPr>
            <a:r>
              <a:rPr lang="en" sz="2200">
                <a:solidFill>
                  <a:schemeClr val="dk1"/>
                </a:solidFill>
                <a:latin typeface="Times New Roman"/>
                <a:ea typeface="Times New Roman"/>
                <a:cs typeface="Times New Roman"/>
                <a:sym typeface="Times New Roman"/>
              </a:rPr>
              <a:t>Section: 01</a:t>
            </a:r>
            <a:endParaRPr sz="2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711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t>1.</a:t>
            </a:r>
            <a:r>
              <a:rPr lang="en" u="sng"/>
              <a:t>Summary</a:t>
            </a:r>
            <a:endParaRPr u="sng"/>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2000">
                <a:latin typeface="Arial"/>
                <a:ea typeface="Arial"/>
                <a:cs typeface="Arial"/>
                <a:sym typeface="Arial"/>
              </a:rPr>
              <a:t>Examining the field of sport psychology practitioners in Denmark is the main goal of this paper. The purpose of the study is to shed light on the existing situation, credentials, and working circumstances of sport psychologists in Denmark.</a:t>
            </a:r>
            <a:endParaRPr sz="2000">
              <a:latin typeface="Arial"/>
              <a:ea typeface="Arial"/>
              <a:cs typeface="Arial"/>
              <a:sym typeface="Arial"/>
            </a:endParaRPr>
          </a:p>
        </p:txBody>
      </p:sp>
      <p:pic>
        <p:nvPicPr>
          <p:cNvPr id="71" name="Google Shape;71;p14"/>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65525" y="656850"/>
            <a:ext cx="4045200" cy="1914900"/>
          </a:xfrm>
          <a:prstGeom prst="rect">
            <a:avLst/>
          </a:prstGeom>
        </p:spPr>
        <p:txBody>
          <a:bodyPr anchorCtr="0" anchor="ctr" bIns="91425" lIns="91425" spcFirstLastPara="1" rIns="91425" wrap="square" tIns="91425">
            <a:normAutofit/>
          </a:bodyPr>
          <a:lstStyle/>
          <a:p>
            <a:pPr indent="0" lvl="0" marL="0" rtl="0" algn="just">
              <a:lnSpc>
                <a:spcPct val="115000"/>
              </a:lnSpc>
              <a:spcBef>
                <a:spcPts val="0"/>
              </a:spcBef>
              <a:spcAft>
                <a:spcPts val="0"/>
              </a:spcAft>
              <a:buNone/>
            </a:pPr>
            <a:r>
              <a:rPr lang="en" sz="2600" u="sng">
                <a:latin typeface="Roboto Medium"/>
                <a:ea typeface="Roboto Medium"/>
                <a:cs typeface="Roboto Medium"/>
                <a:sym typeface="Roboto Medium"/>
              </a:rPr>
              <a:t>1.1Purpose/aims:</a:t>
            </a:r>
            <a:endParaRPr sz="2600" u="sng">
              <a:latin typeface="Roboto Medium"/>
              <a:ea typeface="Roboto Medium"/>
              <a:cs typeface="Roboto Medium"/>
              <a:sym typeface="Roboto Medium"/>
            </a:endParaRPr>
          </a:p>
          <a:p>
            <a:pPr indent="0" lvl="0" marL="0" rtl="0" algn="ctr">
              <a:spcBef>
                <a:spcPts val="0"/>
              </a:spcBef>
              <a:spcAft>
                <a:spcPts val="0"/>
              </a:spcAft>
              <a:buNone/>
            </a:pPr>
            <a:r>
              <a:t/>
            </a:r>
            <a:endParaRPr/>
          </a:p>
        </p:txBody>
      </p:sp>
      <p:sp>
        <p:nvSpPr>
          <p:cNvPr id="77" name="Google Shape;77;p15"/>
          <p:cNvSpPr txBox="1"/>
          <p:nvPr>
            <p:ph idx="2" type="body"/>
          </p:nvPr>
        </p:nvSpPr>
        <p:spPr>
          <a:xfrm>
            <a:off x="4843250" y="65275"/>
            <a:ext cx="4177500" cy="4999800"/>
          </a:xfrm>
          <a:prstGeom prst="rect">
            <a:avLst/>
          </a:prstGeom>
        </p:spPr>
        <p:txBody>
          <a:bodyPr anchorCtr="0" anchor="ctr" bIns="91425" lIns="91425" spcFirstLastPara="1" rIns="91425" wrap="square" tIns="91425">
            <a:normAutofit/>
          </a:bodyPr>
          <a:lstStyle/>
          <a:p>
            <a:pPr indent="-342900" lvl="0" marL="457200" rtl="0" algn="l">
              <a:spcBef>
                <a:spcPts val="1200"/>
              </a:spcBef>
              <a:spcAft>
                <a:spcPts val="0"/>
              </a:spcAft>
              <a:buSzPts val="1800"/>
              <a:buFont typeface="Arial"/>
              <a:buAutoNum type="arabicPeriod"/>
            </a:pPr>
            <a:r>
              <a:rPr lang="en">
                <a:latin typeface="Arial"/>
                <a:ea typeface="Arial"/>
                <a:cs typeface="Arial"/>
                <a:sym typeface="Arial"/>
              </a:rPr>
              <a:t>Educational Backgrounds and Certifications.</a:t>
            </a:r>
            <a:endParaRPr>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
                <a:latin typeface="Arial"/>
                <a:ea typeface="Arial"/>
                <a:cs typeface="Arial"/>
                <a:sym typeface="Arial"/>
              </a:rPr>
              <a:t>Dual Roles.</a:t>
            </a:r>
            <a:endParaRPr>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
                <a:latin typeface="Arial"/>
                <a:ea typeface="Arial"/>
                <a:cs typeface="Arial"/>
                <a:sym typeface="Arial"/>
              </a:rPr>
              <a:t>Age Ranges and Competitive Levels of Clients.</a:t>
            </a:r>
            <a:endParaRPr>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
                <a:latin typeface="Arial"/>
                <a:ea typeface="Arial"/>
                <a:cs typeface="Arial"/>
                <a:sym typeface="Arial"/>
              </a:rPr>
              <a:t>Organizational Framework and Working Circumstances</a:t>
            </a:r>
            <a:r>
              <a:rPr lang="en">
                <a:latin typeface="Arial"/>
                <a:ea typeface="Arial"/>
                <a:cs typeface="Arial"/>
                <a:sym typeface="Arial"/>
              </a:rPr>
              <a:t>.</a:t>
            </a:r>
            <a:endParaRPr>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
                <a:latin typeface="Arial"/>
                <a:ea typeface="Arial"/>
                <a:cs typeface="Arial"/>
                <a:sym typeface="Arial"/>
              </a:rPr>
              <a:t>Necessity of Common Standards and Accreditation</a:t>
            </a:r>
            <a:r>
              <a:rPr lang="en">
                <a:latin typeface="Arial"/>
                <a:ea typeface="Arial"/>
                <a:cs typeface="Arial"/>
                <a:sym typeface="Arial"/>
              </a:rPr>
              <a:t>.</a:t>
            </a:r>
            <a:endParaRPr>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
                <a:latin typeface="Arial"/>
                <a:ea typeface="Arial"/>
                <a:cs typeface="Arial"/>
                <a:sym typeface="Arial"/>
              </a:rPr>
              <a:t>Working with Young Athletes.</a:t>
            </a:r>
            <a:endParaRPr>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
                <a:latin typeface="Arial"/>
                <a:ea typeface="Arial"/>
                <a:cs typeface="Arial"/>
                <a:sym typeface="Arial"/>
              </a:rPr>
              <a:t>Recommendations for Advancing Sport Psychology in Denmark.</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2" type="body"/>
          </p:nvPr>
        </p:nvSpPr>
        <p:spPr>
          <a:xfrm>
            <a:off x="4679075" y="300150"/>
            <a:ext cx="4341600" cy="4543200"/>
          </a:xfrm>
          <a:prstGeom prst="rect">
            <a:avLst/>
          </a:prstGeom>
        </p:spPr>
        <p:txBody>
          <a:bodyPr anchorCtr="0" anchor="ctr" bIns="91425" lIns="91425" spcFirstLastPara="1" rIns="91425" wrap="square" tIns="91425">
            <a:normAutofit/>
          </a:bodyPr>
          <a:lstStyle/>
          <a:p>
            <a:pPr indent="-349250" lvl="0" marL="457200" rtl="0" algn="l">
              <a:spcBef>
                <a:spcPts val="0"/>
              </a:spcBef>
              <a:spcAft>
                <a:spcPts val="0"/>
              </a:spcAft>
              <a:buSzPts val="1900"/>
              <a:buFont typeface="Arial"/>
              <a:buAutoNum type="arabicPeriod"/>
            </a:pPr>
            <a:r>
              <a:rPr lang="en" sz="1900">
                <a:latin typeface="Arial"/>
                <a:ea typeface="Arial"/>
                <a:cs typeface="Arial"/>
                <a:sym typeface="Arial"/>
              </a:rPr>
              <a:t>Diverse Educational Backgrounds.</a:t>
            </a:r>
            <a:endParaRPr sz="1900">
              <a:latin typeface="Arial"/>
              <a:ea typeface="Arial"/>
              <a:cs typeface="Arial"/>
              <a:sym typeface="Arial"/>
            </a:endParaRPr>
          </a:p>
          <a:p>
            <a:pPr indent="-349250" lvl="0" marL="457200" rtl="0" algn="l">
              <a:spcBef>
                <a:spcPts val="0"/>
              </a:spcBef>
              <a:spcAft>
                <a:spcPts val="0"/>
              </a:spcAft>
              <a:buSzPts val="1900"/>
              <a:buFont typeface="Arial"/>
              <a:buAutoNum type="arabicPeriod"/>
            </a:pPr>
            <a:r>
              <a:rPr lang="en" sz="1900">
                <a:latin typeface="Arial"/>
                <a:ea typeface="Arial"/>
                <a:cs typeface="Arial"/>
                <a:sym typeface="Arial"/>
              </a:rPr>
              <a:t>Ethical Implications of Dual Roles.</a:t>
            </a:r>
            <a:endParaRPr sz="1900">
              <a:latin typeface="Arial"/>
              <a:ea typeface="Arial"/>
              <a:cs typeface="Arial"/>
              <a:sym typeface="Arial"/>
            </a:endParaRPr>
          </a:p>
          <a:p>
            <a:pPr indent="-349250" lvl="0" marL="457200" rtl="0" algn="l">
              <a:spcBef>
                <a:spcPts val="0"/>
              </a:spcBef>
              <a:spcAft>
                <a:spcPts val="0"/>
              </a:spcAft>
              <a:buSzPts val="1900"/>
              <a:buFont typeface="Arial"/>
              <a:buAutoNum type="arabicPeriod"/>
            </a:pPr>
            <a:r>
              <a:rPr lang="en" sz="1900">
                <a:latin typeface="Arial"/>
                <a:ea typeface="Arial"/>
                <a:cs typeface="Arial"/>
                <a:sym typeface="Arial"/>
              </a:rPr>
              <a:t>Youth Athlete Focus.</a:t>
            </a:r>
            <a:endParaRPr sz="1900">
              <a:latin typeface="Arial"/>
              <a:ea typeface="Arial"/>
              <a:cs typeface="Arial"/>
              <a:sym typeface="Arial"/>
            </a:endParaRPr>
          </a:p>
          <a:p>
            <a:pPr indent="-349250" lvl="0" marL="457200" rtl="0" algn="l">
              <a:spcBef>
                <a:spcPts val="0"/>
              </a:spcBef>
              <a:spcAft>
                <a:spcPts val="0"/>
              </a:spcAft>
              <a:buSzPts val="1900"/>
              <a:buFont typeface="Arial"/>
              <a:buAutoNum type="arabicPeriod"/>
            </a:pPr>
            <a:r>
              <a:rPr lang="en" sz="1900">
                <a:latin typeface="Arial"/>
                <a:ea typeface="Arial"/>
                <a:cs typeface="Arial"/>
                <a:sym typeface="Arial"/>
              </a:rPr>
              <a:t>Working Conditions and Organization.</a:t>
            </a:r>
            <a:endParaRPr sz="1900">
              <a:latin typeface="Arial"/>
              <a:ea typeface="Arial"/>
              <a:cs typeface="Arial"/>
              <a:sym typeface="Arial"/>
            </a:endParaRPr>
          </a:p>
          <a:p>
            <a:pPr indent="-349250" lvl="0" marL="457200" rtl="0" algn="l">
              <a:spcBef>
                <a:spcPts val="0"/>
              </a:spcBef>
              <a:spcAft>
                <a:spcPts val="0"/>
              </a:spcAft>
              <a:buSzPts val="1900"/>
              <a:buFont typeface="Arial"/>
              <a:buAutoNum type="arabicPeriod"/>
            </a:pPr>
            <a:r>
              <a:rPr lang="en" sz="1900">
                <a:latin typeface="Arial"/>
                <a:ea typeface="Arial"/>
                <a:cs typeface="Arial"/>
                <a:sym typeface="Arial"/>
              </a:rPr>
              <a:t>Call for Accreditation and Ethical Standards.</a:t>
            </a:r>
            <a:endParaRPr sz="1900">
              <a:latin typeface="Arial"/>
              <a:ea typeface="Arial"/>
              <a:cs typeface="Arial"/>
              <a:sym typeface="Arial"/>
            </a:endParaRPr>
          </a:p>
          <a:p>
            <a:pPr indent="-349250" lvl="0" marL="457200" rtl="0" algn="l">
              <a:spcBef>
                <a:spcPts val="0"/>
              </a:spcBef>
              <a:spcAft>
                <a:spcPts val="0"/>
              </a:spcAft>
              <a:buSzPts val="1900"/>
              <a:buFont typeface="Arial"/>
              <a:buAutoNum type="arabicPeriod"/>
            </a:pPr>
            <a:r>
              <a:rPr lang="en" sz="1900">
                <a:latin typeface="Arial"/>
                <a:ea typeface="Arial"/>
                <a:cs typeface="Arial"/>
                <a:sym typeface="Arial"/>
              </a:rPr>
              <a:t>Preparation for Working with Youth Athletes.</a:t>
            </a:r>
            <a:endParaRPr sz="1900">
              <a:latin typeface="Arial"/>
              <a:ea typeface="Arial"/>
              <a:cs typeface="Arial"/>
              <a:sym typeface="Arial"/>
            </a:endParaRPr>
          </a:p>
          <a:p>
            <a:pPr indent="-336550" lvl="0" marL="457200" rtl="0" algn="l">
              <a:spcBef>
                <a:spcPts val="0"/>
              </a:spcBef>
              <a:spcAft>
                <a:spcPts val="0"/>
              </a:spcAft>
              <a:buSzPts val="1700"/>
              <a:buFont typeface="Arial"/>
              <a:buAutoNum type="arabicPeriod"/>
            </a:pPr>
            <a:r>
              <a:rPr lang="en" sz="1900">
                <a:latin typeface="Arial"/>
                <a:ea typeface="Arial"/>
                <a:cs typeface="Arial"/>
                <a:sym typeface="Arial"/>
              </a:rPr>
              <a:t>Areas for Development</a:t>
            </a:r>
            <a:r>
              <a:rPr lang="en">
                <a:latin typeface="Arial"/>
                <a:ea typeface="Arial"/>
                <a:cs typeface="Arial"/>
                <a:sym typeface="Arial"/>
              </a:rPr>
              <a:t>.</a:t>
            </a:r>
            <a:endParaRPr>
              <a:latin typeface="Arial"/>
              <a:ea typeface="Arial"/>
              <a:cs typeface="Arial"/>
              <a:sym typeface="Arial"/>
            </a:endParaRPr>
          </a:p>
        </p:txBody>
      </p:sp>
      <p:sp>
        <p:nvSpPr>
          <p:cNvPr id="83" name="Google Shape;83;p16"/>
          <p:cNvSpPr txBox="1"/>
          <p:nvPr>
            <p:ph type="title"/>
          </p:nvPr>
        </p:nvSpPr>
        <p:spPr>
          <a:xfrm>
            <a:off x="435200" y="880875"/>
            <a:ext cx="4045200" cy="1506300"/>
          </a:xfrm>
          <a:prstGeom prst="rect">
            <a:avLst/>
          </a:prstGeom>
        </p:spPr>
        <p:txBody>
          <a:bodyPr anchorCtr="0" anchor="ctr" bIns="91425" lIns="91425" spcFirstLastPara="1" rIns="91425" wrap="square" tIns="91425">
            <a:normAutofit/>
          </a:bodyPr>
          <a:lstStyle/>
          <a:p>
            <a:pPr indent="0" lvl="0" marL="0" rtl="0" algn="just">
              <a:lnSpc>
                <a:spcPct val="115000"/>
              </a:lnSpc>
              <a:spcBef>
                <a:spcPts val="1200"/>
              </a:spcBef>
              <a:spcAft>
                <a:spcPts val="0"/>
              </a:spcAft>
              <a:buNone/>
            </a:pPr>
            <a:r>
              <a:rPr lang="en" sz="2600" u="sng">
                <a:latin typeface="Roboto Slab Medium"/>
                <a:ea typeface="Roboto Slab Medium"/>
                <a:cs typeface="Roboto Slab Medium"/>
                <a:sym typeface="Roboto Slab Medium"/>
              </a:rPr>
              <a:t>1.2 Contribution:</a:t>
            </a:r>
            <a:endParaRPr sz="2600" u="sng">
              <a:latin typeface="Roboto Slab Medium"/>
              <a:ea typeface="Roboto Slab Medium"/>
              <a:cs typeface="Roboto Slab Medium"/>
              <a:sym typeface="Roboto Slab Medium"/>
            </a:endParaRPr>
          </a:p>
          <a:p>
            <a:pPr indent="0" lvl="0" marL="0" rtl="0" algn="ctr">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p:nvPr/>
        </p:nvSpPr>
        <p:spPr>
          <a:xfrm>
            <a:off x="0" y="-483025"/>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txBox="1"/>
          <p:nvPr>
            <p:ph idx="4294967295" type="title"/>
          </p:nvPr>
        </p:nvSpPr>
        <p:spPr>
          <a:xfrm>
            <a:off x="220325" y="281100"/>
            <a:ext cx="8520600" cy="1155000"/>
          </a:xfrm>
          <a:prstGeom prst="rect">
            <a:avLst/>
          </a:prstGeom>
        </p:spPr>
        <p:txBody>
          <a:bodyPr anchorCtr="0" anchor="b" bIns="91425" lIns="91425" spcFirstLastPara="1" rIns="91425" wrap="square" tIns="91425">
            <a:normAutofit/>
          </a:bodyPr>
          <a:lstStyle/>
          <a:p>
            <a:pPr indent="0" lvl="0" marL="0" rtl="0" algn="just">
              <a:lnSpc>
                <a:spcPct val="115000"/>
              </a:lnSpc>
              <a:spcBef>
                <a:spcPts val="1200"/>
              </a:spcBef>
              <a:spcAft>
                <a:spcPts val="1200"/>
              </a:spcAft>
              <a:buNone/>
            </a:pPr>
            <a:r>
              <a:rPr lang="en" sz="2500" u="sng">
                <a:solidFill>
                  <a:srgbClr val="000000"/>
                </a:solidFill>
                <a:latin typeface="Roboto Slab Medium"/>
                <a:ea typeface="Roboto Slab Medium"/>
                <a:cs typeface="Roboto Slab Medium"/>
                <a:sym typeface="Roboto Slab Medium"/>
              </a:rPr>
              <a:t>1.3 Methodology:</a:t>
            </a:r>
            <a:endParaRPr sz="2500">
              <a:solidFill>
                <a:schemeClr val="accent1"/>
              </a:solidFill>
              <a:latin typeface="Roboto Slab Medium"/>
              <a:ea typeface="Roboto Slab Medium"/>
              <a:cs typeface="Roboto Slab Medium"/>
              <a:sym typeface="Roboto Slab Medium"/>
            </a:endParaRPr>
          </a:p>
        </p:txBody>
      </p:sp>
      <p:sp>
        <p:nvSpPr>
          <p:cNvPr id="90" name="Google Shape;90;p17"/>
          <p:cNvSpPr txBox="1"/>
          <p:nvPr>
            <p:ph idx="4294967295" type="body"/>
          </p:nvPr>
        </p:nvSpPr>
        <p:spPr>
          <a:xfrm>
            <a:off x="311700" y="2324025"/>
            <a:ext cx="8520600" cy="2484600"/>
          </a:xfrm>
          <a:prstGeom prst="rect">
            <a:avLst/>
          </a:prstGeom>
        </p:spPr>
        <p:txBody>
          <a:bodyPr anchorCtr="0" anchor="t" bIns="91425" lIns="91425" spcFirstLastPara="1" rIns="91425" wrap="square" tIns="91425">
            <a:noAutofit/>
          </a:bodyPr>
          <a:lstStyle/>
          <a:p>
            <a:pPr indent="0" lvl="0" marL="0" rtl="0" algn="just">
              <a:spcBef>
                <a:spcPts val="1200"/>
              </a:spcBef>
              <a:spcAft>
                <a:spcPts val="1200"/>
              </a:spcAft>
              <a:buNone/>
            </a:pPr>
            <a:r>
              <a:rPr lang="en">
                <a:latin typeface="Arial"/>
                <a:ea typeface="Arial"/>
                <a:cs typeface="Arial"/>
                <a:sym typeface="Arial"/>
              </a:rPr>
              <a:t>This study's methodology uses a quantitative technique to gather information from 78 Danish sport psychologists using a survey. Using a variety of platforms, such as social media, email lists, and coaching networks, respondents were reached. Sections on working circumstances, client work, professional position, educational backgrounds, and demographics were all included in the poll. The data were analysed using descriptive statistics, which gave a general picture of the sport psychology profession in Denmark.</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p:nvPr/>
        </p:nvSpPr>
        <p:spPr>
          <a:xfrm>
            <a:off x="-8550" y="-84855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ph idx="4294967295" type="title"/>
          </p:nvPr>
        </p:nvSpPr>
        <p:spPr>
          <a:xfrm>
            <a:off x="143600" y="91375"/>
            <a:ext cx="8520600" cy="1109700"/>
          </a:xfrm>
          <a:prstGeom prst="rect">
            <a:avLst/>
          </a:prstGeom>
        </p:spPr>
        <p:txBody>
          <a:bodyPr anchorCtr="0" anchor="b" bIns="91425" lIns="91425" spcFirstLastPara="1" rIns="91425" wrap="square" tIns="91425">
            <a:normAutofit/>
          </a:bodyPr>
          <a:lstStyle/>
          <a:p>
            <a:pPr indent="0" lvl="0" marL="0" rtl="0" algn="just">
              <a:lnSpc>
                <a:spcPct val="115000"/>
              </a:lnSpc>
              <a:spcBef>
                <a:spcPts val="0"/>
              </a:spcBef>
              <a:spcAft>
                <a:spcPts val="0"/>
              </a:spcAft>
              <a:buNone/>
            </a:pPr>
            <a:r>
              <a:rPr lang="en" sz="2500" u="sng">
                <a:solidFill>
                  <a:srgbClr val="000000"/>
                </a:solidFill>
                <a:latin typeface="Roboto Slab Medium"/>
                <a:ea typeface="Roboto Slab Medium"/>
                <a:cs typeface="Roboto Slab Medium"/>
                <a:sym typeface="Roboto Slab Medium"/>
              </a:rPr>
              <a:t>1.4 Conclusion:</a:t>
            </a:r>
            <a:endParaRPr sz="2500">
              <a:solidFill>
                <a:schemeClr val="accent1"/>
              </a:solidFill>
              <a:latin typeface="Roboto Slab Medium"/>
              <a:ea typeface="Roboto Slab Medium"/>
              <a:cs typeface="Roboto Slab Medium"/>
              <a:sym typeface="Roboto Slab Medium"/>
            </a:endParaRPr>
          </a:p>
        </p:txBody>
      </p:sp>
      <p:sp>
        <p:nvSpPr>
          <p:cNvPr id="97" name="Google Shape;97;p18"/>
          <p:cNvSpPr txBox="1"/>
          <p:nvPr>
            <p:ph idx="4294967295" type="body"/>
          </p:nvPr>
        </p:nvSpPr>
        <p:spPr>
          <a:xfrm>
            <a:off x="143600" y="1827650"/>
            <a:ext cx="8877000" cy="31851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a:latin typeface="Arial"/>
                <a:ea typeface="Arial"/>
                <a:cs typeface="Arial"/>
                <a:sym typeface="Arial"/>
              </a:rPr>
              <a:t>The study comes to the conclusion that in order to further promote sport psychology in Denmark, institutional and governmental initiatives to improve the legitimacy and skill set of the field should be undertaken. It also highlights how important it is for educational establishments to give youth and developmental psychology a central place.</a:t>
            </a:r>
            <a:endParaRPr>
              <a:latin typeface="Arial"/>
              <a:ea typeface="Arial"/>
              <a:cs typeface="Arial"/>
              <a:sym typeface="Arial"/>
            </a:endParaRPr>
          </a:p>
          <a:p>
            <a:pPr indent="0" lvl="0" marL="0" rtl="0" algn="just">
              <a:spcBef>
                <a:spcPts val="1200"/>
              </a:spcBef>
              <a:spcAft>
                <a:spcPts val="1200"/>
              </a:spcAft>
              <a:buNone/>
            </a:pPr>
            <a:r>
              <a:rPr lang="en">
                <a:latin typeface="Arial"/>
                <a:ea typeface="Arial"/>
                <a:cs typeface="Arial"/>
                <a:sym typeface="Arial"/>
              </a:rPr>
              <a:t>This book offers a thorough summary of the research and conclusions about sport psychologists in Denmark, covering a range of topics including client demographics, dual roles, education, and the necessity of specialty and accreditation while working with young athletes</a:t>
            </a:r>
            <a:r>
              <a:rPr lang="en" sz="1700">
                <a:solidFill>
                  <a:srgbClr val="000000"/>
                </a:solidFill>
                <a:latin typeface="Arial"/>
                <a:ea typeface="Arial"/>
                <a:cs typeface="Arial"/>
                <a:sym typeface="Arial"/>
              </a:rPr>
              <a:t>.</a:t>
            </a:r>
            <a:endParaRPr sz="17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idx="4294967295" type="title"/>
          </p:nvPr>
        </p:nvSpPr>
        <p:spPr>
          <a:xfrm>
            <a:off x="-143600" y="156650"/>
            <a:ext cx="9222300" cy="1201500"/>
          </a:xfrm>
          <a:prstGeom prst="rect">
            <a:avLst/>
          </a:prstGeom>
        </p:spPr>
        <p:txBody>
          <a:bodyPr anchorCtr="0" anchor="b" bIns="91425" lIns="91425" spcFirstLastPara="1" rIns="91425" wrap="square" tIns="91425">
            <a:noAutofit/>
          </a:bodyPr>
          <a:lstStyle/>
          <a:p>
            <a:pPr indent="-228600" lvl="0" marL="457200" rtl="0" algn="just">
              <a:lnSpc>
                <a:spcPct val="115000"/>
              </a:lnSpc>
              <a:spcBef>
                <a:spcPts val="0"/>
              </a:spcBef>
              <a:spcAft>
                <a:spcPts val="0"/>
              </a:spcAft>
              <a:buSzPts val="990"/>
              <a:buNone/>
            </a:pPr>
            <a:r>
              <a:rPr lang="en" sz="2400">
                <a:latin typeface="Roboto Slab Medium"/>
                <a:ea typeface="Roboto Slab Medium"/>
                <a:cs typeface="Roboto Slab Medium"/>
                <a:sym typeface="Roboto Slab Medium"/>
              </a:rPr>
              <a:t>      2.   </a:t>
            </a:r>
            <a:r>
              <a:rPr lang="en" sz="2400" u="sng">
                <a:latin typeface="Roboto Slab Medium"/>
                <a:ea typeface="Roboto Slab Medium"/>
                <a:cs typeface="Roboto Slab Medium"/>
                <a:sym typeface="Roboto Slab Medium"/>
              </a:rPr>
              <a:t>Limitations: </a:t>
            </a:r>
            <a:endParaRPr sz="2400" u="sng">
              <a:latin typeface="Roboto Slab Medium"/>
              <a:ea typeface="Roboto Slab Medium"/>
              <a:cs typeface="Roboto Slab Medium"/>
              <a:sym typeface="Roboto Slab Medium"/>
            </a:endParaRPr>
          </a:p>
          <a:p>
            <a:pPr indent="0" lvl="0" marL="0" rtl="0" algn="l">
              <a:spcBef>
                <a:spcPts val="0"/>
              </a:spcBef>
              <a:spcAft>
                <a:spcPts val="0"/>
              </a:spcAft>
              <a:buSzPts val="990"/>
              <a:buNone/>
            </a:pPr>
            <a:r>
              <a:t/>
            </a:r>
            <a:endParaRPr sz="2400">
              <a:latin typeface="Roboto Slab Medium"/>
              <a:ea typeface="Roboto Slab Medium"/>
              <a:cs typeface="Roboto Slab Medium"/>
              <a:sym typeface="Roboto Slab Medium"/>
            </a:endParaRPr>
          </a:p>
        </p:txBody>
      </p:sp>
      <p:sp>
        <p:nvSpPr>
          <p:cNvPr id="103" name="Google Shape;103;p19"/>
          <p:cNvSpPr txBox="1"/>
          <p:nvPr>
            <p:ph idx="4294967295" type="body"/>
          </p:nvPr>
        </p:nvSpPr>
        <p:spPr>
          <a:xfrm>
            <a:off x="-143600" y="1183025"/>
            <a:ext cx="4086600" cy="524400"/>
          </a:xfrm>
          <a:prstGeom prst="rect">
            <a:avLst/>
          </a:prstGeom>
        </p:spPr>
        <p:txBody>
          <a:bodyPr anchorCtr="0" anchor="t" bIns="91425" lIns="91425" spcFirstLastPara="1" rIns="91425" wrap="square" tIns="91425">
            <a:noAutofit/>
          </a:bodyPr>
          <a:lstStyle/>
          <a:p>
            <a:pPr indent="-228600" lvl="0" marL="685800" rtl="0" algn="just">
              <a:spcBef>
                <a:spcPts val="0"/>
              </a:spcBef>
              <a:spcAft>
                <a:spcPts val="0"/>
              </a:spcAft>
              <a:buNone/>
            </a:pPr>
            <a:r>
              <a:rPr lang="en" sz="2200">
                <a:latin typeface="Roboto Slab"/>
                <a:ea typeface="Roboto Slab"/>
                <a:cs typeface="Roboto Slab"/>
                <a:sym typeface="Roboto Slab"/>
              </a:rPr>
              <a:t>2.1 First Limitation</a:t>
            </a:r>
            <a:endParaRPr sz="2200">
              <a:latin typeface="Roboto Slab"/>
              <a:ea typeface="Roboto Slab"/>
              <a:cs typeface="Roboto Slab"/>
              <a:sym typeface="Roboto Slab"/>
            </a:endParaRPr>
          </a:p>
          <a:p>
            <a:pPr indent="0" lvl="0" marL="0" rtl="0" algn="l">
              <a:spcBef>
                <a:spcPts val="0"/>
              </a:spcBef>
              <a:spcAft>
                <a:spcPts val="1200"/>
              </a:spcAft>
              <a:buNone/>
            </a:pPr>
            <a:r>
              <a:t/>
            </a:r>
            <a:endParaRPr sz="2000">
              <a:latin typeface="Roboto Slab"/>
              <a:ea typeface="Roboto Slab"/>
              <a:cs typeface="Roboto Slab"/>
              <a:sym typeface="Roboto Slab"/>
            </a:endParaRPr>
          </a:p>
        </p:txBody>
      </p:sp>
      <p:cxnSp>
        <p:nvCxnSpPr>
          <p:cNvPr id="104" name="Google Shape;104;p19"/>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05" name="Google Shape;105;p19"/>
          <p:cNvSpPr txBox="1"/>
          <p:nvPr>
            <p:ph idx="4294967295" type="body"/>
          </p:nvPr>
        </p:nvSpPr>
        <p:spPr>
          <a:xfrm>
            <a:off x="-365525" y="1916325"/>
            <a:ext cx="4503900" cy="2753100"/>
          </a:xfrm>
          <a:prstGeom prst="rect">
            <a:avLst/>
          </a:prstGeom>
        </p:spPr>
        <p:txBody>
          <a:bodyPr anchorCtr="0" anchor="t" bIns="91425" lIns="91425" spcFirstLastPara="1" rIns="91425" wrap="square" tIns="91425">
            <a:normAutofit/>
          </a:bodyPr>
          <a:lstStyle/>
          <a:p>
            <a:pPr indent="0" lvl="0" marL="685800" rtl="0" algn="l">
              <a:lnSpc>
                <a:spcPct val="105000"/>
              </a:lnSpc>
              <a:spcBef>
                <a:spcPts val="0"/>
              </a:spcBef>
              <a:spcAft>
                <a:spcPts val="0"/>
              </a:spcAft>
              <a:buNone/>
            </a:pPr>
            <a:r>
              <a:rPr lang="en">
                <a:latin typeface="Arial"/>
                <a:ea typeface="Arial"/>
                <a:cs typeface="Arial"/>
                <a:sym typeface="Arial"/>
              </a:rPr>
              <a:t>Sampling Bias: The study primarily recruited respondents from specific networks and associations,potentially introducing sampling bias and limiting the representation of practitioners from other sources or organizations.</a:t>
            </a:r>
            <a:endParaRPr>
              <a:latin typeface="Arial"/>
              <a:ea typeface="Arial"/>
              <a:cs typeface="Arial"/>
              <a:sym typeface="Arial"/>
            </a:endParaRPr>
          </a:p>
          <a:p>
            <a:pPr indent="0" lvl="0" marL="457200" rtl="0" algn="l">
              <a:lnSpc>
                <a:spcPct val="105000"/>
              </a:lnSpc>
              <a:spcBef>
                <a:spcPts val="0"/>
              </a:spcBef>
              <a:spcAft>
                <a:spcPts val="0"/>
              </a:spcAft>
              <a:buNone/>
            </a:pPr>
            <a:r>
              <a:rPr lang="en">
                <a:latin typeface="Arial"/>
                <a:ea typeface="Arial"/>
                <a:cs typeface="Arial"/>
                <a:sym typeface="Arial"/>
              </a:rPr>
              <a:t> </a:t>
            </a:r>
            <a:endParaRPr>
              <a:latin typeface="Arial"/>
              <a:ea typeface="Arial"/>
              <a:cs typeface="Arial"/>
              <a:sym typeface="Arial"/>
            </a:endParaRPr>
          </a:p>
          <a:p>
            <a:pPr indent="0" lvl="0" marL="0" rtl="0" algn="l">
              <a:lnSpc>
                <a:spcPct val="105000"/>
              </a:lnSpc>
              <a:spcBef>
                <a:spcPts val="0"/>
              </a:spcBef>
              <a:spcAft>
                <a:spcPts val="1200"/>
              </a:spcAft>
              <a:buNone/>
            </a:pPr>
            <a:r>
              <a:t/>
            </a:r>
            <a:endParaRPr sz="1400"/>
          </a:p>
        </p:txBody>
      </p:sp>
      <p:sp>
        <p:nvSpPr>
          <p:cNvPr id="106" name="Google Shape;106;p19"/>
          <p:cNvSpPr txBox="1"/>
          <p:nvPr>
            <p:ph idx="4294967295" type="body"/>
          </p:nvPr>
        </p:nvSpPr>
        <p:spPr>
          <a:xfrm>
            <a:off x="4738950" y="1235244"/>
            <a:ext cx="3853200" cy="524400"/>
          </a:xfrm>
          <a:prstGeom prst="rect">
            <a:avLst/>
          </a:prstGeom>
        </p:spPr>
        <p:txBody>
          <a:bodyPr anchorCtr="0" anchor="t" bIns="91425" lIns="91425" spcFirstLastPara="1" rIns="91425" wrap="square" tIns="91425">
            <a:noAutofit/>
          </a:bodyPr>
          <a:lstStyle/>
          <a:p>
            <a:pPr indent="-228600" lvl="0" marL="685800" rtl="0" algn="just">
              <a:spcBef>
                <a:spcPts val="0"/>
              </a:spcBef>
              <a:spcAft>
                <a:spcPts val="0"/>
              </a:spcAft>
              <a:buNone/>
            </a:pPr>
            <a:r>
              <a:rPr lang="en" sz="2200">
                <a:latin typeface="Roboto Slab"/>
                <a:ea typeface="Roboto Slab"/>
                <a:cs typeface="Roboto Slab"/>
                <a:sym typeface="Roboto Slab"/>
              </a:rPr>
              <a:t>2.2 Second Limitation</a:t>
            </a:r>
            <a:endParaRPr sz="2200">
              <a:latin typeface="Roboto Slab"/>
              <a:ea typeface="Roboto Slab"/>
              <a:cs typeface="Roboto Slab"/>
              <a:sym typeface="Roboto Slab"/>
            </a:endParaRPr>
          </a:p>
          <a:p>
            <a:pPr indent="0" lvl="0" marL="0" rtl="0" algn="l">
              <a:spcBef>
                <a:spcPts val="0"/>
              </a:spcBef>
              <a:spcAft>
                <a:spcPts val="1200"/>
              </a:spcAft>
              <a:buNone/>
            </a:pPr>
            <a:r>
              <a:t/>
            </a:r>
            <a:endParaRPr sz="2400">
              <a:solidFill>
                <a:schemeClr val="accent5"/>
              </a:solidFill>
            </a:endParaRPr>
          </a:p>
        </p:txBody>
      </p:sp>
      <p:cxnSp>
        <p:nvCxnSpPr>
          <p:cNvPr id="107" name="Google Shape;107;p19"/>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08" name="Google Shape;108;p19"/>
          <p:cNvSpPr txBox="1"/>
          <p:nvPr>
            <p:ph idx="4294967295" type="body"/>
          </p:nvPr>
        </p:nvSpPr>
        <p:spPr>
          <a:xfrm>
            <a:off x="4572000" y="1916325"/>
            <a:ext cx="4187100" cy="2753100"/>
          </a:xfrm>
          <a:prstGeom prst="rect">
            <a:avLst/>
          </a:prstGeom>
        </p:spPr>
        <p:txBody>
          <a:bodyPr anchorCtr="0" anchor="t" bIns="91425" lIns="91425" spcFirstLastPara="1" rIns="91425" wrap="square" tIns="91425">
            <a:noAutofit/>
          </a:bodyPr>
          <a:lstStyle/>
          <a:p>
            <a:pPr indent="0" lvl="0" marL="685800" rtl="0" algn="l">
              <a:spcBef>
                <a:spcPts val="0"/>
              </a:spcBef>
              <a:spcAft>
                <a:spcPts val="0"/>
              </a:spcAft>
              <a:buNone/>
            </a:pPr>
            <a:r>
              <a:rPr lang="en">
                <a:latin typeface="Arial"/>
                <a:ea typeface="Arial"/>
                <a:cs typeface="Arial"/>
                <a:sym typeface="Arial"/>
              </a:rPr>
              <a:t>Broad Scope: Although instructive, the study explores a number of subjects linked to sport psychology in Denmark; yet, it may not go in-depth into other areas, which could call for more targeted follow-up research.</a:t>
            </a:r>
            <a:endParaRPr>
              <a:latin typeface="Arial"/>
              <a:ea typeface="Arial"/>
              <a:cs typeface="Arial"/>
              <a:sym typeface="Arial"/>
            </a:endParaRPr>
          </a:p>
          <a:p>
            <a:pPr indent="0" lvl="0" marL="0" rtl="0" algn="l">
              <a:spcBef>
                <a:spcPts val="0"/>
              </a:spcBef>
              <a:spcAft>
                <a:spcPts val="12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13300" y="724200"/>
            <a:ext cx="4045200" cy="1506300"/>
          </a:xfrm>
          <a:prstGeom prst="rect">
            <a:avLst/>
          </a:prstGeom>
        </p:spPr>
        <p:txBody>
          <a:bodyPr anchorCtr="0" anchor="ctr" bIns="91425" lIns="91425" spcFirstLastPara="1" rIns="91425" wrap="square" tIns="91425">
            <a:normAutofit/>
          </a:bodyPr>
          <a:lstStyle/>
          <a:p>
            <a:pPr indent="-228600" lvl="0" marL="457200" rtl="0" algn="just">
              <a:lnSpc>
                <a:spcPct val="115000"/>
              </a:lnSpc>
              <a:spcBef>
                <a:spcPts val="0"/>
              </a:spcBef>
              <a:spcAft>
                <a:spcPts val="0"/>
              </a:spcAft>
              <a:buNone/>
            </a:pPr>
            <a:r>
              <a:rPr lang="en" sz="2600">
                <a:latin typeface="Roboto Slab Medium"/>
                <a:ea typeface="Roboto Slab Medium"/>
                <a:cs typeface="Roboto Slab Medium"/>
                <a:sym typeface="Roboto Slab Medium"/>
              </a:rPr>
              <a:t>3.   </a:t>
            </a:r>
            <a:r>
              <a:rPr lang="en" sz="2600" u="sng">
                <a:latin typeface="Roboto Slab Medium"/>
                <a:ea typeface="Roboto Slab Medium"/>
                <a:cs typeface="Roboto Slab Medium"/>
                <a:sym typeface="Roboto Slab Medium"/>
              </a:rPr>
              <a:t>Synthesis:</a:t>
            </a:r>
            <a:endParaRPr sz="2600" u="sng">
              <a:latin typeface="Roboto Slab Medium"/>
              <a:ea typeface="Roboto Slab Medium"/>
              <a:cs typeface="Roboto Slab Medium"/>
              <a:sym typeface="Roboto Slab Medium"/>
            </a:endParaRPr>
          </a:p>
          <a:p>
            <a:pPr indent="0" lvl="0" marL="0" rtl="0" algn="ctr">
              <a:spcBef>
                <a:spcPts val="0"/>
              </a:spcBef>
              <a:spcAft>
                <a:spcPts val="0"/>
              </a:spcAft>
              <a:buNone/>
            </a:pPr>
            <a:r>
              <a:t/>
            </a:r>
            <a:endParaRPr sz="1400" u="sng">
              <a:solidFill>
                <a:srgbClr val="000000"/>
              </a:solidFill>
              <a:latin typeface="Arial"/>
              <a:ea typeface="Arial"/>
              <a:cs typeface="Arial"/>
              <a:sym typeface="Arial"/>
            </a:endParaRPr>
          </a:p>
        </p:txBody>
      </p:sp>
      <p:sp>
        <p:nvSpPr>
          <p:cNvPr id="114" name="Google Shape;114;p20"/>
          <p:cNvSpPr txBox="1"/>
          <p:nvPr>
            <p:ph idx="2" type="body"/>
          </p:nvPr>
        </p:nvSpPr>
        <p:spPr>
          <a:xfrm>
            <a:off x="4712700" y="78350"/>
            <a:ext cx="4112100" cy="4542900"/>
          </a:xfrm>
          <a:prstGeom prst="rect">
            <a:avLst/>
          </a:prstGeom>
        </p:spPr>
        <p:txBody>
          <a:bodyPr anchorCtr="0" anchor="ctr" bIns="91425" lIns="91425" spcFirstLastPara="1" rIns="91425" wrap="square" tIns="91425">
            <a:normAutofit/>
          </a:bodyPr>
          <a:lstStyle/>
          <a:p>
            <a:pPr indent="-349250" lvl="0" marL="457200" rtl="0" algn="l">
              <a:spcBef>
                <a:spcPts val="1200"/>
              </a:spcBef>
              <a:spcAft>
                <a:spcPts val="0"/>
              </a:spcAft>
              <a:buSzPts val="1900"/>
              <a:buFont typeface="Arial"/>
              <a:buAutoNum type="arabicPeriod"/>
            </a:pPr>
            <a:r>
              <a:rPr lang="en" sz="1900">
                <a:latin typeface="Arial"/>
                <a:ea typeface="Arial"/>
                <a:cs typeface="Arial"/>
                <a:sym typeface="Arial"/>
              </a:rPr>
              <a:t>Professional Accreditation.</a:t>
            </a:r>
            <a:endParaRPr b="1" sz="1900">
              <a:latin typeface="Arial"/>
              <a:ea typeface="Arial"/>
              <a:cs typeface="Arial"/>
              <a:sym typeface="Arial"/>
            </a:endParaRPr>
          </a:p>
          <a:p>
            <a:pPr indent="-349250" lvl="0" marL="457200" rtl="0" algn="l">
              <a:spcBef>
                <a:spcPts val="0"/>
              </a:spcBef>
              <a:spcAft>
                <a:spcPts val="0"/>
              </a:spcAft>
              <a:buSzPts val="1900"/>
              <a:buFont typeface="Arial"/>
              <a:buAutoNum type="arabicPeriod"/>
            </a:pPr>
            <a:r>
              <a:rPr lang="en" sz="1900">
                <a:latin typeface="Arial"/>
                <a:ea typeface="Arial"/>
                <a:cs typeface="Arial"/>
                <a:sym typeface="Arial"/>
              </a:rPr>
              <a:t>Youth Athlete Focus.</a:t>
            </a:r>
            <a:endParaRPr sz="1900">
              <a:latin typeface="Arial"/>
              <a:ea typeface="Arial"/>
              <a:cs typeface="Arial"/>
              <a:sym typeface="Arial"/>
            </a:endParaRPr>
          </a:p>
          <a:p>
            <a:pPr indent="-349250" lvl="0" marL="457200" rtl="0" algn="l">
              <a:spcBef>
                <a:spcPts val="0"/>
              </a:spcBef>
              <a:spcAft>
                <a:spcPts val="0"/>
              </a:spcAft>
              <a:buSzPts val="1900"/>
              <a:buFont typeface="Arial"/>
              <a:buAutoNum type="arabicPeriod"/>
            </a:pPr>
            <a:r>
              <a:rPr lang="en" sz="1900">
                <a:latin typeface="Arial"/>
                <a:ea typeface="Arial"/>
                <a:cs typeface="Arial"/>
                <a:sym typeface="Arial"/>
              </a:rPr>
              <a:t>Ethical Considerations.</a:t>
            </a:r>
            <a:endParaRPr sz="1900">
              <a:latin typeface="Arial"/>
              <a:ea typeface="Arial"/>
              <a:cs typeface="Arial"/>
              <a:sym typeface="Arial"/>
            </a:endParaRPr>
          </a:p>
          <a:p>
            <a:pPr indent="-349250" lvl="0" marL="457200" rtl="0" algn="l">
              <a:spcBef>
                <a:spcPts val="0"/>
              </a:spcBef>
              <a:spcAft>
                <a:spcPts val="0"/>
              </a:spcAft>
              <a:buSzPts val="1900"/>
              <a:buFont typeface="Arial"/>
              <a:buAutoNum type="arabicPeriod"/>
            </a:pPr>
            <a:r>
              <a:rPr lang="en" sz="1900">
                <a:latin typeface="Arial"/>
                <a:ea typeface="Arial"/>
                <a:cs typeface="Arial"/>
                <a:sym typeface="Arial"/>
              </a:rPr>
              <a:t>Supervision and Development.</a:t>
            </a:r>
            <a:endParaRPr sz="1900">
              <a:latin typeface="Arial"/>
              <a:ea typeface="Arial"/>
              <a:cs typeface="Arial"/>
              <a:sym typeface="Arial"/>
            </a:endParaRPr>
          </a:p>
          <a:p>
            <a:pPr indent="-349250" lvl="0" marL="457200" rtl="0" algn="l">
              <a:spcBef>
                <a:spcPts val="0"/>
              </a:spcBef>
              <a:spcAft>
                <a:spcPts val="0"/>
              </a:spcAft>
              <a:buSzPts val="1900"/>
              <a:buFont typeface="Arial"/>
              <a:buAutoNum type="arabicPeriod"/>
            </a:pPr>
            <a:r>
              <a:rPr lang="en" sz="1900">
                <a:latin typeface="Arial"/>
                <a:ea typeface="Arial"/>
                <a:cs typeface="Arial"/>
                <a:sym typeface="Arial"/>
              </a:rPr>
              <a:t>Organizational and Regulatory Changes.</a:t>
            </a:r>
            <a:endParaRPr sz="1900">
              <a:latin typeface="Arial"/>
              <a:ea typeface="Arial"/>
              <a:cs typeface="Arial"/>
              <a:sym typeface="Arial"/>
            </a:endParaRPr>
          </a:p>
          <a:p>
            <a:pPr indent="-349250" lvl="0" marL="457200" rtl="0" algn="l">
              <a:spcBef>
                <a:spcPts val="0"/>
              </a:spcBef>
              <a:spcAft>
                <a:spcPts val="0"/>
              </a:spcAft>
              <a:buSzPts val="1900"/>
              <a:buFont typeface="Arial"/>
              <a:buAutoNum type="arabicPeriod"/>
            </a:pPr>
            <a:r>
              <a:rPr lang="en" sz="1900">
                <a:latin typeface="Arial"/>
                <a:ea typeface="Arial"/>
                <a:cs typeface="Arial"/>
                <a:sym typeface="Arial"/>
              </a:rPr>
              <a:t>Enhancing Legitimacy and Efficacy.</a:t>
            </a:r>
            <a:endParaRPr sz="19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21"/>
          <p:cNvSpPr txBox="1"/>
          <p:nvPr>
            <p:ph type="ctrTitle"/>
          </p:nvPr>
        </p:nvSpPr>
        <p:spPr>
          <a:xfrm>
            <a:off x="1723225" y="1814575"/>
            <a:ext cx="6187800" cy="117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latin typeface="Roboto Slab Medium"/>
                <a:ea typeface="Roboto Slab Medium"/>
                <a:cs typeface="Roboto Slab Medium"/>
                <a:sym typeface="Roboto Slab Medium"/>
              </a:rPr>
              <a:t>Thank You!</a:t>
            </a:r>
            <a:endParaRPr sz="3600">
              <a:latin typeface="Roboto Slab Medium"/>
              <a:ea typeface="Roboto Slab Medium"/>
              <a:cs typeface="Roboto Slab Medium"/>
              <a:sym typeface="Roboto Slab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