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La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e63ac9d1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e63ac9d1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631ea65b8_0_9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631ea65b8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9e3abdd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9e3abdd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9e3abdd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9e3abdd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9e3abddd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9e3abddd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631ea65b8_0_9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631ea65b8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631ea65b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631ea65b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9e3abdd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9e3abdd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631ea65b8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631ea65b8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e63ac9d1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e63ac9d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e63ac9d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e63ac9d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e63ac9d1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e63ac9d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800">
                <a:solidFill>
                  <a:srgbClr val="000000"/>
                </a:solidFill>
                <a:latin typeface="Times New Roman"/>
                <a:ea typeface="Times New Roman"/>
                <a:cs typeface="Times New Roman"/>
                <a:sym typeface="Times New Roman"/>
              </a:rPr>
              <a:t>A  Comparative Analysis of Machine Learning Models for Cardiovascular Disease Classification</a:t>
            </a:r>
            <a:endParaRPr/>
          </a:p>
        </p:txBody>
      </p:sp>
      <p:sp>
        <p:nvSpPr>
          <p:cNvPr id="65" name="Google Shape;65;p13"/>
          <p:cNvSpPr txBox="1"/>
          <p:nvPr>
            <p:ph idx="1" type="subTitle"/>
          </p:nvPr>
        </p:nvSpPr>
        <p:spPr>
          <a:xfrm>
            <a:off x="311700" y="1878552"/>
            <a:ext cx="4242600" cy="16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Times New Roman"/>
                <a:ea typeface="Times New Roman"/>
                <a:cs typeface="Times New Roman"/>
                <a:sym typeface="Times New Roman"/>
              </a:rPr>
              <a:t>Riza Asmat Mila- 20101590</a:t>
            </a:r>
            <a:endParaRPr b="1"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Humayra Binte Jamal- 20101591</a:t>
            </a:r>
            <a:endParaRPr b="1"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Sumya Afroj- 19301164</a:t>
            </a:r>
            <a:endParaRPr b="1"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Maimuna Rahman-20101457</a:t>
            </a:r>
            <a:endParaRPr sz="1500"/>
          </a:p>
        </p:txBody>
      </p:sp>
      <p:sp>
        <p:nvSpPr>
          <p:cNvPr id="66" name="Google Shape;66;p13"/>
          <p:cNvSpPr txBox="1"/>
          <p:nvPr>
            <p:ph idx="12" type="sldNum"/>
          </p:nvPr>
        </p:nvSpPr>
        <p:spPr>
          <a:xfrm>
            <a:off x="8472450" y="4523553"/>
            <a:ext cx="548700" cy="533400"/>
          </a:xfrm>
          <a:prstGeom prst="rect">
            <a:avLst/>
          </a:prstGeom>
        </p:spPr>
        <p:txBody>
          <a:bodyPr anchorCtr="0" anchor="ctr" bIns="91425" lIns="91425" spcFirstLastPara="1" rIns="91425" wrap="square" tIns="91425">
            <a:normAutofit lnSpcReduction="10000"/>
          </a:bodyPr>
          <a:lstStyle/>
          <a:p>
            <a:pPr indent="0" lvl="0" marL="0" rtl="0" algn="r">
              <a:spcBef>
                <a:spcPts val="0"/>
              </a:spcBef>
              <a:spcAft>
                <a:spcPts val="0"/>
              </a:spcAft>
              <a:buNone/>
            </a:pPr>
            <a:r>
              <a:t/>
            </a:r>
            <a:endParaRPr b="1"/>
          </a:p>
          <a:p>
            <a:pPr indent="0" lvl="0" marL="0" rtl="0" algn="r">
              <a:spcBef>
                <a:spcPts val="0"/>
              </a:spcBef>
              <a:spcAft>
                <a:spcPts val="0"/>
              </a:spcAft>
              <a:buNone/>
            </a:pPr>
            <a:fld id="{00000000-1234-1234-1234-123412341234}" type="slidenum">
              <a:rPr b="1" lang="en" sz="1550"/>
              <a:t>‹#›</a:t>
            </a:fld>
            <a:endParaRPr b="1" sz="1500"/>
          </a:p>
        </p:txBody>
      </p:sp>
      <p:sp>
        <p:nvSpPr>
          <p:cNvPr id="67" name="Google Shape;67;p13"/>
          <p:cNvSpPr txBox="1"/>
          <p:nvPr/>
        </p:nvSpPr>
        <p:spPr>
          <a:xfrm>
            <a:off x="5786450" y="3335250"/>
            <a:ext cx="3045900" cy="683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ST- Mehnaz Ara Fazal</a:t>
            </a:r>
            <a:endParaRPr sz="1500">
              <a:solidFill>
                <a:schemeClr val="lt1"/>
              </a:solidFill>
            </a:endParaRPr>
          </a:p>
          <a:p>
            <a:pPr indent="0" lvl="0" marL="0" rtl="0" algn="l">
              <a:spcBef>
                <a:spcPts val="0"/>
              </a:spcBef>
              <a:spcAft>
                <a:spcPts val="0"/>
              </a:spcAft>
              <a:buNone/>
            </a:pPr>
            <a:r>
              <a:rPr lang="en" sz="1500">
                <a:solidFill>
                  <a:schemeClr val="lt1"/>
                </a:solidFill>
              </a:rPr>
              <a:t>RA- Md Humaion Kabir Mehedi</a:t>
            </a:r>
            <a:endParaRPr sz="1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p:txBody>
      </p:sp>
      <p:sp>
        <p:nvSpPr>
          <p:cNvPr id="134" name="Google Shape;134;p22"/>
          <p:cNvSpPr txBox="1"/>
          <p:nvPr/>
        </p:nvSpPr>
        <p:spPr>
          <a:xfrm>
            <a:off x="0" y="1478200"/>
            <a:ext cx="4143000" cy="3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151"/>
                </a:solidFill>
                <a:latin typeface="Roboto"/>
                <a:ea typeface="Roboto"/>
                <a:cs typeface="Roboto"/>
                <a:sym typeface="Roboto"/>
              </a:rPr>
              <a:t>The optimal choice among various models is K-Nearest Neighbors (KNN), boasting the highest accuracy at 80.0%, a balanced F1 score of 46.8%, and a robust cross-validated accuracy of 83.73%. Despite a slight risk of minimal overfitting, its 69.6% AUC ROC Curve score signifies excellent performance in classification. Notably, Random Forest and Decision Tree Classifier (DTC) yield competitive results with accuracies of 76.3% and 71.2%, respectively. While Multilayer Perceptron (MLP) and Naive Bayes exhibit lower accuracies (78.8% and 66.7%), Support Vector Machine (SVM) and Logistic Regression (LogReg) perform similarly around 65–65.7%. </a:t>
            </a:r>
            <a:endParaRPr>
              <a:latin typeface="Roboto"/>
              <a:ea typeface="Roboto"/>
              <a:cs typeface="Roboto"/>
              <a:sym typeface="Roboto"/>
            </a:endParaRPr>
          </a:p>
        </p:txBody>
      </p:sp>
      <p:pic>
        <p:nvPicPr>
          <p:cNvPr id="135" name="Google Shape;135;p22"/>
          <p:cNvPicPr preferRelativeResize="0"/>
          <p:nvPr/>
        </p:nvPicPr>
        <p:blipFill rotWithShape="1">
          <a:blip r:embed="rId3">
            <a:alphaModFix/>
          </a:blip>
          <a:srcRect b="9036" l="26015" r="33418" t="28897"/>
          <a:stretch/>
        </p:blipFill>
        <p:spPr>
          <a:xfrm>
            <a:off x="4260750" y="1478200"/>
            <a:ext cx="4645152" cy="4104151"/>
          </a:xfrm>
          <a:prstGeom prst="rect">
            <a:avLst/>
          </a:prstGeom>
          <a:noFill/>
          <a:ln>
            <a:noFill/>
          </a:ln>
        </p:spPr>
      </p:pic>
      <p:sp>
        <p:nvSpPr>
          <p:cNvPr id="136" name="Google Shape;136;p22"/>
          <p:cNvSpPr txBox="1"/>
          <p:nvPr>
            <p:ph idx="12" type="sldNum"/>
          </p:nvPr>
        </p:nvSpPr>
        <p:spPr>
          <a:xfrm>
            <a:off x="8595300" y="4754428"/>
            <a:ext cx="548700" cy="558900"/>
          </a:xfrm>
          <a:prstGeom prst="rect">
            <a:avLst/>
          </a:prstGeom>
        </p:spPr>
        <p:txBody>
          <a:bodyPr anchorCtr="0" anchor="ctr" bIns="91425" lIns="91425" spcFirstLastPara="1" rIns="91425" wrap="square" tIns="91425">
            <a:normAutofit lnSpcReduction="10000"/>
          </a:bodyPr>
          <a:lstStyle/>
          <a:p>
            <a:pPr indent="0" lvl="0" marL="0" rtl="0" algn="r">
              <a:spcBef>
                <a:spcPts val="0"/>
              </a:spcBef>
              <a:spcAft>
                <a:spcPts val="0"/>
              </a:spcAft>
              <a:buNone/>
            </a:pPr>
            <a:r>
              <a:t/>
            </a:r>
            <a:endParaRPr b="1"/>
          </a:p>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 and future work</a:t>
            </a:r>
            <a:endParaRPr/>
          </a:p>
        </p:txBody>
      </p:sp>
      <p:sp>
        <p:nvSpPr>
          <p:cNvPr id="142" name="Google Shape;142;p23"/>
          <p:cNvSpPr txBox="1"/>
          <p:nvPr>
            <p:ph idx="1" type="body"/>
          </p:nvPr>
        </p:nvSpPr>
        <p:spPr>
          <a:xfrm>
            <a:off x="4035375" y="595800"/>
            <a:ext cx="4858500" cy="414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sz="1200">
                <a:solidFill>
                  <a:srgbClr val="000000"/>
                </a:solidFill>
              </a:rPr>
              <a:t>Single Dataset Limitation</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Support for Small Datasets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Limited Clinical and Demographic Characteristics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Addressing Shortcomings in Future Studies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Improvements for Future Research</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Exclusion of Lifestyle and Genetic Factors</a:t>
            </a:r>
            <a:endParaRPr sz="1200">
              <a:solidFill>
                <a:srgbClr val="000000"/>
              </a:solidFill>
            </a:endParaRPr>
          </a:p>
        </p:txBody>
      </p:sp>
      <p:sp>
        <p:nvSpPr>
          <p:cNvPr id="143" name="Google Shape;143;p23"/>
          <p:cNvSpPr txBox="1"/>
          <p:nvPr>
            <p:ph idx="12" type="sldNum"/>
          </p:nvPr>
        </p:nvSpPr>
        <p:spPr>
          <a:xfrm>
            <a:off x="8472450" y="4433755"/>
            <a:ext cx="548700" cy="623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9" name="Google Shape;149;p24"/>
          <p:cNvSpPr txBox="1"/>
          <p:nvPr>
            <p:ph idx="1" type="body"/>
          </p:nvPr>
        </p:nvSpPr>
        <p:spPr>
          <a:xfrm>
            <a:off x="4035375" y="595800"/>
            <a:ext cx="4858500" cy="4146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AutoNum type="arabicPeriod"/>
            </a:pPr>
            <a:r>
              <a:rPr lang="en" sz="1200">
                <a:solidFill>
                  <a:srgbClr val="000000"/>
                </a:solidFill>
              </a:rPr>
              <a:t>Study Objective</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Performance Comparison</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Healthy Lifestyle Impact</a:t>
            </a:r>
            <a:endParaRPr sz="1200">
              <a:solidFill>
                <a:srgbClr val="000000"/>
              </a:solidFill>
            </a:endParaRPr>
          </a:p>
        </p:txBody>
      </p:sp>
      <p:sp>
        <p:nvSpPr>
          <p:cNvPr id="150" name="Google Shape;150;p24"/>
          <p:cNvSpPr txBox="1"/>
          <p:nvPr>
            <p:ph idx="12" type="sldNum"/>
          </p:nvPr>
        </p:nvSpPr>
        <p:spPr>
          <a:xfrm>
            <a:off x="8472450" y="4472229"/>
            <a:ext cx="548700" cy="58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156" name="Google Shape;156;p25"/>
          <p:cNvSpPr txBox="1"/>
          <p:nvPr>
            <p:ph idx="12" type="sldNum"/>
          </p:nvPr>
        </p:nvSpPr>
        <p:spPr>
          <a:xfrm>
            <a:off x="8472450" y="4433129"/>
            <a:ext cx="548700" cy="623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
        <p:nvSpPr>
          <p:cNvPr id="157" name="Google Shape;157;p25"/>
          <p:cNvSpPr txBox="1"/>
          <p:nvPr/>
        </p:nvSpPr>
        <p:spPr>
          <a:xfrm>
            <a:off x="212525" y="1285875"/>
            <a:ext cx="8520600" cy="369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S. Nashif, Md. R. Raihan, Md. R. Islam, and M. H. Imam, “Heart Disease Detection by Using Machine Learning Algorithms and a Real-Time Cardiovascular Health Monitoring System,” </a:t>
            </a:r>
            <a:r>
              <a:rPr i="1" lang="en" sz="1200">
                <a:latin typeface="Times New Roman"/>
                <a:ea typeface="Times New Roman"/>
                <a:cs typeface="Times New Roman"/>
                <a:sym typeface="Times New Roman"/>
              </a:rPr>
              <a:t>World Journal of Engineering and Technology</a:t>
            </a:r>
            <a:r>
              <a:rPr lang="en" sz="1200">
                <a:latin typeface="Times New Roman"/>
                <a:ea typeface="Times New Roman"/>
                <a:cs typeface="Times New Roman"/>
                <a:sym typeface="Times New Roman"/>
              </a:rPr>
              <a:t>, vol. 06, no. 04, pp. 854–873, 2018, doi: https://doi.org/10.4236/wjet.2018.64057.</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 Krittanawong </a:t>
            </a:r>
            <a:r>
              <a:rPr i="1" lang="en" sz="1200">
                <a:latin typeface="Times New Roman"/>
                <a:ea typeface="Times New Roman"/>
                <a:cs typeface="Times New Roman"/>
                <a:sym typeface="Times New Roman"/>
              </a:rPr>
              <a:t>et al.</a:t>
            </a:r>
            <a:r>
              <a:rPr lang="en" sz="1200">
                <a:latin typeface="Times New Roman"/>
                <a:ea typeface="Times New Roman"/>
                <a:cs typeface="Times New Roman"/>
                <a:sym typeface="Times New Roman"/>
              </a:rPr>
              <a:t>, “Machine learning prediction in cardiovascular diseases: a meta-analysis,” </a:t>
            </a:r>
            <a:r>
              <a:rPr i="1" lang="en" sz="1200">
                <a:latin typeface="Times New Roman"/>
                <a:ea typeface="Times New Roman"/>
                <a:cs typeface="Times New Roman"/>
                <a:sym typeface="Times New Roman"/>
              </a:rPr>
              <a:t>Scientific Reports</a:t>
            </a:r>
            <a:r>
              <a:rPr lang="en" sz="1200">
                <a:latin typeface="Times New Roman"/>
                <a:ea typeface="Times New Roman"/>
                <a:cs typeface="Times New Roman"/>
                <a:sym typeface="Times New Roman"/>
              </a:rPr>
              <a:t>, vol. 10, no. 1, Sep. 2020, doi: https://doi.org/10.1038/s41598-020-72685-1.</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A. M. Al-Ssulami, R. S. Alsorori, A. M. Azmi, and Hatim Aboalsamh, “Improving Coronary Heart Disease Prediction Through Machine Learning and an Innovative Data Augmentation Technique,” </a:t>
            </a:r>
            <a:r>
              <a:rPr i="1" lang="en" sz="1200">
                <a:latin typeface="Times New Roman"/>
                <a:ea typeface="Times New Roman"/>
                <a:cs typeface="Times New Roman"/>
                <a:sym typeface="Times New Roman"/>
              </a:rPr>
              <a:t>Cognitive Computation</a:t>
            </a:r>
            <a:r>
              <a:rPr lang="en" sz="1200">
                <a:latin typeface="Times New Roman"/>
                <a:ea typeface="Times New Roman"/>
                <a:cs typeface="Times New Roman"/>
                <a:sym typeface="Times New Roman"/>
              </a:rPr>
              <a:t>, vol. 15, no. 5, pp. 1687–1702, May 2023, doi: https://doi.org/10.1007/s12559-023-10151-6.</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D. Shah, S. Patel, and S. K. Bharti, “Heart Disease Prediction using Machine Learning Techniques,” </a:t>
            </a:r>
            <a:r>
              <a:rPr i="1" lang="en" sz="1200">
                <a:latin typeface="Times New Roman"/>
                <a:ea typeface="Times New Roman"/>
                <a:cs typeface="Times New Roman"/>
                <a:sym typeface="Times New Roman"/>
              </a:rPr>
              <a:t>SN Computer Science</a:t>
            </a:r>
            <a:r>
              <a:rPr lang="en" sz="1200">
                <a:latin typeface="Times New Roman"/>
                <a:ea typeface="Times New Roman"/>
                <a:cs typeface="Times New Roman"/>
                <a:sym typeface="Times New Roman"/>
              </a:rPr>
              <a:t>, vol. 1, no. 6, Oct. 2020, doi: https://doi.org/10.1007/s42979-020-00365-y.</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U. Nagavelli, D. Samanta, and P. Chakraborty, “Machine Learning Technology-Based Heart Disease Detection Models,” </a:t>
            </a:r>
            <a:r>
              <a:rPr i="1" lang="en" sz="1200">
                <a:latin typeface="Times New Roman"/>
                <a:ea typeface="Times New Roman"/>
                <a:cs typeface="Times New Roman"/>
                <a:sym typeface="Times New Roman"/>
              </a:rPr>
              <a:t>Journal of Healthcare Engineering</a:t>
            </a:r>
            <a:r>
              <a:rPr lang="en" sz="1200">
                <a:latin typeface="Times New Roman"/>
                <a:ea typeface="Times New Roman"/>
                <a:cs typeface="Times New Roman"/>
                <a:sym typeface="Times New Roman"/>
              </a:rPr>
              <a:t>, vol. 2022, pp. 1–9, Feb. 2022, doi: https://doi.org/10.1155/2022/7351061.</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12" type="sldNum"/>
          </p:nvPr>
        </p:nvSpPr>
        <p:spPr>
          <a:xfrm>
            <a:off x="8498100" y="4395281"/>
            <a:ext cx="548700" cy="674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
        <p:nvSpPr>
          <p:cNvPr id="163" name="Google Shape;163;p26"/>
          <p:cNvSpPr txBox="1"/>
          <p:nvPr/>
        </p:nvSpPr>
        <p:spPr>
          <a:xfrm>
            <a:off x="334875" y="267900"/>
            <a:ext cx="8264400" cy="45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[6]</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Suhier Odah, Batool Sbenaty, E. Ahmad, Ghada Alhilo, O. Tarawneh, and M. Otair, “Heart disease prediction using machine learning: A comprehensive study,” </a:t>
            </a:r>
            <a:r>
              <a:rPr i="1" lang="en" sz="1300">
                <a:latin typeface="Times New Roman"/>
                <a:ea typeface="Times New Roman"/>
                <a:cs typeface="Times New Roman"/>
                <a:sym typeface="Times New Roman"/>
              </a:rPr>
              <a:t>Nucleation and Atmospheric Aerosols</a:t>
            </a:r>
            <a:r>
              <a:rPr lang="en" sz="1300">
                <a:latin typeface="Times New Roman"/>
                <a:ea typeface="Times New Roman"/>
                <a:cs typeface="Times New Roman"/>
                <a:sym typeface="Times New Roman"/>
              </a:rPr>
              <a:t>, Jan. 2023, doi: https://doi.org/10.1063/5.0174788.</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[7]</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V. Chang, V. R. Bhavani, A. Q. Xu, and A. Hossain, “An artificial intelligence model for heart disease detection using machine learning algorithms,” </a:t>
            </a:r>
            <a:r>
              <a:rPr i="1" lang="en" sz="1300">
                <a:latin typeface="Times New Roman"/>
                <a:ea typeface="Times New Roman"/>
                <a:cs typeface="Times New Roman"/>
                <a:sym typeface="Times New Roman"/>
              </a:rPr>
              <a:t>Healthcare Analytics</a:t>
            </a:r>
            <a:r>
              <a:rPr lang="en" sz="1300">
                <a:latin typeface="Times New Roman"/>
                <a:ea typeface="Times New Roman"/>
                <a:cs typeface="Times New Roman"/>
                <a:sym typeface="Times New Roman"/>
              </a:rPr>
              <a:t>, vol. 2, p. 100016, Jan. 2022, doi: https://doi.org/10.1016/j.health.2022.100016.</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[8]</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C. M. Bhatt, P. Patel, T. Ghetia, and P. L. Mazzeo, “Effective Heart Disease Prediction Using Machine Learning Techniques,” </a:t>
            </a:r>
            <a:r>
              <a:rPr i="1" lang="en" sz="1300">
                <a:latin typeface="Times New Roman"/>
                <a:ea typeface="Times New Roman"/>
                <a:cs typeface="Times New Roman"/>
                <a:sym typeface="Times New Roman"/>
              </a:rPr>
              <a:t>Algorithms</a:t>
            </a:r>
            <a:r>
              <a:rPr lang="en" sz="1300">
                <a:latin typeface="Times New Roman"/>
                <a:ea typeface="Times New Roman"/>
                <a:cs typeface="Times New Roman"/>
                <a:sym typeface="Times New Roman"/>
              </a:rPr>
              <a:t>, vol. 16, no. 2, p. 88, Feb. 2023, doi: https://doi.org/10.3390/a16020088.</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[9]</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R. Bharti, A. Khamparia, M. Shabaz, G. Dhiman, S. Pande, and P. Singh, “Prediction of Heart Disease Using a Combination of Machine Learning and Deep Learning,” </a:t>
            </a:r>
            <a:r>
              <a:rPr i="1" lang="en" sz="1300">
                <a:latin typeface="Times New Roman"/>
                <a:ea typeface="Times New Roman"/>
                <a:cs typeface="Times New Roman"/>
                <a:sym typeface="Times New Roman"/>
              </a:rPr>
              <a:t>Computational Intelligence and Neuroscience</a:t>
            </a:r>
            <a:r>
              <a:rPr lang="en" sz="1300">
                <a:latin typeface="Times New Roman"/>
                <a:ea typeface="Times New Roman"/>
                <a:cs typeface="Times New Roman"/>
                <a:sym typeface="Times New Roman"/>
              </a:rPr>
              <a:t>, vol. 2021, pp. 1–11, Jul. 2021, doi: https://doi.org/10.1155/2021/8387680.</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J.-J. Beunza </a:t>
            </a:r>
            <a:r>
              <a:rPr i="1" lang="en" sz="1300">
                <a:latin typeface="Times New Roman"/>
                <a:ea typeface="Times New Roman"/>
                <a:cs typeface="Times New Roman"/>
                <a:sym typeface="Times New Roman"/>
              </a:rPr>
              <a:t>et al.</a:t>
            </a:r>
            <a:r>
              <a:rPr lang="en" sz="1300">
                <a:latin typeface="Times New Roman"/>
                <a:ea typeface="Times New Roman"/>
                <a:cs typeface="Times New Roman"/>
                <a:sym typeface="Times New Roman"/>
              </a:rPr>
              <a:t>, “Comparison of machine learning algorithms for clinical event prediction (risk of coronary heart disease),” </a:t>
            </a:r>
            <a:r>
              <a:rPr i="1" lang="en" sz="1300">
                <a:latin typeface="Times New Roman"/>
                <a:ea typeface="Times New Roman"/>
                <a:cs typeface="Times New Roman"/>
                <a:sym typeface="Times New Roman"/>
              </a:rPr>
              <a:t>Journal of Biomedical Informatics</a:t>
            </a:r>
            <a:r>
              <a:rPr lang="en" sz="1300">
                <a:latin typeface="Times New Roman"/>
                <a:ea typeface="Times New Roman"/>
                <a:cs typeface="Times New Roman"/>
                <a:sym typeface="Times New Roman"/>
              </a:rPr>
              <a:t>, vol. 97, p. 103257, Sep. 2019, doi: https://doi.org/10.1016/j.jbi.2019.103257.</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2" type="sldNum"/>
          </p:nvPr>
        </p:nvSpPr>
        <p:spPr>
          <a:xfrm>
            <a:off x="8472450" y="4382456"/>
            <a:ext cx="548700" cy="674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
        <p:nvSpPr>
          <p:cNvPr id="169" name="Google Shape;169;p27"/>
          <p:cNvSpPr txBox="1"/>
          <p:nvPr/>
        </p:nvSpPr>
        <p:spPr>
          <a:xfrm>
            <a:off x="442025" y="348250"/>
            <a:ext cx="8157300" cy="44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[12]</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A. Singh and R. Kumar, “Heart Disease Prediction Using Machine Learning Algorithms,” </a:t>
            </a:r>
            <a:r>
              <a:rPr i="1" lang="en" sz="1300">
                <a:latin typeface="Times New Roman"/>
                <a:ea typeface="Times New Roman"/>
                <a:cs typeface="Times New Roman"/>
                <a:sym typeface="Times New Roman"/>
              </a:rPr>
              <a:t>IEEE Xplore</a:t>
            </a:r>
            <a:r>
              <a:rPr lang="en" sz="1300">
                <a:latin typeface="Times New Roman"/>
                <a:ea typeface="Times New Roman"/>
                <a:cs typeface="Times New Roman"/>
                <a:sym typeface="Times New Roman"/>
              </a:rPr>
              <a:t>, 2020. https://ieeexplore.ieee.org/abstract/document/9122958</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[13]</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A. S. Sharma and H. S. Hota, “An early cardiovascular prediction IOT framework using machine learning classification algorithms,” </a:t>
            </a:r>
            <a:r>
              <a:rPr i="1" lang="en" sz="1300">
                <a:latin typeface="Times New Roman"/>
                <a:ea typeface="Times New Roman"/>
                <a:cs typeface="Times New Roman"/>
                <a:sym typeface="Times New Roman"/>
              </a:rPr>
              <a:t>NASA ADS</a:t>
            </a:r>
            <a:r>
              <a:rPr lang="en" sz="1300">
                <a:latin typeface="Times New Roman"/>
                <a:ea typeface="Times New Roman"/>
                <a:cs typeface="Times New Roman"/>
                <a:sym typeface="Times New Roman"/>
              </a:rPr>
              <a:t>, vol. 2587, p. 080006, Nov. 2023, doi: https://doi.org/10.1063/5.0150543.</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[14]</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N. Nandal, L. Goel, and R. Tanwar, “Machine learning-based heart attack prediction: A  symptomatic heart attack prediction method and exploratory analysis,” </a:t>
            </a:r>
            <a:r>
              <a:rPr i="1" lang="en" sz="1300">
                <a:latin typeface="Times New Roman"/>
                <a:ea typeface="Times New Roman"/>
                <a:cs typeface="Times New Roman"/>
                <a:sym typeface="Times New Roman"/>
              </a:rPr>
              <a:t>f1000research.com</a:t>
            </a:r>
            <a:r>
              <a:rPr lang="en" sz="1300">
                <a:latin typeface="Times New Roman"/>
                <a:ea typeface="Times New Roman"/>
                <a:cs typeface="Times New Roman"/>
                <a:sym typeface="Times New Roman"/>
              </a:rPr>
              <a:t>, Sep. 29, 2022. https://f1000research.com/articles/11-1126 (accessed Feb. 24, 2023).</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300">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73" name="Google Shape;73;p14"/>
          <p:cNvSpPr txBox="1"/>
          <p:nvPr>
            <p:ph idx="1" type="body"/>
          </p:nvPr>
        </p:nvSpPr>
        <p:spPr>
          <a:xfrm>
            <a:off x="267475" y="1478925"/>
            <a:ext cx="86091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rPr>
              <a:t>This paper is about  the importance of early detection and prediction of heart disease, also known as cardiovascular disease (CVD), to reduce mortality rates. It emphasizes the significance of anticipating and treating such illnesses in the medical field. The paper provides an overview of machine learning systems, including Logistic Regression, Support Vector Machine, Decision Tree, K-Nearest Neighbors, Random Forest, XGBoost, Multilayer Perceptron, Naive Bayes, applied to medical data for heart disease diagnosis. ECG is highlighted as a primary tool for early assessment. The heart disease prediction system mentioned in the study aims to lower costs and enhance medical treatment through accurate diagnoses.</a:t>
            </a:r>
            <a:endParaRPr/>
          </a:p>
        </p:txBody>
      </p:sp>
      <p:sp>
        <p:nvSpPr>
          <p:cNvPr id="74" name="Google Shape;74;p14"/>
          <p:cNvSpPr txBox="1"/>
          <p:nvPr>
            <p:ph idx="12" type="sldNum"/>
          </p:nvPr>
        </p:nvSpPr>
        <p:spPr>
          <a:xfrm>
            <a:off x="8405750" y="4356800"/>
            <a:ext cx="615300" cy="699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0" name="Google Shape;80;p15"/>
          <p:cNvSpPr txBox="1"/>
          <p:nvPr>
            <p:ph idx="1" type="body"/>
          </p:nvPr>
        </p:nvSpPr>
        <p:spPr>
          <a:xfrm>
            <a:off x="267475" y="1478925"/>
            <a:ext cx="8609100" cy="3076200"/>
          </a:xfrm>
          <a:prstGeom prst="rect">
            <a:avLst/>
          </a:prstGeom>
        </p:spPr>
        <p:txBody>
          <a:bodyPr anchorCtr="0" anchor="t" bIns="91425" lIns="91425" spcFirstLastPara="1" rIns="91425" wrap="square" tIns="91425">
            <a:normAutofit/>
          </a:bodyPr>
          <a:lstStyle/>
          <a:p>
            <a:pPr indent="0" lvl="0" marL="0" rtl="0" algn="l">
              <a:lnSpc>
                <a:spcPct val="175000"/>
              </a:lnSpc>
              <a:spcBef>
                <a:spcPts val="0"/>
              </a:spcBef>
              <a:spcAft>
                <a:spcPts val="0"/>
              </a:spcAft>
              <a:buNone/>
            </a:pPr>
            <a:r>
              <a:rPr lang="en" sz="1100">
                <a:solidFill>
                  <a:srgbClr val="000000"/>
                </a:solidFill>
              </a:rPr>
              <a:t>This study discusses the severity of heart disease, a leading cause of global mortality, and the potential increase in fatalities by 2030. It highlights the role of machine learning algorithms, such as Logistic Regression, SVM, Decision Trees, KNN, Random Forest, XGBoost, MLP, and Naive Bayes, in predicting cardiovascular issues. The study uses patient records from various healthcare facilities and emphasizes the use of Python programming, known for its safety and versatility, along with key libraries like Pandas and Matplotlib. The text underscores the efficiency of Python in healthcare applications, specifically in cardiac disorder detection, leading to cost and time savings by avoiding unnecessary tests.</a:t>
            </a:r>
            <a:endParaRPr sz="1100">
              <a:solidFill>
                <a:srgbClr val="000000"/>
              </a:solidFill>
            </a:endParaRPr>
          </a:p>
          <a:p>
            <a:pPr indent="0" lvl="0" marL="0" rtl="0" algn="l">
              <a:spcBef>
                <a:spcPts val="0"/>
              </a:spcBef>
              <a:spcAft>
                <a:spcPts val="1200"/>
              </a:spcAft>
              <a:buNone/>
            </a:pPr>
            <a:r>
              <a:t/>
            </a:r>
            <a:endParaRPr sz="1200">
              <a:solidFill>
                <a:srgbClr val="374151"/>
              </a:solidFill>
            </a:endParaRPr>
          </a:p>
        </p:txBody>
      </p:sp>
      <p:sp>
        <p:nvSpPr>
          <p:cNvPr id="81" name="Google Shape;81;p15"/>
          <p:cNvSpPr txBox="1"/>
          <p:nvPr>
            <p:ph idx="12" type="sldNum"/>
          </p:nvPr>
        </p:nvSpPr>
        <p:spPr>
          <a:xfrm>
            <a:off x="8472450" y="4555127"/>
            <a:ext cx="548700" cy="50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87" name="Google Shape;87;p16"/>
          <p:cNvSpPr txBox="1"/>
          <p:nvPr>
            <p:ph idx="1" type="body"/>
          </p:nvPr>
        </p:nvSpPr>
        <p:spPr>
          <a:xfrm>
            <a:off x="311700" y="1505700"/>
            <a:ext cx="8709600" cy="3076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74151"/>
              </a:buClr>
              <a:buSzPts val="1200"/>
              <a:buChar char="●"/>
            </a:pPr>
            <a:r>
              <a:rPr b="1" lang="en" sz="1200">
                <a:solidFill>
                  <a:srgbClr val="374151"/>
                </a:solidFill>
              </a:rPr>
              <a:t>Study 1: Cloud-Based Prediction System (Nashif et al., 2018)</a:t>
            </a:r>
            <a:endParaRPr b="1"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Proposed a cloud-based heart disease prediction system using Arduino for real-time monitoring, achieving 97.53% accuracy with SVM. Emphasized early detection and continuous monitoring, notifying through GSM.</a:t>
            </a:r>
            <a:endParaRPr sz="1200">
              <a:solidFill>
                <a:srgbClr val="374151"/>
              </a:solidFill>
            </a:endParaRPr>
          </a:p>
          <a:p>
            <a:pPr indent="-304800" lvl="0" marL="457200" rtl="0" algn="l">
              <a:spcBef>
                <a:spcPts val="0"/>
              </a:spcBef>
              <a:spcAft>
                <a:spcPts val="0"/>
              </a:spcAft>
              <a:buClr>
                <a:srgbClr val="374151"/>
              </a:buClr>
              <a:buSzPts val="1200"/>
              <a:buChar char="●"/>
            </a:pPr>
            <a:r>
              <a:rPr b="1" lang="en" sz="1200">
                <a:solidFill>
                  <a:srgbClr val="374151"/>
                </a:solidFill>
              </a:rPr>
              <a:t>Study 2: ML Algorithms in Cardiovascular Diseases (Krittana wong et al., 2020)</a:t>
            </a:r>
            <a:endParaRPr b="1"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Evaluated ML algorithms in cardiovascular diseases, highlighting boosting methods (AUC 0.88) for coronary artery disease and SVM (AUC 0.92) for stroke prediction.</a:t>
            </a:r>
            <a:endParaRPr sz="1200">
              <a:solidFill>
                <a:srgbClr val="374151"/>
              </a:solidFill>
            </a:endParaRPr>
          </a:p>
          <a:p>
            <a:pPr indent="-304800" lvl="0" marL="457200" rtl="0" algn="l">
              <a:spcBef>
                <a:spcPts val="0"/>
              </a:spcBef>
              <a:spcAft>
                <a:spcPts val="0"/>
              </a:spcAft>
              <a:buClr>
                <a:srgbClr val="374151"/>
              </a:buClr>
              <a:buSzPts val="1200"/>
              <a:buChar char="●"/>
            </a:pPr>
            <a:r>
              <a:rPr b="1" lang="en" sz="1200">
                <a:solidFill>
                  <a:srgbClr val="374151"/>
                </a:solidFill>
              </a:rPr>
              <a:t>Study 3: Machine Learning for Heart Disease Diagnosis (Nagavelli et al., 2022)</a:t>
            </a:r>
            <a:endParaRPr b="1"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Explored Naïve Bayes, SVM with XGBoost, and enhanced SVM for heart disease diagnosis. XGBoost exhibited accuracy and emphasized the importance of early diagnosis.</a:t>
            </a:r>
            <a:endParaRPr sz="1200">
              <a:solidFill>
                <a:srgbClr val="374151"/>
              </a:solidFill>
            </a:endParaRPr>
          </a:p>
          <a:p>
            <a:pPr indent="-304800" lvl="0" marL="457200" rtl="0" algn="l">
              <a:spcBef>
                <a:spcPts val="0"/>
              </a:spcBef>
              <a:spcAft>
                <a:spcPts val="0"/>
              </a:spcAft>
              <a:buClr>
                <a:srgbClr val="374151"/>
              </a:buClr>
              <a:buSzPts val="1200"/>
              <a:buChar char="●"/>
            </a:pPr>
            <a:r>
              <a:rPr b="1" lang="en" sz="1200">
                <a:solidFill>
                  <a:srgbClr val="374151"/>
                </a:solidFill>
              </a:rPr>
              <a:t>Study 4: AI-Based Heart Disease Detection (Chang et al., 2022)</a:t>
            </a:r>
            <a:endParaRPr b="1"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Used random forest in Python for heart disease identification, emphasizing Python's reliability. Addressed data processing, logistic regression, and dataset attribute evaluation.</a:t>
            </a:r>
            <a:endParaRPr sz="1200">
              <a:solidFill>
                <a:srgbClr val="000000"/>
              </a:solidFill>
            </a:endParaRPr>
          </a:p>
          <a:p>
            <a:pPr indent="0" lvl="0" marL="0" rtl="0" algn="l">
              <a:spcBef>
                <a:spcPts val="1200"/>
              </a:spcBef>
              <a:spcAft>
                <a:spcPts val="1200"/>
              </a:spcAft>
              <a:buNone/>
            </a:pPr>
            <a:r>
              <a:rPr lang="en" sz="1200">
                <a:solidFill>
                  <a:srgbClr val="374151"/>
                </a:solidFill>
              </a:rPr>
              <a:t>      </a:t>
            </a: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endParaRPr sz="1200">
              <a:solidFill>
                <a:srgbClr val="374151"/>
              </a:solidFill>
            </a:endParaRPr>
          </a:p>
        </p:txBody>
      </p:sp>
      <p:sp>
        <p:nvSpPr>
          <p:cNvPr id="88" name="Google Shape;88;p16"/>
          <p:cNvSpPr txBox="1"/>
          <p:nvPr>
            <p:ph idx="12" type="sldNum"/>
          </p:nvPr>
        </p:nvSpPr>
        <p:spPr>
          <a:xfrm>
            <a:off x="8472450" y="4433131"/>
            <a:ext cx="548700" cy="623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311700" y="1505700"/>
            <a:ext cx="8619900" cy="3076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74151"/>
              </a:buClr>
              <a:buSzPts val="1200"/>
              <a:buChar char="●"/>
            </a:pPr>
            <a:r>
              <a:rPr b="1" lang="en" sz="1200">
                <a:solidFill>
                  <a:srgbClr val="374151"/>
                </a:solidFill>
              </a:rPr>
              <a:t>Study 5: K-Modes Clustering for CVD Prediction (Bhatt et al., 2023)</a:t>
            </a:r>
            <a:endParaRPr b="1"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Employed k-modes clustering for cardiovascular disease prediction, focusing on gender-specific datasets. MLP model achieved 87.28% accuracy, addressing biological discrepancies.</a:t>
            </a:r>
            <a:endParaRPr sz="1200">
              <a:solidFill>
                <a:srgbClr val="374151"/>
              </a:solidFill>
            </a:endParaRPr>
          </a:p>
          <a:p>
            <a:pPr indent="-304800" lvl="0" marL="457200" rtl="0" algn="l">
              <a:spcBef>
                <a:spcPts val="0"/>
              </a:spcBef>
              <a:spcAft>
                <a:spcPts val="0"/>
              </a:spcAft>
              <a:buClr>
                <a:srgbClr val="374151"/>
              </a:buClr>
              <a:buSzPts val="1200"/>
              <a:buChar char="●"/>
            </a:pPr>
            <a:r>
              <a:rPr b="1" lang="en" sz="1200">
                <a:solidFill>
                  <a:srgbClr val="374151"/>
                </a:solidFill>
              </a:rPr>
              <a:t>Study 6: Deep Learning and ML for Heart Disease (Bharti et al., 2021)</a:t>
            </a:r>
            <a:endParaRPr b="1"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Investigated deep learning and ML techniques for heart disease prediction. Combined strategy of feature selection, dataset normalization, and outlier handling showed superior outcomes.</a:t>
            </a:r>
            <a:endParaRPr sz="1200">
              <a:solidFill>
                <a:srgbClr val="374151"/>
              </a:solidFill>
            </a:endParaRPr>
          </a:p>
          <a:p>
            <a:pPr indent="-304800" lvl="0" marL="457200" rtl="0" algn="l">
              <a:spcBef>
                <a:spcPts val="0"/>
              </a:spcBef>
              <a:spcAft>
                <a:spcPts val="0"/>
              </a:spcAft>
              <a:buClr>
                <a:srgbClr val="374151"/>
              </a:buClr>
              <a:buSzPts val="1200"/>
              <a:buChar char="●"/>
            </a:pPr>
            <a:r>
              <a:rPr b="1" lang="en" sz="1200">
                <a:solidFill>
                  <a:srgbClr val="374151"/>
                </a:solidFill>
              </a:rPr>
              <a:t>Study 7: ML Algorithms in Clinical Event Prediction (Beunza et al., 2019)</a:t>
            </a:r>
            <a:endParaRPr b="1"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Compared ML algorithms for clinical event prediction, highlighting SVM in RapidMiner and neural networks in R-Studio. Emphasized ML's potential in healthcare models and interdisciplinary teamwork.</a:t>
            </a:r>
            <a:endParaRPr>
              <a:solidFill>
                <a:srgbClr val="595959"/>
              </a:solidFill>
              <a:latin typeface="Lato"/>
              <a:ea typeface="Lato"/>
              <a:cs typeface="Lato"/>
              <a:sym typeface="Lato"/>
            </a:endParaRPr>
          </a:p>
          <a:p>
            <a:pPr indent="0" lvl="0" marL="0" rtl="0" algn="l">
              <a:spcBef>
                <a:spcPts val="0"/>
              </a:spcBef>
              <a:spcAft>
                <a:spcPts val="1200"/>
              </a:spcAft>
              <a:buNone/>
            </a:pPr>
            <a:r>
              <a:t/>
            </a:r>
            <a:endParaRPr/>
          </a:p>
        </p:txBody>
      </p:sp>
      <p:sp>
        <p:nvSpPr>
          <p:cNvPr id="94" name="Google Shape;94;p17"/>
          <p:cNvSpPr txBox="1"/>
          <p:nvPr>
            <p:ph idx="12" type="sldNum"/>
          </p:nvPr>
        </p:nvSpPr>
        <p:spPr>
          <a:xfrm>
            <a:off x="8395725" y="4446575"/>
            <a:ext cx="651300" cy="5973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56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0" name="Google Shape;100;p18"/>
          <p:cNvSpPr txBox="1"/>
          <p:nvPr>
            <p:ph idx="1" type="body"/>
          </p:nvPr>
        </p:nvSpPr>
        <p:spPr>
          <a:xfrm>
            <a:off x="108700" y="1505700"/>
            <a:ext cx="3542700" cy="3558900"/>
          </a:xfrm>
          <a:prstGeom prst="rect">
            <a:avLst/>
          </a:prstGeom>
        </p:spPr>
        <p:txBody>
          <a:bodyPr anchorCtr="0" anchor="t" bIns="91425" lIns="91425" spcFirstLastPara="1" rIns="91425" wrap="square" tIns="91425">
            <a:normAutofit/>
          </a:bodyPr>
          <a:lstStyle/>
          <a:p>
            <a:pPr indent="0" lvl="0" marL="0" rtl="0" algn="l">
              <a:lnSpc>
                <a:spcPct val="175000"/>
              </a:lnSpc>
              <a:spcBef>
                <a:spcPts val="1500"/>
              </a:spcBef>
              <a:spcAft>
                <a:spcPts val="0"/>
              </a:spcAft>
              <a:buNone/>
            </a:pPr>
            <a:r>
              <a:rPr lang="en" sz="1200">
                <a:solidFill>
                  <a:srgbClr val="000000"/>
                </a:solidFill>
              </a:rPr>
              <a:t>The dataset comprises 4,240 entries with 15 features,  representing individuals and their health-related attributes. Key features include demographic details, lifestyle factors, and clinical measurements. The target variable, 'TenYearCHD,' binary indicates the likelihood of Coronary Heart Disease (CHD) within the next ten years. Data for model training (80%) and assessment (20%) were separated using an 80-20% train-test split.</a:t>
            </a:r>
            <a:endParaRPr sz="1200">
              <a:solidFill>
                <a:srgbClr val="000000"/>
              </a:solidFill>
            </a:endParaRPr>
          </a:p>
          <a:p>
            <a:pPr indent="0" lvl="0" marL="0" rtl="0" algn="l">
              <a:spcBef>
                <a:spcPts val="0"/>
              </a:spcBef>
              <a:spcAft>
                <a:spcPts val="1200"/>
              </a:spcAft>
              <a:buNone/>
            </a:pPr>
            <a:r>
              <a:t/>
            </a:r>
            <a:endParaRPr/>
          </a:p>
        </p:txBody>
      </p:sp>
      <p:pic>
        <p:nvPicPr>
          <p:cNvPr id="101" name="Google Shape;101;p18"/>
          <p:cNvPicPr preferRelativeResize="0"/>
          <p:nvPr/>
        </p:nvPicPr>
        <p:blipFill rotWithShape="1">
          <a:blip r:embed="rId3">
            <a:alphaModFix/>
          </a:blip>
          <a:srcRect b="21452" l="5523" r="52950" t="21566"/>
          <a:stretch/>
        </p:blipFill>
        <p:spPr>
          <a:xfrm>
            <a:off x="3739900" y="1284625"/>
            <a:ext cx="5404099" cy="3858875"/>
          </a:xfrm>
          <a:prstGeom prst="rect">
            <a:avLst/>
          </a:prstGeom>
          <a:noFill/>
          <a:ln>
            <a:noFill/>
          </a:ln>
        </p:spPr>
      </p:pic>
      <p:sp>
        <p:nvSpPr>
          <p:cNvPr id="102" name="Google Shape;102;p18"/>
          <p:cNvSpPr txBox="1"/>
          <p:nvPr>
            <p:ph idx="12" type="sldNum"/>
          </p:nvPr>
        </p:nvSpPr>
        <p:spPr>
          <a:xfrm>
            <a:off x="8472450" y="4382450"/>
            <a:ext cx="613200" cy="674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675" y="142000"/>
            <a:ext cx="7252800" cy="74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108" name="Google Shape;108;p19"/>
          <p:cNvSpPr txBox="1"/>
          <p:nvPr>
            <p:ph idx="4294967295" type="body"/>
          </p:nvPr>
        </p:nvSpPr>
        <p:spPr>
          <a:xfrm>
            <a:off x="311675" y="1074600"/>
            <a:ext cx="2776500" cy="3871200"/>
          </a:xfrm>
          <a:prstGeom prst="rect">
            <a:avLst/>
          </a:prstGeom>
        </p:spPr>
        <p:txBody>
          <a:bodyPr anchorCtr="0" anchor="t" bIns="91425" lIns="91425" spcFirstLastPara="1" rIns="91425" wrap="square" tIns="91425">
            <a:normAutofit/>
          </a:bodyPr>
          <a:lstStyle/>
          <a:p>
            <a:pPr indent="-317500" lvl="0" marL="457200" rtl="0" algn="l">
              <a:lnSpc>
                <a:spcPct val="175000"/>
              </a:lnSpc>
              <a:spcBef>
                <a:spcPts val="1500"/>
              </a:spcBef>
              <a:spcAft>
                <a:spcPts val="0"/>
              </a:spcAft>
              <a:buClr>
                <a:srgbClr val="000000"/>
              </a:buClr>
              <a:buSzPts val="1400"/>
              <a:buChar char="●"/>
            </a:pPr>
            <a:r>
              <a:rPr lang="en" sz="1400">
                <a:solidFill>
                  <a:srgbClr val="000000"/>
                </a:solidFill>
              </a:rPr>
              <a:t>Data Exploration</a:t>
            </a:r>
            <a:endParaRPr sz="1400">
              <a:solidFill>
                <a:srgbClr val="000000"/>
              </a:solidFill>
            </a:endParaRPr>
          </a:p>
          <a:p>
            <a:pPr indent="0" lvl="0" marL="457200" rtl="0" algn="l">
              <a:lnSpc>
                <a:spcPct val="175000"/>
              </a:lnSpc>
              <a:spcBef>
                <a:spcPts val="1500"/>
              </a:spcBef>
              <a:spcAft>
                <a:spcPts val="0"/>
              </a:spcAft>
              <a:buNone/>
            </a:pPr>
            <a:r>
              <a:t/>
            </a:r>
            <a:endParaRPr sz="1400">
              <a:solidFill>
                <a:srgbClr val="000000"/>
              </a:solidFill>
            </a:endParaRPr>
          </a:p>
          <a:p>
            <a:pPr indent="-317500" lvl="0" marL="457200" rtl="0" algn="l">
              <a:lnSpc>
                <a:spcPct val="175000"/>
              </a:lnSpc>
              <a:spcBef>
                <a:spcPts val="1500"/>
              </a:spcBef>
              <a:spcAft>
                <a:spcPts val="0"/>
              </a:spcAft>
              <a:buClr>
                <a:srgbClr val="000000"/>
              </a:buClr>
              <a:buSzPts val="1400"/>
              <a:buChar char="●"/>
            </a:pPr>
            <a:r>
              <a:rPr lang="en" sz="1400">
                <a:solidFill>
                  <a:srgbClr val="000000"/>
                </a:solidFill>
              </a:rPr>
              <a:t>Removing Null values</a:t>
            </a:r>
            <a:endParaRPr sz="1400">
              <a:solidFill>
                <a:srgbClr val="000000"/>
              </a:solidFill>
            </a:endParaRPr>
          </a:p>
          <a:p>
            <a:pPr indent="0" lvl="0" marL="457200" rtl="0" algn="l">
              <a:lnSpc>
                <a:spcPct val="175000"/>
              </a:lnSpc>
              <a:spcBef>
                <a:spcPts val="1500"/>
              </a:spcBef>
              <a:spcAft>
                <a:spcPts val="0"/>
              </a:spcAft>
              <a:buNone/>
            </a:pPr>
            <a:r>
              <a:t/>
            </a:r>
            <a:endParaRPr sz="1400">
              <a:solidFill>
                <a:srgbClr val="000000"/>
              </a:solidFill>
            </a:endParaRPr>
          </a:p>
          <a:p>
            <a:pPr indent="-317500" lvl="0" marL="457200" rtl="0" algn="l">
              <a:lnSpc>
                <a:spcPct val="175000"/>
              </a:lnSpc>
              <a:spcBef>
                <a:spcPts val="1500"/>
              </a:spcBef>
              <a:spcAft>
                <a:spcPts val="0"/>
              </a:spcAft>
              <a:buClr>
                <a:srgbClr val="000000"/>
              </a:buClr>
              <a:buSzPts val="1400"/>
              <a:buChar char="●"/>
            </a:pPr>
            <a:r>
              <a:rPr lang="en" sz="1400">
                <a:solidFill>
                  <a:srgbClr val="000000"/>
                </a:solidFill>
              </a:rPr>
              <a:t>Feature Selection</a:t>
            </a:r>
            <a:endParaRPr sz="1400">
              <a:solidFill>
                <a:srgbClr val="000000"/>
              </a:solidFill>
            </a:endParaRPr>
          </a:p>
          <a:p>
            <a:pPr indent="0" lvl="0" marL="457200" rtl="0" algn="l">
              <a:lnSpc>
                <a:spcPct val="175000"/>
              </a:lnSpc>
              <a:spcBef>
                <a:spcPts val="1500"/>
              </a:spcBef>
              <a:spcAft>
                <a:spcPts val="0"/>
              </a:spcAft>
              <a:buNone/>
            </a:pPr>
            <a:r>
              <a:t/>
            </a:r>
            <a:endParaRPr sz="1400">
              <a:solidFill>
                <a:srgbClr val="000000"/>
              </a:solidFill>
            </a:endParaRPr>
          </a:p>
          <a:p>
            <a:pPr indent="0" lvl="0" marL="0" rtl="0" algn="l">
              <a:spcBef>
                <a:spcPts val="0"/>
              </a:spcBef>
              <a:spcAft>
                <a:spcPts val="1200"/>
              </a:spcAft>
              <a:buNone/>
            </a:pPr>
            <a:r>
              <a:t/>
            </a:r>
            <a:endParaRPr/>
          </a:p>
        </p:txBody>
      </p:sp>
      <p:pic>
        <p:nvPicPr>
          <p:cNvPr id="109" name="Google Shape;109;p19"/>
          <p:cNvPicPr preferRelativeResize="0"/>
          <p:nvPr/>
        </p:nvPicPr>
        <p:blipFill rotWithShape="1">
          <a:blip r:embed="rId3">
            <a:alphaModFix/>
          </a:blip>
          <a:srcRect b="0" l="0" r="0" t="-6951"/>
          <a:stretch/>
        </p:blipFill>
        <p:spPr>
          <a:xfrm>
            <a:off x="4942575" y="0"/>
            <a:ext cx="4138725" cy="2183300"/>
          </a:xfrm>
          <a:prstGeom prst="rect">
            <a:avLst/>
          </a:prstGeom>
          <a:noFill/>
          <a:ln>
            <a:noFill/>
          </a:ln>
        </p:spPr>
      </p:pic>
      <p:pic>
        <p:nvPicPr>
          <p:cNvPr id="110" name="Google Shape;110;p19"/>
          <p:cNvPicPr preferRelativeResize="0"/>
          <p:nvPr/>
        </p:nvPicPr>
        <p:blipFill rotWithShape="1">
          <a:blip r:embed="rId4">
            <a:alphaModFix/>
          </a:blip>
          <a:srcRect b="0" l="-1512" r="0" t="0"/>
          <a:stretch/>
        </p:blipFill>
        <p:spPr>
          <a:xfrm>
            <a:off x="4880750" y="2291225"/>
            <a:ext cx="4262373" cy="2764099"/>
          </a:xfrm>
          <a:prstGeom prst="rect">
            <a:avLst/>
          </a:prstGeom>
          <a:noFill/>
          <a:ln>
            <a:noFill/>
          </a:ln>
        </p:spPr>
      </p:pic>
      <p:sp>
        <p:nvSpPr>
          <p:cNvPr id="111" name="Google Shape;111;p19"/>
          <p:cNvSpPr txBox="1"/>
          <p:nvPr>
            <p:ph idx="12" type="sldNum"/>
          </p:nvPr>
        </p:nvSpPr>
        <p:spPr>
          <a:xfrm>
            <a:off x="8532600" y="4596506"/>
            <a:ext cx="548700" cy="742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675" y="84000"/>
            <a:ext cx="2731800" cy="4832100"/>
          </a:xfrm>
          <a:prstGeom prst="rect">
            <a:avLst/>
          </a:prstGeom>
        </p:spPr>
        <p:txBody>
          <a:bodyPr anchorCtr="0" anchor="ctr" bIns="91425" lIns="91425" spcFirstLastPara="1" rIns="91425" wrap="square" tIns="91425">
            <a:normAutofit/>
          </a:bodyPr>
          <a:lstStyle/>
          <a:p>
            <a:pPr indent="-317500" lvl="0" marL="457200" rtl="0" algn="l">
              <a:lnSpc>
                <a:spcPct val="175000"/>
              </a:lnSpc>
              <a:spcBef>
                <a:spcPts val="15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Handling Outliers</a:t>
            </a:r>
            <a:endParaRPr sz="1400">
              <a:solidFill>
                <a:srgbClr val="000000"/>
              </a:solidFill>
              <a:latin typeface="Roboto"/>
              <a:ea typeface="Roboto"/>
              <a:cs typeface="Roboto"/>
              <a:sym typeface="Roboto"/>
            </a:endParaRPr>
          </a:p>
          <a:p>
            <a:pPr indent="0" lvl="0" marL="457200" rtl="0" algn="l">
              <a:lnSpc>
                <a:spcPct val="175000"/>
              </a:lnSpc>
              <a:spcBef>
                <a:spcPts val="1500"/>
              </a:spcBef>
              <a:spcAft>
                <a:spcPts val="0"/>
              </a:spcAft>
              <a:buNone/>
            </a:pPr>
            <a:r>
              <a:rPr lang="en" sz="1400">
                <a:solidFill>
                  <a:srgbClr val="000000"/>
                </a:solidFill>
                <a:latin typeface="Roboto"/>
                <a:ea typeface="Roboto"/>
                <a:cs typeface="Roboto"/>
                <a:sym typeface="Roboto"/>
              </a:rPr>
              <a:t>=&gt;Pairplot, Boxplot</a:t>
            </a:r>
            <a:endParaRPr sz="1400">
              <a:solidFill>
                <a:srgbClr val="000000"/>
              </a:solidFill>
              <a:latin typeface="Roboto"/>
              <a:ea typeface="Roboto"/>
              <a:cs typeface="Roboto"/>
              <a:sym typeface="Roboto"/>
            </a:endParaRPr>
          </a:p>
          <a:p>
            <a:pPr indent="-317500" lvl="0" marL="457200" rtl="0" algn="l">
              <a:lnSpc>
                <a:spcPct val="175000"/>
              </a:lnSpc>
              <a:spcBef>
                <a:spcPts val="15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Scaling</a:t>
            </a:r>
            <a:endParaRPr sz="1400">
              <a:solidFill>
                <a:srgbClr val="000000"/>
              </a:solidFill>
              <a:latin typeface="Roboto"/>
              <a:ea typeface="Roboto"/>
              <a:cs typeface="Roboto"/>
              <a:sym typeface="Roboto"/>
            </a:endParaRPr>
          </a:p>
          <a:p>
            <a:pPr indent="0" lvl="0" marL="457200" rtl="0" algn="l">
              <a:lnSpc>
                <a:spcPct val="175000"/>
              </a:lnSpc>
              <a:spcBef>
                <a:spcPts val="1500"/>
              </a:spcBef>
              <a:spcAft>
                <a:spcPts val="0"/>
              </a:spcAft>
              <a:buNone/>
            </a:pPr>
            <a:r>
              <a:rPr lang="en" sz="1400">
                <a:solidFill>
                  <a:srgbClr val="000000"/>
                </a:solidFill>
                <a:latin typeface="Roboto"/>
                <a:ea typeface="Roboto"/>
                <a:cs typeface="Roboto"/>
                <a:sym typeface="Roboto"/>
              </a:rPr>
              <a:t>=&gt;Min-Max scaling</a:t>
            </a:r>
            <a:endParaRPr sz="1400">
              <a:solidFill>
                <a:srgbClr val="000000"/>
              </a:solidFill>
              <a:latin typeface="Roboto"/>
              <a:ea typeface="Roboto"/>
              <a:cs typeface="Roboto"/>
              <a:sym typeface="Roboto"/>
            </a:endParaRPr>
          </a:p>
          <a:p>
            <a:pPr indent="-317500" lvl="0" marL="457200" rtl="0" algn="l">
              <a:lnSpc>
                <a:spcPct val="175000"/>
              </a:lnSpc>
              <a:spcBef>
                <a:spcPts val="15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Handling Imbalanced Data</a:t>
            </a:r>
            <a:endParaRPr sz="1400">
              <a:solidFill>
                <a:srgbClr val="000000"/>
              </a:solidFill>
              <a:latin typeface="Roboto"/>
              <a:ea typeface="Roboto"/>
              <a:cs typeface="Roboto"/>
              <a:sym typeface="Roboto"/>
            </a:endParaRPr>
          </a:p>
          <a:p>
            <a:pPr indent="0" lvl="0" marL="0" rtl="0" algn="l">
              <a:lnSpc>
                <a:spcPct val="175000"/>
              </a:lnSpc>
              <a:spcBef>
                <a:spcPts val="1500"/>
              </a:spcBef>
              <a:spcAft>
                <a:spcPts val="0"/>
              </a:spcAft>
              <a:buNone/>
            </a:pPr>
            <a:r>
              <a:rPr lang="en" sz="1400">
                <a:solidFill>
                  <a:srgbClr val="000000"/>
                </a:solidFill>
                <a:latin typeface="Roboto"/>
                <a:ea typeface="Roboto"/>
                <a:cs typeface="Roboto"/>
                <a:sym typeface="Roboto"/>
              </a:rPr>
              <a:t>          =&gt;Undersampling</a:t>
            </a:r>
            <a:endParaRPr sz="1400">
              <a:solidFill>
                <a:srgbClr val="000000"/>
              </a:solidFill>
            </a:endParaRPr>
          </a:p>
        </p:txBody>
      </p:sp>
      <p:pic>
        <p:nvPicPr>
          <p:cNvPr id="117" name="Google Shape;117;p20"/>
          <p:cNvPicPr preferRelativeResize="0"/>
          <p:nvPr/>
        </p:nvPicPr>
        <p:blipFill rotWithShape="1">
          <a:blip r:embed="rId3">
            <a:alphaModFix/>
          </a:blip>
          <a:srcRect b="0" l="0" r="0" t="0"/>
          <a:stretch/>
        </p:blipFill>
        <p:spPr>
          <a:xfrm>
            <a:off x="3043475" y="2396050"/>
            <a:ext cx="2989025" cy="2629350"/>
          </a:xfrm>
          <a:prstGeom prst="rect">
            <a:avLst/>
          </a:prstGeom>
          <a:noFill/>
          <a:ln>
            <a:noFill/>
          </a:ln>
        </p:spPr>
      </p:pic>
      <p:pic>
        <p:nvPicPr>
          <p:cNvPr descr="Outlier in ‘totchol’ instances" id="118" name="Google Shape;118;p20"/>
          <p:cNvPicPr preferRelativeResize="0"/>
          <p:nvPr/>
        </p:nvPicPr>
        <p:blipFill rotWithShape="1">
          <a:blip r:embed="rId4">
            <a:alphaModFix/>
          </a:blip>
          <a:srcRect b="0" l="0" r="0" t="0"/>
          <a:stretch/>
        </p:blipFill>
        <p:spPr>
          <a:xfrm>
            <a:off x="4989425" y="183625"/>
            <a:ext cx="4015000" cy="1981950"/>
          </a:xfrm>
          <a:prstGeom prst="rect">
            <a:avLst/>
          </a:prstGeom>
          <a:noFill/>
          <a:ln>
            <a:noFill/>
          </a:ln>
        </p:spPr>
      </p:pic>
      <p:pic>
        <p:nvPicPr>
          <p:cNvPr id="119" name="Google Shape;119;p20"/>
          <p:cNvPicPr preferRelativeResize="0"/>
          <p:nvPr/>
        </p:nvPicPr>
        <p:blipFill>
          <a:blip r:embed="rId5">
            <a:alphaModFix/>
          </a:blip>
          <a:stretch>
            <a:fillRect/>
          </a:stretch>
        </p:blipFill>
        <p:spPr>
          <a:xfrm>
            <a:off x="6197725" y="2396050"/>
            <a:ext cx="2806700" cy="2629350"/>
          </a:xfrm>
          <a:prstGeom prst="rect">
            <a:avLst/>
          </a:prstGeom>
          <a:noFill/>
          <a:ln>
            <a:noFill/>
          </a:ln>
        </p:spPr>
      </p:pic>
      <p:sp>
        <p:nvSpPr>
          <p:cNvPr id="120" name="Google Shape;120;p20"/>
          <p:cNvSpPr txBox="1"/>
          <p:nvPr/>
        </p:nvSpPr>
        <p:spPr>
          <a:xfrm>
            <a:off x="7968725" y="183625"/>
            <a:ext cx="1342800" cy="7773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500"/>
              </a:spcBef>
              <a:spcAft>
                <a:spcPts val="0"/>
              </a:spcAft>
              <a:buNone/>
            </a:pPr>
            <a:r>
              <a:rPr lang="en">
                <a:latin typeface="Roboto"/>
                <a:ea typeface="Roboto"/>
                <a:cs typeface="Roboto"/>
                <a:sym typeface="Roboto"/>
              </a:rPr>
              <a:t>Outlier in ‘totchol’ </a:t>
            </a:r>
            <a:endParaRPr/>
          </a:p>
        </p:txBody>
      </p:sp>
      <p:sp>
        <p:nvSpPr>
          <p:cNvPr id="121" name="Google Shape;121;p20"/>
          <p:cNvSpPr txBox="1"/>
          <p:nvPr>
            <p:ph idx="12" type="sldNum"/>
          </p:nvPr>
        </p:nvSpPr>
        <p:spPr>
          <a:xfrm>
            <a:off x="8455725" y="4536084"/>
            <a:ext cx="548700" cy="7773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 and Evaluation</a:t>
            </a:r>
            <a:endParaRPr/>
          </a:p>
        </p:txBody>
      </p:sp>
      <p:sp>
        <p:nvSpPr>
          <p:cNvPr id="127" name="Google Shape;127;p21"/>
          <p:cNvSpPr txBox="1"/>
          <p:nvPr/>
        </p:nvSpPr>
        <p:spPr>
          <a:xfrm>
            <a:off x="311725" y="1655150"/>
            <a:ext cx="8703300" cy="33363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1500"/>
              </a:spcBef>
              <a:spcAft>
                <a:spcPts val="0"/>
              </a:spcAft>
              <a:buSzPts val="1500"/>
              <a:buFont typeface="Roboto"/>
              <a:buChar char="●"/>
            </a:pPr>
            <a:r>
              <a:rPr lang="en" sz="1500">
                <a:highlight>
                  <a:schemeClr val="lt1"/>
                </a:highlight>
                <a:latin typeface="Roboto"/>
                <a:ea typeface="Roboto"/>
                <a:cs typeface="Roboto"/>
                <a:sym typeface="Roboto"/>
              </a:rPr>
              <a:t>Logistic Regression</a:t>
            </a:r>
            <a:endParaRPr sz="1500">
              <a:highlight>
                <a:schemeClr val="lt1"/>
              </a:highlight>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 sz="1500">
                <a:highlight>
                  <a:schemeClr val="lt1"/>
                </a:highlight>
                <a:latin typeface="Roboto"/>
                <a:ea typeface="Roboto"/>
                <a:cs typeface="Roboto"/>
                <a:sym typeface="Roboto"/>
              </a:rPr>
              <a:t>Support Vector Machine (SVM)</a:t>
            </a:r>
            <a:endParaRPr sz="1500">
              <a:highlight>
                <a:schemeClr val="lt1"/>
              </a:highlight>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 sz="1500">
                <a:highlight>
                  <a:schemeClr val="lt1"/>
                </a:highlight>
                <a:latin typeface="Roboto"/>
                <a:ea typeface="Roboto"/>
                <a:cs typeface="Roboto"/>
                <a:sym typeface="Roboto"/>
              </a:rPr>
              <a:t>Decision Tree</a:t>
            </a:r>
            <a:endParaRPr sz="1500">
              <a:highlight>
                <a:schemeClr val="lt1"/>
              </a:highlight>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 sz="1500">
                <a:highlight>
                  <a:schemeClr val="lt1"/>
                </a:highlight>
                <a:latin typeface="Roboto"/>
                <a:ea typeface="Roboto"/>
                <a:cs typeface="Roboto"/>
                <a:sym typeface="Roboto"/>
              </a:rPr>
              <a:t>K-Nearest Neighbors (KNN)</a:t>
            </a:r>
            <a:endParaRPr sz="1500">
              <a:highlight>
                <a:schemeClr val="lt1"/>
              </a:highlight>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 sz="1500">
                <a:highlight>
                  <a:schemeClr val="lt1"/>
                </a:highlight>
                <a:latin typeface="Roboto"/>
                <a:ea typeface="Roboto"/>
                <a:cs typeface="Roboto"/>
                <a:sym typeface="Roboto"/>
              </a:rPr>
              <a:t>Random Forest</a:t>
            </a:r>
            <a:endParaRPr sz="1500">
              <a:highlight>
                <a:schemeClr val="lt1"/>
              </a:highlight>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 sz="1500">
                <a:highlight>
                  <a:schemeClr val="lt1"/>
                </a:highlight>
                <a:latin typeface="Roboto"/>
                <a:ea typeface="Roboto"/>
                <a:cs typeface="Roboto"/>
                <a:sym typeface="Roboto"/>
              </a:rPr>
              <a:t>XGBoost</a:t>
            </a:r>
            <a:endParaRPr sz="1500">
              <a:highlight>
                <a:schemeClr val="lt1"/>
              </a:highlight>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 sz="1500">
                <a:highlight>
                  <a:schemeClr val="lt1"/>
                </a:highlight>
                <a:latin typeface="Roboto"/>
                <a:ea typeface="Roboto"/>
                <a:cs typeface="Roboto"/>
                <a:sym typeface="Roboto"/>
              </a:rPr>
              <a:t>Multilayer Perceptron (MLP)</a:t>
            </a:r>
            <a:endParaRPr sz="1500">
              <a:highlight>
                <a:schemeClr val="lt1"/>
              </a:highlight>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 sz="1500">
                <a:highlight>
                  <a:schemeClr val="lt1"/>
                </a:highlight>
                <a:latin typeface="Roboto"/>
                <a:ea typeface="Roboto"/>
                <a:cs typeface="Roboto"/>
                <a:sym typeface="Roboto"/>
              </a:rPr>
              <a:t>Naive Bayes</a:t>
            </a:r>
            <a:endParaRPr sz="1500">
              <a:highlight>
                <a:schemeClr val="lt1"/>
              </a:highlight>
              <a:latin typeface="Roboto"/>
              <a:ea typeface="Roboto"/>
              <a:cs typeface="Roboto"/>
              <a:sym typeface="Roboto"/>
            </a:endParaRPr>
          </a:p>
        </p:txBody>
      </p:sp>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00000"/>
                </a:solidFill>
              </a:rPr>
              <a:t>‹#›</a:t>
            </a:fld>
            <a:endParaRPr b="1"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