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Roboto Medium"/>
      <p:regular r:id="rId24"/>
      <p:bold r:id="rId25"/>
      <p:italic r:id="rId26"/>
      <p:boldItalic r:id="rId27"/>
    </p:embeddedFont>
    <p:embeddedFont>
      <p:font typeface="Lobster"/>
      <p:regular r:id="rId28"/>
    </p:embeddedFont>
    <p:embeddedFont>
      <p:font typeface="Averag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edium-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italic.fntdata"/><Relationship Id="rId25" Type="http://schemas.openxmlformats.org/officeDocument/2006/relationships/font" Target="fonts/RobotoMedium-bold.fntdata"/><Relationship Id="rId28" Type="http://schemas.openxmlformats.org/officeDocument/2006/relationships/font" Target="fonts/Lobster-regular.fntdata"/><Relationship Id="rId27"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9c2d76a2d_0_1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9c2d76a2d_0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9c2d76a2d_0_1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9c2d76a2d_0_1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4918b3b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4918b3b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9c2d76a2d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9c2d76a2d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9c2d76a2d_0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9c2d76a2d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9c2d76a2d_0_1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9c2d76a2d_0_1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9c2d76a2d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9c2d76a2d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4918b3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4918b3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4918b3b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4918b3b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500200" y="843075"/>
            <a:ext cx="7244100" cy="16350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en" sz="2833">
                <a:latin typeface="Roboto Medium"/>
                <a:ea typeface="Roboto Medium"/>
                <a:cs typeface="Roboto Medium"/>
                <a:sym typeface="Roboto Medium"/>
              </a:rPr>
              <a:t>A  Comparative Analysis of Machine Learning Models for Cardiovascular Disease Classification</a:t>
            </a:r>
            <a:endParaRPr sz="3600">
              <a:latin typeface="Roboto Medium"/>
              <a:ea typeface="Roboto Medium"/>
              <a:cs typeface="Roboto Medium"/>
              <a:sym typeface="Roboto Medium"/>
            </a:endParaRPr>
          </a:p>
        </p:txBody>
      </p:sp>
      <p:sp>
        <p:nvSpPr>
          <p:cNvPr id="64" name="Google Shape;64;p13"/>
          <p:cNvSpPr txBox="1"/>
          <p:nvPr>
            <p:ph idx="1" type="subTitle"/>
          </p:nvPr>
        </p:nvSpPr>
        <p:spPr>
          <a:xfrm>
            <a:off x="3388825" y="2826250"/>
            <a:ext cx="4179000" cy="20895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sz="1600" u="sng">
                <a:solidFill>
                  <a:schemeClr val="dk1"/>
                </a:solidFill>
                <a:latin typeface="Arial"/>
                <a:ea typeface="Arial"/>
                <a:cs typeface="Arial"/>
                <a:sym typeface="Arial"/>
              </a:rPr>
              <a:t>Group: 18</a:t>
            </a:r>
            <a:endParaRPr sz="1600" u="sng">
              <a:solidFill>
                <a:schemeClr val="dk1"/>
              </a:solidFill>
              <a:latin typeface="Arial"/>
              <a:ea typeface="Arial"/>
              <a:cs typeface="Arial"/>
              <a:sym typeface="Arial"/>
            </a:endParaRPr>
          </a:p>
          <a:p>
            <a:pPr indent="0" lvl="0" marL="0" rtl="0" algn="r">
              <a:spcBef>
                <a:spcPts val="0"/>
              </a:spcBef>
              <a:spcAft>
                <a:spcPts val="0"/>
              </a:spcAft>
              <a:buNone/>
            </a:pPr>
            <a:r>
              <a:rPr b="1" lang="en" sz="1600">
                <a:solidFill>
                  <a:schemeClr val="dk1"/>
                </a:solidFill>
                <a:latin typeface="Arial"/>
                <a:ea typeface="Arial"/>
                <a:cs typeface="Arial"/>
                <a:sym typeface="Arial"/>
              </a:rPr>
              <a:t>Sumya Afroj (19301164)</a:t>
            </a:r>
            <a:endParaRPr b="1" sz="1600">
              <a:solidFill>
                <a:schemeClr val="dk1"/>
              </a:solidFill>
              <a:latin typeface="Arial"/>
              <a:ea typeface="Arial"/>
              <a:cs typeface="Arial"/>
              <a:sym typeface="Arial"/>
            </a:endParaRPr>
          </a:p>
          <a:p>
            <a:pPr indent="0" lvl="0" marL="0" rtl="0" algn="r">
              <a:spcBef>
                <a:spcPts val="0"/>
              </a:spcBef>
              <a:spcAft>
                <a:spcPts val="0"/>
              </a:spcAft>
              <a:buNone/>
            </a:pPr>
            <a:r>
              <a:rPr b="1" lang="en" sz="1600">
                <a:solidFill>
                  <a:schemeClr val="dk1"/>
                </a:solidFill>
                <a:latin typeface="Arial"/>
                <a:ea typeface="Arial"/>
                <a:cs typeface="Arial"/>
                <a:sym typeface="Arial"/>
              </a:rPr>
              <a:t>Humayra Binte Jamal (20101591)</a:t>
            </a:r>
            <a:endParaRPr b="1" sz="1600">
              <a:solidFill>
                <a:schemeClr val="dk1"/>
              </a:solidFill>
              <a:latin typeface="Arial"/>
              <a:ea typeface="Arial"/>
              <a:cs typeface="Arial"/>
              <a:sym typeface="Arial"/>
            </a:endParaRPr>
          </a:p>
          <a:p>
            <a:pPr indent="0" lvl="0" marL="0" rtl="0" algn="r">
              <a:spcBef>
                <a:spcPts val="0"/>
              </a:spcBef>
              <a:spcAft>
                <a:spcPts val="0"/>
              </a:spcAft>
              <a:buNone/>
            </a:pPr>
            <a:r>
              <a:rPr b="1" lang="en" sz="1600">
                <a:solidFill>
                  <a:schemeClr val="dk1"/>
                </a:solidFill>
                <a:latin typeface="Arial"/>
                <a:ea typeface="Arial"/>
                <a:cs typeface="Arial"/>
                <a:sym typeface="Arial"/>
              </a:rPr>
              <a:t>Maimuna Rahman (20101457)</a:t>
            </a:r>
            <a:endParaRPr b="1" sz="1600">
              <a:solidFill>
                <a:schemeClr val="dk1"/>
              </a:solidFill>
              <a:latin typeface="Arial"/>
              <a:ea typeface="Arial"/>
              <a:cs typeface="Arial"/>
              <a:sym typeface="Arial"/>
            </a:endParaRPr>
          </a:p>
          <a:p>
            <a:pPr indent="0" lvl="0" marL="0" rtl="0" algn="r">
              <a:spcBef>
                <a:spcPts val="0"/>
              </a:spcBef>
              <a:spcAft>
                <a:spcPts val="0"/>
              </a:spcAft>
              <a:buNone/>
            </a:pPr>
            <a:r>
              <a:rPr b="1" lang="en" sz="1600">
                <a:solidFill>
                  <a:schemeClr val="dk1"/>
                </a:solidFill>
                <a:latin typeface="Arial"/>
                <a:ea typeface="Arial"/>
                <a:cs typeface="Arial"/>
                <a:sym typeface="Arial"/>
              </a:rPr>
              <a:t>Riza Asmat Mila (20101590)</a:t>
            </a:r>
            <a:endParaRPr b="1" sz="1600">
              <a:solidFill>
                <a:schemeClr val="dk1"/>
              </a:solidFill>
              <a:latin typeface="Arial"/>
              <a:ea typeface="Arial"/>
              <a:cs typeface="Arial"/>
              <a:sym typeface="Arial"/>
            </a:endParaRPr>
          </a:p>
        </p:txBody>
      </p:sp>
      <p:sp>
        <p:nvSpPr>
          <p:cNvPr id="65" name="Google Shape;65;p13"/>
          <p:cNvSpPr txBox="1"/>
          <p:nvPr/>
        </p:nvSpPr>
        <p:spPr>
          <a:xfrm>
            <a:off x="8229600" y="234050"/>
            <a:ext cx="91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Lobster"/>
                <a:ea typeface="Lobster"/>
                <a:cs typeface="Lobster"/>
                <a:sym typeface="Lobster"/>
              </a:rPr>
              <a:t>1</a:t>
            </a:r>
            <a:endParaRPr sz="2000">
              <a:solidFill>
                <a:schemeClr val="dk1"/>
              </a:solidFill>
              <a:latin typeface="Lobster"/>
              <a:ea typeface="Lobster"/>
              <a:cs typeface="Lobster"/>
              <a:sym typeface="Lobster"/>
            </a:endParaRPr>
          </a:p>
        </p:txBody>
      </p:sp>
      <p:sp>
        <p:nvSpPr>
          <p:cNvPr id="66" name="Google Shape;66;p13"/>
          <p:cNvSpPr txBox="1"/>
          <p:nvPr/>
        </p:nvSpPr>
        <p:spPr>
          <a:xfrm>
            <a:off x="535775" y="4085325"/>
            <a:ext cx="2946900" cy="68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 </a:t>
            </a:r>
            <a:r>
              <a:rPr lang="en">
                <a:solidFill>
                  <a:schemeClr val="dk1"/>
                </a:solidFill>
              </a:rPr>
              <a:t>Mehnaz Ara Fazal</a:t>
            </a:r>
            <a:endParaRPr sz="1800">
              <a:solidFill>
                <a:schemeClr val="dk1"/>
              </a:solidFill>
            </a:endParaRPr>
          </a:p>
          <a:p>
            <a:pPr indent="0" lvl="0" marL="0" rtl="0" algn="l">
              <a:spcBef>
                <a:spcPts val="0"/>
              </a:spcBef>
              <a:spcAft>
                <a:spcPts val="0"/>
              </a:spcAft>
              <a:buNone/>
            </a:pPr>
            <a:r>
              <a:rPr lang="en">
                <a:solidFill>
                  <a:schemeClr val="dk1"/>
                </a:solidFill>
              </a:rPr>
              <a:t>RA- </a:t>
            </a:r>
            <a:r>
              <a:rPr lang="en" sz="1500">
                <a:solidFill>
                  <a:schemeClr val="dk1"/>
                </a:solidFill>
              </a:rPr>
              <a:t>Md Humaion Kabir Mehedi</a:t>
            </a:r>
            <a:endParaRPr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65500" y="1818600"/>
            <a:ext cx="4045200" cy="1506300"/>
          </a:xfrm>
          <a:prstGeom prst="rect">
            <a:avLst/>
          </a:prstGeom>
        </p:spPr>
        <p:txBody>
          <a:bodyPr anchorCtr="0" anchor="ctr" bIns="91425" lIns="91425" spcFirstLastPara="1" rIns="91425" wrap="square" tIns="91425">
            <a:normAutofit/>
          </a:bodyPr>
          <a:lstStyle/>
          <a:p>
            <a:pPr indent="0" lvl="0" marL="457200" rtl="0" algn="l">
              <a:lnSpc>
                <a:spcPct val="115000"/>
              </a:lnSpc>
              <a:spcBef>
                <a:spcPts val="0"/>
              </a:spcBef>
              <a:spcAft>
                <a:spcPts val="0"/>
              </a:spcAft>
              <a:buNone/>
            </a:pPr>
            <a:r>
              <a:rPr lang="en" sz="2400">
                <a:latin typeface="Arial"/>
                <a:ea typeface="Arial"/>
                <a:cs typeface="Arial"/>
                <a:sym typeface="Arial"/>
              </a:rPr>
              <a:t>Limitations</a:t>
            </a:r>
            <a:endParaRPr sz="2400">
              <a:latin typeface="Arial"/>
              <a:ea typeface="Arial"/>
              <a:cs typeface="Arial"/>
              <a:sym typeface="Arial"/>
            </a:endParaRPr>
          </a:p>
          <a:p>
            <a:pPr indent="0" lvl="0" marL="0" rtl="0" algn="ctr">
              <a:spcBef>
                <a:spcPts val="1200"/>
              </a:spcBef>
              <a:spcAft>
                <a:spcPts val="0"/>
              </a:spcAft>
              <a:buNone/>
            </a:pPr>
            <a:r>
              <a:t/>
            </a:r>
            <a:endParaRPr sz="3600">
              <a:latin typeface="Roboto Medium"/>
              <a:ea typeface="Roboto Medium"/>
              <a:cs typeface="Roboto Medium"/>
              <a:sym typeface="Roboto Medium"/>
            </a:endParaRPr>
          </a:p>
        </p:txBody>
      </p:sp>
      <p:sp>
        <p:nvSpPr>
          <p:cNvPr id="130" name="Google Shape;130;p22"/>
          <p:cNvSpPr txBox="1"/>
          <p:nvPr>
            <p:ph idx="2" type="body"/>
          </p:nvPr>
        </p:nvSpPr>
        <p:spPr>
          <a:xfrm>
            <a:off x="4795250" y="361650"/>
            <a:ext cx="4192500" cy="4608000"/>
          </a:xfrm>
          <a:prstGeom prst="rect">
            <a:avLst/>
          </a:prstGeom>
        </p:spPr>
        <p:txBody>
          <a:bodyPr anchorCtr="0" anchor="ctr" bIns="91425" lIns="91425" spcFirstLastPara="1" rIns="91425" wrap="square" tIns="91425">
            <a:noAutofit/>
          </a:bodyPr>
          <a:lstStyle/>
          <a:p>
            <a:pPr indent="0" lvl="0" marL="0" rtl="0" algn="just">
              <a:spcBef>
                <a:spcPts val="0"/>
              </a:spcBef>
              <a:spcAft>
                <a:spcPts val="1200"/>
              </a:spcAft>
              <a:buNone/>
            </a:pPr>
            <a:r>
              <a:rPr lang="en">
                <a:latin typeface="Arial"/>
                <a:ea typeface="Arial"/>
                <a:cs typeface="Arial"/>
                <a:sym typeface="Arial"/>
              </a:rPr>
              <a:t>The study acknowledges limitations, such as reliance on a single dataset and the exclusion of lifestyle and genetic factors. Future work is suggested to address these limitations, including dataset expansion, model optimization, and the development of more user-friendly applications for practical healthcare use.</a:t>
            </a:r>
            <a:endParaRPr>
              <a:latin typeface="Arial"/>
              <a:ea typeface="Arial"/>
              <a:cs typeface="Arial"/>
              <a:sym typeface="Arial"/>
            </a:endParaRPr>
          </a:p>
        </p:txBody>
      </p:sp>
      <p:sp>
        <p:nvSpPr>
          <p:cNvPr id="131" name="Google Shape;131;p22"/>
          <p:cNvSpPr txBox="1"/>
          <p:nvPr/>
        </p:nvSpPr>
        <p:spPr>
          <a:xfrm>
            <a:off x="8229600" y="361650"/>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obster"/>
                <a:ea typeface="Lobster"/>
                <a:cs typeface="Lobster"/>
                <a:sym typeface="Lobster"/>
              </a:rPr>
              <a:t>10</a:t>
            </a:r>
            <a:endParaRPr sz="1800">
              <a:solidFill>
                <a:schemeClr val="dk1"/>
              </a:solidFill>
              <a:latin typeface="Lobster"/>
              <a:ea typeface="Lobster"/>
              <a:cs typeface="Lobster"/>
              <a:sym typeface="Lobs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468900" y="589350"/>
            <a:ext cx="83634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Medium"/>
                <a:ea typeface="Roboto Medium"/>
                <a:cs typeface="Roboto Medium"/>
                <a:sym typeface="Roboto Medium"/>
              </a:rPr>
              <a:t>Conclusion</a:t>
            </a:r>
            <a:endParaRPr>
              <a:latin typeface="Roboto Medium"/>
              <a:ea typeface="Roboto Medium"/>
              <a:cs typeface="Roboto Medium"/>
              <a:sym typeface="Roboto Medium"/>
            </a:endParaRPr>
          </a:p>
        </p:txBody>
      </p:sp>
      <p:sp>
        <p:nvSpPr>
          <p:cNvPr id="137" name="Google Shape;137;p23"/>
          <p:cNvSpPr txBox="1"/>
          <p:nvPr>
            <p:ph idx="1" type="body"/>
          </p:nvPr>
        </p:nvSpPr>
        <p:spPr>
          <a:xfrm>
            <a:off x="468800" y="1486800"/>
            <a:ext cx="8363400" cy="30819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2000">
                <a:latin typeface="Arial"/>
                <a:ea typeface="Arial"/>
                <a:cs typeface="Arial"/>
                <a:sym typeface="Arial"/>
              </a:rPr>
              <a:t>Machine learning algorithms, particularly KNN, demonstrate superior performance in predicting heart diseases. Despite some challenges, ML algorithms outperform traditional methods, paving the way for enhanced cardiac care. The study emphasizes the importance of a healthy lifestyle in reducing heart disease risk and suggests future work to improve model features and usability.</a:t>
            </a:r>
            <a:endParaRPr sz="2000">
              <a:latin typeface="Arial"/>
              <a:ea typeface="Arial"/>
              <a:cs typeface="Arial"/>
              <a:sym typeface="Arial"/>
            </a:endParaRPr>
          </a:p>
        </p:txBody>
      </p:sp>
      <p:sp>
        <p:nvSpPr>
          <p:cNvPr id="138" name="Google Shape;138;p23"/>
          <p:cNvSpPr txBox="1"/>
          <p:nvPr/>
        </p:nvSpPr>
        <p:spPr>
          <a:xfrm>
            <a:off x="8229600" y="294675"/>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obster"/>
                <a:ea typeface="Lobster"/>
                <a:cs typeface="Lobster"/>
                <a:sym typeface="Lobster"/>
              </a:rPr>
              <a:t>11</a:t>
            </a:r>
            <a:endParaRPr sz="1800">
              <a:solidFill>
                <a:schemeClr val="dk1"/>
              </a:solidFill>
              <a:latin typeface="Lobster"/>
              <a:ea typeface="Lobster"/>
              <a:cs typeface="Lobster"/>
              <a:sym typeface="Lobs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44" name="Google Shape;144;p24"/>
          <p:cNvSpPr txBox="1"/>
          <p:nvPr>
            <p:ph idx="1" type="body"/>
          </p:nvPr>
        </p:nvSpPr>
        <p:spPr>
          <a:xfrm>
            <a:off x="387900" y="1272475"/>
            <a:ext cx="8680200" cy="380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[1]</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S. Nashif, Md. R. Raihan, Md. R. Islam, and M. H. Imam, “Heart Disease Detection by Using Machine Learning Algorithms and a Real-Time Cardiovascular Health Monitoring System,” </a:t>
            </a:r>
            <a:r>
              <a:rPr i="1" lang="en" sz="1400">
                <a:latin typeface="Times New Roman"/>
                <a:ea typeface="Times New Roman"/>
                <a:cs typeface="Times New Roman"/>
                <a:sym typeface="Times New Roman"/>
              </a:rPr>
              <a:t>World Journal of Engineering and Technology</a:t>
            </a:r>
            <a:r>
              <a:rPr lang="en" sz="1400">
                <a:latin typeface="Times New Roman"/>
                <a:ea typeface="Times New Roman"/>
                <a:cs typeface="Times New Roman"/>
                <a:sym typeface="Times New Roman"/>
              </a:rPr>
              <a:t>, vol. 06, no. 04, pp. 854–873, 2018, doi: https://doi.org/10.4236/wjet.2018.64057.</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[2]</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C. Krittanawong </a:t>
            </a:r>
            <a:r>
              <a:rPr i="1" lang="en" sz="1400">
                <a:latin typeface="Times New Roman"/>
                <a:ea typeface="Times New Roman"/>
                <a:cs typeface="Times New Roman"/>
                <a:sym typeface="Times New Roman"/>
              </a:rPr>
              <a:t>et al.</a:t>
            </a:r>
            <a:r>
              <a:rPr lang="en" sz="1400">
                <a:latin typeface="Times New Roman"/>
                <a:ea typeface="Times New Roman"/>
                <a:cs typeface="Times New Roman"/>
                <a:sym typeface="Times New Roman"/>
              </a:rPr>
              <a:t>, “Machine learning prediction in cardiovascular diseases: a meta-analysis,” </a:t>
            </a:r>
            <a:r>
              <a:rPr i="1" lang="en" sz="1400">
                <a:latin typeface="Times New Roman"/>
                <a:ea typeface="Times New Roman"/>
                <a:cs typeface="Times New Roman"/>
                <a:sym typeface="Times New Roman"/>
              </a:rPr>
              <a:t>Scientific Reports</a:t>
            </a:r>
            <a:r>
              <a:rPr lang="en" sz="1400">
                <a:latin typeface="Times New Roman"/>
                <a:ea typeface="Times New Roman"/>
                <a:cs typeface="Times New Roman"/>
                <a:sym typeface="Times New Roman"/>
              </a:rPr>
              <a:t>, vol. 10, no. 1, Sep. 2020, doi: https://doi.org/10.1038/s41598-020-72685-1.</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[3]</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A. M. Al-Ssulami, R. S. Alsorori, A. M. Azmi, and Hatim Aboalsamh, “Improving Coronary Heart Disease Prediction Through Machine Learning and an Innovative Data Augmentation Technique,” </a:t>
            </a:r>
            <a:r>
              <a:rPr i="1" lang="en" sz="1400">
                <a:latin typeface="Times New Roman"/>
                <a:ea typeface="Times New Roman"/>
                <a:cs typeface="Times New Roman"/>
                <a:sym typeface="Times New Roman"/>
              </a:rPr>
              <a:t>Cognitive Computation</a:t>
            </a:r>
            <a:r>
              <a:rPr lang="en" sz="1400">
                <a:latin typeface="Times New Roman"/>
                <a:ea typeface="Times New Roman"/>
                <a:cs typeface="Times New Roman"/>
                <a:sym typeface="Times New Roman"/>
              </a:rPr>
              <a:t>, vol. 15, no. 5, pp. 1687–1702, May 2023, doi: https://doi.org/10.1007/s12559-023-10151-6.</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[4]</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latin typeface="Times New Roman"/>
                <a:ea typeface="Times New Roman"/>
                <a:cs typeface="Times New Roman"/>
                <a:sym typeface="Times New Roman"/>
              </a:rPr>
              <a:t>D. Shah, S. Patel, and S. K. Bharti, “Heart Disease Prediction using Machine Learning Techniques,” </a:t>
            </a:r>
            <a:r>
              <a:rPr i="1" lang="en" sz="1400">
                <a:latin typeface="Times New Roman"/>
                <a:ea typeface="Times New Roman"/>
                <a:cs typeface="Times New Roman"/>
                <a:sym typeface="Times New Roman"/>
              </a:rPr>
              <a:t>SN Computer Science</a:t>
            </a:r>
            <a:r>
              <a:rPr lang="en" sz="1400">
                <a:latin typeface="Times New Roman"/>
                <a:ea typeface="Times New Roman"/>
                <a:cs typeface="Times New Roman"/>
                <a:sym typeface="Times New Roman"/>
              </a:rPr>
              <a:t>, vol. 1, no. 6, Oct. 2020, doi: https://doi.org/10.1007/s42979-020-00365-y.</a:t>
            </a:r>
            <a:endParaRPr sz="1400"/>
          </a:p>
        </p:txBody>
      </p:sp>
      <p:sp>
        <p:nvSpPr>
          <p:cNvPr id="145" name="Google Shape;145;p24"/>
          <p:cNvSpPr txBox="1"/>
          <p:nvPr/>
        </p:nvSpPr>
        <p:spPr>
          <a:xfrm>
            <a:off x="8229600" y="321475"/>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obster"/>
                <a:ea typeface="Lobster"/>
                <a:cs typeface="Lobster"/>
                <a:sym typeface="Lobster"/>
              </a:rPr>
              <a:t>12</a:t>
            </a:r>
            <a:endParaRPr sz="1800">
              <a:solidFill>
                <a:schemeClr val="dk1"/>
              </a:solidFill>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4294967295" type="title"/>
          </p:nvPr>
        </p:nvSpPr>
        <p:spPr>
          <a:xfrm>
            <a:off x="311700" y="535775"/>
            <a:ext cx="8520600" cy="97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u="sng">
                <a:latin typeface="Roboto Medium"/>
                <a:ea typeface="Roboto Medium"/>
                <a:cs typeface="Roboto Medium"/>
                <a:sym typeface="Roboto Medium"/>
              </a:rPr>
              <a:t>Table of Contents</a:t>
            </a:r>
            <a:endParaRPr u="sng">
              <a:latin typeface="Roboto Medium"/>
              <a:ea typeface="Roboto Medium"/>
              <a:cs typeface="Roboto Medium"/>
              <a:sym typeface="Roboto Medium"/>
            </a:endParaRPr>
          </a:p>
        </p:txBody>
      </p:sp>
      <p:cxnSp>
        <p:nvCxnSpPr>
          <p:cNvPr id="72" name="Google Shape;72;p14"/>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73" name="Google Shape;73;p14"/>
          <p:cNvSpPr txBox="1"/>
          <p:nvPr>
            <p:ph idx="4294967295" type="body"/>
          </p:nvPr>
        </p:nvSpPr>
        <p:spPr>
          <a:xfrm>
            <a:off x="311700" y="2110275"/>
            <a:ext cx="3853200" cy="2812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en" sz="2400">
                <a:latin typeface="Arial"/>
                <a:ea typeface="Arial"/>
                <a:cs typeface="Arial"/>
                <a:sym typeface="Arial"/>
              </a:rPr>
              <a:t>Introduction</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Motivation</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Dataset</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Workflow</a:t>
            </a:r>
            <a:endParaRPr sz="2400">
              <a:latin typeface="Arial"/>
              <a:ea typeface="Arial"/>
              <a:cs typeface="Arial"/>
              <a:sym typeface="Arial"/>
            </a:endParaRPr>
          </a:p>
          <a:p>
            <a:pPr indent="0" lvl="0" marL="457200" rtl="0" algn="l">
              <a:spcBef>
                <a:spcPts val="1200"/>
              </a:spcBef>
              <a:spcAft>
                <a:spcPts val="1200"/>
              </a:spcAft>
              <a:buNone/>
            </a:pPr>
            <a:r>
              <a:t/>
            </a:r>
            <a:endParaRPr sz="2400"/>
          </a:p>
        </p:txBody>
      </p:sp>
      <p:cxnSp>
        <p:nvCxnSpPr>
          <p:cNvPr id="74" name="Google Shape;74;p14"/>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75" name="Google Shape;75;p14"/>
          <p:cNvSpPr txBox="1"/>
          <p:nvPr>
            <p:ph idx="4294967295" type="body"/>
          </p:nvPr>
        </p:nvSpPr>
        <p:spPr>
          <a:xfrm>
            <a:off x="4905750" y="2110275"/>
            <a:ext cx="3853200" cy="2559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en" sz="2400">
                <a:latin typeface="Arial"/>
                <a:ea typeface="Arial"/>
                <a:cs typeface="Arial"/>
                <a:sym typeface="Arial"/>
              </a:rPr>
              <a:t>Proposed Methodology</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Limitations</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Conclusions</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 sz="2400">
                <a:latin typeface="Arial"/>
                <a:ea typeface="Arial"/>
                <a:cs typeface="Arial"/>
                <a:sym typeface="Arial"/>
              </a:rPr>
              <a:t>References</a:t>
            </a:r>
            <a:endParaRPr sz="2400">
              <a:latin typeface="Arial"/>
              <a:ea typeface="Arial"/>
              <a:cs typeface="Arial"/>
              <a:sym typeface="Arial"/>
            </a:endParaRPr>
          </a:p>
        </p:txBody>
      </p:sp>
      <p:sp>
        <p:nvSpPr>
          <p:cNvPr id="76" name="Google Shape;76;p14"/>
          <p:cNvSpPr txBox="1"/>
          <p:nvPr/>
        </p:nvSpPr>
        <p:spPr>
          <a:xfrm>
            <a:off x="8251025" y="388450"/>
            <a:ext cx="92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77" name="Google Shape;77;p14"/>
          <p:cNvSpPr txBox="1"/>
          <p:nvPr/>
        </p:nvSpPr>
        <p:spPr>
          <a:xfrm>
            <a:off x="8143875" y="267900"/>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obster"/>
                <a:ea typeface="Lobster"/>
                <a:cs typeface="Lobster"/>
                <a:sym typeface="Lobster"/>
              </a:rPr>
              <a:t>2</a:t>
            </a:r>
            <a:endParaRPr sz="1800">
              <a:solidFill>
                <a:schemeClr val="dk1"/>
              </a:solidFill>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589350"/>
            <a:ext cx="85206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Medium"/>
                <a:ea typeface="Roboto Medium"/>
                <a:cs typeface="Roboto Medium"/>
                <a:sym typeface="Roboto Medium"/>
              </a:rPr>
              <a:t>Introduction</a:t>
            </a:r>
            <a:endParaRPr>
              <a:latin typeface="Roboto Medium"/>
              <a:ea typeface="Roboto Medium"/>
              <a:cs typeface="Roboto Medium"/>
              <a:sym typeface="Roboto Medium"/>
            </a:endParaRPr>
          </a:p>
        </p:txBody>
      </p:sp>
      <p:sp>
        <p:nvSpPr>
          <p:cNvPr id="83" name="Google Shape;83;p15"/>
          <p:cNvSpPr txBox="1"/>
          <p:nvPr>
            <p:ph idx="1" type="body"/>
          </p:nvPr>
        </p:nvSpPr>
        <p:spPr>
          <a:xfrm>
            <a:off x="311700" y="1379550"/>
            <a:ext cx="8520600" cy="3189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latin typeface="Arial"/>
                <a:ea typeface="Arial"/>
                <a:cs typeface="Arial"/>
                <a:sym typeface="Arial"/>
              </a:rPr>
              <a:t>By 2030, heart disease—a leading cause of death worldwide—is expected to affect 22 million people. Cardiovascular system illnesses can be predicted using machine learning techniques such as SVM, XGBoost, Decision Trees, K-Nearest Neighbors, Random Forest, Multilayer Perceptron, Logistic Regression, and Naive Bayes. A study that used Python as a safe programming language was conducted utilizing patient records from hospitals and healthcare facilities. Web applications and AI-based software development use Python, and a variety of coding packages and libraries were utilized, including Pandas, Matplotlib, IPython, Numpy, Python, and SciPy. Python programming has the potential to enhance patient outcomes and decrease needless testing in the medical field.</a:t>
            </a:r>
            <a:endParaRPr>
              <a:solidFill>
                <a:schemeClr val="dk1"/>
              </a:solidFill>
              <a:latin typeface="Arial"/>
              <a:ea typeface="Arial"/>
              <a:cs typeface="Arial"/>
              <a:sym typeface="Arial"/>
            </a:endParaRPr>
          </a:p>
        </p:txBody>
      </p:sp>
      <p:sp>
        <p:nvSpPr>
          <p:cNvPr id="84" name="Google Shape;84;p15"/>
          <p:cNvSpPr txBox="1"/>
          <p:nvPr/>
        </p:nvSpPr>
        <p:spPr>
          <a:xfrm>
            <a:off x="8229600" y="281275"/>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obster"/>
                <a:ea typeface="Lobster"/>
                <a:cs typeface="Lobster"/>
                <a:sym typeface="Lobster"/>
              </a:rPr>
              <a:t>3</a:t>
            </a:r>
            <a:endParaRPr sz="1800">
              <a:solidFill>
                <a:schemeClr val="dk1"/>
              </a:solidFill>
              <a:latin typeface="Lobster"/>
              <a:ea typeface="Lobster"/>
              <a:cs typeface="Lobster"/>
              <a:sym typeface="Lobs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68800"/>
            <a:ext cx="8520600" cy="79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Medium"/>
                <a:ea typeface="Roboto Medium"/>
                <a:cs typeface="Roboto Medium"/>
                <a:sym typeface="Roboto Medium"/>
              </a:rPr>
              <a:t>Motivation</a:t>
            </a:r>
            <a:endParaRPr>
              <a:latin typeface="Roboto Medium"/>
              <a:ea typeface="Roboto Medium"/>
              <a:cs typeface="Roboto Medium"/>
              <a:sym typeface="Roboto Medium"/>
            </a:endParaRPr>
          </a:p>
        </p:txBody>
      </p:sp>
      <p:sp>
        <p:nvSpPr>
          <p:cNvPr id="90" name="Google Shape;90;p16"/>
          <p:cNvSpPr txBox="1"/>
          <p:nvPr>
            <p:ph idx="1" type="body"/>
          </p:nvPr>
        </p:nvSpPr>
        <p:spPr>
          <a:xfrm>
            <a:off x="0" y="1379550"/>
            <a:ext cx="8832300" cy="36300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chemeClr val="dk1"/>
              </a:buClr>
              <a:buSzPts val="1700"/>
              <a:buFont typeface="Arial"/>
              <a:buNone/>
            </a:pPr>
            <a:r>
              <a:rPr lang="en" sz="1700" u="sng">
                <a:latin typeface="Arial"/>
                <a:ea typeface="Arial"/>
                <a:cs typeface="Arial"/>
                <a:sym typeface="Arial"/>
              </a:rPr>
              <a:t>Global Health Impact</a:t>
            </a:r>
            <a:r>
              <a:rPr lang="en" sz="1700">
                <a:latin typeface="Arial"/>
                <a:ea typeface="Arial"/>
                <a:cs typeface="Arial"/>
                <a:sym typeface="Arial"/>
              </a:rPr>
              <a:t>:</a:t>
            </a:r>
            <a:endParaRPr sz="1700">
              <a:latin typeface="Arial"/>
              <a:ea typeface="Arial"/>
              <a:cs typeface="Arial"/>
              <a:sym typeface="Arial"/>
            </a:endParaRPr>
          </a:p>
          <a:p>
            <a:pPr indent="-336550" lvl="1" marL="914400" rtl="0" algn="l">
              <a:spcBef>
                <a:spcPts val="0"/>
              </a:spcBef>
              <a:spcAft>
                <a:spcPts val="0"/>
              </a:spcAft>
              <a:buClr>
                <a:schemeClr val="dk1"/>
              </a:buClr>
              <a:buSzPts val="1700"/>
              <a:buFont typeface="Arial"/>
              <a:buChar char="●"/>
            </a:pPr>
            <a:r>
              <a:rPr lang="en" sz="1700">
                <a:latin typeface="Arial"/>
                <a:ea typeface="Arial"/>
                <a:cs typeface="Arial"/>
                <a:sym typeface="Arial"/>
              </a:rPr>
              <a:t>Address the significant impact of cardiovascular diseases on global mortality.</a:t>
            </a:r>
            <a:endParaRPr sz="1700">
              <a:latin typeface="Arial"/>
              <a:ea typeface="Arial"/>
              <a:cs typeface="Arial"/>
              <a:sym typeface="Arial"/>
            </a:endParaRPr>
          </a:p>
          <a:p>
            <a:pPr indent="-336550" lvl="1" marL="914400" rtl="0" algn="l">
              <a:spcBef>
                <a:spcPts val="0"/>
              </a:spcBef>
              <a:spcAft>
                <a:spcPts val="0"/>
              </a:spcAft>
              <a:buClr>
                <a:schemeClr val="dk1"/>
              </a:buClr>
              <a:buSzPts val="1700"/>
              <a:buFont typeface="Arial"/>
              <a:buChar char="●"/>
            </a:pPr>
            <a:r>
              <a:rPr lang="en" sz="1700">
                <a:latin typeface="Arial"/>
                <a:ea typeface="Arial"/>
                <a:cs typeface="Arial"/>
                <a:sym typeface="Arial"/>
              </a:rPr>
              <a:t>Aim to improve early detection for effective medical interventions.</a:t>
            </a:r>
            <a:endParaRPr sz="1700">
              <a:latin typeface="Arial"/>
              <a:ea typeface="Arial"/>
              <a:cs typeface="Arial"/>
              <a:sym typeface="Arial"/>
            </a:endParaRPr>
          </a:p>
          <a:p>
            <a:pPr indent="-336550" lvl="1" marL="914400" rtl="0" algn="l">
              <a:spcBef>
                <a:spcPts val="0"/>
              </a:spcBef>
              <a:spcAft>
                <a:spcPts val="0"/>
              </a:spcAft>
              <a:buClr>
                <a:srgbClr val="374151"/>
              </a:buClr>
              <a:buSzPts val="1700"/>
              <a:buFont typeface="Arial"/>
              <a:buChar char="●"/>
            </a:pPr>
            <a:r>
              <a:t/>
            </a:r>
            <a:endParaRPr sz="1700">
              <a:latin typeface="Arial"/>
              <a:ea typeface="Arial"/>
              <a:cs typeface="Arial"/>
              <a:sym typeface="Arial"/>
            </a:endParaRPr>
          </a:p>
          <a:p>
            <a:pPr indent="-228600" lvl="0" marL="457200" rtl="0" algn="l">
              <a:spcBef>
                <a:spcPts val="0"/>
              </a:spcBef>
              <a:spcAft>
                <a:spcPts val="0"/>
              </a:spcAft>
              <a:buClr>
                <a:schemeClr val="dk1"/>
              </a:buClr>
              <a:buSzPts val="1700"/>
              <a:buFont typeface="Arial"/>
              <a:buNone/>
            </a:pPr>
            <a:r>
              <a:rPr lang="en" sz="1700" u="sng">
                <a:latin typeface="Arial"/>
                <a:ea typeface="Arial"/>
                <a:cs typeface="Arial"/>
                <a:sym typeface="Arial"/>
              </a:rPr>
              <a:t>Predictive Healthcare:</a:t>
            </a:r>
            <a:endParaRPr sz="1700" u="sng">
              <a:latin typeface="Arial"/>
              <a:ea typeface="Arial"/>
              <a:cs typeface="Arial"/>
              <a:sym typeface="Arial"/>
            </a:endParaRPr>
          </a:p>
          <a:p>
            <a:pPr indent="-336550" lvl="1" marL="914400" rtl="0" algn="l">
              <a:spcBef>
                <a:spcPts val="0"/>
              </a:spcBef>
              <a:spcAft>
                <a:spcPts val="0"/>
              </a:spcAft>
              <a:buClr>
                <a:schemeClr val="dk1"/>
              </a:buClr>
              <a:buSzPts val="1700"/>
              <a:buFont typeface="Arial"/>
              <a:buChar char="●"/>
            </a:pPr>
            <a:r>
              <a:rPr lang="en" sz="1700">
                <a:latin typeface="Arial"/>
                <a:ea typeface="Arial"/>
                <a:cs typeface="Arial"/>
                <a:sym typeface="Arial"/>
              </a:rPr>
              <a:t>Recognize the need for predictive healthcare measures.</a:t>
            </a:r>
            <a:endParaRPr sz="1700">
              <a:latin typeface="Arial"/>
              <a:ea typeface="Arial"/>
              <a:cs typeface="Arial"/>
              <a:sym typeface="Arial"/>
            </a:endParaRPr>
          </a:p>
          <a:p>
            <a:pPr indent="-336550" lvl="1" marL="914400" rtl="0" algn="l">
              <a:spcBef>
                <a:spcPts val="0"/>
              </a:spcBef>
              <a:spcAft>
                <a:spcPts val="0"/>
              </a:spcAft>
              <a:buClr>
                <a:schemeClr val="dk1"/>
              </a:buClr>
              <a:buSzPts val="1700"/>
              <a:buFont typeface="Arial"/>
              <a:buChar char="●"/>
            </a:pPr>
            <a:r>
              <a:rPr lang="en" sz="1700">
                <a:latin typeface="Arial"/>
                <a:ea typeface="Arial"/>
                <a:cs typeface="Arial"/>
                <a:sym typeface="Arial"/>
              </a:rPr>
              <a:t>Develop accurate systems for anticipating and addressing heart diseases.</a:t>
            </a:r>
            <a:endParaRPr sz="1700">
              <a:latin typeface="Arial"/>
              <a:ea typeface="Arial"/>
              <a:cs typeface="Arial"/>
              <a:sym typeface="Arial"/>
            </a:endParaRPr>
          </a:p>
          <a:p>
            <a:pPr indent="-336550" lvl="1" marL="914400" rtl="0" algn="l">
              <a:spcBef>
                <a:spcPts val="0"/>
              </a:spcBef>
              <a:spcAft>
                <a:spcPts val="0"/>
              </a:spcAft>
              <a:buClr>
                <a:srgbClr val="374151"/>
              </a:buClr>
              <a:buSzPts val="1700"/>
              <a:buFont typeface="Arial"/>
              <a:buChar char="●"/>
            </a:pPr>
            <a:r>
              <a:t/>
            </a:r>
            <a:endParaRPr sz="1700">
              <a:latin typeface="Arial"/>
              <a:ea typeface="Arial"/>
              <a:cs typeface="Arial"/>
              <a:sym typeface="Arial"/>
            </a:endParaRPr>
          </a:p>
          <a:p>
            <a:pPr indent="-228600" lvl="0" marL="457200" rtl="0" algn="l">
              <a:spcBef>
                <a:spcPts val="0"/>
              </a:spcBef>
              <a:spcAft>
                <a:spcPts val="0"/>
              </a:spcAft>
              <a:buClr>
                <a:schemeClr val="dk1"/>
              </a:buClr>
              <a:buSzPts val="1700"/>
              <a:buFont typeface="Arial"/>
              <a:buNone/>
            </a:pPr>
            <a:r>
              <a:rPr lang="en" sz="1700" u="sng">
                <a:latin typeface="Arial"/>
                <a:ea typeface="Arial"/>
                <a:cs typeface="Arial"/>
                <a:sym typeface="Arial"/>
              </a:rPr>
              <a:t>Machine Learning Advancements:</a:t>
            </a:r>
            <a:endParaRPr sz="1700" u="sng">
              <a:latin typeface="Arial"/>
              <a:ea typeface="Arial"/>
              <a:cs typeface="Arial"/>
              <a:sym typeface="Arial"/>
            </a:endParaRPr>
          </a:p>
          <a:p>
            <a:pPr indent="-336550" lvl="1" marL="914400" rtl="0" algn="l">
              <a:spcBef>
                <a:spcPts val="0"/>
              </a:spcBef>
              <a:spcAft>
                <a:spcPts val="0"/>
              </a:spcAft>
              <a:buClr>
                <a:schemeClr val="dk1"/>
              </a:buClr>
              <a:buSzPts val="1700"/>
              <a:buFont typeface="Arial"/>
              <a:buChar char="●"/>
            </a:pPr>
            <a:r>
              <a:rPr lang="en" sz="1700">
                <a:latin typeface="Arial"/>
                <a:ea typeface="Arial"/>
                <a:cs typeface="Arial"/>
                <a:sym typeface="Arial"/>
              </a:rPr>
              <a:t>Explore ML algorithms to leverage advancements in technology.</a:t>
            </a:r>
            <a:endParaRPr sz="1700">
              <a:latin typeface="Arial"/>
              <a:ea typeface="Arial"/>
              <a:cs typeface="Arial"/>
              <a:sym typeface="Arial"/>
            </a:endParaRPr>
          </a:p>
          <a:p>
            <a:pPr indent="-336550" lvl="1" marL="914400" rtl="0" algn="l">
              <a:spcBef>
                <a:spcPts val="0"/>
              </a:spcBef>
              <a:spcAft>
                <a:spcPts val="0"/>
              </a:spcAft>
              <a:buClr>
                <a:schemeClr val="dk1"/>
              </a:buClr>
              <a:buSzPts val="1700"/>
              <a:buFont typeface="Arial"/>
              <a:buChar char="●"/>
            </a:pPr>
            <a:r>
              <a:rPr lang="en" sz="1700">
                <a:latin typeface="Arial"/>
                <a:ea typeface="Arial"/>
                <a:cs typeface="Arial"/>
                <a:sym typeface="Arial"/>
              </a:rPr>
              <a:t>Enhance accuracy and efficiency in predicting cardiac diseases.</a:t>
            </a:r>
            <a:endParaRPr sz="1700">
              <a:latin typeface="Arial"/>
              <a:ea typeface="Arial"/>
              <a:cs typeface="Arial"/>
              <a:sym typeface="Arial"/>
            </a:endParaRPr>
          </a:p>
          <a:p>
            <a:pPr indent="0" lvl="0" marL="0" rtl="0" algn="l">
              <a:spcBef>
                <a:spcPts val="1500"/>
              </a:spcBef>
              <a:spcAft>
                <a:spcPts val="1200"/>
              </a:spcAft>
              <a:buNone/>
            </a:pPr>
            <a:r>
              <a:t/>
            </a:r>
            <a:endParaRPr sz="1600">
              <a:latin typeface="Arial"/>
              <a:ea typeface="Arial"/>
              <a:cs typeface="Arial"/>
              <a:sym typeface="Arial"/>
            </a:endParaRPr>
          </a:p>
        </p:txBody>
      </p:sp>
      <p:sp>
        <p:nvSpPr>
          <p:cNvPr id="91" name="Google Shape;91;p16"/>
          <p:cNvSpPr txBox="1"/>
          <p:nvPr/>
        </p:nvSpPr>
        <p:spPr>
          <a:xfrm>
            <a:off x="8229600" y="334850"/>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obster"/>
                <a:ea typeface="Lobster"/>
                <a:cs typeface="Lobster"/>
                <a:sym typeface="Lobster"/>
              </a:rPr>
              <a:t>4</a:t>
            </a:r>
            <a:endParaRPr sz="1800">
              <a:solidFill>
                <a:schemeClr val="dk1"/>
              </a:solidFill>
              <a:latin typeface="Lobster"/>
              <a:ea typeface="Lobster"/>
              <a:cs typeface="Lobster"/>
              <a:sym typeface="Lobs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1" type="body"/>
          </p:nvPr>
        </p:nvSpPr>
        <p:spPr>
          <a:xfrm>
            <a:off x="348250" y="375050"/>
            <a:ext cx="8484300" cy="4634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t/>
            </a:r>
            <a:endParaRPr sz="1600">
              <a:latin typeface="Arial"/>
              <a:ea typeface="Arial"/>
              <a:cs typeface="Arial"/>
              <a:sym typeface="Arial"/>
            </a:endParaRPr>
          </a:p>
          <a:p>
            <a:pPr indent="-228600" lvl="0" marL="457200" rtl="0" algn="l">
              <a:spcBef>
                <a:spcPts val="1500"/>
              </a:spcBef>
              <a:spcAft>
                <a:spcPts val="0"/>
              </a:spcAft>
              <a:buClr>
                <a:schemeClr val="dk1"/>
              </a:buClr>
              <a:buSzPts val="1800"/>
              <a:buFont typeface="Arial"/>
              <a:buNone/>
            </a:pPr>
            <a:r>
              <a:rPr lang="en" u="sng">
                <a:latin typeface="Arial"/>
                <a:ea typeface="Arial"/>
                <a:cs typeface="Arial"/>
                <a:sym typeface="Arial"/>
              </a:rPr>
              <a:t>Data-Driven Decision-Making:</a:t>
            </a:r>
            <a:endParaRPr u="sng">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 sz="1800">
                <a:latin typeface="Arial"/>
                <a:ea typeface="Arial"/>
                <a:cs typeface="Arial"/>
                <a:sym typeface="Arial"/>
              </a:rPr>
              <a:t>Utilize patient records and data mining for informed healthcare decisions.</a:t>
            </a:r>
            <a:endParaRPr sz="1800">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 sz="1800">
                <a:latin typeface="Arial"/>
                <a:ea typeface="Arial"/>
                <a:cs typeface="Arial"/>
                <a:sym typeface="Arial"/>
              </a:rPr>
              <a:t>Empower healthcare providers with reliable information.</a:t>
            </a:r>
            <a:endParaRPr sz="1800">
              <a:latin typeface="Arial"/>
              <a:ea typeface="Arial"/>
              <a:cs typeface="Arial"/>
              <a:sym typeface="Arial"/>
            </a:endParaRPr>
          </a:p>
          <a:p>
            <a:pPr indent="-342900" lvl="1" marL="914400" rtl="0" algn="l">
              <a:spcBef>
                <a:spcPts val="0"/>
              </a:spcBef>
              <a:spcAft>
                <a:spcPts val="0"/>
              </a:spcAft>
              <a:buClr>
                <a:srgbClr val="374151"/>
              </a:buClr>
              <a:buSzPts val="1800"/>
              <a:buFont typeface="Arial"/>
              <a:buChar char="●"/>
            </a:pPr>
            <a:r>
              <a:t/>
            </a:r>
            <a:endParaRPr sz="1800">
              <a:latin typeface="Arial"/>
              <a:ea typeface="Arial"/>
              <a:cs typeface="Arial"/>
              <a:sym typeface="Arial"/>
            </a:endParaRPr>
          </a:p>
          <a:p>
            <a:pPr indent="-228600" lvl="0" marL="457200" rtl="0" algn="l">
              <a:spcBef>
                <a:spcPts val="0"/>
              </a:spcBef>
              <a:spcAft>
                <a:spcPts val="0"/>
              </a:spcAft>
              <a:buClr>
                <a:schemeClr val="dk1"/>
              </a:buClr>
              <a:buSzPts val="1800"/>
              <a:buFont typeface="Arial"/>
              <a:buNone/>
            </a:pPr>
            <a:r>
              <a:rPr lang="en" u="sng">
                <a:latin typeface="Arial"/>
                <a:ea typeface="Arial"/>
                <a:cs typeface="Arial"/>
                <a:sym typeface="Arial"/>
              </a:rPr>
              <a:t>Cost and Time Efficiency:</a:t>
            </a:r>
            <a:endParaRPr u="sng">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 sz="1800">
                <a:latin typeface="Arial"/>
                <a:ea typeface="Arial"/>
                <a:cs typeface="Arial"/>
                <a:sym typeface="Arial"/>
              </a:rPr>
              <a:t>Save costs and time through accurate and early diagnosis.</a:t>
            </a:r>
            <a:endParaRPr sz="1800">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 sz="1800">
                <a:latin typeface="Arial"/>
                <a:ea typeface="Arial"/>
                <a:cs typeface="Arial"/>
                <a:sym typeface="Arial"/>
              </a:rPr>
              <a:t>Streamline healthcare processes by avoiding unnecessary tests.</a:t>
            </a:r>
            <a:endParaRPr sz="1800">
              <a:latin typeface="Arial"/>
              <a:ea typeface="Arial"/>
              <a:cs typeface="Arial"/>
              <a:sym typeface="Arial"/>
            </a:endParaRPr>
          </a:p>
          <a:p>
            <a:pPr indent="-342900" lvl="1" marL="914400" rtl="0" algn="l">
              <a:spcBef>
                <a:spcPts val="0"/>
              </a:spcBef>
              <a:spcAft>
                <a:spcPts val="0"/>
              </a:spcAft>
              <a:buClr>
                <a:srgbClr val="374151"/>
              </a:buClr>
              <a:buSzPts val="1800"/>
              <a:buFont typeface="Arial"/>
              <a:buChar char="●"/>
            </a:pPr>
            <a:r>
              <a:t/>
            </a:r>
            <a:endParaRPr sz="1800">
              <a:latin typeface="Arial"/>
              <a:ea typeface="Arial"/>
              <a:cs typeface="Arial"/>
              <a:sym typeface="Arial"/>
            </a:endParaRPr>
          </a:p>
          <a:p>
            <a:pPr indent="-228600" lvl="0" marL="457200" rtl="0" algn="l">
              <a:spcBef>
                <a:spcPts val="0"/>
              </a:spcBef>
              <a:spcAft>
                <a:spcPts val="0"/>
              </a:spcAft>
              <a:buClr>
                <a:schemeClr val="dk1"/>
              </a:buClr>
              <a:buSzPts val="1800"/>
              <a:buFont typeface="Arial"/>
              <a:buNone/>
            </a:pPr>
            <a:r>
              <a:rPr lang="en" u="sng">
                <a:latin typeface="Arial"/>
                <a:ea typeface="Arial"/>
                <a:cs typeface="Arial"/>
                <a:sym typeface="Arial"/>
              </a:rPr>
              <a:t>Python and Technology Adoption:</a:t>
            </a:r>
            <a:endParaRPr u="sng">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 sz="1800">
                <a:latin typeface="Arial"/>
                <a:ea typeface="Arial"/>
                <a:cs typeface="Arial"/>
                <a:sym typeface="Arial"/>
              </a:rPr>
              <a:t>Leverage Python's acceptance in the medical industry.</a:t>
            </a:r>
            <a:endParaRPr sz="1800">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 sz="1800">
                <a:latin typeface="Arial"/>
                <a:ea typeface="Arial"/>
                <a:cs typeface="Arial"/>
                <a:sym typeface="Arial"/>
              </a:rPr>
              <a:t>Use technology, including Python and relevant libraries, for dynamic healthcare applications.</a:t>
            </a:r>
            <a:endParaRPr sz="1800">
              <a:latin typeface="Arial"/>
              <a:ea typeface="Arial"/>
              <a:cs typeface="Arial"/>
              <a:sym typeface="Arial"/>
            </a:endParaRPr>
          </a:p>
          <a:p>
            <a:pPr indent="-336550" lvl="1" marL="914400" rtl="0" algn="l">
              <a:spcBef>
                <a:spcPts val="0"/>
              </a:spcBef>
              <a:spcAft>
                <a:spcPts val="0"/>
              </a:spcAft>
              <a:buClr>
                <a:srgbClr val="374151"/>
              </a:buClr>
              <a:buSzPts val="1700"/>
              <a:buFont typeface="Arial"/>
              <a:buChar char="●"/>
            </a:pPr>
            <a:r>
              <a:t/>
            </a:r>
            <a:endParaRPr sz="1700">
              <a:latin typeface="Arial"/>
              <a:ea typeface="Arial"/>
              <a:cs typeface="Arial"/>
              <a:sym typeface="Arial"/>
            </a:endParaRPr>
          </a:p>
          <a:p>
            <a:pPr indent="0" lvl="0" marL="0" rtl="0" algn="l">
              <a:spcBef>
                <a:spcPts val="1500"/>
              </a:spcBef>
              <a:spcAft>
                <a:spcPts val="1200"/>
              </a:spcAft>
              <a:buNone/>
            </a:pPr>
            <a:r>
              <a:t/>
            </a:r>
            <a:endParaRPr sz="1600">
              <a:latin typeface="Arial"/>
              <a:ea typeface="Arial"/>
              <a:cs typeface="Arial"/>
              <a:sym typeface="Arial"/>
            </a:endParaRPr>
          </a:p>
        </p:txBody>
      </p:sp>
      <p:sp>
        <p:nvSpPr>
          <p:cNvPr id="97" name="Google Shape;97;p17"/>
          <p:cNvSpPr txBox="1"/>
          <p:nvPr/>
        </p:nvSpPr>
        <p:spPr>
          <a:xfrm>
            <a:off x="8229600" y="455400"/>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obster"/>
                <a:ea typeface="Lobster"/>
                <a:cs typeface="Lobster"/>
                <a:sym typeface="Lobster"/>
              </a:rPr>
              <a:t>5</a:t>
            </a:r>
            <a:endParaRPr sz="1800">
              <a:solidFill>
                <a:schemeClr val="dk1"/>
              </a:solidFill>
              <a:latin typeface="Lobster"/>
              <a:ea typeface="Lobster"/>
              <a:cs typeface="Lobster"/>
              <a:sym typeface="Lobs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1" type="body"/>
          </p:nvPr>
        </p:nvSpPr>
        <p:spPr>
          <a:xfrm>
            <a:off x="107125" y="683125"/>
            <a:ext cx="8738700" cy="42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ial"/>
              <a:ea typeface="Arial"/>
              <a:cs typeface="Arial"/>
              <a:sym typeface="Arial"/>
            </a:endParaRPr>
          </a:p>
          <a:p>
            <a:pPr indent="-228600" lvl="0" marL="457200" rtl="0" algn="l">
              <a:spcBef>
                <a:spcPts val="1500"/>
              </a:spcBef>
              <a:spcAft>
                <a:spcPts val="0"/>
              </a:spcAft>
              <a:buClr>
                <a:schemeClr val="dk1"/>
              </a:buClr>
              <a:buSzPts val="1800"/>
              <a:buFont typeface="Arial"/>
              <a:buNone/>
            </a:pPr>
            <a:r>
              <a:rPr lang="en" u="sng">
                <a:latin typeface="Arial"/>
                <a:ea typeface="Arial"/>
                <a:cs typeface="Arial"/>
                <a:sym typeface="Arial"/>
              </a:rPr>
              <a:t>Interdisciplinary Collaboration:</a:t>
            </a:r>
            <a:endParaRPr u="sng">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 sz="1800">
                <a:latin typeface="Arial"/>
                <a:ea typeface="Arial"/>
                <a:cs typeface="Arial"/>
                <a:sym typeface="Arial"/>
              </a:rPr>
              <a:t>Encourage collaboration across disciplines for ML advancements.</a:t>
            </a:r>
            <a:endParaRPr sz="1800">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 sz="1800">
                <a:latin typeface="Arial"/>
                <a:ea typeface="Arial"/>
                <a:cs typeface="Arial"/>
                <a:sym typeface="Arial"/>
              </a:rPr>
              <a:t>Integrate ML algorithms into clinical practice for improved patient care</a:t>
            </a:r>
            <a:endParaRPr sz="1800">
              <a:latin typeface="Arial"/>
              <a:ea typeface="Arial"/>
              <a:cs typeface="Arial"/>
              <a:sym typeface="Arial"/>
            </a:endParaRPr>
          </a:p>
          <a:p>
            <a:pPr indent="0" lvl="0" marL="914400" rtl="0" algn="l">
              <a:spcBef>
                <a:spcPts val="1500"/>
              </a:spcBef>
              <a:spcAft>
                <a:spcPts val="0"/>
              </a:spcAft>
              <a:buNone/>
            </a:pPr>
            <a:r>
              <a:t/>
            </a:r>
            <a:endParaRPr>
              <a:solidFill>
                <a:srgbClr val="374151"/>
              </a:solidFill>
              <a:latin typeface="Arial"/>
              <a:ea typeface="Arial"/>
              <a:cs typeface="Arial"/>
              <a:sym typeface="Arial"/>
            </a:endParaRPr>
          </a:p>
          <a:p>
            <a:pPr indent="-228600" lvl="0" marL="457200" rtl="0" algn="l">
              <a:spcBef>
                <a:spcPts val="1500"/>
              </a:spcBef>
              <a:spcAft>
                <a:spcPts val="0"/>
              </a:spcAft>
              <a:buClr>
                <a:schemeClr val="dk1"/>
              </a:buClr>
              <a:buSzPts val="1800"/>
              <a:buFont typeface="Arial"/>
              <a:buNone/>
            </a:pPr>
            <a:r>
              <a:rPr lang="en" u="sng">
                <a:latin typeface="Arial"/>
                <a:ea typeface="Arial"/>
                <a:cs typeface="Arial"/>
                <a:sym typeface="Arial"/>
              </a:rPr>
              <a:t>Continuous Improvement:</a:t>
            </a:r>
            <a:endParaRPr u="sng">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 sz="1800">
                <a:latin typeface="Arial"/>
                <a:ea typeface="Arial"/>
                <a:cs typeface="Arial"/>
                <a:sym typeface="Arial"/>
              </a:rPr>
              <a:t>Commit to continuous improvement in system features and usability.</a:t>
            </a:r>
            <a:endParaRPr sz="1800">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 sz="1800">
                <a:latin typeface="Arial"/>
                <a:ea typeface="Arial"/>
                <a:cs typeface="Arial"/>
                <a:sym typeface="Arial"/>
              </a:rPr>
              <a:t>Focus on refining technology for practical healthcare applications.</a:t>
            </a:r>
            <a:endParaRPr sz="1800">
              <a:latin typeface="Arial"/>
              <a:ea typeface="Arial"/>
              <a:cs typeface="Arial"/>
              <a:sym typeface="Arial"/>
            </a:endParaRPr>
          </a:p>
        </p:txBody>
      </p:sp>
      <p:sp>
        <p:nvSpPr>
          <p:cNvPr id="103" name="Google Shape;103;p18"/>
          <p:cNvSpPr txBox="1"/>
          <p:nvPr/>
        </p:nvSpPr>
        <p:spPr>
          <a:xfrm>
            <a:off x="8152800" y="428650"/>
            <a:ext cx="99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obster"/>
                <a:ea typeface="Lobster"/>
                <a:cs typeface="Lobster"/>
                <a:sym typeface="Lobster"/>
              </a:rPr>
              <a:t>6</a:t>
            </a:r>
            <a:endParaRPr sz="1800">
              <a:solidFill>
                <a:schemeClr val="dk1"/>
              </a:solidFill>
              <a:latin typeface="Lobster"/>
              <a:ea typeface="Lobster"/>
              <a:cs typeface="Lobster"/>
              <a:sym typeface="Lobs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Dataset</a:t>
            </a:r>
            <a:endParaRPr/>
          </a:p>
        </p:txBody>
      </p:sp>
      <p:sp>
        <p:nvSpPr>
          <p:cNvPr id="109" name="Google Shape;109;p19"/>
          <p:cNvSpPr txBox="1"/>
          <p:nvPr>
            <p:ph idx="2" type="body"/>
          </p:nvPr>
        </p:nvSpPr>
        <p:spPr>
          <a:xfrm>
            <a:off x="4731300" y="535775"/>
            <a:ext cx="4269900" cy="4473900"/>
          </a:xfrm>
          <a:prstGeom prst="rect">
            <a:avLst/>
          </a:prstGeom>
        </p:spPr>
        <p:txBody>
          <a:bodyPr anchorCtr="0" anchor="ctr" bIns="91425" lIns="91425" spcFirstLastPara="1" rIns="91425" wrap="square" tIns="91425">
            <a:noAutofit/>
          </a:bodyPr>
          <a:lstStyle/>
          <a:p>
            <a:pPr indent="0" lvl="0" marL="0" rtl="0" algn="ctr">
              <a:lnSpc>
                <a:spcPct val="100000"/>
              </a:lnSpc>
              <a:spcBef>
                <a:spcPts val="1500"/>
              </a:spcBef>
              <a:spcAft>
                <a:spcPts val="0"/>
              </a:spcAft>
              <a:buNone/>
            </a:pPr>
            <a:r>
              <a:rPr lang="en">
                <a:latin typeface="Arial"/>
                <a:ea typeface="Arial"/>
                <a:cs typeface="Arial"/>
                <a:sym typeface="Arial"/>
              </a:rPr>
              <a:t>The dataset comprises 4,240 entries with 15 features,  representing individuals and their health-related attributes. Key features include demographic details, lifestyle factors, and clinical measurements. The target variable, 'TenYearCHD,' binary indicates the likelihood of Coronary Heart Disease (CHD) within the next ten years. Data for model training (80%) and assessment (20%) were separated using an 80-20% train-test split.</a:t>
            </a:r>
            <a:endParaRPr>
              <a:latin typeface="Arial"/>
              <a:ea typeface="Arial"/>
              <a:cs typeface="Arial"/>
              <a:sym typeface="Arial"/>
            </a:endParaRPr>
          </a:p>
        </p:txBody>
      </p:sp>
      <p:sp>
        <p:nvSpPr>
          <p:cNvPr id="110" name="Google Shape;110;p19"/>
          <p:cNvSpPr txBox="1"/>
          <p:nvPr/>
        </p:nvSpPr>
        <p:spPr>
          <a:xfrm>
            <a:off x="8229600" y="334875"/>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obster"/>
                <a:ea typeface="Lobster"/>
                <a:cs typeface="Lobster"/>
                <a:sym typeface="Lobster"/>
              </a:rPr>
              <a:t>7</a:t>
            </a:r>
            <a:endParaRPr sz="1800">
              <a:solidFill>
                <a:schemeClr val="dk1"/>
              </a:solidFill>
              <a:latin typeface="Lobster"/>
              <a:ea typeface="Lobster"/>
              <a:cs typeface="Lobster"/>
              <a:sym typeface="Lobs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07525" y="203550"/>
            <a:ext cx="8368200" cy="70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Workflow</a:t>
            </a:r>
            <a:endParaRPr/>
          </a:p>
        </p:txBody>
      </p:sp>
      <p:pic>
        <p:nvPicPr>
          <p:cNvPr id="116" name="Google Shape;116;p20"/>
          <p:cNvPicPr preferRelativeResize="0"/>
          <p:nvPr/>
        </p:nvPicPr>
        <p:blipFill>
          <a:blip r:embed="rId3">
            <a:alphaModFix/>
          </a:blip>
          <a:stretch>
            <a:fillRect/>
          </a:stretch>
        </p:blipFill>
        <p:spPr>
          <a:xfrm>
            <a:off x="3254875" y="910950"/>
            <a:ext cx="2705700" cy="4138800"/>
          </a:xfrm>
          <a:prstGeom prst="rect">
            <a:avLst/>
          </a:prstGeom>
          <a:noFill/>
          <a:ln>
            <a:noFill/>
          </a:ln>
        </p:spPr>
      </p:pic>
      <p:sp>
        <p:nvSpPr>
          <p:cNvPr id="117" name="Google Shape;117;p20"/>
          <p:cNvSpPr txBox="1"/>
          <p:nvPr/>
        </p:nvSpPr>
        <p:spPr>
          <a:xfrm>
            <a:off x="8099100" y="326400"/>
            <a:ext cx="104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obster"/>
                <a:ea typeface="Lobster"/>
                <a:cs typeface="Lobster"/>
                <a:sym typeface="Lobster"/>
              </a:rPr>
              <a:t>8</a:t>
            </a:r>
            <a:endParaRPr sz="1800">
              <a:solidFill>
                <a:schemeClr val="dk1"/>
              </a:solidFill>
              <a:latin typeface="Lobster"/>
              <a:ea typeface="Lobster"/>
              <a:cs typeface="Lobster"/>
              <a:sym typeface="Lobs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65500" y="1818600"/>
            <a:ext cx="4045200" cy="1506300"/>
          </a:xfrm>
          <a:prstGeom prst="rect">
            <a:avLst/>
          </a:prstGeom>
        </p:spPr>
        <p:txBody>
          <a:bodyPr anchorCtr="0" anchor="ctr" bIns="91425" lIns="91425" spcFirstLastPara="1" rIns="91425" wrap="square" tIns="91425">
            <a:normAutofit/>
          </a:bodyPr>
          <a:lstStyle/>
          <a:p>
            <a:pPr indent="0" lvl="0" marL="457200" rtl="0" algn="l">
              <a:lnSpc>
                <a:spcPct val="115000"/>
              </a:lnSpc>
              <a:spcBef>
                <a:spcPts val="0"/>
              </a:spcBef>
              <a:spcAft>
                <a:spcPts val="0"/>
              </a:spcAft>
              <a:buNone/>
            </a:pPr>
            <a:r>
              <a:rPr lang="en" sz="2400">
                <a:latin typeface="Arial"/>
                <a:ea typeface="Arial"/>
                <a:cs typeface="Arial"/>
                <a:sym typeface="Arial"/>
              </a:rPr>
              <a:t>Proposed Methodology</a:t>
            </a:r>
            <a:endParaRPr sz="2400">
              <a:latin typeface="Arial"/>
              <a:ea typeface="Arial"/>
              <a:cs typeface="Arial"/>
              <a:sym typeface="Arial"/>
            </a:endParaRPr>
          </a:p>
          <a:p>
            <a:pPr indent="0" lvl="0" marL="0" rtl="0" algn="ctr">
              <a:spcBef>
                <a:spcPts val="1200"/>
              </a:spcBef>
              <a:spcAft>
                <a:spcPts val="0"/>
              </a:spcAft>
              <a:buNone/>
            </a:pPr>
            <a:r>
              <a:t/>
            </a:r>
            <a:endParaRPr sz="3600">
              <a:latin typeface="Roboto Medium"/>
              <a:ea typeface="Roboto Medium"/>
              <a:cs typeface="Roboto Medium"/>
              <a:sym typeface="Roboto Medium"/>
            </a:endParaRPr>
          </a:p>
        </p:txBody>
      </p:sp>
      <p:sp>
        <p:nvSpPr>
          <p:cNvPr id="123" name="Google Shape;123;p21"/>
          <p:cNvSpPr txBox="1"/>
          <p:nvPr>
            <p:ph idx="2" type="body"/>
          </p:nvPr>
        </p:nvSpPr>
        <p:spPr>
          <a:xfrm>
            <a:off x="4795250" y="361650"/>
            <a:ext cx="4192500" cy="4608000"/>
          </a:xfrm>
          <a:prstGeom prst="rect">
            <a:avLst/>
          </a:prstGeom>
        </p:spPr>
        <p:txBody>
          <a:bodyPr anchorCtr="0" anchor="ctr" bIns="91425" lIns="91425" spcFirstLastPara="1" rIns="91425" wrap="square" tIns="91425">
            <a:noAutofit/>
          </a:bodyPr>
          <a:lstStyle/>
          <a:p>
            <a:pPr indent="0" lvl="0" marL="0" rtl="0" algn="just">
              <a:spcBef>
                <a:spcPts val="0"/>
              </a:spcBef>
              <a:spcAft>
                <a:spcPts val="1200"/>
              </a:spcAft>
              <a:buNone/>
            </a:pPr>
            <a:r>
              <a:rPr lang="en" sz="1600">
                <a:latin typeface="Arial"/>
                <a:ea typeface="Arial"/>
                <a:cs typeface="Arial"/>
                <a:sym typeface="Arial"/>
              </a:rPr>
              <a:t>The study utilizes a Kaggle dataset from Framingham, Massachusetts, consisting of medical, behavioral, and demographic data. Data preprocessing involves imputation, feature selection, handling outliers, and balancing datasets. Models like Naive Bayes, KNN, Random Forest, XGBoost, SVM, Decision Trees, and Logistic Regression are trained and evaluated based on performance metrics like accuracy, precision, recall, and F1 score. Receiver Operating Characteristic (ROC) curves and confusion matrices are employed for a comprehensive model evaluation.</a:t>
            </a:r>
            <a:endParaRPr sz="1600">
              <a:latin typeface="Arial"/>
              <a:ea typeface="Arial"/>
              <a:cs typeface="Arial"/>
              <a:sym typeface="Arial"/>
            </a:endParaRPr>
          </a:p>
        </p:txBody>
      </p:sp>
      <p:sp>
        <p:nvSpPr>
          <p:cNvPr id="124" name="Google Shape;124;p21"/>
          <p:cNvSpPr txBox="1"/>
          <p:nvPr/>
        </p:nvSpPr>
        <p:spPr>
          <a:xfrm>
            <a:off x="8229600" y="200925"/>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obster"/>
                <a:ea typeface="Lobster"/>
                <a:cs typeface="Lobster"/>
                <a:sym typeface="Lobster"/>
              </a:rPr>
              <a:t>9</a:t>
            </a:r>
            <a:endParaRPr sz="1800">
              <a:solidFill>
                <a:schemeClr val="dk1"/>
              </a:solidFill>
              <a:latin typeface="Lobster"/>
              <a:ea typeface="Lobster"/>
              <a:cs typeface="Lobster"/>
              <a:sym typeface="Lobs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