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11459" r:id="rId2"/>
    <p:sldId id="11460" r:id="rId3"/>
    <p:sldId id="11461" r:id="rId4"/>
    <p:sldId id="11462" r:id="rId5"/>
    <p:sldId id="11463" r:id="rId6"/>
    <p:sldId id="11464" r:id="rId7"/>
    <p:sldId id="11465" r:id="rId8"/>
    <p:sldId id="11466" r:id="rId9"/>
    <p:sldId id="11467" r:id="rId10"/>
    <p:sldId id="11468" r:id="rId11"/>
    <p:sldId id="264" r:id="rId12"/>
    <p:sldId id="11450" r:id="rId13"/>
    <p:sldId id="345" r:id="rId14"/>
    <p:sldId id="11391" r:id="rId15"/>
    <p:sldId id="430" r:id="rId16"/>
    <p:sldId id="11453" r:id="rId17"/>
    <p:sldId id="11454" r:id="rId18"/>
    <p:sldId id="11455" r:id="rId19"/>
    <p:sldId id="11456" r:id="rId20"/>
    <p:sldId id="11457" r:id="rId21"/>
    <p:sldId id="11458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7E2"/>
    <a:srgbClr val="40A8C0"/>
    <a:srgbClr val="3894AA"/>
    <a:srgbClr val="235D6B"/>
    <a:srgbClr val="256371"/>
    <a:srgbClr val="34899D"/>
    <a:srgbClr val="CAE7EE"/>
    <a:srgbClr val="69BACD"/>
    <a:srgbClr val="F7D131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70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0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8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6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046E-6E5B-47A7-855B-565BC8B289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5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0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0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2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8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7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91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2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5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4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3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7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5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3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0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66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5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8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7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674487"/>
            <a:chOff x="2838305" y="2932663"/>
            <a:chExt cx="5625511" cy="1674487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水印嵌入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arial" panose="020B0604020202020204" pitchFamily="34" charset="0"/>
                </a:rPr>
                <a:t>数字水印技术是一种信息隐藏技术，它的基本思想是在数字图像、音频、和视频等数字产品中嵌入秘密信息，以便保护数字产品的版权、证明产品的真实可靠性、跟踪盗版行为或者提供产品的附加信息</a:t>
              </a:r>
              <a:endParaRPr lang="zh-CN" altLang="en-US" sz="1200" dirty="0">
                <a:latin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3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1770741"/>
            <a:chOff x="3624779" y="2412339"/>
            <a:chExt cx="2742001" cy="167735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显示提取的水印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3252958"/>
              <a:ext cx="2742001" cy="8367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subplot(1,2,1);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imshow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original_watermark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);title('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原水印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subplot(1,2,2);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imshow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(watermark);title('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提取出水印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5D5B7AD-094C-3049-874F-04356F1B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3503432"/>
            <a:ext cx="2547938" cy="1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305155"/>
            <a:chOff x="2838305" y="2932663"/>
            <a:chExt cx="5625511" cy="1305155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人像美颜</a:t>
              </a:r>
              <a:endPara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1D0E0B15-0BB3-485D-A30B-3A54A631317A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BD0E74C-87B6-49DF-92C8-7142BCA116F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F824CF0-BB79-4358-B4EF-0341AC0AF542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美颜简介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5BB11A7-FDF6-4156-B80A-6D31F44075AC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952309A-5C9B-48AA-8C73-BE10DD2D1662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D454F00-0886-4494-8F2D-13383DBC1F5A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63" y="1978012"/>
            <a:ext cx="8222693" cy="32311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4220801" y="139101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u="sng" dirty="0" smtClean="0"/>
              <a:t>人像美颜常见解决方案</a:t>
            </a:r>
            <a:endParaRPr lang="zh-CN" alt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129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68DCC1B6-49E7-488C-A7EE-827CE3B8E1F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6DEB706-116C-4A05-9117-05CB8CA26504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A880BA1-0AD4-44BC-B3F9-4F022390EC2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设计方案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338B0D8-61AE-464A-AE29-E0B964A66B13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21CAF23-272D-4EAB-B68E-EE6B04F1B910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B2390CB-5D22-4C35-B99A-522E645944EC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068" y="1365519"/>
            <a:ext cx="8943287" cy="2662506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1607068" y="4354596"/>
            <a:ext cx="968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在保持头发、眼睛、嘴唇等非皮肤区域细节完整的前提下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尽可能地使皮肤变得平滑、白皙。</a:t>
            </a:r>
          </a:p>
          <a:p>
            <a:r>
              <a:rPr lang="zh-CN" altLang="en-US" dirty="0" smtClean="0"/>
              <a:t>因此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在本例中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人像的皮肤美化处理主要有以下操作</a:t>
            </a:r>
            <a:r>
              <a:rPr lang="en-US" altLang="zh-CN" dirty="0" smtClean="0"/>
              <a:t>:</a:t>
            </a:r>
            <a:r>
              <a:rPr lang="zh-CN" altLang="en-US" dirty="0" smtClean="0"/>
              <a:t>图像平滑处理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去除瑕疵</a:t>
            </a:r>
            <a:r>
              <a:rPr lang="en-US" altLang="zh-CN" dirty="0" smtClean="0"/>
              <a:t>;</a:t>
            </a:r>
            <a:r>
              <a:rPr lang="zh-CN" altLang="en-US" dirty="0" smtClean="0"/>
              <a:t>基于肤</a:t>
            </a:r>
          </a:p>
          <a:p>
            <a:r>
              <a:rPr lang="zh-CN" altLang="en-US" dirty="0" smtClean="0"/>
              <a:t>色模型的皮肤区域分割</a:t>
            </a:r>
            <a:r>
              <a:rPr lang="en-US" altLang="zh-CN" dirty="0" smtClean="0"/>
              <a:t>;</a:t>
            </a:r>
            <a:r>
              <a:rPr lang="zh-CN" altLang="en-US" dirty="0" smtClean="0"/>
              <a:t>将原始图像的背景部分和平滑的皮肤图像进行融合</a:t>
            </a:r>
            <a:r>
              <a:rPr lang="en-US" altLang="zh-CN" dirty="0" smtClean="0"/>
              <a:t>;</a:t>
            </a:r>
            <a:r>
              <a:rPr lang="zh-CN" altLang="en-US" dirty="0" smtClean="0"/>
              <a:t>对融合后的</a:t>
            </a:r>
          </a:p>
          <a:p>
            <a:r>
              <a:rPr lang="zh-CN" altLang="en-US" dirty="0" smtClean="0"/>
              <a:t>图像进行适度锐化。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004071" y="1143117"/>
            <a:ext cx="4923424" cy="4943843"/>
            <a:chOff x="993910" y="1295518"/>
            <a:chExt cx="4923424" cy="4943842"/>
          </a:xfrm>
        </p:grpSpPr>
        <p:grpSp>
          <p:nvGrpSpPr>
            <p:cNvPr id="2" name="Group 19"/>
            <p:cNvGrpSpPr/>
            <p:nvPr/>
          </p:nvGrpSpPr>
          <p:grpSpPr>
            <a:xfrm>
              <a:off x="4389143" y="2666808"/>
              <a:ext cx="891108" cy="560057"/>
              <a:chOff x="686838" y="2184398"/>
              <a:chExt cx="1192213" cy="749301"/>
            </a:xfrm>
            <a:solidFill>
              <a:schemeClr val="accent2"/>
            </a:solidFill>
          </p:grpSpPr>
          <p:sp>
            <p:nvSpPr>
              <p:cNvPr id="3" name="Freeform 7"/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5" name="Group 148"/>
            <p:cNvGrpSpPr/>
            <p:nvPr/>
          </p:nvGrpSpPr>
          <p:grpSpPr>
            <a:xfrm>
              <a:off x="3407104" y="1479238"/>
              <a:ext cx="683646" cy="1686891"/>
              <a:chOff x="2000250" y="1211262"/>
              <a:chExt cx="512763" cy="1265238"/>
            </a:xfrm>
            <a:solidFill>
              <a:schemeClr val="accent1"/>
            </a:solidFill>
          </p:grpSpPr>
          <p:grpSp>
            <p:nvGrpSpPr>
              <p:cNvPr id="6" name="Group 145"/>
              <p:cNvGrpSpPr/>
              <p:nvPr/>
            </p:nvGrpSpPr>
            <p:grpSpPr>
              <a:xfrm>
                <a:off x="2000250" y="1279525"/>
                <a:ext cx="512763" cy="1196975"/>
                <a:chOff x="2000250" y="982663"/>
                <a:chExt cx="512763" cy="1196975"/>
              </a:xfrm>
              <a:grpFill/>
            </p:grpSpPr>
            <p:sp>
              <p:nvSpPr>
                <p:cNvPr id="19" name="Oval 7"/>
                <p:cNvSpPr>
                  <a:spLocks noChangeArrowheads="1"/>
                </p:cNvSpPr>
                <p:nvPr/>
              </p:nvSpPr>
              <p:spPr bwMode="auto">
                <a:xfrm>
                  <a:off x="2192338" y="1081088"/>
                  <a:ext cx="23813" cy="25400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0" name="Freeform 9"/>
                <p:cNvSpPr/>
                <p:nvPr/>
              </p:nvSpPr>
              <p:spPr bwMode="auto">
                <a:xfrm>
                  <a:off x="2201863" y="1497013"/>
                  <a:ext cx="58738" cy="619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5"/>
                    </a:cxn>
                    <a:cxn ang="0">
                      <a:pos x="32" y="25"/>
                    </a:cxn>
                    <a:cxn ang="0">
                      <a:pos x="10" y="36"/>
                    </a:cxn>
                    <a:cxn ang="0">
                      <a:pos x="0" y="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6" h="38">
                      <a:moveTo>
                        <a:pt x="0" y="0"/>
                      </a:move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7" y="8"/>
                        <a:pt x="36" y="12"/>
                        <a:pt x="32" y="25"/>
                      </a:cubicBezTo>
                      <a:cubicBezTo>
                        <a:pt x="30" y="33"/>
                        <a:pt x="20" y="38"/>
                        <a:pt x="10" y="36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1" name="Freeform 10"/>
                <p:cNvSpPr/>
                <p:nvPr/>
              </p:nvSpPr>
              <p:spPr bwMode="auto">
                <a:xfrm>
                  <a:off x="2197100" y="1490663"/>
                  <a:ext cx="33338" cy="1428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8"/>
                    </a:cxn>
                    <a:cxn ang="0">
                      <a:pos x="16" y="8"/>
                    </a:cxn>
                    <a:cxn ang="0">
                      <a:pos x="20" y="4"/>
                    </a:cxn>
                    <a:cxn ang="0">
                      <a:pos x="16" y="0"/>
                    </a:cxn>
                    <a:cxn ang="0">
                      <a:pos x="4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0" h="8">
                      <a:moveTo>
                        <a:pt x="0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8" y="8"/>
                        <a:pt x="20" y="6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2" name="Freeform 16"/>
                <p:cNvSpPr/>
                <p:nvPr/>
              </p:nvSpPr>
              <p:spPr bwMode="auto">
                <a:xfrm>
                  <a:off x="2197100" y="1490663"/>
                  <a:ext cx="33338" cy="1428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3" y="8"/>
                    </a:cxn>
                    <a:cxn ang="0">
                      <a:pos x="4" y="8"/>
                    </a:cxn>
                    <a:cxn ang="0">
                      <a:pos x="16" y="8"/>
                    </a:cxn>
                    <a:cxn ang="0">
                      <a:pos x="17" y="8"/>
                    </a:cxn>
                    <a:cxn ang="0">
                      <a:pos x="20" y="4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0" h="8">
                      <a:moveTo>
                        <a:pt x="1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4" y="8"/>
                        <a:pt x="4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7" y="8"/>
                        <a:pt x="17" y="8"/>
                      </a:cubicBezTo>
                      <a:cubicBezTo>
                        <a:pt x="19" y="7"/>
                        <a:pt x="20" y="6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2195513" y="1081088"/>
                  <a:ext cx="19050" cy="635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4"/>
                    </a:cxn>
                    <a:cxn ang="0">
                      <a:pos x="12" y="4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4">
                      <a:moveTo>
                        <a:pt x="6" y="0"/>
                      </a:moveTo>
                      <a:cubicBezTo>
                        <a:pt x="4" y="0"/>
                        <a:pt x="2" y="1"/>
                        <a:pt x="0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1"/>
                        <a:pt x="8" y="0"/>
                        <a:pt x="6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4" name="Freeform 19"/>
                <p:cNvSpPr/>
                <p:nvPr/>
              </p:nvSpPr>
              <p:spPr bwMode="auto">
                <a:xfrm>
                  <a:off x="2201863" y="1504950"/>
                  <a:ext cx="42863" cy="6350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6" y="4"/>
                    </a:cxn>
                    <a:cxn ang="0">
                      <a:pos x="17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6" h="4">
                      <a:moveTo>
                        <a:pt x="14" y="0"/>
                      </a:moveTo>
                      <a:cubicBezTo>
                        <a:pt x="14" y="0"/>
                        <a:pt x="13" y="0"/>
                        <a:pt x="1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4" y="2"/>
                        <a:pt x="20" y="1"/>
                        <a:pt x="17" y="0"/>
                      </a:cubicBezTo>
                      <a:cubicBezTo>
                        <a:pt x="14" y="0"/>
                        <a:pt x="14" y="0"/>
                        <a:pt x="14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5" name="Freeform 21"/>
                <p:cNvSpPr/>
                <p:nvPr/>
              </p:nvSpPr>
              <p:spPr bwMode="auto">
                <a:xfrm>
                  <a:off x="2192338" y="1087438"/>
                  <a:ext cx="23813" cy="19050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" y="0"/>
                    </a:cxn>
                    <a:cxn ang="0">
                      <a:pos x="0" y="4"/>
                    </a:cxn>
                    <a:cxn ang="0">
                      <a:pos x="7" y="12"/>
                    </a:cxn>
                    <a:cxn ang="0">
                      <a:pos x="14" y="4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4" h="12">
                      <a:moveTo>
                        <a:pt x="1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8"/>
                        <a:pt x="3" y="12"/>
                        <a:pt x="7" y="12"/>
                      </a:cubicBezTo>
                      <a:cubicBezTo>
                        <a:pt x="11" y="12"/>
                        <a:pt x="14" y="8"/>
                        <a:pt x="14" y="4"/>
                      </a:cubicBezTo>
                      <a:cubicBezTo>
                        <a:pt x="14" y="2"/>
                        <a:pt x="13" y="1"/>
                        <a:pt x="13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6" name="Freeform 36"/>
                <p:cNvSpPr/>
                <p:nvPr/>
              </p:nvSpPr>
              <p:spPr bwMode="auto">
                <a:xfrm>
                  <a:off x="2149475" y="1600200"/>
                  <a:ext cx="363538" cy="531812"/>
                </a:xfrm>
                <a:custGeom>
                  <a:avLst/>
                  <a:gdLst/>
                  <a:ahLst/>
                  <a:cxnLst>
                    <a:cxn ang="0">
                      <a:pos x="128" y="222"/>
                    </a:cxn>
                    <a:cxn ang="0">
                      <a:pos x="126" y="256"/>
                    </a:cxn>
                    <a:cxn ang="0">
                      <a:pos x="218" y="256"/>
                    </a:cxn>
                    <a:cxn ang="0">
                      <a:pos x="181" y="224"/>
                    </a:cxn>
                    <a:cxn ang="0">
                      <a:pos x="208" y="110"/>
                    </a:cxn>
                    <a:cxn ang="0">
                      <a:pos x="143" y="4"/>
                    </a:cxn>
                    <a:cxn ang="0">
                      <a:pos x="39" y="7"/>
                    </a:cxn>
                    <a:cxn ang="0">
                      <a:pos x="0" y="0"/>
                    </a:cxn>
                    <a:cxn ang="0">
                      <a:pos x="9" y="38"/>
                    </a:cxn>
                    <a:cxn ang="0">
                      <a:pos x="35" y="180"/>
                    </a:cxn>
                    <a:cxn ang="0">
                      <a:pos x="37" y="320"/>
                    </a:cxn>
                    <a:cxn ang="0">
                      <a:pos x="84" y="320"/>
                    </a:cxn>
                    <a:cxn ang="0">
                      <a:pos x="93" y="188"/>
                    </a:cxn>
                    <a:cxn ang="0">
                      <a:pos x="87" y="64"/>
                    </a:cxn>
                    <a:cxn ang="0">
                      <a:pos x="145" y="110"/>
                    </a:cxn>
                    <a:cxn ang="0">
                      <a:pos x="129" y="222"/>
                    </a:cxn>
                    <a:cxn ang="0">
                      <a:pos x="128" y="222"/>
                    </a:cxn>
                  </a:cxnLst>
                  <a:rect l="0" t="0" r="r" b="b"/>
                  <a:pathLst>
                    <a:path w="218" h="320">
                      <a:moveTo>
                        <a:pt x="128" y="222"/>
                      </a:moveTo>
                      <a:cubicBezTo>
                        <a:pt x="126" y="256"/>
                        <a:pt x="126" y="256"/>
                        <a:pt x="126" y="256"/>
                      </a:cubicBezTo>
                      <a:cubicBezTo>
                        <a:pt x="218" y="256"/>
                        <a:pt x="218" y="256"/>
                        <a:pt x="218" y="256"/>
                      </a:cubicBezTo>
                      <a:cubicBezTo>
                        <a:pt x="218" y="256"/>
                        <a:pt x="210" y="230"/>
                        <a:pt x="181" y="224"/>
                      </a:cubicBezTo>
                      <a:cubicBezTo>
                        <a:pt x="208" y="110"/>
                        <a:pt x="208" y="110"/>
                        <a:pt x="208" y="110"/>
                      </a:cubicBezTo>
                      <a:cubicBezTo>
                        <a:pt x="190" y="59"/>
                        <a:pt x="143" y="4"/>
                        <a:pt x="143" y="4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8" y="34"/>
                        <a:pt x="9" y="38"/>
                      </a:cubicBezTo>
                      <a:cubicBezTo>
                        <a:pt x="18" y="76"/>
                        <a:pt x="30" y="137"/>
                        <a:pt x="35" y="180"/>
                      </a:cubicBezTo>
                      <a:cubicBezTo>
                        <a:pt x="40" y="214"/>
                        <a:pt x="37" y="320"/>
                        <a:pt x="37" y="320"/>
                      </a:cubicBezTo>
                      <a:cubicBezTo>
                        <a:pt x="84" y="320"/>
                        <a:pt x="84" y="320"/>
                        <a:pt x="84" y="320"/>
                      </a:cubicBezTo>
                      <a:cubicBezTo>
                        <a:pt x="84" y="320"/>
                        <a:pt x="93" y="225"/>
                        <a:pt x="93" y="188"/>
                      </a:cubicBezTo>
                      <a:cubicBezTo>
                        <a:pt x="93" y="168"/>
                        <a:pt x="90" y="108"/>
                        <a:pt x="87" y="64"/>
                      </a:cubicBezTo>
                      <a:cubicBezTo>
                        <a:pt x="145" y="110"/>
                        <a:pt x="145" y="110"/>
                        <a:pt x="145" y="110"/>
                      </a:cubicBezTo>
                      <a:cubicBezTo>
                        <a:pt x="145" y="151"/>
                        <a:pt x="131" y="212"/>
                        <a:pt x="129" y="222"/>
                      </a:cubicBezTo>
                      <a:lnTo>
                        <a:pt x="128" y="2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7" name="Freeform 37"/>
                <p:cNvSpPr/>
                <p:nvPr/>
              </p:nvSpPr>
              <p:spPr bwMode="auto">
                <a:xfrm>
                  <a:off x="2208213" y="2132013"/>
                  <a:ext cx="149225" cy="47625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83" y="29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90" h="29">
                      <a:moveTo>
                        <a:pt x="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83" y="29"/>
                        <a:pt x="83" y="29"/>
                        <a:pt x="83" y="29"/>
                      </a:cubicBezTo>
                      <a:cubicBezTo>
                        <a:pt x="83" y="29"/>
                        <a:pt x="90" y="8"/>
                        <a:pt x="5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8" name="Freeform 38"/>
                <p:cNvSpPr/>
                <p:nvPr/>
              </p:nvSpPr>
              <p:spPr bwMode="auto">
                <a:xfrm>
                  <a:off x="2000250" y="982663"/>
                  <a:ext cx="449263" cy="635000"/>
                </a:xfrm>
                <a:custGeom>
                  <a:avLst/>
                  <a:gdLst/>
                  <a:ahLst/>
                  <a:cxnLst>
                    <a:cxn ang="0">
                      <a:pos x="68" y="63"/>
                    </a:cxn>
                    <a:cxn ang="0">
                      <a:pos x="98" y="111"/>
                    </a:cxn>
                    <a:cxn ang="0">
                      <a:pos x="98" y="121"/>
                    </a:cxn>
                    <a:cxn ang="0">
                      <a:pos x="98" y="135"/>
                    </a:cxn>
                    <a:cxn ang="0">
                      <a:pos x="50" y="160"/>
                    </a:cxn>
                    <a:cxn ang="0">
                      <a:pos x="5" y="281"/>
                    </a:cxn>
                    <a:cxn ang="0">
                      <a:pos x="73" y="326"/>
                    </a:cxn>
                    <a:cxn ang="0">
                      <a:pos x="75" y="382"/>
                    </a:cxn>
                    <a:cxn ang="0">
                      <a:pos x="252" y="375"/>
                    </a:cxn>
                    <a:cxn ang="0">
                      <a:pos x="221" y="255"/>
                    </a:cxn>
                    <a:cxn ang="0">
                      <a:pos x="199" y="167"/>
                    </a:cxn>
                    <a:cxn ang="0">
                      <a:pos x="200" y="168"/>
                    </a:cxn>
                    <a:cxn ang="0">
                      <a:pos x="265" y="148"/>
                    </a:cxn>
                    <a:cxn ang="0">
                      <a:pos x="251" y="8"/>
                    </a:cxn>
                    <a:cxn ang="0">
                      <a:pos x="221" y="15"/>
                    </a:cxn>
                    <a:cxn ang="0">
                      <a:pos x="229" y="117"/>
                    </a:cxn>
                    <a:cxn ang="0">
                      <a:pos x="189" y="126"/>
                    </a:cxn>
                    <a:cxn ang="0">
                      <a:pos x="189" y="125"/>
                    </a:cxn>
                    <a:cxn ang="0">
                      <a:pos x="149" y="108"/>
                    </a:cxn>
                    <a:cxn ang="0">
                      <a:pos x="149" y="104"/>
                    </a:cxn>
                    <a:cxn ang="0">
                      <a:pos x="165" y="94"/>
                    </a:cxn>
                    <a:cxn ang="0">
                      <a:pos x="159" y="62"/>
                    </a:cxn>
                    <a:cxn ang="0">
                      <a:pos x="166" y="57"/>
                    </a:cxn>
                    <a:cxn ang="0">
                      <a:pos x="154" y="45"/>
                    </a:cxn>
                    <a:cxn ang="0">
                      <a:pos x="147" y="24"/>
                    </a:cxn>
                    <a:cxn ang="0">
                      <a:pos x="152" y="15"/>
                    </a:cxn>
                    <a:cxn ang="0">
                      <a:pos x="156" y="0"/>
                    </a:cxn>
                    <a:cxn ang="0">
                      <a:pos x="123" y="4"/>
                    </a:cxn>
                    <a:cxn ang="0">
                      <a:pos x="85" y="8"/>
                    </a:cxn>
                    <a:cxn ang="0">
                      <a:pos x="71" y="24"/>
                    </a:cxn>
                    <a:cxn ang="0">
                      <a:pos x="68" y="63"/>
                    </a:cxn>
                  </a:cxnLst>
                  <a:rect l="0" t="0" r="r" b="b"/>
                  <a:pathLst>
                    <a:path w="270" h="382">
                      <a:moveTo>
                        <a:pt x="68" y="63"/>
                      </a:moveTo>
                      <a:cubicBezTo>
                        <a:pt x="73" y="87"/>
                        <a:pt x="98" y="111"/>
                        <a:pt x="98" y="111"/>
                      </a:cubicBezTo>
                      <a:cubicBezTo>
                        <a:pt x="98" y="121"/>
                        <a:pt x="98" y="121"/>
                        <a:pt x="98" y="121"/>
                      </a:cubicBezTo>
                      <a:cubicBezTo>
                        <a:pt x="98" y="135"/>
                        <a:pt x="98" y="135"/>
                        <a:pt x="98" y="135"/>
                      </a:cubicBezTo>
                      <a:cubicBezTo>
                        <a:pt x="98" y="135"/>
                        <a:pt x="54" y="156"/>
                        <a:pt x="50" y="160"/>
                      </a:cubicBezTo>
                      <a:cubicBezTo>
                        <a:pt x="36" y="174"/>
                        <a:pt x="12" y="253"/>
                        <a:pt x="5" y="281"/>
                      </a:cubicBezTo>
                      <a:cubicBezTo>
                        <a:pt x="0" y="299"/>
                        <a:pt x="39" y="315"/>
                        <a:pt x="73" y="326"/>
                      </a:cubicBezTo>
                      <a:cubicBezTo>
                        <a:pt x="75" y="382"/>
                        <a:pt x="75" y="382"/>
                        <a:pt x="75" y="382"/>
                      </a:cubicBezTo>
                      <a:cubicBezTo>
                        <a:pt x="252" y="375"/>
                        <a:pt x="252" y="375"/>
                        <a:pt x="252" y="375"/>
                      </a:cubicBezTo>
                      <a:cubicBezTo>
                        <a:pt x="252" y="375"/>
                        <a:pt x="233" y="304"/>
                        <a:pt x="221" y="255"/>
                      </a:cubicBezTo>
                      <a:cubicBezTo>
                        <a:pt x="212" y="216"/>
                        <a:pt x="204" y="188"/>
                        <a:pt x="199" y="167"/>
                      </a:cubicBezTo>
                      <a:cubicBezTo>
                        <a:pt x="200" y="168"/>
                        <a:pt x="200" y="168"/>
                        <a:pt x="200" y="168"/>
                      </a:cubicBezTo>
                      <a:cubicBezTo>
                        <a:pt x="200" y="168"/>
                        <a:pt x="261" y="157"/>
                        <a:pt x="265" y="148"/>
                      </a:cubicBezTo>
                      <a:cubicBezTo>
                        <a:pt x="270" y="135"/>
                        <a:pt x="251" y="8"/>
                        <a:pt x="251" y="8"/>
                      </a:cubicBezTo>
                      <a:cubicBezTo>
                        <a:pt x="221" y="15"/>
                        <a:pt x="221" y="15"/>
                        <a:pt x="221" y="15"/>
                      </a:cubicBezTo>
                      <a:cubicBezTo>
                        <a:pt x="221" y="15"/>
                        <a:pt x="229" y="109"/>
                        <a:pt x="229" y="117"/>
                      </a:cubicBezTo>
                      <a:cubicBezTo>
                        <a:pt x="229" y="120"/>
                        <a:pt x="204" y="124"/>
                        <a:pt x="189" y="126"/>
                      </a:cubicBezTo>
                      <a:cubicBezTo>
                        <a:pt x="189" y="125"/>
                        <a:pt x="189" y="125"/>
                        <a:pt x="189" y="125"/>
                      </a:cubicBezTo>
                      <a:cubicBezTo>
                        <a:pt x="149" y="131"/>
                        <a:pt x="149" y="110"/>
                        <a:pt x="149" y="108"/>
                      </a:cubicBezTo>
                      <a:cubicBezTo>
                        <a:pt x="149" y="106"/>
                        <a:pt x="149" y="104"/>
                        <a:pt x="149" y="104"/>
                      </a:cubicBezTo>
                      <a:cubicBezTo>
                        <a:pt x="149" y="104"/>
                        <a:pt x="161" y="103"/>
                        <a:pt x="165" y="94"/>
                      </a:cubicBezTo>
                      <a:cubicBezTo>
                        <a:pt x="167" y="91"/>
                        <a:pt x="163" y="77"/>
                        <a:pt x="159" y="62"/>
                      </a:cubicBezTo>
                      <a:cubicBezTo>
                        <a:pt x="166" y="57"/>
                        <a:pt x="166" y="57"/>
                        <a:pt x="166" y="57"/>
                      </a:cubicBezTo>
                      <a:cubicBezTo>
                        <a:pt x="154" y="45"/>
                        <a:pt x="154" y="45"/>
                        <a:pt x="154" y="45"/>
                      </a:cubicBezTo>
                      <a:cubicBezTo>
                        <a:pt x="152" y="40"/>
                        <a:pt x="148" y="27"/>
                        <a:pt x="147" y="24"/>
                      </a:cubicBezTo>
                      <a:cubicBezTo>
                        <a:pt x="147" y="24"/>
                        <a:pt x="149" y="21"/>
                        <a:pt x="152" y="15"/>
                      </a:cubicBezTo>
                      <a:cubicBezTo>
                        <a:pt x="155" y="8"/>
                        <a:pt x="156" y="0"/>
                        <a:pt x="156" y="0"/>
                      </a:cubicBezTo>
                      <a:cubicBezTo>
                        <a:pt x="156" y="0"/>
                        <a:pt x="140" y="6"/>
                        <a:pt x="123" y="4"/>
                      </a:cubicBezTo>
                      <a:cubicBezTo>
                        <a:pt x="114" y="2"/>
                        <a:pt x="91" y="4"/>
                        <a:pt x="85" y="8"/>
                      </a:cubicBezTo>
                      <a:cubicBezTo>
                        <a:pt x="80" y="11"/>
                        <a:pt x="74" y="16"/>
                        <a:pt x="71" y="24"/>
                      </a:cubicBezTo>
                      <a:cubicBezTo>
                        <a:pt x="68" y="33"/>
                        <a:pt x="64" y="46"/>
                        <a:pt x="68" y="6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9" name="Freeform 39"/>
                <p:cNvSpPr/>
                <p:nvPr/>
              </p:nvSpPr>
              <p:spPr bwMode="auto">
                <a:xfrm>
                  <a:off x="2082800" y="1374775"/>
                  <a:ext cx="34925" cy="93662"/>
                </a:xfrm>
                <a:custGeom>
                  <a:avLst/>
                  <a:gdLst/>
                  <a:ahLst/>
                  <a:cxnLst>
                    <a:cxn ang="0">
                      <a:pos x="3" y="33"/>
                    </a:cxn>
                    <a:cxn ang="0">
                      <a:pos x="19" y="0"/>
                    </a:cxn>
                    <a:cxn ang="0">
                      <a:pos x="21" y="56"/>
                    </a:cxn>
                    <a:cxn ang="0">
                      <a:pos x="3" y="33"/>
                    </a:cxn>
                  </a:cxnLst>
                  <a:rect l="0" t="0" r="r" b="b"/>
                  <a:pathLst>
                    <a:path w="21" h="56">
                      <a:moveTo>
                        <a:pt x="3" y="33"/>
                      </a:moveTo>
                      <a:cubicBezTo>
                        <a:pt x="4" y="27"/>
                        <a:pt x="10" y="12"/>
                        <a:pt x="19" y="0"/>
                      </a:cubicBezTo>
                      <a:cubicBezTo>
                        <a:pt x="20" y="22"/>
                        <a:pt x="20" y="41"/>
                        <a:pt x="21" y="56"/>
                      </a:cubicBezTo>
                      <a:cubicBezTo>
                        <a:pt x="9" y="51"/>
                        <a:pt x="0" y="43"/>
                        <a:pt x="3" y="3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30" name="Freeform 40"/>
                <p:cNvSpPr/>
                <p:nvPr/>
              </p:nvSpPr>
              <p:spPr bwMode="auto">
                <a:xfrm>
                  <a:off x="2200275" y="1155700"/>
                  <a:ext cx="1588" cy="158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  <p:grpSp>
            <p:nvGrpSpPr>
              <p:cNvPr id="7" name="Group 143"/>
              <p:cNvGrpSpPr/>
              <p:nvPr/>
            </p:nvGrpSpPr>
            <p:grpSpPr>
              <a:xfrm>
                <a:off x="2265363" y="1211262"/>
                <a:ext cx="246062" cy="158750"/>
                <a:chOff x="2265363" y="914400"/>
                <a:chExt cx="246062" cy="158750"/>
              </a:xfrm>
              <a:grpFill/>
            </p:grpSpPr>
            <p:sp>
              <p:nvSpPr>
                <p:cNvPr id="8" name="Freeform 8"/>
                <p:cNvSpPr/>
                <p:nvPr/>
              </p:nvSpPr>
              <p:spPr bwMode="auto">
                <a:xfrm>
                  <a:off x="2446338" y="1003300"/>
                  <a:ext cx="46038" cy="1270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" y="3"/>
                    </a:cxn>
                    <a:cxn ang="0">
                      <a:pos x="0" y="7"/>
                    </a:cxn>
                    <a:cxn ang="0">
                      <a:pos x="28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7">
                      <a:moveTo>
                        <a:pt x="21" y="0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7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3" y="1"/>
                        <a:pt x="2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" name="Freeform 15"/>
                <p:cNvSpPr/>
                <p:nvPr/>
              </p:nvSpPr>
              <p:spPr bwMode="auto">
                <a:xfrm>
                  <a:off x="2446338" y="1003300"/>
                  <a:ext cx="46038" cy="1270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" y="3"/>
                    </a:cxn>
                    <a:cxn ang="0">
                      <a:pos x="0" y="7"/>
                    </a:cxn>
                    <a:cxn ang="0">
                      <a:pos x="28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7">
                      <a:moveTo>
                        <a:pt x="21" y="0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7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3" y="1"/>
                        <a:pt x="2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" name="Freeform 76"/>
                <p:cNvSpPr/>
                <p:nvPr/>
              </p:nvSpPr>
              <p:spPr bwMode="auto">
                <a:xfrm>
                  <a:off x="2395538" y="919163"/>
                  <a:ext cx="100013" cy="10318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34"/>
                    </a:cxn>
                    <a:cxn ang="0">
                      <a:pos x="15" y="65"/>
                    </a:cxn>
                    <a:cxn ang="0">
                      <a:pos x="63" y="54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63" h="65">
                      <a:moveTo>
                        <a:pt x="42" y="0"/>
                      </a:moveTo>
                      <a:lnTo>
                        <a:pt x="0" y="34"/>
                      </a:lnTo>
                      <a:lnTo>
                        <a:pt x="15" y="65"/>
                      </a:lnTo>
                      <a:lnTo>
                        <a:pt x="63" y="5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1" name="Freeform 77"/>
                <p:cNvSpPr/>
                <p:nvPr/>
              </p:nvSpPr>
              <p:spPr bwMode="auto">
                <a:xfrm>
                  <a:off x="2395538" y="919163"/>
                  <a:ext cx="100013" cy="10318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34"/>
                    </a:cxn>
                    <a:cxn ang="0">
                      <a:pos x="15" y="65"/>
                    </a:cxn>
                    <a:cxn ang="0">
                      <a:pos x="63" y="54"/>
                    </a:cxn>
                  </a:cxnLst>
                  <a:rect l="0" t="0" r="r" b="b"/>
                  <a:pathLst>
                    <a:path w="63" h="65">
                      <a:moveTo>
                        <a:pt x="42" y="0"/>
                      </a:moveTo>
                      <a:lnTo>
                        <a:pt x="0" y="34"/>
                      </a:lnTo>
                      <a:lnTo>
                        <a:pt x="15" y="65"/>
                      </a:lnTo>
                      <a:lnTo>
                        <a:pt x="63" y="54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2" name="Freeform 78"/>
                <p:cNvSpPr/>
                <p:nvPr/>
              </p:nvSpPr>
              <p:spPr bwMode="auto">
                <a:xfrm>
                  <a:off x="2447925" y="914400"/>
                  <a:ext cx="63500" cy="96837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29" y="55"/>
                    </a:cxn>
                    <a:cxn ang="0">
                      <a:pos x="32" y="24"/>
                    </a:cxn>
                    <a:cxn ang="0">
                      <a:pos x="9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38" h="58">
                      <a:moveTo>
                        <a:pt x="5" y="34"/>
                      </a:moveTo>
                      <a:cubicBezTo>
                        <a:pt x="11" y="49"/>
                        <a:pt x="21" y="58"/>
                        <a:pt x="29" y="55"/>
                      </a:cubicBezTo>
                      <a:cubicBezTo>
                        <a:pt x="37" y="52"/>
                        <a:pt x="38" y="38"/>
                        <a:pt x="32" y="24"/>
                      </a:cubicBezTo>
                      <a:cubicBezTo>
                        <a:pt x="27" y="9"/>
                        <a:pt x="16" y="0"/>
                        <a:pt x="9" y="3"/>
                      </a:cubicBezTo>
                      <a:cubicBezTo>
                        <a:pt x="1" y="6"/>
                        <a:pt x="0" y="20"/>
                        <a:pt x="5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3" name="Freeform 79"/>
                <p:cNvSpPr/>
                <p:nvPr/>
              </p:nvSpPr>
              <p:spPr bwMode="auto">
                <a:xfrm>
                  <a:off x="2284413" y="946150"/>
                  <a:ext cx="150813" cy="123825"/>
                </a:xfrm>
                <a:custGeom>
                  <a:avLst/>
                  <a:gdLst/>
                  <a:ahLst/>
                  <a:cxnLst>
                    <a:cxn ang="0">
                      <a:pos x="91" y="52"/>
                    </a:cxn>
                    <a:cxn ang="0">
                      <a:pos x="18" y="75"/>
                    </a:cxn>
                    <a:cxn ang="0">
                      <a:pos x="4" y="40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91" h="75">
                      <a:moveTo>
                        <a:pt x="91" y="52"/>
                      </a:moveTo>
                      <a:cubicBezTo>
                        <a:pt x="18" y="75"/>
                        <a:pt x="18" y="75"/>
                        <a:pt x="18" y="75"/>
                      </a:cubicBezTo>
                      <a:cubicBezTo>
                        <a:pt x="18" y="75"/>
                        <a:pt x="0" y="67"/>
                        <a:pt x="4" y="40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4" name="Freeform 80"/>
                <p:cNvSpPr/>
                <p:nvPr/>
              </p:nvSpPr>
              <p:spPr bwMode="auto">
                <a:xfrm>
                  <a:off x="2387600" y="939800"/>
                  <a:ext cx="63500" cy="96837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29" y="55"/>
                    </a:cxn>
                    <a:cxn ang="0">
                      <a:pos x="33" y="24"/>
                    </a:cxn>
                    <a:cxn ang="0">
                      <a:pos x="9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38" h="58">
                      <a:moveTo>
                        <a:pt x="5" y="34"/>
                      </a:moveTo>
                      <a:cubicBezTo>
                        <a:pt x="11" y="48"/>
                        <a:pt x="22" y="58"/>
                        <a:pt x="29" y="55"/>
                      </a:cubicBezTo>
                      <a:cubicBezTo>
                        <a:pt x="37" y="52"/>
                        <a:pt x="38" y="38"/>
                        <a:pt x="33" y="24"/>
                      </a:cubicBezTo>
                      <a:cubicBezTo>
                        <a:pt x="27" y="9"/>
                        <a:pt x="16" y="0"/>
                        <a:pt x="9" y="3"/>
                      </a:cubicBezTo>
                      <a:cubicBezTo>
                        <a:pt x="1" y="6"/>
                        <a:pt x="0" y="20"/>
                        <a:pt x="5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5" name="Freeform 82"/>
                <p:cNvSpPr/>
                <p:nvPr/>
              </p:nvSpPr>
              <p:spPr bwMode="auto">
                <a:xfrm>
                  <a:off x="2282825" y="1030288"/>
                  <a:ext cx="25400" cy="30162"/>
                </a:xfrm>
                <a:custGeom>
                  <a:avLst/>
                  <a:gdLst/>
                  <a:ahLst/>
                  <a:cxnLst>
                    <a:cxn ang="0">
                      <a:pos x="16" y="16"/>
                    </a:cxn>
                    <a:cxn ang="0">
                      <a:pos x="5" y="19"/>
                    </a:cxn>
                    <a:cxn ang="0">
                      <a:pos x="0" y="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19">
                      <a:moveTo>
                        <a:pt x="16" y="16"/>
                      </a:moveTo>
                      <a:lnTo>
                        <a:pt x="5" y="19"/>
                      </a:lnTo>
                      <a:lnTo>
                        <a:pt x="0" y="4"/>
                      </a:lnTo>
                      <a:lnTo>
                        <a:pt x="8" y="0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6" name="Freeform 83"/>
                <p:cNvSpPr/>
                <p:nvPr/>
              </p:nvSpPr>
              <p:spPr bwMode="auto">
                <a:xfrm>
                  <a:off x="2265363" y="1033463"/>
                  <a:ext cx="25400" cy="39687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2" y="0"/>
                    </a:cxn>
                    <a:cxn ang="0">
                      <a:pos x="11" y="24"/>
                    </a:cxn>
                    <a:cxn ang="0">
                      <a:pos x="16" y="16"/>
                    </a:cxn>
                  </a:cxnLst>
                  <a:rect l="0" t="0" r="r" b="b"/>
                  <a:pathLst>
                    <a:path w="16" h="24">
                      <a:moveTo>
                        <a:pt x="11" y="2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3"/>
                        <a:pt x="11" y="24"/>
                        <a:pt x="11" y="24"/>
                      </a:cubicBezTo>
                      <a:cubicBezTo>
                        <a:pt x="16" y="16"/>
                        <a:pt x="16" y="16"/>
                        <a:pt x="16" y="16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7" name="Freeform 84"/>
                <p:cNvSpPr/>
                <p:nvPr/>
              </p:nvSpPr>
              <p:spPr bwMode="auto">
                <a:xfrm>
                  <a:off x="2289175" y="1012825"/>
                  <a:ext cx="25400" cy="57150"/>
                </a:xfrm>
                <a:custGeom>
                  <a:avLst/>
                  <a:gdLst/>
                  <a:ahLst/>
                  <a:cxnLst>
                    <a:cxn ang="0">
                      <a:pos x="15" y="35"/>
                    </a:cxn>
                    <a:cxn ang="0">
                      <a:pos x="14" y="34"/>
                    </a:cxn>
                    <a:cxn ang="0">
                      <a:pos x="12" y="33"/>
                    </a:cxn>
                    <a:cxn ang="0">
                      <a:pos x="10" y="31"/>
                    </a:cxn>
                    <a:cxn ang="0">
                      <a:pos x="8" y="29"/>
                    </a:cxn>
                    <a:cxn ang="0">
                      <a:pos x="6" y="26"/>
                    </a:cxn>
                    <a:cxn ang="0">
                      <a:pos x="4" y="23"/>
                    </a:cxn>
                    <a:cxn ang="0">
                      <a:pos x="2" y="20"/>
                    </a:cxn>
                    <a:cxn ang="0">
                      <a:pos x="1" y="13"/>
                    </a:cxn>
                    <a:cxn ang="0">
                      <a:pos x="0" y="6"/>
                    </a:cxn>
                    <a:cxn ang="0">
                      <a:pos x="1" y="0"/>
                    </a:cxn>
                    <a:cxn ang="0">
                      <a:pos x="1" y="6"/>
                    </a:cxn>
                    <a:cxn ang="0">
                      <a:pos x="3" y="19"/>
                    </a:cxn>
                    <a:cxn ang="0">
                      <a:pos x="5" y="23"/>
                    </a:cxn>
                    <a:cxn ang="0">
                      <a:pos x="7" y="26"/>
                    </a:cxn>
                    <a:cxn ang="0">
                      <a:pos x="8" y="29"/>
                    </a:cxn>
                    <a:cxn ang="0">
                      <a:pos x="10" y="31"/>
                    </a:cxn>
                    <a:cxn ang="0">
                      <a:pos x="12" y="33"/>
                    </a:cxn>
                    <a:cxn ang="0">
                      <a:pos x="14" y="34"/>
                    </a:cxn>
                    <a:cxn ang="0">
                      <a:pos x="15" y="35"/>
                    </a:cxn>
                  </a:cxnLst>
                  <a:rect l="0" t="0" r="r" b="b"/>
                  <a:pathLst>
                    <a:path w="15" h="35">
                      <a:moveTo>
                        <a:pt x="15" y="35"/>
                      </a:moveTo>
                      <a:cubicBezTo>
                        <a:pt x="15" y="35"/>
                        <a:pt x="15" y="34"/>
                        <a:pt x="14" y="34"/>
                      </a:cubicBezTo>
                      <a:cubicBezTo>
                        <a:pt x="13" y="34"/>
                        <a:pt x="13" y="33"/>
                        <a:pt x="12" y="33"/>
                      </a:cubicBezTo>
                      <a:cubicBezTo>
                        <a:pt x="11" y="32"/>
                        <a:pt x="11" y="32"/>
                        <a:pt x="10" y="31"/>
                      </a:cubicBezTo>
                      <a:cubicBezTo>
                        <a:pt x="9" y="31"/>
                        <a:pt x="9" y="30"/>
                        <a:pt x="8" y="29"/>
                      </a:cubicBezTo>
                      <a:cubicBezTo>
                        <a:pt x="7" y="28"/>
                        <a:pt x="6" y="27"/>
                        <a:pt x="6" y="26"/>
                      </a:cubicBezTo>
                      <a:cubicBezTo>
                        <a:pt x="5" y="25"/>
                        <a:pt x="5" y="24"/>
                        <a:pt x="4" y="23"/>
                      </a:cubicBezTo>
                      <a:cubicBezTo>
                        <a:pt x="3" y="22"/>
                        <a:pt x="3" y="21"/>
                        <a:pt x="2" y="20"/>
                      </a:cubicBezTo>
                      <a:cubicBezTo>
                        <a:pt x="2" y="17"/>
                        <a:pt x="1" y="15"/>
                        <a:pt x="1" y="13"/>
                      </a:cubicBezTo>
                      <a:cubicBezTo>
                        <a:pt x="0" y="10"/>
                        <a:pt x="0" y="8"/>
                        <a:pt x="0" y="6"/>
                      </a:cubicBezTo>
                      <a:cubicBezTo>
                        <a:pt x="1" y="2"/>
                        <a:pt x="1" y="0"/>
                        <a:pt x="1" y="0"/>
                      </a:cubicBezTo>
                      <a:cubicBezTo>
                        <a:pt x="1" y="0"/>
                        <a:pt x="1" y="2"/>
                        <a:pt x="1" y="6"/>
                      </a:cubicBezTo>
                      <a:cubicBezTo>
                        <a:pt x="1" y="10"/>
                        <a:pt x="2" y="15"/>
                        <a:pt x="3" y="19"/>
                      </a:cubicBezTo>
                      <a:cubicBezTo>
                        <a:pt x="4" y="21"/>
                        <a:pt x="4" y="22"/>
                        <a:pt x="5" y="23"/>
                      </a:cubicBezTo>
                      <a:cubicBezTo>
                        <a:pt x="5" y="24"/>
                        <a:pt x="6" y="25"/>
                        <a:pt x="7" y="26"/>
                      </a:cubicBezTo>
                      <a:cubicBezTo>
                        <a:pt x="7" y="27"/>
                        <a:pt x="8" y="28"/>
                        <a:pt x="8" y="29"/>
                      </a:cubicBezTo>
                      <a:cubicBezTo>
                        <a:pt x="9" y="29"/>
                        <a:pt x="10" y="30"/>
                        <a:pt x="10" y="31"/>
                      </a:cubicBezTo>
                      <a:cubicBezTo>
                        <a:pt x="11" y="31"/>
                        <a:pt x="12" y="32"/>
                        <a:pt x="12" y="33"/>
                      </a:cubicBezTo>
                      <a:cubicBezTo>
                        <a:pt x="13" y="33"/>
                        <a:pt x="13" y="33"/>
                        <a:pt x="14" y="34"/>
                      </a:cubicBezTo>
                      <a:cubicBezTo>
                        <a:pt x="15" y="34"/>
                        <a:pt x="15" y="35"/>
                        <a:pt x="15" y="3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8" name="Freeform 86"/>
                <p:cNvSpPr/>
                <p:nvPr/>
              </p:nvSpPr>
              <p:spPr bwMode="auto">
                <a:xfrm>
                  <a:off x="2282825" y="1036638"/>
                  <a:ext cx="7938" cy="23812"/>
                </a:xfrm>
                <a:custGeom>
                  <a:avLst/>
                  <a:gdLst/>
                  <a:ahLst/>
                  <a:cxnLst>
                    <a:cxn ang="0">
                      <a:pos x="5" y="14"/>
                    </a:cxn>
                    <a:cxn ang="0">
                      <a:pos x="3" y="12"/>
                    </a:cxn>
                    <a:cxn ang="0">
                      <a:pos x="2" y="10"/>
                    </a:cxn>
                    <a:cxn ang="0">
                      <a:pos x="1" y="7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1" y="4"/>
                    </a:cxn>
                    <a:cxn ang="0">
                      <a:pos x="2" y="7"/>
                    </a:cxn>
                    <a:cxn ang="0">
                      <a:pos x="4" y="12"/>
                    </a:cxn>
                    <a:cxn ang="0">
                      <a:pos x="5" y="14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3" y="11"/>
                        <a:pt x="2" y="11"/>
                        <a:pt x="2" y="10"/>
                      </a:cubicBezTo>
                      <a:cubicBezTo>
                        <a:pt x="2" y="9"/>
                        <a:pt x="1" y="8"/>
                        <a:pt x="1" y="7"/>
                      </a:cubicBezTo>
                      <a:cubicBezTo>
                        <a:pt x="0" y="5"/>
                        <a:pt x="0" y="4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1" y="5"/>
                        <a:pt x="1" y="6"/>
                        <a:pt x="2" y="7"/>
                      </a:cubicBezTo>
                      <a:cubicBezTo>
                        <a:pt x="2" y="9"/>
                        <a:pt x="3" y="10"/>
                        <a:pt x="4" y="12"/>
                      </a:cubicBezTo>
                      <a:cubicBezTo>
                        <a:pt x="4" y="13"/>
                        <a:pt x="5" y="14"/>
                        <a:pt x="5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</p:grpSp>
        <p:grpSp>
          <p:nvGrpSpPr>
            <p:cNvPr id="31" name="Group 144"/>
            <p:cNvGrpSpPr/>
            <p:nvPr/>
          </p:nvGrpSpPr>
          <p:grpSpPr>
            <a:xfrm>
              <a:off x="3635691" y="2033775"/>
              <a:ext cx="524904" cy="4205585"/>
              <a:chOff x="2171701" y="1331914"/>
              <a:chExt cx="393700" cy="3154362"/>
            </a:xfrm>
            <a:solidFill>
              <a:schemeClr val="bg1">
                <a:lumMod val="50000"/>
              </a:schemeClr>
            </a:solidFill>
          </p:grpSpPr>
          <p:sp>
            <p:nvSpPr>
              <p:cNvPr id="32" name="Freeform 54"/>
              <p:cNvSpPr/>
              <p:nvPr/>
            </p:nvSpPr>
            <p:spPr bwMode="auto">
              <a:xfrm>
                <a:off x="2492376" y="1331914"/>
                <a:ext cx="73025" cy="3154362"/>
              </a:xfrm>
              <a:custGeom>
                <a:avLst/>
                <a:gdLst/>
                <a:ahLst/>
                <a:cxnLst>
                  <a:cxn ang="0">
                    <a:pos x="0" y="2063"/>
                  </a:cxn>
                  <a:cxn ang="0">
                    <a:pos x="12" y="2073"/>
                  </a:cxn>
                  <a:cxn ang="0">
                    <a:pos x="24" y="2063"/>
                  </a:cxn>
                  <a:cxn ang="0">
                    <a:pos x="24" y="1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2063"/>
                  </a:cxn>
                </a:cxnLst>
                <a:rect l="0" t="0" r="r" b="b"/>
                <a:pathLst>
                  <a:path w="24" h="2073">
                    <a:moveTo>
                      <a:pt x="0" y="2063"/>
                    </a:moveTo>
                    <a:cubicBezTo>
                      <a:pt x="0" y="2069"/>
                      <a:pt x="6" y="2073"/>
                      <a:pt x="12" y="2073"/>
                    </a:cubicBezTo>
                    <a:cubicBezTo>
                      <a:pt x="19" y="2073"/>
                      <a:pt x="24" y="2069"/>
                      <a:pt x="24" y="206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0"/>
                    </a:cubicBezTo>
                    <a:lnTo>
                      <a:pt x="0" y="20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3" name="Rectangle 55"/>
              <p:cNvSpPr>
                <a:spLocks noChangeArrowheads="1"/>
              </p:cNvSpPr>
              <p:nvPr/>
            </p:nvSpPr>
            <p:spPr bwMode="auto">
              <a:xfrm>
                <a:off x="2225675" y="2030413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4" name="Rectangle 56"/>
              <p:cNvSpPr>
                <a:spLocks noChangeArrowheads="1"/>
              </p:cNvSpPr>
              <p:nvPr/>
            </p:nvSpPr>
            <p:spPr bwMode="auto">
              <a:xfrm>
                <a:off x="2225675" y="21796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5" name="Rectangle 57"/>
              <p:cNvSpPr>
                <a:spLocks noChangeArrowheads="1"/>
              </p:cNvSpPr>
              <p:nvPr/>
            </p:nvSpPr>
            <p:spPr bwMode="auto">
              <a:xfrm>
                <a:off x="2225675" y="16621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6" name="Rectangle 58"/>
              <p:cNvSpPr>
                <a:spLocks noChangeArrowheads="1"/>
              </p:cNvSpPr>
              <p:nvPr/>
            </p:nvSpPr>
            <p:spPr bwMode="auto">
              <a:xfrm>
                <a:off x="2225675" y="14970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7" name="Rectangle 59"/>
              <p:cNvSpPr>
                <a:spLocks noChangeArrowheads="1"/>
              </p:cNvSpPr>
              <p:nvPr/>
            </p:nvSpPr>
            <p:spPr bwMode="auto">
              <a:xfrm>
                <a:off x="2225675" y="1814513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8" name="Rectangle 60"/>
              <p:cNvSpPr>
                <a:spLocks noChangeArrowheads="1"/>
              </p:cNvSpPr>
              <p:nvPr/>
            </p:nvSpPr>
            <p:spPr bwMode="auto">
              <a:xfrm>
                <a:off x="2225675" y="23447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9" name="Rectangle 61"/>
              <p:cNvSpPr>
                <a:spLocks noChangeArrowheads="1"/>
              </p:cNvSpPr>
              <p:nvPr/>
            </p:nvSpPr>
            <p:spPr bwMode="auto">
              <a:xfrm>
                <a:off x="2225675" y="24971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0" name="Rectangle 62"/>
              <p:cNvSpPr>
                <a:spLocks noChangeArrowheads="1"/>
              </p:cNvSpPr>
              <p:nvPr/>
            </p:nvSpPr>
            <p:spPr bwMode="auto">
              <a:xfrm>
                <a:off x="2225675" y="26606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1" name="Rectangle 63"/>
              <p:cNvSpPr>
                <a:spLocks noChangeArrowheads="1"/>
              </p:cNvSpPr>
              <p:nvPr/>
            </p:nvSpPr>
            <p:spPr bwMode="auto">
              <a:xfrm>
                <a:off x="2225675" y="28130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2" name="Rectangle 64"/>
              <p:cNvSpPr>
                <a:spLocks noChangeArrowheads="1"/>
              </p:cNvSpPr>
              <p:nvPr/>
            </p:nvSpPr>
            <p:spPr bwMode="auto">
              <a:xfrm>
                <a:off x="2225675" y="29781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3" name="Rectangle 65"/>
              <p:cNvSpPr>
                <a:spLocks noChangeArrowheads="1"/>
              </p:cNvSpPr>
              <p:nvPr/>
            </p:nvSpPr>
            <p:spPr bwMode="auto">
              <a:xfrm>
                <a:off x="2225675" y="3127375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4" name="Rectangle 66"/>
              <p:cNvSpPr>
                <a:spLocks noChangeArrowheads="1"/>
              </p:cNvSpPr>
              <p:nvPr/>
            </p:nvSpPr>
            <p:spPr bwMode="auto">
              <a:xfrm>
                <a:off x="2225675" y="329406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Rectangle 67"/>
              <p:cNvSpPr>
                <a:spLocks noChangeArrowheads="1"/>
              </p:cNvSpPr>
              <p:nvPr/>
            </p:nvSpPr>
            <p:spPr bwMode="auto">
              <a:xfrm>
                <a:off x="2225675" y="344328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6" name="Rectangle 68"/>
              <p:cNvSpPr>
                <a:spLocks noChangeArrowheads="1"/>
              </p:cNvSpPr>
              <p:nvPr/>
            </p:nvSpPr>
            <p:spPr bwMode="auto">
              <a:xfrm>
                <a:off x="2225675" y="3609975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7" name="Rectangle 69"/>
              <p:cNvSpPr>
                <a:spLocks noChangeArrowheads="1"/>
              </p:cNvSpPr>
              <p:nvPr/>
            </p:nvSpPr>
            <p:spPr bwMode="auto">
              <a:xfrm>
                <a:off x="2225675" y="37592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8" name="Rectangle 70"/>
              <p:cNvSpPr>
                <a:spLocks noChangeArrowheads="1"/>
              </p:cNvSpPr>
              <p:nvPr/>
            </p:nvSpPr>
            <p:spPr bwMode="auto">
              <a:xfrm>
                <a:off x="2225675" y="39243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9" name="Rectangle 71"/>
              <p:cNvSpPr>
                <a:spLocks noChangeArrowheads="1"/>
              </p:cNvSpPr>
              <p:nvPr/>
            </p:nvSpPr>
            <p:spPr bwMode="auto">
              <a:xfrm>
                <a:off x="2225675" y="40767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0" name="Rectangle 72"/>
              <p:cNvSpPr>
                <a:spLocks noChangeArrowheads="1"/>
              </p:cNvSpPr>
              <p:nvPr/>
            </p:nvSpPr>
            <p:spPr bwMode="auto">
              <a:xfrm>
                <a:off x="2225675" y="42402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1" name="Freeform 75"/>
              <p:cNvSpPr/>
              <p:nvPr/>
            </p:nvSpPr>
            <p:spPr bwMode="auto">
              <a:xfrm>
                <a:off x="2171701" y="1331914"/>
                <a:ext cx="73025" cy="3154362"/>
              </a:xfrm>
              <a:custGeom>
                <a:avLst/>
                <a:gdLst/>
                <a:ahLst/>
                <a:cxnLst>
                  <a:cxn ang="0">
                    <a:pos x="0" y="2063"/>
                  </a:cxn>
                  <a:cxn ang="0">
                    <a:pos x="12" y="2073"/>
                  </a:cxn>
                  <a:cxn ang="0">
                    <a:pos x="24" y="2063"/>
                  </a:cxn>
                  <a:cxn ang="0">
                    <a:pos x="24" y="1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2063"/>
                  </a:cxn>
                </a:cxnLst>
                <a:rect l="0" t="0" r="r" b="b"/>
                <a:pathLst>
                  <a:path w="24" h="2073">
                    <a:moveTo>
                      <a:pt x="0" y="2063"/>
                    </a:moveTo>
                    <a:cubicBezTo>
                      <a:pt x="0" y="2069"/>
                      <a:pt x="5" y="2073"/>
                      <a:pt x="12" y="2073"/>
                    </a:cubicBezTo>
                    <a:cubicBezTo>
                      <a:pt x="18" y="2073"/>
                      <a:pt x="24" y="2069"/>
                      <a:pt x="24" y="206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0"/>
                    </a:cubicBezTo>
                    <a:lnTo>
                      <a:pt x="0" y="20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52" name="Group 149"/>
            <p:cNvGrpSpPr/>
            <p:nvPr/>
          </p:nvGrpSpPr>
          <p:grpSpPr>
            <a:xfrm>
              <a:off x="4704549" y="4554587"/>
              <a:ext cx="774658" cy="1665725"/>
              <a:chOff x="2973388" y="3517900"/>
              <a:chExt cx="581025" cy="1249362"/>
            </a:xfrm>
            <a:solidFill>
              <a:schemeClr val="accent2"/>
            </a:solidFill>
          </p:grpSpPr>
          <p:sp>
            <p:nvSpPr>
              <p:cNvPr id="53" name="Rectangle 42"/>
              <p:cNvSpPr>
                <a:spLocks noChangeArrowheads="1"/>
              </p:cNvSpPr>
              <p:nvPr/>
            </p:nvSpPr>
            <p:spPr bwMode="auto">
              <a:xfrm>
                <a:off x="3184525" y="4241800"/>
                <a:ext cx="369888" cy="2444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3332163" y="4202113"/>
                <a:ext cx="85725" cy="39687"/>
              </a:xfrm>
              <a:custGeom>
                <a:avLst/>
                <a:gdLst/>
                <a:ahLst/>
                <a:cxnLst>
                  <a:cxn ang="0">
                    <a:pos x="51" y="24"/>
                  </a:cxn>
                  <a:cxn ang="0">
                    <a:pos x="44" y="7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7" y="7"/>
                  </a:cxn>
                  <a:cxn ang="0">
                    <a:pos x="0" y="24"/>
                  </a:cxn>
                  <a:cxn ang="0">
                    <a:pos x="8" y="24"/>
                  </a:cxn>
                  <a:cxn ang="0">
                    <a:pos x="12" y="13"/>
                  </a:cxn>
                  <a:cxn ang="0">
                    <a:pos x="24" y="8"/>
                  </a:cxn>
                  <a:cxn ang="0">
                    <a:pos x="26" y="8"/>
                  </a:cxn>
                  <a:cxn ang="0">
                    <a:pos x="39" y="13"/>
                  </a:cxn>
                  <a:cxn ang="0">
                    <a:pos x="43" y="24"/>
                  </a:cxn>
                  <a:cxn ang="0">
                    <a:pos x="51" y="24"/>
                  </a:cxn>
                </a:cxnLst>
                <a:rect l="0" t="0" r="r" b="b"/>
                <a:pathLst>
                  <a:path w="51" h="24">
                    <a:moveTo>
                      <a:pt x="51" y="24"/>
                    </a:moveTo>
                    <a:cubicBezTo>
                      <a:pt x="51" y="17"/>
                      <a:pt x="49" y="11"/>
                      <a:pt x="44" y="7"/>
                    </a:cubicBezTo>
                    <a:cubicBezTo>
                      <a:pt x="39" y="3"/>
                      <a:pt x="33" y="0"/>
                      <a:pt x="2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8" y="0"/>
                      <a:pt x="11" y="3"/>
                      <a:pt x="7" y="7"/>
                    </a:cubicBezTo>
                    <a:cubicBezTo>
                      <a:pt x="2" y="11"/>
                      <a:pt x="0" y="17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0"/>
                      <a:pt x="9" y="16"/>
                      <a:pt x="12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1" y="8"/>
                      <a:pt x="35" y="10"/>
                      <a:pt x="39" y="13"/>
                    </a:cubicBezTo>
                    <a:cubicBezTo>
                      <a:pt x="42" y="16"/>
                      <a:pt x="43" y="20"/>
                      <a:pt x="43" y="24"/>
                    </a:cubicBezTo>
                    <a:lnTo>
                      <a:pt x="51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3263900" y="4316413"/>
                <a:ext cx="290513" cy="63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6" name="Freeform 45"/>
              <p:cNvSpPr/>
              <p:nvPr/>
            </p:nvSpPr>
            <p:spPr bwMode="auto">
              <a:xfrm>
                <a:off x="3263900" y="4316413"/>
                <a:ext cx="290513" cy="635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83" y="4"/>
                  </a:cxn>
                  <a:cxn ang="0">
                    <a:pos x="183" y="0"/>
                  </a:cxn>
                  <a:cxn ang="0">
                    <a:pos x="0" y="0"/>
                  </a:cxn>
                </a:cxnLst>
                <a:rect l="0" t="0" r="r" b="b"/>
                <a:pathLst>
                  <a:path w="183" h="4">
                    <a:moveTo>
                      <a:pt x="0" y="4"/>
                    </a:moveTo>
                    <a:lnTo>
                      <a:pt x="183" y="4"/>
                    </a:lnTo>
                    <a:lnTo>
                      <a:pt x="18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7" name="Freeform 46"/>
              <p:cNvSpPr/>
              <p:nvPr/>
            </p:nvSpPr>
            <p:spPr bwMode="auto">
              <a:xfrm>
                <a:off x="3348038" y="4295775"/>
                <a:ext cx="53975" cy="46037"/>
              </a:xfrm>
              <a:custGeom>
                <a:avLst/>
                <a:gdLst/>
                <a:ahLst/>
                <a:cxnLst>
                  <a:cxn ang="0">
                    <a:pos x="8" y="29"/>
                  </a:cxn>
                  <a:cxn ang="0">
                    <a:pos x="0" y="15"/>
                  </a:cxn>
                  <a:cxn ang="0">
                    <a:pos x="8" y="0"/>
                  </a:cxn>
                  <a:cxn ang="0">
                    <a:pos x="25" y="0"/>
                  </a:cxn>
                  <a:cxn ang="0">
                    <a:pos x="34" y="15"/>
                  </a:cxn>
                  <a:cxn ang="0">
                    <a:pos x="25" y="29"/>
                  </a:cxn>
                  <a:cxn ang="0">
                    <a:pos x="8" y="29"/>
                  </a:cxn>
                </a:cxnLst>
                <a:rect l="0" t="0" r="r" b="b"/>
                <a:pathLst>
                  <a:path w="34" h="29">
                    <a:moveTo>
                      <a:pt x="8" y="29"/>
                    </a:moveTo>
                    <a:lnTo>
                      <a:pt x="0" y="15"/>
                    </a:lnTo>
                    <a:lnTo>
                      <a:pt x="8" y="0"/>
                    </a:lnTo>
                    <a:lnTo>
                      <a:pt x="25" y="0"/>
                    </a:lnTo>
                    <a:lnTo>
                      <a:pt x="34" y="15"/>
                    </a:lnTo>
                    <a:lnTo>
                      <a:pt x="25" y="29"/>
                    </a:lnTo>
                    <a:lnTo>
                      <a:pt x="8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grpSp>
            <p:nvGrpSpPr>
              <p:cNvPr id="58" name="Group 147"/>
              <p:cNvGrpSpPr/>
              <p:nvPr/>
            </p:nvGrpSpPr>
            <p:grpSpPr>
              <a:xfrm>
                <a:off x="2973388" y="3517900"/>
                <a:ext cx="431800" cy="1249362"/>
                <a:chOff x="2973388" y="3517900"/>
                <a:chExt cx="431800" cy="1249362"/>
              </a:xfrm>
              <a:grpFill/>
            </p:grpSpPr>
            <p:grpSp>
              <p:nvGrpSpPr>
                <p:cNvPr id="59" name="Group 146"/>
                <p:cNvGrpSpPr/>
                <p:nvPr/>
              </p:nvGrpSpPr>
              <p:grpSpPr>
                <a:xfrm>
                  <a:off x="2973388" y="3541713"/>
                  <a:ext cx="431800" cy="1225549"/>
                  <a:chOff x="2973388" y="3541713"/>
                  <a:chExt cx="431800" cy="1225549"/>
                </a:xfrm>
                <a:grpFill/>
              </p:grpSpPr>
              <p:sp>
                <p:nvSpPr>
                  <p:cNvPr id="6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3224213" y="3619500"/>
                    <a:ext cx="22225" cy="26987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2" name="Freeform 6"/>
                  <p:cNvSpPr/>
                  <p:nvPr/>
                </p:nvSpPr>
                <p:spPr bwMode="auto">
                  <a:xfrm>
                    <a:off x="3146425" y="3694113"/>
                    <a:ext cx="71438" cy="58737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19"/>
                      </a:cxn>
                      <a:cxn ang="0">
                        <a:pos x="7" y="35"/>
                      </a:cxn>
                      <a:cxn ang="0">
                        <a:pos x="41" y="28"/>
                      </a:cxn>
                      <a:cxn ang="0">
                        <a:pos x="43" y="7"/>
                      </a:cxn>
                    </a:cxnLst>
                    <a:rect l="0" t="0" r="r" b="b"/>
                    <a:pathLst>
                      <a:path w="43" h="35">
                        <a:moveTo>
                          <a:pt x="28" y="0"/>
                        </a:moveTo>
                        <a:cubicBezTo>
                          <a:pt x="28" y="0"/>
                          <a:pt x="30" y="29"/>
                          <a:pt x="0" y="19"/>
                        </a:cubicBezTo>
                        <a:cubicBezTo>
                          <a:pt x="7" y="35"/>
                          <a:pt x="7" y="35"/>
                          <a:pt x="7" y="35"/>
                        </a:cubicBezTo>
                        <a:cubicBezTo>
                          <a:pt x="41" y="28"/>
                          <a:pt x="41" y="28"/>
                          <a:pt x="41" y="28"/>
                        </a:cubicBezTo>
                        <a:cubicBezTo>
                          <a:pt x="43" y="7"/>
                          <a:pt x="43" y="7"/>
                          <a:pt x="43" y="7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3" name="Freeform 47"/>
                  <p:cNvSpPr/>
                  <p:nvPr/>
                </p:nvSpPr>
                <p:spPr bwMode="auto">
                  <a:xfrm>
                    <a:off x="3152775" y="4138613"/>
                    <a:ext cx="150813" cy="581025"/>
                  </a:xfrm>
                  <a:custGeom>
                    <a:avLst/>
                    <a:gdLst/>
                    <a:ahLst/>
                    <a:cxnLst>
                      <a:cxn ang="0">
                        <a:pos x="90" y="320"/>
                      </a:cxn>
                      <a:cxn ang="0">
                        <a:pos x="68" y="209"/>
                      </a:cxn>
                      <a:cxn ang="0">
                        <a:pos x="71" y="19"/>
                      </a:cxn>
                      <a:cxn ang="0">
                        <a:pos x="71" y="0"/>
                      </a:cxn>
                      <a:cxn ang="0">
                        <a:pos x="7" y="11"/>
                      </a:cxn>
                      <a:cxn ang="0">
                        <a:pos x="18" y="215"/>
                      </a:cxn>
                      <a:cxn ang="0">
                        <a:pos x="37" y="320"/>
                      </a:cxn>
                      <a:cxn ang="0">
                        <a:pos x="8" y="349"/>
                      </a:cxn>
                      <a:cxn ang="0">
                        <a:pos x="90" y="349"/>
                      </a:cxn>
                      <a:cxn ang="0">
                        <a:pos x="90" y="320"/>
                      </a:cxn>
                    </a:cxnLst>
                    <a:rect l="0" t="0" r="r" b="b"/>
                    <a:pathLst>
                      <a:path w="90" h="349">
                        <a:moveTo>
                          <a:pt x="90" y="320"/>
                        </a:moveTo>
                        <a:cubicBezTo>
                          <a:pt x="90" y="320"/>
                          <a:pt x="72" y="243"/>
                          <a:pt x="68" y="209"/>
                        </a:cubicBezTo>
                        <a:cubicBezTo>
                          <a:pt x="64" y="166"/>
                          <a:pt x="69" y="50"/>
                          <a:pt x="71" y="19"/>
                        </a:cubicBezTo>
                        <a:cubicBezTo>
                          <a:pt x="71" y="14"/>
                          <a:pt x="71" y="0"/>
                          <a:pt x="71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1"/>
                          <a:pt x="14" y="182"/>
                          <a:pt x="18" y="215"/>
                        </a:cubicBezTo>
                        <a:cubicBezTo>
                          <a:pt x="22" y="247"/>
                          <a:pt x="37" y="320"/>
                          <a:pt x="37" y="320"/>
                        </a:cubicBezTo>
                        <a:cubicBezTo>
                          <a:pt x="0" y="329"/>
                          <a:pt x="8" y="349"/>
                          <a:pt x="8" y="349"/>
                        </a:cubicBezTo>
                        <a:cubicBezTo>
                          <a:pt x="90" y="349"/>
                          <a:pt x="90" y="349"/>
                          <a:pt x="90" y="349"/>
                        </a:cubicBezTo>
                        <a:lnTo>
                          <a:pt x="90" y="32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4" name="Freeform 48"/>
                  <p:cNvSpPr/>
                  <p:nvPr/>
                </p:nvSpPr>
                <p:spPr bwMode="auto">
                  <a:xfrm>
                    <a:off x="2973388" y="4146550"/>
                    <a:ext cx="273050" cy="620712"/>
                  </a:xfrm>
                  <a:custGeom>
                    <a:avLst/>
                    <a:gdLst/>
                    <a:ahLst/>
                    <a:cxnLst>
                      <a:cxn ang="0">
                        <a:pos x="112" y="115"/>
                      </a:cxn>
                      <a:cxn ang="0">
                        <a:pos x="164" y="7"/>
                      </a:cxn>
                      <a:cxn ang="0">
                        <a:pos x="48" y="0"/>
                      </a:cxn>
                      <a:cxn ang="0">
                        <a:pos x="40" y="194"/>
                      </a:cxn>
                      <a:cxn ang="0">
                        <a:pos x="53" y="340"/>
                      </a:cxn>
                      <a:cxn ang="0">
                        <a:pos x="0" y="373"/>
                      </a:cxn>
                      <a:cxn ang="0">
                        <a:pos x="96" y="373"/>
                      </a:cxn>
                      <a:cxn ang="0">
                        <a:pos x="97" y="345"/>
                      </a:cxn>
                      <a:cxn ang="0">
                        <a:pos x="95" y="193"/>
                      </a:cxn>
                      <a:cxn ang="0">
                        <a:pos x="112" y="115"/>
                      </a:cxn>
                    </a:cxnLst>
                    <a:rect l="0" t="0" r="r" b="b"/>
                    <a:pathLst>
                      <a:path w="164" h="373">
                        <a:moveTo>
                          <a:pt x="112" y="115"/>
                        </a:moveTo>
                        <a:cubicBezTo>
                          <a:pt x="164" y="7"/>
                          <a:pt x="164" y="7"/>
                          <a:pt x="164" y="7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48" y="0"/>
                          <a:pt x="45" y="132"/>
                          <a:pt x="40" y="194"/>
                        </a:cubicBezTo>
                        <a:cubicBezTo>
                          <a:pt x="38" y="218"/>
                          <a:pt x="50" y="316"/>
                          <a:pt x="53" y="340"/>
                        </a:cubicBezTo>
                        <a:cubicBezTo>
                          <a:pt x="11" y="340"/>
                          <a:pt x="0" y="373"/>
                          <a:pt x="0" y="373"/>
                        </a:cubicBezTo>
                        <a:cubicBezTo>
                          <a:pt x="96" y="373"/>
                          <a:pt x="96" y="373"/>
                          <a:pt x="96" y="373"/>
                        </a:cubicBezTo>
                        <a:cubicBezTo>
                          <a:pt x="97" y="345"/>
                          <a:pt x="97" y="345"/>
                          <a:pt x="97" y="345"/>
                        </a:cubicBezTo>
                        <a:cubicBezTo>
                          <a:pt x="97" y="345"/>
                          <a:pt x="91" y="274"/>
                          <a:pt x="95" y="193"/>
                        </a:cubicBezTo>
                        <a:cubicBezTo>
                          <a:pt x="96" y="174"/>
                          <a:pt x="112" y="115"/>
                          <a:pt x="112" y="115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5" name="Freeform 49"/>
                  <p:cNvSpPr>
                    <a:spLocks noEditPoints="1"/>
                  </p:cNvSpPr>
                  <p:nvPr/>
                </p:nvSpPr>
                <p:spPr bwMode="auto">
                  <a:xfrm>
                    <a:off x="2976563" y="3541713"/>
                    <a:ext cx="428625" cy="685800"/>
                  </a:xfrm>
                  <a:custGeom>
                    <a:avLst/>
                    <a:gdLst/>
                    <a:ahLst/>
                    <a:cxnLst>
                      <a:cxn ang="0">
                        <a:pos x="252" y="390"/>
                      </a:cxn>
                      <a:cxn ang="0">
                        <a:pos x="258" y="390"/>
                      </a:cxn>
                      <a:cxn ang="0">
                        <a:pos x="251" y="252"/>
                      </a:cxn>
                      <a:cxn ang="0">
                        <a:pos x="227" y="144"/>
                      </a:cxn>
                      <a:cxn ang="0">
                        <a:pos x="173" y="115"/>
                      </a:cxn>
                      <a:cxn ang="0">
                        <a:pos x="173" y="109"/>
                      </a:cxn>
                      <a:cxn ang="0">
                        <a:pos x="173" y="109"/>
                      </a:cxn>
                      <a:cxn ang="0">
                        <a:pos x="173" y="99"/>
                      </a:cxn>
                      <a:cxn ang="0">
                        <a:pos x="159" y="93"/>
                      </a:cxn>
                      <a:cxn ang="0">
                        <a:pos x="152" y="25"/>
                      </a:cxn>
                      <a:cxn ang="0">
                        <a:pos x="132" y="13"/>
                      </a:cxn>
                      <a:cxn ang="0">
                        <a:pos x="132" y="13"/>
                      </a:cxn>
                      <a:cxn ang="0">
                        <a:pos x="112" y="4"/>
                      </a:cxn>
                      <a:cxn ang="0">
                        <a:pos x="100" y="0"/>
                      </a:cxn>
                      <a:cxn ang="0">
                        <a:pos x="33" y="19"/>
                      </a:cxn>
                      <a:cxn ang="0">
                        <a:pos x="3" y="39"/>
                      </a:cxn>
                      <a:cxn ang="0">
                        <a:pos x="82" y="152"/>
                      </a:cxn>
                      <a:cxn ang="0">
                        <a:pos x="80" y="159"/>
                      </a:cxn>
                      <a:cxn ang="0">
                        <a:pos x="57" y="244"/>
                      </a:cxn>
                      <a:cxn ang="0">
                        <a:pos x="30" y="370"/>
                      </a:cxn>
                      <a:cxn ang="0">
                        <a:pos x="197" y="370"/>
                      </a:cxn>
                      <a:cxn ang="0">
                        <a:pos x="209" y="231"/>
                      </a:cxn>
                      <a:cxn ang="0">
                        <a:pos x="215" y="262"/>
                      </a:cxn>
                      <a:cxn ang="0">
                        <a:pos x="223" y="390"/>
                      </a:cxn>
                      <a:cxn ang="0">
                        <a:pos x="227" y="390"/>
                      </a:cxn>
                      <a:cxn ang="0">
                        <a:pos x="227" y="395"/>
                      </a:cxn>
                      <a:cxn ang="0">
                        <a:pos x="227" y="396"/>
                      </a:cxn>
                      <a:cxn ang="0">
                        <a:pos x="241" y="411"/>
                      </a:cxn>
                      <a:cxn ang="0">
                        <a:pos x="252" y="394"/>
                      </a:cxn>
                      <a:cxn ang="0">
                        <a:pos x="252" y="393"/>
                      </a:cxn>
                      <a:cxn ang="0">
                        <a:pos x="252" y="390"/>
                      </a:cxn>
                      <a:cxn ang="0">
                        <a:pos x="130" y="103"/>
                      </a:cxn>
                      <a:cxn ang="0">
                        <a:pos x="121" y="112"/>
                      </a:cxn>
                      <a:cxn ang="0">
                        <a:pos x="107" y="113"/>
                      </a:cxn>
                      <a:cxn ang="0">
                        <a:pos x="37" y="45"/>
                      </a:cxn>
                      <a:cxn ang="0">
                        <a:pos x="102" y="27"/>
                      </a:cxn>
                      <a:cxn ang="0">
                        <a:pos x="101" y="21"/>
                      </a:cxn>
                      <a:cxn ang="0">
                        <a:pos x="105" y="22"/>
                      </a:cxn>
                      <a:cxn ang="0">
                        <a:pos x="124" y="25"/>
                      </a:cxn>
                      <a:cxn ang="0">
                        <a:pos x="120" y="32"/>
                      </a:cxn>
                      <a:cxn ang="0">
                        <a:pos x="106" y="38"/>
                      </a:cxn>
                      <a:cxn ang="0">
                        <a:pos x="111" y="47"/>
                      </a:cxn>
                      <a:cxn ang="0">
                        <a:pos x="111" y="47"/>
                      </a:cxn>
                      <a:cxn ang="0">
                        <a:pos x="102" y="72"/>
                      </a:cxn>
                      <a:cxn ang="0">
                        <a:pos x="130" y="92"/>
                      </a:cxn>
                      <a:cxn ang="0">
                        <a:pos x="130" y="103"/>
                      </a:cxn>
                    </a:cxnLst>
                    <a:rect l="0" t="0" r="r" b="b"/>
                    <a:pathLst>
                      <a:path w="258" h="412">
                        <a:moveTo>
                          <a:pt x="252" y="390"/>
                        </a:moveTo>
                        <a:cubicBezTo>
                          <a:pt x="258" y="390"/>
                          <a:pt x="258" y="390"/>
                          <a:pt x="258" y="390"/>
                        </a:cubicBezTo>
                        <a:cubicBezTo>
                          <a:pt x="258" y="390"/>
                          <a:pt x="254" y="283"/>
                          <a:pt x="251" y="252"/>
                        </a:cubicBezTo>
                        <a:cubicBezTo>
                          <a:pt x="243" y="191"/>
                          <a:pt x="231" y="152"/>
                          <a:pt x="227" y="144"/>
                        </a:cubicBezTo>
                        <a:cubicBezTo>
                          <a:pt x="221" y="135"/>
                          <a:pt x="173" y="115"/>
                          <a:pt x="173" y="115"/>
                        </a:cubicBezTo>
                        <a:cubicBezTo>
                          <a:pt x="173" y="109"/>
                          <a:pt x="173" y="109"/>
                          <a:pt x="173" y="109"/>
                        </a:cubicBezTo>
                        <a:cubicBezTo>
                          <a:pt x="173" y="109"/>
                          <a:pt x="173" y="109"/>
                          <a:pt x="173" y="109"/>
                        </a:cubicBezTo>
                        <a:cubicBezTo>
                          <a:pt x="173" y="99"/>
                          <a:pt x="173" y="99"/>
                          <a:pt x="173" y="99"/>
                        </a:cubicBezTo>
                        <a:cubicBezTo>
                          <a:pt x="159" y="93"/>
                          <a:pt x="159" y="93"/>
                          <a:pt x="159" y="93"/>
                        </a:cubicBezTo>
                        <a:cubicBezTo>
                          <a:pt x="159" y="93"/>
                          <a:pt x="156" y="30"/>
                          <a:pt x="152" y="25"/>
                        </a:cubicBezTo>
                        <a:cubicBezTo>
                          <a:pt x="140" y="8"/>
                          <a:pt x="132" y="13"/>
                          <a:pt x="132" y="13"/>
                        </a:cubicBezTo>
                        <a:cubicBezTo>
                          <a:pt x="132" y="13"/>
                          <a:pt x="132" y="13"/>
                          <a:pt x="132" y="13"/>
                        </a:cubicBezTo>
                        <a:cubicBezTo>
                          <a:pt x="126" y="9"/>
                          <a:pt x="116" y="6"/>
                          <a:pt x="112" y="4"/>
                        </a:cubicBezTo>
                        <a:cubicBezTo>
                          <a:pt x="103" y="1"/>
                          <a:pt x="100" y="0"/>
                          <a:pt x="100" y="0"/>
                        </a:cubicBezTo>
                        <a:cubicBezTo>
                          <a:pt x="33" y="19"/>
                          <a:pt x="33" y="19"/>
                          <a:pt x="33" y="19"/>
                        </a:cubicBezTo>
                        <a:cubicBezTo>
                          <a:pt x="33" y="19"/>
                          <a:pt x="4" y="28"/>
                          <a:pt x="3" y="39"/>
                        </a:cubicBezTo>
                        <a:cubicBezTo>
                          <a:pt x="0" y="65"/>
                          <a:pt x="61" y="130"/>
                          <a:pt x="82" y="152"/>
                        </a:cubicBezTo>
                        <a:cubicBezTo>
                          <a:pt x="82" y="154"/>
                          <a:pt x="81" y="156"/>
                          <a:pt x="80" y="159"/>
                        </a:cubicBezTo>
                        <a:cubicBezTo>
                          <a:pt x="74" y="180"/>
                          <a:pt x="66" y="208"/>
                          <a:pt x="57" y="244"/>
                        </a:cubicBezTo>
                        <a:cubicBezTo>
                          <a:pt x="45" y="293"/>
                          <a:pt x="30" y="370"/>
                          <a:pt x="30" y="370"/>
                        </a:cubicBezTo>
                        <a:cubicBezTo>
                          <a:pt x="197" y="370"/>
                          <a:pt x="197" y="370"/>
                          <a:pt x="197" y="370"/>
                        </a:cubicBezTo>
                        <a:cubicBezTo>
                          <a:pt x="197" y="370"/>
                          <a:pt x="199" y="295"/>
                          <a:pt x="209" y="231"/>
                        </a:cubicBezTo>
                        <a:cubicBezTo>
                          <a:pt x="211" y="240"/>
                          <a:pt x="214" y="250"/>
                          <a:pt x="215" y="262"/>
                        </a:cubicBezTo>
                        <a:cubicBezTo>
                          <a:pt x="219" y="290"/>
                          <a:pt x="223" y="390"/>
                          <a:pt x="223" y="390"/>
                        </a:cubicBezTo>
                        <a:cubicBezTo>
                          <a:pt x="227" y="390"/>
                          <a:pt x="227" y="390"/>
                          <a:pt x="227" y="390"/>
                        </a:cubicBezTo>
                        <a:cubicBezTo>
                          <a:pt x="227" y="391"/>
                          <a:pt x="227" y="393"/>
                          <a:pt x="227" y="395"/>
                        </a:cubicBezTo>
                        <a:cubicBezTo>
                          <a:pt x="227" y="396"/>
                          <a:pt x="227" y="396"/>
                          <a:pt x="227" y="396"/>
                        </a:cubicBezTo>
                        <a:cubicBezTo>
                          <a:pt x="228" y="405"/>
                          <a:pt x="234" y="412"/>
                          <a:pt x="241" y="411"/>
                        </a:cubicBezTo>
                        <a:cubicBezTo>
                          <a:pt x="248" y="410"/>
                          <a:pt x="253" y="403"/>
                          <a:pt x="252" y="394"/>
                        </a:cubicBezTo>
                        <a:cubicBezTo>
                          <a:pt x="252" y="393"/>
                          <a:pt x="252" y="393"/>
                          <a:pt x="252" y="393"/>
                        </a:cubicBezTo>
                        <a:cubicBezTo>
                          <a:pt x="252" y="392"/>
                          <a:pt x="252" y="391"/>
                          <a:pt x="252" y="390"/>
                        </a:cubicBezTo>
                        <a:close/>
                        <a:moveTo>
                          <a:pt x="130" y="103"/>
                        </a:moveTo>
                        <a:cubicBezTo>
                          <a:pt x="128" y="108"/>
                          <a:pt x="122" y="112"/>
                          <a:pt x="121" y="112"/>
                        </a:cubicBezTo>
                        <a:cubicBezTo>
                          <a:pt x="115" y="113"/>
                          <a:pt x="111" y="114"/>
                          <a:pt x="107" y="113"/>
                        </a:cubicBezTo>
                        <a:cubicBezTo>
                          <a:pt x="92" y="104"/>
                          <a:pt x="37" y="49"/>
                          <a:pt x="37" y="45"/>
                        </a:cubicBezTo>
                        <a:cubicBezTo>
                          <a:pt x="36" y="42"/>
                          <a:pt x="102" y="27"/>
                          <a:pt x="102" y="27"/>
                        </a:cubicBezTo>
                        <a:cubicBezTo>
                          <a:pt x="101" y="21"/>
                          <a:pt x="101" y="21"/>
                          <a:pt x="101" y="21"/>
                        </a:cubicBezTo>
                        <a:cubicBezTo>
                          <a:pt x="102" y="21"/>
                          <a:pt x="103" y="21"/>
                          <a:pt x="105" y="22"/>
                        </a:cubicBezTo>
                        <a:cubicBezTo>
                          <a:pt x="109" y="23"/>
                          <a:pt x="117" y="25"/>
                          <a:pt x="124" y="25"/>
                        </a:cubicBezTo>
                        <a:cubicBezTo>
                          <a:pt x="123" y="27"/>
                          <a:pt x="121" y="29"/>
                          <a:pt x="120" y="32"/>
                        </a:cubicBezTo>
                        <a:cubicBezTo>
                          <a:pt x="106" y="38"/>
                          <a:pt x="106" y="38"/>
                          <a:pt x="106" y="38"/>
                        </a:cubicBezTo>
                        <a:cubicBezTo>
                          <a:pt x="111" y="47"/>
                          <a:pt x="111" y="47"/>
                          <a:pt x="111" y="47"/>
                        </a:cubicBezTo>
                        <a:cubicBezTo>
                          <a:pt x="111" y="47"/>
                          <a:pt x="111" y="47"/>
                          <a:pt x="111" y="47"/>
                        </a:cubicBezTo>
                        <a:cubicBezTo>
                          <a:pt x="105" y="58"/>
                          <a:pt x="100" y="69"/>
                          <a:pt x="102" y="72"/>
                        </a:cubicBezTo>
                        <a:cubicBezTo>
                          <a:pt x="106" y="80"/>
                          <a:pt x="130" y="92"/>
                          <a:pt x="130" y="92"/>
                        </a:cubicBezTo>
                        <a:cubicBezTo>
                          <a:pt x="130" y="92"/>
                          <a:pt x="131" y="101"/>
                          <a:pt x="130" y="10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</p:grpSp>
            <p:sp>
              <p:nvSpPr>
                <p:cNvPr id="60" name="Freeform 87"/>
                <p:cNvSpPr/>
                <p:nvPr/>
              </p:nvSpPr>
              <p:spPr bwMode="auto">
                <a:xfrm>
                  <a:off x="3182938" y="3517900"/>
                  <a:ext cx="146050" cy="207962"/>
                </a:xfrm>
                <a:custGeom>
                  <a:avLst/>
                  <a:gdLst/>
                  <a:ahLst/>
                  <a:cxnLst>
                    <a:cxn ang="0">
                      <a:pos x="6" y="30"/>
                    </a:cxn>
                    <a:cxn ang="0">
                      <a:pos x="6" y="3"/>
                    </a:cxn>
                    <a:cxn ang="0">
                      <a:pos x="44" y="9"/>
                    </a:cxn>
                    <a:cxn ang="0">
                      <a:pos x="67" y="14"/>
                    </a:cxn>
                    <a:cxn ang="0">
                      <a:pos x="88" y="56"/>
                    </a:cxn>
                    <a:cxn ang="0">
                      <a:pos x="51" y="112"/>
                    </a:cxn>
                    <a:cxn ang="0">
                      <a:pos x="39" y="125"/>
                    </a:cxn>
                  </a:cxnLst>
                  <a:rect l="0" t="0" r="r" b="b"/>
                  <a:pathLst>
                    <a:path w="88" h="125">
                      <a:moveTo>
                        <a:pt x="6" y="30"/>
                      </a:moveTo>
                      <a:cubicBezTo>
                        <a:pt x="6" y="30"/>
                        <a:pt x="0" y="0"/>
                        <a:pt x="6" y="3"/>
                      </a:cubicBezTo>
                      <a:cubicBezTo>
                        <a:pt x="25" y="11"/>
                        <a:pt x="34" y="7"/>
                        <a:pt x="44" y="9"/>
                      </a:cubicBezTo>
                      <a:cubicBezTo>
                        <a:pt x="55" y="10"/>
                        <a:pt x="58" y="9"/>
                        <a:pt x="67" y="14"/>
                      </a:cubicBezTo>
                      <a:cubicBezTo>
                        <a:pt x="88" y="27"/>
                        <a:pt x="88" y="36"/>
                        <a:pt x="88" y="56"/>
                      </a:cubicBezTo>
                      <a:cubicBezTo>
                        <a:pt x="88" y="94"/>
                        <a:pt x="69" y="95"/>
                        <a:pt x="51" y="112"/>
                      </a:cubicBezTo>
                      <a:cubicBezTo>
                        <a:pt x="39" y="125"/>
                        <a:pt x="39" y="125"/>
                        <a:pt x="39" y="125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</p:grpSp>
        <p:grpSp>
          <p:nvGrpSpPr>
            <p:cNvPr id="66" name="Group 20"/>
            <p:cNvGrpSpPr/>
            <p:nvPr/>
          </p:nvGrpSpPr>
          <p:grpSpPr>
            <a:xfrm>
              <a:off x="4372251" y="1295518"/>
              <a:ext cx="1545083" cy="971076"/>
              <a:chOff x="686838" y="2184398"/>
              <a:chExt cx="1192213" cy="749300"/>
            </a:xfrm>
            <a:solidFill>
              <a:schemeClr val="accent1"/>
            </a:solidFill>
          </p:grpSpPr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686838" y="2198685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68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69" name="Group 23"/>
            <p:cNvGrpSpPr/>
            <p:nvPr/>
          </p:nvGrpSpPr>
          <p:grpSpPr>
            <a:xfrm>
              <a:off x="2150088" y="2436837"/>
              <a:ext cx="1257015" cy="790028"/>
              <a:chOff x="686838" y="2184398"/>
              <a:chExt cx="1192213" cy="749301"/>
            </a:xfrm>
            <a:solidFill>
              <a:schemeClr val="accent2"/>
            </a:solidFill>
          </p:grpSpPr>
          <p:sp>
            <p:nvSpPr>
              <p:cNvPr id="70" name="Freeform 7"/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1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72" name="Group 32"/>
            <p:cNvGrpSpPr/>
            <p:nvPr/>
          </p:nvGrpSpPr>
          <p:grpSpPr>
            <a:xfrm>
              <a:off x="993910" y="2963925"/>
              <a:ext cx="985030" cy="619088"/>
              <a:chOff x="686838" y="2184398"/>
              <a:chExt cx="1192213" cy="749301"/>
            </a:xfrm>
            <a:solidFill>
              <a:schemeClr val="accent1"/>
            </a:solidFill>
          </p:grpSpPr>
          <p:sp>
            <p:nvSpPr>
              <p:cNvPr id="73" name="Freeform 7"/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4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A823789-5AC0-41EB-A32F-961A431A7E6D}"/>
              </a:ext>
            </a:extLst>
          </p:cNvPr>
          <p:cNvGrpSpPr/>
          <p:nvPr/>
        </p:nvGrpSpPr>
        <p:grpSpPr>
          <a:xfrm>
            <a:off x="988592" y="299097"/>
            <a:ext cx="2428672" cy="644434"/>
            <a:chOff x="10123715" y="139337"/>
            <a:chExt cx="1689462" cy="644434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7C335B7-2ABC-4FBF-BBFD-F6C9DF2B5026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E4C537E-1720-4D70-B6F3-53B4520E740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代码实现</a:t>
              </a:r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-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主程序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FBCF20A-60FF-4A31-A7D9-AB18EA538F1E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EDB387A-8285-4A64-815A-C1E745807E7B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EEBB205-E681-42FB-915E-26C2AF600FAB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6154366" y="70839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A9B99"/>
                </a:solidFill>
                <a:latin typeface="Consolas" panose="020B0609020204030204" pitchFamily="49" charset="0"/>
              </a:rPr>
              <a:t>%1.</a:t>
            </a:r>
            <a:r>
              <a:rPr lang="zh-CN" altLang="en-US" dirty="0">
                <a:solidFill>
                  <a:srgbClr val="9A9B99"/>
                </a:solidFill>
                <a:latin typeface="Consolas" panose="020B0609020204030204" pitchFamily="49" charset="0"/>
              </a:rPr>
              <a:t>主程序</a:t>
            </a:r>
            <a:endParaRPr lang="zh-CN" alt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clear</a:t>
            </a:r>
            <a:r>
              <a:rPr lang="en-US" altLang="zh-CN" dirty="0" err="1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clc</a:t>
            </a:r>
            <a:r>
              <a:rPr lang="en-US" altLang="zh-CN" dirty="0" err="1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872A2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AA83A"/>
                </a:solidFill>
                <a:latin typeface="Consolas" panose="020B0609020204030204" pitchFamily="49" charset="0"/>
              </a:rPr>
              <a:t>all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image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im2double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872A2"/>
                </a:solidFill>
                <a:latin typeface="Consolas" panose="020B0609020204030204" pitchFamily="49" charset="0"/>
              </a:rPr>
              <a:t>imread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AA83A"/>
                </a:solidFill>
                <a:latin typeface="Consolas" panose="020B0609020204030204" pitchFamily="49" charset="0"/>
              </a:rPr>
              <a:t>'image3.png'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figure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872A2"/>
                </a:solidFill>
                <a:latin typeface="Consolas" panose="020B0609020204030204" pitchFamily="49" charset="0"/>
              </a:rPr>
              <a:t>imshow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image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9AA83A"/>
                </a:solidFill>
                <a:latin typeface="Consolas" panose="020B0609020204030204" pitchFamily="49" charset="0"/>
              </a:rPr>
              <a:t>原图</a:t>
            </a:r>
            <a:r>
              <a:rPr lang="en-US" altLang="zh-CN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image_filt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872A2"/>
                </a:solidFill>
                <a:latin typeface="Consolas" panose="020B0609020204030204" pitchFamily="49" charset="0"/>
              </a:rPr>
              <a:t>filt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image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dirty="0">
                <a:solidFill>
                  <a:srgbClr val="9A9B99"/>
                </a:solidFill>
                <a:latin typeface="Consolas" panose="020B0609020204030204" pitchFamily="49" charset="0"/>
              </a:rPr>
              <a:t>滤波</a:t>
            </a:r>
            <a:endParaRPr lang="zh-CN" alt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image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dirty="0">
                <a:solidFill>
                  <a:srgbClr val="9A9B99"/>
                </a:solidFill>
                <a:latin typeface="Consolas" panose="020B0609020204030204" pitchFamily="49" charset="0"/>
              </a:rPr>
              <a:t>初步过滤</a:t>
            </a:r>
            <a:endParaRPr lang="zh-CN" alt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image_skin_filter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E6700"/>
                </a:solidFill>
                <a:latin typeface="Consolas" panose="020B0609020204030204" pitchFamily="49" charset="0"/>
              </a:rPr>
              <a:t>skin_detection_filter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9A9B99"/>
                </a:solidFill>
                <a:latin typeface="Consolas" panose="020B0609020204030204" pitchFamily="49" charset="0"/>
              </a:rPr>
              <a:t>% %</a:t>
            </a:r>
            <a:r>
              <a:rPr lang="en-US" altLang="zh-CN" dirty="0" err="1">
                <a:solidFill>
                  <a:srgbClr val="9A9B99"/>
                </a:solidFill>
                <a:latin typeface="Consolas" panose="020B0609020204030204" pitchFamily="49" charset="0"/>
              </a:rPr>
              <a:t>YCgCr</a:t>
            </a:r>
            <a:r>
              <a:rPr lang="zh-CN" altLang="en-US" dirty="0">
                <a:solidFill>
                  <a:srgbClr val="9A9B99"/>
                </a:solidFill>
                <a:latin typeface="Consolas" panose="020B0609020204030204" pitchFamily="49" charset="0"/>
              </a:rPr>
              <a:t>空间范围肤色检测</a:t>
            </a:r>
            <a:endParaRPr lang="zh-CN" alt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image_mix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6700"/>
                </a:solidFill>
                <a:latin typeface="Consolas" panose="020B0609020204030204" pitchFamily="49" charset="0"/>
              </a:rPr>
              <a:t>mix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image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image_filt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image_skin_filter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dirty="0">
                <a:solidFill>
                  <a:srgbClr val="9A9B99"/>
                </a:solidFill>
                <a:latin typeface="Consolas" panose="020B0609020204030204" pitchFamily="49" charset="0"/>
              </a:rPr>
              <a:t>图像融合</a:t>
            </a:r>
            <a:endParaRPr lang="zh-CN" alt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6700"/>
                </a:solidFill>
                <a:latin typeface="Consolas" panose="020B0609020204030204" pitchFamily="49" charset="0"/>
              </a:rPr>
              <a:t>sharp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image_mix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dirty="0">
                <a:solidFill>
                  <a:srgbClr val="9A9B99"/>
                </a:solidFill>
                <a:latin typeface="Consolas" panose="020B0609020204030204" pitchFamily="49" charset="0"/>
              </a:rPr>
              <a:t>图像锐化</a:t>
            </a:r>
            <a:endParaRPr lang="zh-CN" alt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image_skinwhitening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E6700"/>
                </a:solidFill>
                <a:latin typeface="Consolas" panose="020B0609020204030204" pitchFamily="49" charset="0"/>
              </a:rPr>
              <a:t>skin_white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AC8035-ACDF-4EC9-BE88-97309D3C663F}"/>
              </a:ext>
            </a:extLst>
          </p:cNvPr>
          <p:cNvGrpSpPr/>
          <p:nvPr/>
        </p:nvGrpSpPr>
        <p:grpSpPr>
          <a:xfrm>
            <a:off x="1000784" y="353960"/>
            <a:ext cx="2559280" cy="883527"/>
            <a:chOff x="10123715" y="139337"/>
            <a:chExt cx="1689462" cy="6444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0DF3E3-F69E-46B2-8EC6-490017ACEFF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332F27F-3F7F-4AB6-9236-E6FAC835D912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代码实现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 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滤波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147B70E-25C0-40BF-8FBA-40A1BA8A2B77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841635-D931-4F3B-8F1E-1BACE11216F1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8C699CB-CB52-4BDA-97B2-2E87583320BF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000784" y="1458368"/>
            <a:ext cx="1085593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A9B99"/>
                </a:solidFill>
                <a:latin typeface="Consolas" panose="020B0609020204030204" pitchFamily="49" charset="0"/>
              </a:rPr>
              <a:t>%3.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图像平滑</a:t>
            </a:r>
            <a:endParaRPr lang="zh-CN" altLang="en-US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CE6700"/>
                </a:solidFill>
                <a:latin typeface="Consolas" panose="020B0609020204030204" pitchFamily="49" charset="0"/>
              </a:rPr>
              <a:t>filt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>
                <a:solidFill>
                  <a:srgbClr val="9A9B99"/>
                </a:solidFill>
                <a:latin typeface="Consolas" panose="020B0609020204030204" pitchFamily="49" charset="0"/>
              </a:rPr>
              <a:t>% 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定义双边滤波窗口宽度</a:t>
            </a:r>
            <a:endParaRPr lang="zh-CN" altLang="en-US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sigma_s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sigma_r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0.1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>
                <a:solidFill>
                  <a:srgbClr val="9A9B99"/>
                </a:solidFill>
                <a:latin typeface="Consolas" panose="020B0609020204030204" pitchFamily="49" charset="0"/>
              </a:rPr>
              <a:t>% 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双边滤波的两个标准差参数</a:t>
            </a:r>
            <a:endParaRPr lang="zh-CN" altLang="en-US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872A2"/>
                </a:solidFill>
                <a:latin typeface="Consolas" panose="020B0609020204030204" pitchFamily="49" charset="0"/>
              </a:rPr>
              <a:t>meshgrid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(-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 err="1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 err="1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Gs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872A2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(- 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.^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.^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sigma_s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^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2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计算邻域内的空间权值</a:t>
            </a:r>
            <a:endParaRPr lang="zh-CN" altLang="en-US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7444A"/>
                </a:solidFill>
                <a:latin typeface="Consolas" panose="020B0609020204030204" pitchFamily="49" charset="0"/>
              </a:rPr>
              <a:t>zeros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height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Gr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872A2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(- 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.^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sigma_r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^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2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计算灰度邻近权值</a:t>
            </a:r>
            <a:endParaRPr lang="zh-CN" altLang="en-US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200" dirty="0">
                <a:solidFill>
                  <a:srgbClr val="9A9B99"/>
                </a:solidFill>
                <a:latin typeface="Consolas" panose="020B0609020204030204" pitchFamily="49" charset="0"/>
              </a:rPr>
              <a:t>% W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为空间权值</a:t>
            </a:r>
            <a:r>
              <a:rPr lang="en-US" altLang="zh-CN" sz="1200" dirty="0" err="1">
                <a:solidFill>
                  <a:srgbClr val="9A9B99"/>
                </a:solidFill>
                <a:latin typeface="Consolas" panose="020B0609020204030204" pitchFamily="49" charset="0"/>
              </a:rPr>
              <a:t>Gs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和灰度权值</a:t>
            </a:r>
            <a:r>
              <a:rPr lang="en-US" altLang="zh-CN" sz="1200" dirty="0">
                <a:solidFill>
                  <a:srgbClr val="9A9B99"/>
                </a:solidFill>
                <a:latin typeface="Consolas" panose="020B0609020204030204" pitchFamily="49" charset="0"/>
              </a:rPr>
              <a:t>Gr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的乘积</a:t>
            </a:r>
            <a:endParaRPr lang="zh-CN" altLang="en-US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Gr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CE6700"/>
                </a:solidFill>
                <a:latin typeface="Consolas" panose="020B0609020204030204" pitchFamily="49" charset="0"/>
              </a:rPr>
              <a:t>Gs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width_window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temp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figure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9872A2"/>
                </a:solidFill>
                <a:latin typeface="Consolas" panose="020B0609020204030204" pitchFamily="49" charset="0"/>
              </a:rPr>
              <a:t>imshow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9AA83A"/>
                </a:solidFill>
                <a:latin typeface="Consolas" panose="020B0609020204030204" pitchFamily="49" charset="0"/>
              </a:rPr>
              <a:t>滤波图</a:t>
            </a:r>
            <a:r>
              <a:rPr lang="en-US" altLang="zh-CN" sz="12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2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13248" y="6942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图像平滑既要去除斑点等瑕疵,又要保证边界清晰。因此，选取了具有保边效果的</a:t>
            </a:r>
            <a:r>
              <a:rPr lang="zh-CN" altLang="en-US" dirty="0" smtClean="0"/>
              <a:t>双边滤波</a:t>
            </a:r>
            <a:r>
              <a:rPr lang="zh-CN" altLang="en-US" dirty="0"/>
              <a:t>算法,实现对彩色图像的平滑处理。</a:t>
            </a:r>
          </a:p>
        </p:txBody>
      </p:sp>
    </p:spTree>
    <p:extLst>
      <p:ext uri="{BB962C8B-B14F-4D97-AF65-F5344CB8AC3E}">
        <p14:creationId xmlns:p14="http://schemas.microsoft.com/office/powerpoint/2010/main" val="16593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AC8035-ACDF-4EC9-BE88-97309D3C663F}"/>
              </a:ext>
            </a:extLst>
          </p:cNvPr>
          <p:cNvGrpSpPr/>
          <p:nvPr/>
        </p:nvGrpSpPr>
        <p:grpSpPr>
          <a:xfrm>
            <a:off x="1000784" y="353960"/>
            <a:ext cx="2559280" cy="883527"/>
            <a:chOff x="10123715" y="139337"/>
            <a:chExt cx="1689462" cy="6444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0DF3E3-F69E-46B2-8EC6-490017ACEFF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332F27F-3F7F-4AB6-9236-E6FAC835D912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代码实现</a:t>
              </a:r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 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初步过滤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147B70E-25C0-40BF-8FBA-40A1BA8A2B77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841635-D931-4F3B-8F1E-1BACE11216F1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8C699CB-CB52-4BDA-97B2-2E87583320BF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078992" y="1742081"/>
            <a:ext cx="6528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%2.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皮肤区域分割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%2.1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基于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RGB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空间的非肤色像素初步过滤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heimage_ght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iamge_b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heimage_ght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160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255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160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255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iamge_b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160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iamge_b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500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255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70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255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255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iamge_b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255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figure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9872A2"/>
                </a:solidFill>
                <a:latin typeface="Consolas" panose="020B0609020204030204" pitchFamily="49" charset="0"/>
              </a:rPr>
              <a:t>imshow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dirty="0">
                <a:solidFill>
                  <a:srgbClr val="9AA83A"/>
                </a:solidFill>
                <a:latin typeface="Consolas" panose="020B0609020204030204" pitchFamily="49" charset="0"/>
              </a:rPr>
              <a:t>初步过滤图</a:t>
            </a:r>
            <a:r>
              <a:rPr lang="en-US" altLang="zh-CN" sz="10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8720" y="6942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所采用的肤色分割的方法为:首先根据肤色在RGB空间分布统计进行粗略非肤色</a:t>
            </a:r>
            <a:r>
              <a:rPr lang="zh-CN" altLang="en-US" dirty="0" smtClean="0"/>
              <a:t>过滤</a:t>
            </a:r>
            <a:r>
              <a:rPr lang="zh-CN" altLang="en-US" dirty="0"/>
              <a:t>,初步去除图像中的非肤色;然后根据肤色在CgCr空间分布范围统计,进行肤色的</a:t>
            </a:r>
            <a:r>
              <a:rPr lang="zh-CN" altLang="en-US" dirty="0" smtClean="0"/>
              <a:t>第二次</a:t>
            </a:r>
            <a:r>
              <a:rPr lang="zh-CN" altLang="en-US" dirty="0"/>
              <a:t>细分割,获取肤色分割图像;再对肤色区域进行中值滤波,提高肤色检测率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AC8035-ACDF-4EC9-BE88-97309D3C663F}"/>
              </a:ext>
            </a:extLst>
          </p:cNvPr>
          <p:cNvGrpSpPr/>
          <p:nvPr/>
        </p:nvGrpSpPr>
        <p:grpSpPr>
          <a:xfrm>
            <a:off x="1000784" y="353960"/>
            <a:ext cx="2559280" cy="883527"/>
            <a:chOff x="10123715" y="139337"/>
            <a:chExt cx="1689462" cy="6444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0DF3E3-F69E-46B2-8EC6-490017ACEFF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332F27F-3F7F-4AB6-9236-E6FAC835D912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代码实现</a:t>
              </a:r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 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肤色分割</a:t>
              </a:r>
              <a:endPara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147B70E-25C0-40BF-8FBA-40A1BA8A2B77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841635-D931-4F3B-8F1E-1BACE11216F1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8C699CB-CB52-4BDA-97B2-2E87583320BF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020571" y="199127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9A9B99"/>
                </a:solidFill>
                <a:latin typeface="Consolas" panose="020B0609020204030204" pitchFamily="49" charset="0"/>
              </a:rPr>
              <a:t>%2.2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基于</a:t>
            </a:r>
            <a:r>
              <a:rPr lang="en-US" altLang="zh-CN" sz="1200" dirty="0" err="1">
                <a:solidFill>
                  <a:srgbClr val="9A9B99"/>
                </a:solidFill>
                <a:latin typeface="Consolas" panose="020B0609020204030204" pitchFamily="49" charset="0"/>
              </a:rPr>
              <a:t>YCgCr</a:t>
            </a:r>
            <a:r>
              <a:rPr lang="zh-CN" altLang="en-US" sz="1200" dirty="0">
                <a:solidFill>
                  <a:srgbClr val="9A9B99"/>
                </a:solidFill>
                <a:latin typeface="Consolas" panose="020B0609020204030204" pitchFamily="49" charset="0"/>
              </a:rPr>
              <a:t>空间范围肤色分割</a:t>
            </a:r>
            <a:endParaRPr lang="zh-CN" altLang="en-US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CE6700"/>
                </a:solidFill>
                <a:latin typeface="Consolas" panose="020B0609020204030204" pitchFamily="49" charset="0"/>
              </a:rPr>
              <a:t>skin_detection_filter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IR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IG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IB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7444A"/>
                </a:solidFill>
                <a:latin typeface="Consolas" panose="020B0609020204030204" pitchFamily="49" charset="0"/>
              </a:rPr>
              <a:t>zeros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width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height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IR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IG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IB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(-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81.085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112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(-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30.915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128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112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(-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93.786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(-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18.214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128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85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135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260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Cr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Cg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280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200" dirty="0">
                <a:solidFill>
                  <a:srgbClr val="CE67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medfilt2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2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9888" y="4852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RGB</a:t>
            </a:r>
            <a:r>
              <a:rPr lang="zh-CN" altLang="en-US" dirty="0"/>
              <a:t>、HSV、</a:t>
            </a:r>
            <a:r>
              <a:rPr lang="zh-CN" altLang="en-US" dirty="0" smtClean="0"/>
              <a:t>YC</a:t>
            </a:r>
            <a:r>
              <a:rPr lang="en-US" altLang="zh-CN" dirty="0" smtClean="0"/>
              <a:t>g</a:t>
            </a:r>
            <a:r>
              <a:rPr lang="zh-CN" altLang="en-US" dirty="0" smtClean="0"/>
              <a:t>Cr</a:t>
            </a:r>
            <a:r>
              <a:rPr lang="zh-CN" altLang="en-US" dirty="0"/>
              <a:t>颜色</a:t>
            </a:r>
            <a:r>
              <a:rPr lang="zh-CN" altLang="en-US" dirty="0" smtClean="0"/>
              <a:t>空间可以检测</a:t>
            </a:r>
            <a:r>
              <a:rPr lang="zh-CN" altLang="en-US" dirty="0"/>
              <a:t>肤色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这里采用了YCgCr</a:t>
            </a:r>
            <a:r>
              <a:rPr lang="zh-CN" altLang="en-US" dirty="0"/>
              <a:t>颜色空间,其中Cg分量为绿色分量G与亮度分量Y的差,Cr分量为</a:t>
            </a:r>
            <a:r>
              <a:rPr lang="zh-CN" altLang="en-US" dirty="0" smtClean="0"/>
              <a:t>红色</a:t>
            </a:r>
            <a:r>
              <a:rPr lang="zh-CN" altLang="en-US" dirty="0"/>
              <a:t>分量R与亮度分量Y的差,肤色在YCgCr空间具有较好的分布聚集性。</a:t>
            </a:r>
          </a:p>
        </p:txBody>
      </p:sp>
    </p:spTree>
    <p:extLst>
      <p:ext uri="{BB962C8B-B14F-4D97-AF65-F5344CB8AC3E}">
        <p14:creationId xmlns:p14="http://schemas.microsoft.com/office/powerpoint/2010/main" val="90834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AC8035-ACDF-4EC9-BE88-97309D3C663F}"/>
              </a:ext>
            </a:extLst>
          </p:cNvPr>
          <p:cNvGrpSpPr/>
          <p:nvPr/>
        </p:nvGrpSpPr>
        <p:grpSpPr>
          <a:xfrm>
            <a:off x="1000784" y="353960"/>
            <a:ext cx="2559280" cy="883527"/>
            <a:chOff x="10123715" y="139337"/>
            <a:chExt cx="1689462" cy="6444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0DF3E3-F69E-46B2-8EC6-490017ACEFF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332F27F-3F7F-4AB6-9236-E6FAC835D912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代码实现</a:t>
              </a:r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 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图像融合</a:t>
              </a:r>
              <a:endPara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147B70E-25C0-40BF-8FBA-40A1BA8A2B77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841635-D931-4F3B-8F1E-1BACE11216F1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8C699CB-CB52-4BDA-97B2-2E87583320BF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020571" y="18113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A9B99"/>
                </a:solidFill>
                <a:latin typeface="Consolas" panose="020B0609020204030204" pitchFamily="49" charset="0"/>
              </a:rPr>
              <a:t>%6.</a:t>
            </a:r>
            <a:r>
              <a:rPr lang="zh-CN" altLang="en-US" dirty="0">
                <a:solidFill>
                  <a:srgbClr val="9A9B99"/>
                </a:solidFill>
                <a:latin typeface="Consolas" panose="020B0609020204030204" pitchFamily="49" charset="0"/>
              </a:rPr>
              <a:t>图像融合</a:t>
            </a:r>
            <a:endParaRPr lang="zh-CN" alt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6700"/>
                </a:solidFill>
                <a:latin typeface="Consolas" panose="020B0609020204030204" pitchFamily="49" charset="0"/>
              </a:rPr>
              <a:t>mix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image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image_filt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image_skin_filter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Skin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7444A"/>
                </a:solidFill>
                <a:latin typeface="Consolas" panose="020B0609020204030204" pitchFamily="49" charset="0"/>
              </a:rPr>
              <a:t>zeros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image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E6700"/>
                </a:solidFill>
                <a:latin typeface="Consolas" panose="020B0609020204030204" pitchFamily="49" charset="0"/>
              </a:rPr>
              <a:t>Skin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image_skin_filter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E6700"/>
                </a:solidFill>
                <a:latin typeface="Consolas" panose="020B0609020204030204" pitchFamily="49" charset="0"/>
              </a:rPr>
              <a:t>Skin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image_skin_filter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E6700"/>
                </a:solidFill>
                <a:latin typeface="Consolas" panose="020B0609020204030204" pitchFamily="49" charset="0"/>
              </a:rPr>
              <a:t>Skin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image_skin_filter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image_filt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.*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Skin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image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.*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Skin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figure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872A2"/>
                </a:solidFill>
                <a:latin typeface="Consolas" panose="020B0609020204030204" pitchFamily="49" charset="0"/>
              </a:rPr>
              <a:t>imshow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9AA83A"/>
                </a:solidFill>
                <a:latin typeface="Consolas" panose="020B0609020204030204" pitchFamily="49" charset="0"/>
              </a:rPr>
              <a:t>图像融合效果图</a:t>
            </a:r>
            <a:r>
              <a:rPr lang="en-US" altLang="zh-CN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2960" y="3718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令双边滤波平滑后的图像和原始图像进行融合，融合处理为：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1062212"/>
            <a:ext cx="4656223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AC8035-ACDF-4EC9-BE88-97309D3C663F}"/>
              </a:ext>
            </a:extLst>
          </p:cNvPr>
          <p:cNvGrpSpPr/>
          <p:nvPr/>
        </p:nvGrpSpPr>
        <p:grpSpPr>
          <a:xfrm>
            <a:off x="1000784" y="353960"/>
            <a:ext cx="2559280" cy="883527"/>
            <a:chOff x="10123715" y="139337"/>
            <a:chExt cx="1689462" cy="6444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0DF3E3-F69E-46B2-8EC6-490017ACEFF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332F27F-3F7F-4AB6-9236-E6FAC835D912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代码实现</a:t>
              </a:r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 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图像锐化</a:t>
              </a:r>
              <a:endPara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147B70E-25C0-40BF-8FBA-40A1BA8A2B77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841635-D931-4F3B-8F1E-1BACE11216F1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8C699CB-CB52-4BDA-97B2-2E87583320BF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020571" y="19568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A9B99"/>
                </a:solidFill>
                <a:latin typeface="Consolas" panose="020B0609020204030204" pitchFamily="49" charset="0"/>
              </a:rPr>
              <a:t>%5.</a:t>
            </a:r>
            <a:r>
              <a:rPr lang="zh-CN" altLang="en-US" dirty="0">
                <a:solidFill>
                  <a:srgbClr val="9A9B99"/>
                </a:solidFill>
                <a:latin typeface="Consolas" panose="020B0609020204030204" pitchFamily="49" charset="0"/>
              </a:rPr>
              <a:t>图像锐化</a:t>
            </a:r>
            <a:endParaRPr lang="zh-CN" alt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6700"/>
                </a:solidFill>
                <a:latin typeface="Consolas" panose="020B0609020204030204" pitchFamily="49" charset="0"/>
              </a:rPr>
              <a:t>sharp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H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[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dirty="0">
                <a:solidFill>
                  <a:srgbClr val="9A9B99"/>
                </a:solidFill>
                <a:latin typeface="Consolas" panose="020B0609020204030204" pitchFamily="49" charset="0"/>
              </a:rPr>
              <a:t>%Laplacian</a:t>
            </a:r>
            <a:r>
              <a:rPr lang="zh-CN" altLang="en-US" dirty="0">
                <a:solidFill>
                  <a:srgbClr val="9A9B99"/>
                </a:solidFill>
                <a:latin typeface="Consolas" panose="020B0609020204030204" pitchFamily="49" charset="0"/>
              </a:rPr>
              <a:t>锐化模板</a:t>
            </a:r>
            <a:endParaRPr lang="zh-CN" alt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E67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872A2"/>
                </a:solidFill>
                <a:latin typeface="Consolas" panose="020B0609020204030204" pitchFamily="49" charset="0"/>
              </a:rPr>
              <a:t>imfilter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6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H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figure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872A2"/>
                </a:solidFill>
                <a:latin typeface="Consolas" panose="020B0609020204030204" pitchFamily="49" charset="0"/>
              </a:rPr>
              <a:t>imshow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9AA83A"/>
                </a:solidFill>
                <a:latin typeface="Consolas" panose="020B0609020204030204" pitchFamily="49" charset="0"/>
              </a:rPr>
              <a:t>Laplacia</a:t>
            </a:r>
            <a:r>
              <a:rPr lang="zh-CN" altLang="en-US" dirty="0">
                <a:solidFill>
                  <a:srgbClr val="9AA83A"/>
                </a:solidFill>
                <a:latin typeface="Consolas" panose="020B0609020204030204" pitchFamily="49" charset="0"/>
              </a:rPr>
              <a:t>锐化图像</a:t>
            </a:r>
            <a:r>
              <a:rPr lang="en-US" altLang="zh-CN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0016" y="6942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为增强细节信息,采用了拉普拉斯算子进行图像锐化。为避免锐化强度过大，锐化</a:t>
            </a:r>
            <a:r>
              <a:rPr lang="zh-CN" altLang="en-US" dirty="0" smtClean="0"/>
              <a:t>力度减弱</a:t>
            </a:r>
            <a:r>
              <a:rPr lang="zh-CN" altLang="en-US" dirty="0"/>
              <a:t>为原拉普拉斯算子的1/3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9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4712" y="1540494"/>
            <a:ext cx="10442575" cy="39966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步骤分为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: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读入图像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替换有效位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输出水印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DC7B17D-C8D2-4A94-9424-3B5F2A7C0B76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AA04EB-8973-4E68-B227-0FC50B207232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69BB80-4670-4EC2-B586-07AEB906C64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9FEE49-C1D0-48C0-893A-E52EECB27673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8B90046-CF83-4C91-A712-6F98C207FEF7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FE5FDE8-0289-4E81-9442-B8B67B7E0A8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0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AC8035-ACDF-4EC9-BE88-97309D3C663F}"/>
              </a:ext>
            </a:extLst>
          </p:cNvPr>
          <p:cNvGrpSpPr/>
          <p:nvPr/>
        </p:nvGrpSpPr>
        <p:grpSpPr>
          <a:xfrm>
            <a:off x="1000784" y="353960"/>
            <a:ext cx="2559280" cy="883527"/>
            <a:chOff x="10123715" y="139337"/>
            <a:chExt cx="1689462" cy="6444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0DF3E3-F69E-46B2-8EC6-490017ACEFF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332F27F-3F7F-4AB6-9236-E6FAC835D912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代码实现</a:t>
              </a:r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 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皮肤美白</a:t>
              </a:r>
              <a:endPara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147B70E-25C0-40BF-8FBA-40A1BA8A2B77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841635-D931-4F3B-8F1E-1BACE11216F1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8C699CB-CB52-4BDA-97B2-2E87583320BF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76911" y="1458368"/>
            <a:ext cx="56325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%4.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皮肤亮白处理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skin_white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rgb2ycbcr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将图片的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RGB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值转换成</a:t>
            </a:r>
            <a:r>
              <a:rPr lang="en-US" altLang="zh-CN" sz="1000" dirty="0" err="1">
                <a:solidFill>
                  <a:srgbClr val="9A9B99"/>
                </a:solidFill>
                <a:latin typeface="Consolas" panose="020B0609020204030204" pitchFamily="49" charset="0"/>
              </a:rPr>
              <a:t>YCbCr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值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YY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Cr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tst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7444A"/>
                </a:solidFill>
                <a:latin typeface="Consolas" panose="020B0609020204030204" pitchFamily="49" charset="0"/>
              </a:rPr>
              <a:t>zeros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skin_white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Mr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Cr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计算</a:t>
            </a:r>
            <a:r>
              <a:rPr lang="en-US" altLang="zh-CN" sz="1000" dirty="0" err="1">
                <a:solidFill>
                  <a:srgbClr val="9A9B99"/>
                </a:solidFill>
                <a:latin typeface="Consolas" panose="020B0609020204030204" pitchFamily="49" charset="0"/>
              </a:rPr>
              <a:t>Cb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Cr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的均方差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Tb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skin_white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Cr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Mr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Tb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Tb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Dr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Tr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根据阀值的要求提取出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near-white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区域的像素点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x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y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b1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skin_white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sign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skin_white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b2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Cr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Mr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Dr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sign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Mr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b1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b2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Dr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Ciny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YY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tst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YY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</a:t>
            </a:r>
            <a:b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sz="10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9423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Ciny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9AA83A"/>
                </a:solidFill>
                <a:latin typeface="Consolas" panose="020B0609020204030204" pitchFamily="49" charset="0"/>
              </a:rPr>
              <a:t>'descend'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将提取出的像素点从亮度值大的点到小的点依次排列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nn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round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CE6700"/>
                </a:solidFill>
                <a:latin typeface="Consolas" panose="020B0609020204030204" pitchFamily="49" charset="0"/>
              </a:rPr>
              <a:t>Ciny2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nn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nn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提取出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near-white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区域中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10 %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的亮度值较大的像素点做参考白点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提取出参考白点的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RGB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三信道的值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mn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Ciny2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x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y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tst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mn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tst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else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tst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tst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tst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tst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计算参考白点的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RGB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的均值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Rav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Gav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Bav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Ymax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YY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)))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0.15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计算出图片的亮度的最大值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计算出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RGB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三信道的增益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Rgain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Ymax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Rav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Ggain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Ymax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Gav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Bgain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Ymax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Bav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通过增益调整图片的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RGB</a:t>
            </a:r>
            <a:r>
              <a:rPr lang="zh-CN" altLang="en-US" sz="1000" dirty="0">
                <a:solidFill>
                  <a:srgbClr val="9A9B99"/>
                </a:solidFill>
                <a:latin typeface="Consolas" panose="020B0609020204030204" pitchFamily="49" charset="0"/>
              </a:rPr>
              <a:t>三信道</a:t>
            </a:r>
            <a:r>
              <a:rPr lang="en-US" altLang="zh-CN" sz="1000" dirty="0">
                <a:solidFill>
                  <a:srgbClr val="9A9B99"/>
                </a:solidFill>
                <a:latin typeface="Consolas" panose="020B0609020204030204" pitchFamily="49" charset="0"/>
              </a:rPr>
              <a:t>%</a:t>
            </a:r>
            <a:endParaRPr lang="zh-CN" altLang="en-US" sz="10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Rgain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Ggain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CE6700"/>
                </a:solidFill>
                <a:latin typeface="Consolas" panose="020B0609020204030204" pitchFamily="49" charset="0"/>
              </a:rPr>
              <a:t>image_sharp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6089B4"/>
                </a:solidFill>
                <a:latin typeface="Consolas" panose="020B0609020204030204" pitchFamily="49" charset="0"/>
              </a:rPr>
              <a:t>Bgain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figure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9872A2"/>
                </a:solidFill>
                <a:latin typeface="Consolas" panose="020B0609020204030204" pitchFamily="49" charset="0"/>
              </a:rPr>
              <a:t>imshow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dirty="0">
                <a:solidFill>
                  <a:srgbClr val="9AA83A"/>
                </a:solidFill>
                <a:latin typeface="Consolas" panose="020B0609020204030204" pitchFamily="49" charset="0"/>
              </a:rPr>
              <a:t>皮肤美化图</a:t>
            </a:r>
            <a:r>
              <a:rPr lang="en-US" altLang="zh-CN" sz="10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endParaRPr lang="en-US" altLang="zh-CN" sz="10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4080" y="19456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皮肤的亮白处理采用白平衡法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美白主要分为两个</a:t>
            </a:r>
            <a:r>
              <a:rPr lang="zh-CN" altLang="en-US" sz="1200" dirty="0" smtClean="0">
                <a:solidFill>
                  <a:srgbClr val="4D4D4D"/>
                </a:solidFill>
                <a:latin typeface="-apple-system"/>
              </a:rPr>
              <a:t>阶段：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(1)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近白色点的检测，作为参考白点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(2)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根据近白点算出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RGB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调整比例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52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AC8035-ACDF-4EC9-BE88-97309D3C663F}"/>
              </a:ext>
            </a:extLst>
          </p:cNvPr>
          <p:cNvGrpSpPr/>
          <p:nvPr/>
        </p:nvGrpSpPr>
        <p:grpSpPr>
          <a:xfrm>
            <a:off x="1000784" y="353960"/>
            <a:ext cx="2559280" cy="883527"/>
            <a:chOff x="10123715" y="139337"/>
            <a:chExt cx="1689462" cy="6444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0DF3E3-F69E-46B2-8EC6-490017ACEFF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332F27F-3F7F-4AB6-9236-E6FAC835D912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测试结果</a:t>
              </a:r>
              <a:endPara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147B70E-25C0-40BF-8FBA-40A1BA8A2B77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841635-D931-4F3B-8F1E-1BACE11216F1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8C699CB-CB52-4BDA-97B2-2E87583320BF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" y="1956598"/>
            <a:ext cx="5769093" cy="3550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795" y="1956598"/>
            <a:ext cx="5774389" cy="35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5661357"/>
            <a:chOff x="3624779" y="2412339"/>
            <a:chExt cx="2742001" cy="536277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读入图像并处理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2750894"/>
              <a:ext cx="2742001" cy="50242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读入原图像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filename='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lena.jpg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original=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imread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(filename);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读入水印图像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filename='2.png';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imread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(filename);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=double(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=round(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./256);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=uint8(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确定原图像的大小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Mo=size(original,1);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No=size(original,2);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确定水印图像的大小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Mw=size(watermarkImg,1);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=size(watermarkImg,2);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将水印扩展为原图像大小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for ii = 1:Mo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for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 1:No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   watermark(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ii,jj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watermarkImg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(mod(ii, Mw)+1,mod(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)+1); 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平铺满全图</a:t>
              </a:r>
            </a:p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5A97522A-6376-9144-9D35-FC85455C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6370"/>
            <a:ext cx="1682654" cy="16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2728690"/>
            <a:chOff x="3624779" y="2412339"/>
            <a:chExt cx="2742001" cy="258477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替换有效位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3163364"/>
              <a:ext cx="2742001" cy="18337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替换最低有效位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result=original; 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结果图像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,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在这张图像上做修改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for ii = 1:Mo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for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 1:No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  result(ii,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bitset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(result(ii,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), 1, watermark(ii ,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)); 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这一行的数字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,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修改嵌入位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(8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位中的第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位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end 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5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74880" y="1151595"/>
            <a:ext cx="6929437" cy="2435963"/>
            <a:chOff x="3619353" y="2412339"/>
            <a:chExt cx="2742001" cy="230749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图像输出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19353" y="3284884"/>
              <a:ext cx="2742001" cy="14349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imwrite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result,'lsb_watermarked.bmp','bmp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subplot(1,2,1);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imshow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(original);title('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原始图像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subplot(1,2,2);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imshow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(result);title('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嵌入水印后图像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759A8D9-F546-5342-A835-0C990613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23" y="943531"/>
            <a:ext cx="2195188" cy="23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674487"/>
            <a:chOff x="2838305" y="2932663"/>
            <a:chExt cx="5625511" cy="1674487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水印提取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arial" panose="020B0604020202020204" pitchFamily="34" charset="0"/>
                </a:rPr>
                <a:t>数字水印技术是一种信息隐藏技术，它的基本思想是在数字图像、音频、和视频等数字产品中嵌入秘密信息，以便保护数字产品的版权、证明产品的真实可靠性、跟踪盗版行为或者提供产品的附加信息</a:t>
              </a:r>
              <a:endParaRPr lang="zh-CN" altLang="en-US" sz="1200" dirty="0">
                <a:latin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1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4712" y="1540494"/>
            <a:ext cx="10442575" cy="39966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步骤分为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: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读入图像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提取水印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输出水印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DC7B17D-C8D2-4A94-9424-3B5F2A7C0B76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AA04EB-8973-4E68-B227-0FC50B207232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69BB80-4670-4EC2-B586-07AEB906C64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9FEE49-C1D0-48C0-893A-E52EECB27673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8B90046-CF83-4C91-A712-6F98C207FEF7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FE5FDE8-0289-4E81-9442-B8B67B7E0A8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46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3310812"/>
            <a:chOff x="3624779" y="2412339"/>
            <a:chExt cx="2742001" cy="31361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读入图像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3315975"/>
              <a:ext cx="2742001" cy="22325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水印图像提取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filename='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lsb_watermarked.bmp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';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watermarked_image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imread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(filename);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Mw =size(watermarked_image,1);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Nw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=size(watermarked_image,2);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读入原水印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filename='2.png';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original_watermark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imread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(filename);</a:t>
              </a:r>
            </a:p>
            <a:p>
              <a:pPr>
                <a:lnSpc>
                  <a:spcPct val="114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0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E3B7B3-060D-43B1-BD71-7475818AD095}"/>
              </a:ext>
            </a:extLst>
          </p:cNvPr>
          <p:cNvGrpSpPr/>
          <p:nvPr/>
        </p:nvGrpSpPr>
        <p:grpSpPr>
          <a:xfrm>
            <a:off x="988592" y="1151595"/>
            <a:ext cx="6929437" cy="4928335"/>
            <a:chOff x="3624779" y="2412339"/>
            <a:chExt cx="2742001" cy="466841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F26E71-D66A-4E7F-8665-1C3C5332016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553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提取水印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FA69C9-9649-4F97-97DE-8D2BC737E681}"/>
                </a:ext>
              </a:extLst>
            </p:cNvPr>
            <p:cNvSpPr txBox="1"/>
            <p:nvPr/>
          </p:nvSpPr>
          <p:spPr>
            <a:xfrm>
              <a:off x="3624779" y="3252958"/>
              <a:ext cx="2742001" cy="38277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 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提取出水印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for ii = 1:Mw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for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 1:Nw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 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(ii,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bitget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watermarked_image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(ii,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),1); 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取出第一位平面的图像</a:t>
              </a:r>
            </a:p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=256*double(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原水印的行数与列数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Mo=size(original_watermark,1);	        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水印的行数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No=size(original_watermark,2);	        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水印的列数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%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保证大小一致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for ii = 1:Mo-1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for 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= 1:No-1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   watermark(ii+1,jj+1)=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ii,jj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end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watermark(1,1)=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watermark_extracted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Mo,No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);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水印嵌入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1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890</Words>
  <Application>Microsoft Office PowerPoint</Application>
  <PresentationFormat>宽屏</PresentationFormat>
  <Paragraphs>293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-apple-system</vt:lpstr>
      <vt:lpstr>FZHei-B01S</vt:lpstr>
      <vt:lpstr>等线</vt:lpstr>
      <vt:lpstr>等线 Light</vt:lpstr>
      <vt:lpstr>微软雅黑</vt:lpstr>
      <vt:lpstr>Arial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pixel-revolve</cp:lastModifiedBy>
  <cp:revision>113</cp:revision>
  <dcterms:created xsi:type="dcterms:W3CDTF">2017-08-18T03:02:00Z</dcterms:created>
  <dcterms:modified xsi:type="dcterms:W3CDTF">2023-02-21T15:41:19Z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