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1" r:id="rId3"/>
    <p:sldMasterId id="2147483655" r:id="rId4"/>
  </p:sldMasterIdLst>
  <p:notesMasterIdLst>
    <p:notesMasterId r:id="rId51"/>
  </p:notesMasterIdLst>
  <p:handoutMasterIdLst>
    <p:handoutMasterId r:id="rId52"/>
  </p:handoutMasterIdLst>
  <p:sldIdLst>
    <p:sldId id="337" r:id="rId5"/>
    <p:sldId id="341" r:id="rId6"/>
    <p:sldId id="342" r:id="rId7"/>
    <p:sldId id="334" r:id="rId8"/>
    <p:sldId id="387" r:id="rId9"/>
    <p:sldId id="288" r:id="rId10"/>
    <p:sldId id="291" r:id="rId11"/>
    <p:sldId id="388" r:id="rId12"/>
    <p:sldId id="330" r:id="rId13"/>
    <p:sldId id="331" r:id="rId14"/>
    <p:sldId id="293" r:id="rId15"/>
    <p:sldId id="294" r:id="rId16"/>
    <p:sldId id="295" r:id="rId17"/>
    <p:sldId id="305" r:id="rId18"/>
    <p:sldId id="306" r:id="rId19"/>
    <p:sldId id="307" r:id="rId20"/>
    <p:sldId id="296" r:id="rId21"/>
    <p:sldId id="297" r:id="rId22"/>
    <p:sldId id="298" r:id="rId23"/>
    <p:sldId id="299" r:id="rId24"/>
    <p:sldId id="300" r:id="rId25"/>
    <p:sldId id="301" r:id="rId26"/>
    <p:sldId id="302" r:id="rId27"/>
    <p:sldId id="303" r:id="rId28"/>
    <p:sldId id="304" r:id="rId29"/>
    <p:sldId id="389"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90" r:id="rId50"/>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660"/>
  </p:normalViewPr>
  <p:slideViewPr>
    <p:cSldViewPr>
      <p:cViewPr varScale="1">
        <p:scale>
          <a:sx n="108" d="100"/>
          <a:sy n="108" d="100"/>
        </p:scale>
        <p:origin x="590" y="72"/>
      </p:cViewPr>
      <p:guideLst>
        <p:guide orient="horz" pos="1620"/>
        <p:guide pos="288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C50046-E06B-2A4D-AF4A-3DB0DAA74A6C}" type="datetime1">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AEAE18-1BAD-2D49-848E-66FCE3D32728}"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B5E7B-036F-3342-AD3A-75865C6AA00B}" type="datetime1">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3EF163-52DF-2748-A545-F34FD583F682}"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171450" rtl="0" eaLnBrk="1" latinLnBrk="0" hangingPunct="1">
      <a:defRPr sz="500" kern="1200">
        <a:solidFill>
          <a:schemeClr val="tx1"/>
        </a:solidFill>
        <a:latin typeface="+mn-lt"/>
        <a:ea typeface="+mn-ea"/>
        <a:cs typeface="+mn-cs"/>
      </a:defRPr>
    </a:lvl1pPr>
    <a:lvl2pPr marL="171450" algn="l" defTabSz="171450" rtl="0" eaLnBrk="1" latinLnBrk="0" hangingPunct="1">
      <a:defRPr sz="500" kern="1200">
        <a:solidFill>
          <a:schemeClr val="tx1"/>
        </a:solidFill>
        <a:latin typeface="+mn-lt"/>
        <a:ea typeface="+mn-ea"/>
        <a:cs typeface="+mn-cs"/>
      </a:defRPr>
    </a:lvl2pPr>
    <a:lvl3pPr marL="342900" algn="l" defTabSz="171450" rtl="0" eaLnBrk="1" latinLnBrk="0" hangingPunct="1">
      <a:defRPr sz="500" kern="1200">
        <a:solidFill>
          <a:schemeClr val="tx1"/>
        </a:solidFill>
        <a:latin typeface="+mn-lt"/>
        <a:ea typeface="+mn-ea"/>
        <a:cs typeface="+mn-cs"/>
      </a:defRPr>
    </a:lvl3pPr>
    <a:lvl4pPr marL="514350" algn="l" defTabSz="171450" rtl="0" eaLnBrk="1" latinLnBrk="0" hangingPunct="1">
      <a:defRPr sz="500" kern="1200">
        <a:solidFill>
          <a:schemeClr val="tx1"/>
        </a:solidFill>
        <a:latin typeface="+mn-lt"/>
        <a:ea typeface="+mn-ea"/>
        <a:cs typeface="+mn-cs"/>
      </a:defRPr>
    </a:lvl4pPr>
    <a:lvl5pPr marL="685800" algn="l" defTabSz="171450" rtl="0" eaLnBrk="1" latinLnBrk="0" hangingPunct="1">
      <a:defRPr sz="500" kern="1200">
        <a:solidFill>
          <a:schemeClr val="tx1"/>
        </a:solidFill>
        <a:latin typeface="+mn-lt"/>
        <a:ea typeface="+mn-ea"/>
        <a:cs typeface="+mn-cs"/>
      </a:defRPr>
    </a:lvl5pPr>
    <a:lvl6pPr marL="857250" algn="l" defTabSz="171450" rtl="0" eaLnBrk="1" latinLnBrk="0" hangingPunct="1">
      <a:defRPr sz="500" kern="1200">
        <a:solidFill>
          <a:schemeClr val="tx1"/>
        </a:solidFill>
        <a:latin typeface="+mn-lt"/>
        <a:ea typeface="+mn-ea"/>
        <a:cs typeface="+mn-cs"/>
      </a:defRPr>
    </a:lvl6pPr>
    <a:lvl7pPr marL="1028700" algn="l" defTabSz="171450" rtl="0" eaLnBrk="1" latinLnBrk="0" hangingPunct="1">
      <a:defRPr sz="500" kern="1200">
        <a:solidFill>
          <a:schemeClr val="tx1"/>
        </a:solidFill>
        <a:latin typeface="+mn-lt"/>
        <a:ea typeface="+mn-ea"/>
        <a:cs typeface="+mn-cs"/>
      </a:defRPr>
    </a:lvl7pPr>
    <a:lvl8pPr marL="1200150" algn="l" defTabSz="171450" rtl="0" eaLnBrk="1" latinLnBrk="0" hangingPunct="1">
      <a:defRPr sz="500" kern="1200">
        <a:solidFill>
          <a:schemeClr val="tx1"/>
        </a:solidFill>
        <a:latin typeface="+mn-lt"/>
        <a:ea typeface="+mn-ea"/>
        <a:cs typeface="+mn-cs"/>
      </a:defRPr>
    </a:lvl8pPr>
    <a:lvl9pPr marL="1371600" algn="l" defTabSz="171450" rtl="0" eaLnBrk="1" latinLnBrk="0" hangingPunct="1">
      <a:defRPr sz="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8550"/>
              </a:lnSpc>
              <a:defRPr/>
            </a:lvl1pPr>
          </a:lstStyle>
          <a:p>
            <a:r>
              <a:rPr lang="en-US" dirty="0"/>
              <a:t>Click to edit Master title style</a:t>
            </a:r>
            <a:endParaRPr lang="en-US" dirty="0"/>
          </a:p>
        </p:txBody>
      </p:sp>
      <p:sp>
        <p:nvSpPr>
          <p:cNvPr id="4" name="Rectangle 2"/>
          <p:cNvSpPr>
            <a:spLocks noGrp="1" noChangeArrowheads="1"/>
          </p:cNvSpPr>
          <p:nvPr>
            <p:ph idx="1"/>
          </p:nvPr>
        </p:nvSpPr>
        <p:spPr bwMode="auto">
          <a:xfrm>
            <a:off x="395287" y="3314700"/>
            <a:ext cx="4176713" cy="168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dirty="0">
                <a:sym typeface="League Gothic" charset="0"/>
              </a:rPr>
              <a:t>Click to edit Master text styles</a:t>
            </a:r>
            <a:endParaRPr lang="en-US" dirty="0">
              <a:sym typeface="League Gothic" charset="0"/>
            </a:endParaRPr>
          </a:p>
          <a:p>
            <a:pPr lvl="1"/>
            <a:r>
              <a:rPr lang="en-US" dirty="0">
                <a:sym typeface="League Gothic" charset="0"/>
              </a:rPr>
              <a:t>Second level</a:t>
            </a:r>
            <a:endParaRPr lang="en-US" dirty="0">
              <a:sym typeface="League Gothic" charset="0"/>
            </a:endParaRPr>
          </a:p>
          <a:p>
            <a:pPr lvl="2"/>
            <a:r>
              <a:rPr lang="en-US" dirty="0">
                <a:sym typeface="League Gothic" charset="0"/>
              </a:rPr>
              <a:t>Third level</a:t>
            </a:r>
            <a:endParaRPr lang="en-US" dirty="0">
              <a:sym typeface="League Gothic" charset="0"/>
            </a:endParaRPr>
          </a:p>
          <a:p>
            <a:pPr lvl="3"/>
            <a:r>
              <a:rPr lang="en-US" dirty="0">
                <a:sym typeface="League Gothic" charset="0"/>
              </a:rPr>
              <a:t>Fourth level</a:t>
            </a:r>
            <a:endParaRPr lang="en-US" dirty="0">
              <a:sym typeface="League Gothic" charset="0"/>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hart/Grap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Chart Placeholder 3"/>
          <p:cNvSpPr>
            <a:spLocks noGrp="1"/>
          </p:cNvSpPr>
          <p:nvPr>
            <p:ph type="chart" sz="quarter" idx="11"/>
          </p:nvPr>
        </p:nvSpPr>
        <p:spPr>
          <a:xfrm>
            <a:off x="3707904" y="951570"/>
            <a:ext cx="4968552" cy="3240360"/>
          </a:xfrm>
          <a:prstGeom prst="rect">
            <a:avLst/>
          </a:prstGeom>
        </p:spPr>
        <p:txBody>
          <a:bodyPr vert="horz" lIns="34290" tIns="17145" rIns="34290" bIns="17145"/>
          <a:lstStyle>
            <a:lvl1pPr>
              <a:defRPr>
                <a:latin typeface="League Gothic"/>
                <a:cs typeface="League Gothic"/>
              </a:defRPr>
            </a:lvl1pPr>
          </a:lstStyle>
          <a:p>
            <a:endParaRPr lang="en-US" dirty="0"/>
          </a:p>
        </p:txBody>
      </p:sp>
      <p:sp>
        <p:nvSpPr>
          <p:cNvPr id="5"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Horizontal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
        <p:nvSpPr>
          <p:cNvPr id="6" name="Picture Placeholder 5"/>
          <p:cNvSpPr>
            <a:spLocks noGrp="1"/>
          </p:cNvSpPr>
          <p:nvPr>
            <p:ph type="pic" sz="quarter" idx="12"/>
          </p:nvPr>
        </p:nvSpPr>
        <p:spPr>
          <a:xfrm>
            <a:off x="3734991" y="1032579"/>
            <a:ext cx="5049441" cy="3078342"/>
          </a:xfrm>
          <a:prstGeom prst="rect">
            <a:avLst/>
          </a:prstGeom>
        </p:spPr>
        <p:txBody>
          <a:bodyPr vert="horz" lIns="34290" tIns="17145" rIns="34290" bIns="17145"/>
          <a:lstStyle>
            <a:lvl1pPr>
              <a:defRPr>
                <a:latin typeface="League Gothic"/>
                <a:cs typeface="League Gothic"/>
              </a:defRPr>
            </a:lvl1pPr>
          </a:lstStyle>
          <a:p>
            <a:endParaRPr lang="en-US" dirty="0"/>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
        <p:nvSpPr>
          <p:cNvPr id="6" name="Picture Placeholder 5"/>
          <p:cNvSpPr>
            <a:spLocks noGrp="1"/>
          </p:cNvSpPr>
          <p:nvPr>
            <p:ph type="pic" sz="quarter" idx="12"/>
          </p:nvPr>
        </p:nvSpPr>
        <p:spPr>
          <a:xfrm>
            <a:off x="3950931" y="519522"/>
            <a:ext cx="3564396" cy="4023447"/>
          </a:xfrm>
          <a:prstGeom prst="rect">
            <a:avLst/>
          </a:prstGeom>
          <a:effectLst>
            <a:outerShdw blurRad="50800" dist="38100" dir="2700000" algn="tl" rotWithShape="0">
              <a:prstClr val="black">
                <a:alpha val="40000"/>
              </a:prstClr>
            </a:outerShdw>
          </a:effectLst>
        </p:spPr>
        <p:txBody>
          <a:bodyPr vert="horz" lIns="34290" tIns="17145" rIns="34290" bIns="17145"/>
          <a:lstStyle/>
          <a:p>
            <a:endParaRPr lang="en-US"/>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lank Spa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en-US"/>
              <a:t>YOUR COMPANY NAME  |  LONG AND INTERESTING PRESENTATION TITLE  |  VERSION NO. XX  |  06/06/2012</a:t>
            </a:r>
            <a:endParaRPr lang="en-US" dirty="0"/>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chemeClr val="bg1"/>
                </a:solidFill>
                <a:effectLst>
                  <a:outerShdw blurRad="50800" dist="38100" dir="2700000" algn="tl" rotWithShape="0">
                    <a:prstClr val="black">
                      <a:alpha val="40000"/>
                    </a:prstClr>
                  </a:outerShdw>
                </a:effectLst>
                <a:latin typeface="League Gothic"/>
                <a:cs typeface="League Gothic"/>
              </a:defRPr>
            </a:lvl1pPr>
          </a:lstStyle>
          <a:p>
            <a:r>
              <a:rPr lang="en-US"/>
              <a:t>YOUR COMPANY NAME  |  LONG AND INTERESTING PRESENTATION TITLE  |  VERSION NO. XX  |  06/06/2012</a:t>
            </a:r>
            <a:endParaRPr lang="en-US" dirty="0"/>
          </a:p>
        </p:txBody>
      </p:sp>
      <p:sp>
        <p:nvSpPr>
          <p:cNvPr id="5" name="Rectangle 2"/>
          <p:cNvSpPr>
            <a:spLocks noGrp="1" noChangeArrowheads="1"/>
          </p:cNvSpPr>
          <p:nvPr>
            <p:ph idx="1"/>
          </p:nvPr>
        </p:nvSpPr>
        <p:spPr bwMode="auto">
          <a:xfrm>
            <a:off x="395287" y="2571750"/>
            <a:ext cx="4176713"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dirty="0">
                <a:sym typeface="League Gothic" charset="0"/>
              </a:rPr>
              <a:t>Click to edit Master text styles</a:t>
            </a:r>
            <a:endParaRPr lang="en-US" dirty="0">
              <a:sym typeface="League Gothic" charset="0"/>
            </a:endParaRPr>
          </a:p>
          <a:p>
            <a:pPr lvl="1"/>
            <a:r>
              <a:rPr lang="en-US" dirty="0">
                <a:sym typeface="League Gothic" charset="0"/>
              </a:rPr>
              <a:t>Second level</a:t>
            </a:r>
            <a:endParaRPr lang="en-US" dirty="0">
              <a:sym typeface="League Gothic" charset="0"/>
            </a:endParaRPr>
          </a:p>
          <a:p>
            <a:pPr lvl="2"/>
            <a:r>
              <a:rPr lang="en-US" dirty="0">
                <a:sym typeface="League Gothic" charset="0"/>
              </a:rPr>
              <a:t>Third level</a:t>
            </a:r>
            <a:endParaRPr lang="en-US" dirty="0">
              <a:sym typeface="League Gothic" charset="0"/>
            </a:endParaRPr>
          </a:p>
          <a:p>
            <a:pPr lvl="3"/>
            <a:r>
              <a:rPr lang="en-US" dirty="0">
                <a:sym typeface="League Gothic" charset="0"/>
              </a:rPr>
              <a:t>Fourth level</a:t>
            </a:r>
            <a:endParaRPr lang="en-US" dirty="0">
              <a:sym typeface="League Gothic" charset="0"/>
            </a:endParaRPr>
          </a:p>
          <a:p>
            <a:pPr lvl="4"/>
            <a:r>
              <a:rPr lang="en-US" dirty="0">
                <a:sym typeface="League Gothic" charset="0"/>
              </a:rPr>
              <a:t>Fifth level</a:t>
            </a:r>
            <a:endParaRPr lang="en-US" dirty="0">
              <a:sym typeface="League Gothic" charset="0"/>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chemeClr val="bg1"/>
                </a:solidFill>
                <a:effectLst>
                  <a:outerShdw blurRad="50800" dist="38100" dir="2700000" algn="tl" rotWithShape="0">
                    <a:prstClr val="black">
                      <a:alpha val="40000"/>
                    </a:prstClr>
                  </a:outerShdw>
                </a:effectLst>
                <a:latin typeface="League Gothic"/>
                <a:cs typeface="League Gothic"/>
              </a:defRPr>
            </a:lvl1pPr>
          </a:lstStyle>
          <a:p>
            <a:r>
              <a:rPr lang="en-US"/>
              <a:t>YOUR COMPANY NAME  |  LONG AND INTERESTING PRESENTATION TITLE  |  VERSION NO. XX  |  06/06/2012</a:t>
            </a:r>
            <a:endParaRPr lang="en-US" dirty="0"/>
          </a:p>
        </p:txBody>
      </p:sp>
      <p:sp>
        <p:nvSpPr>
          <p:cNvPr id="5" name="Rectangle 2"/>
          <p:cNvSpPr>
            <a:spLocks noGrp="1" noChangeArrowheads="1"/>
          </p:cNvSpPr>
          <p:nvPr>
            <p:ph idx="1"/>
          </p:nvPr>
        </p:nvSpPr>
        <p:spPr bwMode="auto">
          <a:xfrm>
            <a:off x="395287" y="2571750"/>
            <a:ext cx="4176713"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dirty="0">
                <a:sym typeface="League Gothic" charset="0"/>
              </a:rPr>
              <a:t>Click to edit Master text styles</a:t>
            </a:r>
            <a:endParaRPr lang="en-US" dirty="0">
              <a:sym typeface="League Gothic" charset="0"/>
            </a:endParaRPr>
          </a:p>
          <a:p>
            <a:pPr lvl="1"/>
            <a:r>
              <a:rPr lang="en-US" dirty="0">
                <a:sym typeface="League Gothic" charset="0"/>
              </a:rPr>
              <a:t>Second level</a:t>
            </a:r>
            <a:endParaRPr lang="en-US" dirty="0">
              <a:sym typeface="League Gothic" charset="0"/>
            </a:endParaRPr>
          </a:p>
          <a:p>
            <a:pPr lvl="2"/>
            <a:r>
              <a:rPr lang="en-US" dirty="0">
                <a:sym typeface="League Gothic" charset="0"/>
              </a:rPr>
              <a:t>Third level</a:t>
            </a:r>
            <a:endParaRPr lang="en-US" dirty="0">
              <a:sym typeface="League Gothic" charset="0"/>
            </a:endParaRPr>
          </a:p>
          <a:p>
            <a:pPr lvl="3"/>
            <a:r>
              <a:rPr lang="en-US" dirty="0">
                <a:sym typeface="League Gothic" charset="0"/>
              </a:rPr>
              <a:t>Fourth level</a:t>
            </a:r>
            <a:endParaRPr lang="en-US" dirty="0">
              <a:sym typeface="League Gothic" charset="0"/>
            </a:endParaRPr>
          </a:p>
          <a:p>
            <a:pPr lvl="4"/>
            <a:r>
              <a:rPr lang="en-US" dirty="0">
                <a:sym typeface="League Gothic" charset="0"/>
              </a:rPr>
              <a:t>Fifth level</a:t>
            </a:r>
            <a:endParaRPr lang="en-US" dirty="0">
              <a:sym typeface="League Gothic" charset="0"/>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chemeClr val="bg1"/>
                </a:solidFill>
                <a:effectLst>
                  <a:outerShdw blurRad="50800" dist="38100" dir="2700000" algn="tl" rotWithShape="0">
                    <a:prstClr val="black">
                      <a:alpha val="40000"/>
                    </a:prstClr>
                  </a:outerShdw>
                </a:effectLst>
                <a:latin typeface="League Gothic"/>
                <a:cs typeface="League Gothic"/>
              </a:defRPr>
            </a:lvl1pPr>
          </a:lstStyle>
          <a:p>
            <a:r>
              <a:rPr lang="en-US"/>
              <a:t>YOUR COMPANY NAME  |  LONG AND INTERESTING PRESENTATION TITLE  |  VERSION NO. XX  |  06/06/2012</a:t>
            </a:r>
            <a:endParaRPr lang="en-US" dirty="0"/>
          </a:p>
        </p:txBody>
      </p:sp>
      <p:sp>
        <p:nvSpPr>
          <p:cNvPr id="5" name="Rectangle 2"/>
          <p:cNvSpPr>
            <a:spLocks noGrp="1" noChangeArrowheads="1"/>
          </p:cNvSpPr>
          <p:nvPr>
            <p:ph idx="1"/>
          </p:nvPr>
        </p:nvSpPr>
        <p:spPr bwMode="auto">
          <a:xfrm>
            <a:off x="395287" y="2571750"/>
            <a:ext cx="4176713"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dirty="0">
                <a:sym typeface="League Gothic" charset="0"/>
              </a:rPr>
              <a:t>Click to edit Master text styles</a:t>
            </a:r>
            <a:endParaRPr lang="en-US" dirty="0">
              <a:sym typeface="League Gothic" charset="0"/>
            </a:endParaRPr>
          </a:p>
          <a:p>
            <a:pPr lvl="1"/>
            <a:r>
              <a:rPr lang="en-US" dirty="0">
                <a:sym typeface="League Gothic" charset="0"/>
              </a:rPr>
              <a:t>Second level</a:t>
            </a:r>
            <a:endParaRPr lang="en-US" dirty="0">
              <a:sym typeface="League Gothic" charset="0"/>
            </a:endParaRPr>
          </a:p>
          <a:p>
            <a:pPr lvl="2"/>
            <a:r>
              <a:rPr lang="en-US" dirty="0">
                <a:sym typeface="League Gothic" charset="0"/>
              </a:rPr>
              <a:t>Third level</a:t>
            </a:r>
            <a:endParaRPr lang="en-US" dirty="0">
              <a:sym typeface="League Gothic" charset="0"/>
            </a:endParaRPr>
          </a:p>
          <a:p>
            <a:pPr lvl="3"/>
            <a:r>
              <a:rPr lang="en-US" dirty="0">
                <a:sym typeface="League Gothic" charset="0"/>
              </a:rPr>
              <a:t>Fourth level</a:t>
            </a:r>
            <a:endParaRPr lang="en-US" dirty="0">
              <a:sym typeface="League Gothic" charset="0"/>
            </a:endParaRPr>
          </a:p>
          <a:p>
            <a:pPr lvl="4"/>
            <a:r>
              <a:rPr lang="en-US" dirty="0">
                <a:sym typeface="League Gothic" charset="0"/>
              </a:rPr>
              <a:t>Fifth level</a:t>
            </a:r>
            <a:endParaRPr lang="en-US" dirty="0">
              <a:sym typeface="League Gothic" charset="0"/>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Larg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3734907" y="1032579"/>
            <a:ext cx="4951893" cy="3078342"/>
          </a:xfrm>
          <a:prstGeom prst="rect">
            <a:avLst/>
          </a:prstGeom>
        </p:spPr>
        <p:txBody>
          <a:bodyPr vert="horz" lIns="34290" tIns="17145" rIns="34290" bIns="17145" anchor="ctr"/>
          <a:lstStyle>
            <a:lvl1pPr algn="l">
              <a:lnSpc>
                <a:spcPct val="100000"/>
              </a:lnSpc>
              <a:buFontTx/>
              <a:buNone/>
              <a:defRPr sz="3600">
                <a:latin typeface="League Gothic"/>
                <a:cs typeface="League Gothic"/>
              </a:defRPr>
            </a:lvl1pPr>
            <a:lvl2pPr algn="l">
              <a:lnSpc>
                <a:spcPct val="100000"/>
              </a:lnSpc>
              <a:buFontTx/>
              <a:buNone/>
              <a:defRPr>
                <a:latin typeface="League Gothic"/>
                <a:cs typeface="League Gothic"/>
              </a:defRPr>
            </a:lvl2pPr>
            <a:lvl3pPr algn="l">
              <a:lnSpc>
                <a:spcPct val="100000"/>
              </a:lnSpc>
              <a:buFontTx/>
              <a:buNone/>
              <a:defRPr>
                <a:latin typeface="League Gothic"/>
                <a:cs typeface="League Gothic"/>
              </a:defRPr>
            </a:lvl3pPr>
            <a:lvl4pPr algn="l">
              <a:lnSpc>
                <a:spcPct val="100000"/>
              </a:lnSpc>
              <a:buFontTx/>
              <a:buNone/>
              <a:defRPr>
                <a:latin typeface="League Gothic"/>
                <a:cs typeface="League Gothic"/>
              </a:defRPr>
            </a:lvl4pPr>
            <a:lvl5pPr algn="l">
              <a:lnSpc>
                <a:spcPct val="100000"/>
              </a:lnSpc>
              <a:buFontTx/>
              <a:buNone/>
              <a:defRPr>
                <a:latin typeface="League Gothic"/>
                <a:cs typeface="League Gothic"/>
              </a:defRPr>
            </a:lvl5pPr>
          </a:lstStyle>
          <a:p>
            <a:pPr lvl="0"/>
            <a:r>
              <a:rPr lang="en-US" dirty="0"/>
              <a:t>Click to edit Master text styles</a:t>
            </a:r>
            <a:endParaRPr lang="en-US" dirty="0"/>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Big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7644" y="195263"/>
            <a:ext cx="8776097" cy="4455719"/>
          </a:xfrm>
          <a:prstGeom prst="rect">
            <a:avLst/>
          </a:prstGeom>
        </p:spPr>
        <p:txBody>
          <a:bodyPr vert="horz" lIns="34290" tIns="17145" rIns="34290" bIns="17145"/>
          <a:lstStyle/>
          <a:p>
            <a:endParaRPr lang="en-US"/>
          </a:p>
        </p:txBody>
      </p:sp>
      <p:sp>
        <p:nvSpPr>
          <p:cNvPr id="3"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chemeClr val="bg1"/>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Larg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3734907" y="1032579"/>
            <a:ext cx="4951893" cy="3078342"/>
          </a:xfrm>
          <a:prstGeom prst="rect">
            <a:avLst/>
          </a:prstGeom>
        </p:spPr>
        <p:txBody>
          <a:bodyPr vert="horz" lIns="34290" tIns="17145" rIns="34290" bIns="17145" anchor="ctr"/>
          <a:lstStyle>
            <a:lvl1pPr algn="l">
              <a:lnSpc>
                <a:spcPct val="100000"/>
              </a:lnSpc>
              <a:buFontTx/>
              <a:buNone/>
              <a:defRPr sz="3600">
                <a:latin typeface="League Gothic"/>
                <a:cs typeface="League Gothic"/>
              </a:defRPr>
            </a:lvl1pPr>
            <a:lvl2pPr algn="l">
              <a:lnSpc>
                <a:spcPct val="100000"/>
              </a:lnSpc>
              <a:buFontTx/>
              <a:buNone/>
              <a:defRPr>
                <a:latin typeface="League Gothic"/>
                <a:cs typeface="League Gothic"/>
              </a:defRPr>
            </a:lvl2pPr>
            <a:lvl3pPr algn="l">
              <a:lnSpc>
                <a:spcPct val="100000"/>
              </a:lnSpc>
              <a:buFontTx/>
              <a:buNone/>
              <a:defRPr>
                <a:latin typeface="League Gothic"/>
                <a:cs typeface="League Gothic"/>
              </a:defRPr>
            </a:lvl3pPr>
            <a:lvl4pPr algn="l">
              <a:lnSpc>
                <a:spcPct val="100000"/>
              </a:lnSpc>
              <a:buFontTx/>
              <a:buNone/>
              <a:defRPr>
                <a:latin typeface="League Gothic"/>
                <a:cs typeface="League Gothic"/>
              </a:defRPr>
            </a:lvl4pPr>
            <a:lvl5pPr algn="l">
              <a:lnSpc>
                <a:spcPct val="100000"/>
              </a:lnSpc>
              <a:buFontTx/>
              <a:buNone/>
              <a:defRPr>
                <a:latin typeface="League Gothic"/>
                <a:cs typeface="League Gothic"/>
              </a:defRPr>
            </a:lvl5pPr>
          </a:lstStyle>
          <a:p>
            <a:pPr lvl="0"/>
            <a:r>
              <a:rPr lang="en-US" dirty="0"/>
              <a:t>Click to edit Master text styles</a:t>
            </a:r>
            <a:endParaRPr lang="en-US" dirty="0"/>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3734907" y="1032579"/>
            <a:ext cx="4951893" cy="3078342"/>
          </a:xfrm>
          <a:prstGeom prst="rect">
            <a:avLst/>
          </a:prstGeom>
        </p:spPr>
        <p:txBody>
          <a:bodyPr vert="horz" lIns="34290" tIns="17145" rIns="34290" bIns="17145" anchor="ctr"/>
          <a:lstStyle>
            <a:lvl1pPr algn="l">
              <a:lnSpc>
                <a:spcPct val="100000"/>
              </a:lnSpc>
              <a:buFontTx/>
              <a:buNone/>
              <a:defRPr>
                <a:latin typeface="League Gothic"/>
                <a:cs typeface="League Gothic"/>
              </a:defRPr>
            </a:lvl1pPr>
            <a:lvl2pPr algn="l">
              <a:lnSpc>
                <a:spcPct val="100000"/>
              </a:lnSpc>
              <a:buFontTx/>
              <a:buNone/>
              <a:defRPr>
                <a:latin typeface="League Gothic"/>
                <a:cs typeface="League Gothic"/>
              </a:defRPr>
            </a:lvl2pPr>
            <a:lvl3pPr algn="l">
              <a:lnSpc>
                <a:spcPct val="100000"/>
              </a:lnSpc>
              <a:buFontTx/>
              <a:buNone/>
              <a:defRPr>
                <a:latin typeface="League Gothic"/>
                <a:cs typeface="League Gothic"/>
              </a:defRPr>
            </a:lvl3pPr>
            <a:lvl4pPr algn="l">
              <a:lnSpc>
                <a:spcPct val="100000"/>
              </a:lnSpc>
              <a:buFontTx/>
              <a:buNone/>
              <a:defRPr>
                <a:latin typeface="League Gothic"/>
                <a:cs typeface="League Gothic"/>
              </a:defRPr>
            </a:lvl4pPr>
            <a:lvl5pPr algn="l">
              <a:lnSpc>
                <a:spcPct val="100000"/>
              </a:lnSpc>
              <a:buFontTx/>
              <a:buNone/>
              <a:defRPr>
                <a:latin typeface="League Gothic"/>
                <a:cs typeface="League Gothic"/>
              </a:defRPr>
            </a:lvl5pPr>
          </a:lstStyle>
          <a:p>
            <a:pPr lvl="0"/>
            <a:r>
              <a:rPr lang="en-US" dirty="0"/>
              <a:t>Click to edit Master text styles</a:t>
            </a:r>
            <a:endParaRPr lang="en-US" dirty="0"/>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3734907" y="1032579"/>
            <a:ext cx="4951893" cy="3078342"/>
          </a:xfrm>
          <a:prstGeom prst="rect">
            <a:avLst/>
          </a:prstGeom>
        </p:spPr>
        <p:txBody>
          <a:bodyPr vert="horz" lIns="34290" tIns="17145" rIns="34290" bIns="17145"/>
          <a:lstStyle>
            <a:lvl1pPr marL="321310" indent="-321310">
              <a:buFont typeface="Arial" panose="020B0604020202020204"/>
              <a:buChar char="•"/>
              <a:defRPr>
                <a:latin typeface="League Gothic"/>
                <a:cs typeface="League Gothic"/>
              </a:defRPr>
            </a:lvl1pPr>
            <a:lvl2pPr marL="321310" indent="-321310">
              <a:buFont typeface="Arial" panose="020B0604020202020204"/>
              <a:buChar char="•"/>
              <a:defRPr>
                <a:latin typeface="League Gothic"/>
                <a:cs typeface="League Gothic"/>
              </a:defRPr>
            </a:lvl2pPr>
            <a:lvl3pPr marL="321310" indent="-321310">
              <a:buFont typeface="Arial" panose="020B0604020202020204"/>
              <a:buChar char="•"/>
              <a:defRPr>
                <a:latin typeface="League Gothic"/>
                <a:cs typeface="League Gothic"/>
              </a:defRPr>
            </a:lvl3pPr>
            <a:lvl4pPr marL="321310" indent="-321310">
              <a:buFont typeface="Arial" panose="020B0604020202020204"/>
              <a:buChar char="•"/>
              <a:defRPr>
                <a:latin typeface="League Gothic"/>
                <a:cs typeface="League Gothic"/>
              </a:defRPr>
            </a:lvl4pPr>
            <a:lvl5pPr marL="321310" indent="-321310">
              <a:buFont typeface="Arial" panose="020B0604020202020204"/>
              <a:buChar char="•"/>
              <a:defRPr>
                <a:latin typeface="League Gothic"/>
                <a:cs typeface="League Gothic"/>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Media Placeholder 4"/>
          <p:cNvSpPr>
            <a:spLocks noGrp="1"/>
          </p:cNvSpPr>
          <p:nvPr>
            <p:ph type="media" sz="quarter" idx="10"/>
          </p:nvPr>
        </p:nvSpPr>
        <p:spPr>
          <a:xfrm>
            <a:off x="3842743" y="1032579"/>
            <a:ext cx="4941689" cy="3078342"/>
          </a:xfrm>
          <a:prstGeom prst="rect">
            <a:avLst/>
          </a:prstGeom>
        </p:spPr>
        <p:txBody>
          <a:bodyPr vert="horz" lIns="34290" tIns="17145" rIns="34290" bIns="17145"/>
          <a:lstStyle/>
          <a:p>
            <a:endParaRPr lang="en-US"/>
          </a:p>
        </p:txBody>
      </p:sp>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rgbClr val="FFFFFF"/>
                </a:solidFill>
                <a:effectLst>
                  <a:outerShdw blurRad="50800" dist="38100" dir="2700000" algn="tl" rotWithShape="0">
                    <a:prstClr val="black">
                      <a:alpha val="40000"/>
                    </a:prstClr>
                  </a:outerShdw>
                </a:effectLst>
                <a:latin typeface="League Gothic"/>
                <a:cs typeface="League Gothic"/>
              </a:defRPr>
            </a:lvl1pPr>
          </a:lstStyle>
          <a:p>
            <a:r>
              <a:rPr lang="en-US" dirty="0"/>
              <a:t>YOUR COMPANY NAME  |  LONG AND INTERESTING PRESENTATION TITLE  |  VERSION NO. XX  |  06/06/2012</a:t>
            </a:r>
            <a:endParaRPr lang="en-US" dirty="0"/>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1.jpe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3" Type="http://schemas.openxmlformats.org/officeDocument/2006/relationships/theme" Target="../theme/theme3.xml"/><Relationship Id="rId12" Type="http://schemas.openxmlformats.org/officeDocument/2006/relationships/image" Target="../media/image3.png"/><Relationship Id="rId11" Type="http://schemas.openxmlformats.org/officeDocument/2006/relationships/image" Target="../media/image1.jpeg"/><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395287" y="461963"/>
            <a:ext cx="4176713" cy="248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p>
            <a:pPr lvl="0"/>
            <a:r>
              <a:rPr lang="en-US" dirty="0">
                <a:sym typeface="Zerox" charset="0"/>
              </a:rPr>
              <a:t>Click to edit Master title style</a:t>
            </a:r>
            <a:endParaRPr lang="en-US" dirty="0">
              <a:sym typeface="Zerox" charset="0"/>
            </a:endParaRPr>
          </a:p>
        </p:txBody>
      </p:sp>
      <p:sp>
        <p:nvSpPr>
          <p:cNvPr id="1026" name="Rectangle 2"/>
          <p:cNvSpPr>
            <a:spLocks noGrp="1" noChangeArrowheads="1"/>
          </p:cNvSpPr>
          <p:nvPr>
            <p:ph type="body" idx="1"/>
          </p:nvPr>
        </p:nvSpPr>
        <p:spPr bwMode="auto">
          <a:xfrm>
            <a:off x="395287" y="3314700"/>
            <a:ext cx="4176713" cy="168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dirty="0">
                <a:sym typeface="League Gothic" charset="0"/>
              </a:rPr>
              <a:t>Click to edit Master text styles</a:t>
            </a:r>
            <a:endParaRPr lang="en-US" dirty="0">
              <a:sym typeface="League Gothic" charset="0"/>
            </a:endParaRPr>
          </a:p>
          <a:p>
            <a:pPr lvl="1"/>
            <a:r>
              <a:rPr lang="en-US" dirty="0">
                <a:sym typeface="League Gothic" charset="0"/>
              </a:rPr>
              <a:t>Second level</a:t>
            </a:r>
            <a:endParaRPr lang="en-US" dirty="0">
              <a:sym typeface="League Gothic" charset="0"/>
            </a:endParaRPr>
          </a:p>
          <a:p>
            <a:pPr lvl="2"/>
            <a:r>
              <a:rPr lang="en-US" dirty="0">
                <a:sym typeface="League Gothic" charset="0"/>
              </a:rPr>
              <a:t>Third level</a:t>
            </a:r>
            <a:endParaRPr lang="en-US" dirty="0">
              <a:sym typeface="League Gothic" charset="0"/>
            </a:endParaRPr>
          </a:p>
          <a:p>
            <a:pPr lvl="3"/>
            <a:r>
              <a:rPr lang="en-US" dirty="0">
                <a:sym typeface="League Gothic" charset="0"/>
              </a:rPr>
              <a:t>Fourth level</a:t>
            </a:r>
            <a:endParaRPr lang="en-US" dirty="0">
              <a:sym typeface="League Gothic" charset="0"/>
            </a:endParaRPr>
          </a:p>
        </p:txBody>
      </p:sp>
      <p:pic>
        <p:nvPicPr>
          <p:cNvPr id="102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3057525"/>
            <a:ext cx="8139113"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fade thruBlk="1"/>
  </p:transition>
  <p:hf sldNum="0" hdr="0" dt="0"/>
  <p:txStyles>
    <p:title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p:titleStyle>
    <p:bodyStyle>
      <a:lvl1pPr algn="r" rtl="0" fontAlgn="base">
        <a:lnSpc>
          <a:spcPct val="90000"/>
        </a:lnSpc>
        <a:spcBef>
          <a:spcPct val="0"/>
        </a:spcBef>
        <a:spcAft>
          <a:spcPct val="0"/>
        </a:spcAft>
        <a:defRPr sz="3600">
          <a:solidFill>
            <a:srgbClr val="FFFFFF"/>
          </a:solidFill>
          <a:latin typeface="+mn-lt"/>
          <a:ea typeface="+mn-ea"/>
          <a:cs typeface="+mn-cs"/>
          <a:sym typeface="League Gothic" charset="0"/>
        </a:defRPr>
      </a:lvl1pPr>
      <a:lvl2pPr algn="r" rtl="0" fontAlgn="base">
        <a:lnSpc>
          <a:spcPct val="90000"/>
        </a:lnSpc>
        <a:spcBef>
          <a:spcPct val="0"/>
        </a:spcBef>
        <a:spcAft>
          <a:spcPct val="0"/>
        </a:spcAft>
        <a:defRPr sz="2700">
          <a:solidFill>
            <a:srgbClr val="FFFFFF"/>
          </a:solidFill>
          <a:latin typeface="+mn-lt"/>
          <a:ea typeface="+mn-ea"/>
          <a:cs typeface="+mn-cs"/>
          <a:sym typeface="League Gothic" charset="0"/>
        </a:defRPr>
      </a:lvl2pPr>
      <a:lvl3pPr algn="r" rtl="0" fontAlgn="base">
        <a:lnSpc>
          <a:spcPct val="90000"/>
        </a:lnSpc>
        <a:spcBef>
          <a:spcPct val="0"/>
        </a:spcBef>
        <a:spcAft>
          <a:spcPct val="0"/>
        </a:spcAft>
        <a:defRPr sz="2400">
          <a:solidFill>
            <a:srgbClr val="FFFFFF"/>
          </a:solidFill>
          <a:latin typeface="+mn-lt"/>
          <a:ea typeface="+mn-ea"/>
          <a:cs typeface="+mn-cs"/>
          <a:sym typeface="League Gothic" charset="0"/>
        </a:defRPr>
      </a:lvl3pPr>
      <a:lvl4pPr algn="r" rtl="0" fontAlgn="base">
        <a:lnSpc>
          <a:spcPct val="90000"/>
        </a:lnSpc>
        <a:spcBef>
          <a:spcPct val="0"/>
        </a:spcBef>
        <a:spcAft>
          <a:spcPct val="0"/>
        </a:spcAft>
        <a:defRPr sz="1800">
          <a:solidFill>
            <a:srgbClr val="FFFFFF"/>
          </a:solidFill>
          <a:latin typeface="+mn-lt"/>
          <a:ea typeface="+mn-ea"/>
          <a:cs typeface="+mn-cs"/>
          <a:sym typeface="League Gothic" charset="0"/>
        </a:defRPr>
      </a:lvl4pPr>
      <a:lvl5pPr algn="r" rtl="0" fontAlgn="base">
        <a:lnSpc>
          <a:spcPct val="90000"/>
        </a:lnSpc>
        <a:spcBef>
          <a:spcPct val="0"/>
        </a:spcBef>
        <a:spcAft>
          <a:spcPct val="0"/>
        </a:spcAft>
        <a:defRPr sz="1800">
          <a:solidFill>
            <a:srgbClr val="FFFFFF"/>
          </a:solidFill>
          <a:latin typeface="+mn-lt"/>
          <a:ea typeface="+mn-ea"/>
          <a:cs typeface="+mn-cs"/>
          <a:sym typeface="League Gothic" charset="0"/>
        </a:defRPr>
      </a:lvl5pPr>
      <a:lvl6pPr marL="171450" algn="r" rtl="0" fontAlgn="base">
        <a:lnSpc>
          <a:spcPct val="90000"/>
        </a:lnSpc>
        <a:spcBef>
          <a:spcPct val="0"/>
        </a:spcBef>
        <a:spcAft>
          <a:spcPct val="0"/>
        </a:spcAft>
        <a:defRPr sz="1800">
          <a:solidFill>
            <a:srgbClr val="FFFFFF"/>
          </a:solidFill>
          <a:latin typeface="+mn-lt"/>
          <a:ea typeface="+mn-ea"/>
          <a:cs typeface="+mn-cs"/>
          <a:sym typeface="League Gothic" charset="0"/>
        </a:defRPr>
      </a:lvl6pPr>
      <a:lvl7pPr marL="342900" algn="r" rtl="0" fontAlgn="base">
        <a:lnSpc>
          <a:spcPct val="90000"/>
        </a:lnSpc>
        <a:spcBef>
          <a:spcPct val="0"/>
        </a:spcBef>
        <a:spcAft>
          <a:spcPct val="0"/>
        </a:spcAft>
        <a:defRPr sz="1800">
          <a:solidFill>
            <a:srgbClr val="FFFFFF"/>
          </a:solidFill>
          <a:latin typeface="+mn-lt"/>
          <a:ea typeface="+mn-ea"/>
          <a:cs typeface="+mn-cs"/>
          <a:sym typeface="League Gothic" charset="0"/>
        </a:defRPr>
      </a:lvl7pPr>
      <a:lvl8pPr marL="514350" algn="r" rtl="0" fontAlgn="base">
        <a:lnSpc>
          <a:spcPct val="90000"/>
        </a:lnSpc>
        <a:spcBef>
          <a:spcPct val="0"/>
        </a:spcBef>
        <a:spcAft>
          <a:spcPct val="0"/>
        </a:spcAft>
        <a:defRPr sz="1800">
          <a:solidFill>
            <a:srgbClr val="FFFFFF"/>
          </a:solidFill>
          <a:latin typeface="+mn-lt"/>
          <a:ea typeface="+mn-ea"/>
          <a:cs typeface="+mn-cs"/>
          <a:sym typeface="League Gothic" charset="0"/>
        </a:defRPr>
      </a:lvl8pPr>
      <a:lvl9pPr marL="685800" algn="r" rtl="0" fontAlgn="base">
        <a:lnSpc>
          <a:spcPct val="90000"/>
        </a:lnSpc>
        <a:spcBef>
          <a:spcPct val="0"/>
        </a:spcBef>
        <a:spcAft>
          <a:spcPct val="0"/>
        </a:spcAft>
        <a:defRPr sz="1800">
          <a:solidFill>
            <a:srgbClr val="FFFFFF"/>
          </a:solidFill>
          <a:latin typeface="+mn-lt"/>
          <a:ea typeface="+mn-ea"/>
          <a:cs typeface="+mn-cs"/>
          <a:sym typeface="League Gothic"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95287" y="514350"/>
            <a:ext cx="4176713" cy="206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p>
            <a:pPr lvl="0"/>
            <a:r>
              <a:rPr lang="en-US" dirty="0">
                <a:sym typeface="Zerox" charset="0"/>
              </a:rPr>
              <a:t>Click to edit Master title style</a:t>
            </a:r>
            <a:endParaRPr lang="en-US" dirty="0">
              <a:sym typeface="Zerox" charset="0"/>
            </a:endParaRPr>
          </a:p>
        </p:txBody>
      </p:sp>
      <p:sp>
        <p:nvSpPr>
          <p:cNvPr id="4098" name="Rectangle 2"/>
          <p:cNvSpPr>
            <a:spLocks noGrp="1" noChangeArrowheads="1"/>
          </p:cNvSpPr>
          <p:nvPr>
            <p:ph type="body" idx="1"/>
          </p:nvPr>
        </p:nvSpPr>
        <p:spPr bwMode="auto">
          <a:xfrm>
            <a:off x="395287" y="2571750"/>
            <a:ext cx="4176713"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dirty="0">
                <a:sym typeface="League Gothic" charset="0"/>
              </a:rPr>
              <a:t>Click to edit Master text styles</a:t>
            </a:r>
            <a:endParaRPr lang="en-US" dirty="0">
              <a:sym typeface="League Gothic" charset="0"/>
            </a:endParaRPr>
          </a:p>
          <a:p>
            <a:pPr lvl="1"/>
            <a:r>
              <a:rPr lang="en-US" dirty="0">
                <a:sym typeface="League Gothic" charset="0"/>
              </a:rPr>
              <a:t>Second level</a:t>
            </a:r>
            <a:endParaRPr lang="en-US" dirty="0">
              <a:sym typeface="League Gothic" charset="0"/>
            </a:endParaRPr>
          </a:p>
          <a:p>
            <a:pPr lvl="2"/>
            <a:r>
              <a:rPr lang="en-US" dirty="0">
                <a:sym typeface="League Gothic" charset="0"/>
              </a:rPr>
              <a:t>Third level</a:t>
            </a:r>
            <a:endParaRPr lang="en-US" dirty="0">
              <a:sym typeface="League Gothic" charset="0"/>
            </a:endParaRPr>
          </a:p>
          <a:p>
            <a:pPr lvl="3"/>
            <a:r>
              <a:rPr lang="en-US" dirty="0">
                <a:sym typeface="League Gothic" charset="0"/>
              </a:rPr>
              <a:t>Fourth level</a:t>
            </a:r>
            <a:endParaRPr lang="en-US" dirty="0">
              <a:sym typeface="League Gothic" charset="0"/>
            </a:endParaRPr>
          </a:p>
          <a:p>
            <a:pPr lvl="4"/>
            <a:r>
              <a:rPr lang="en-US" dirty="0">
                <a:sym typeface="League Gothic" charset="0"/>
              </a:rPr>
              <a:t>Fifth level</a:t>
            </a:r>
            <a:endParaRPr lang="en-US" dirty="0">
              <a:sym typeface="League Gothic" charset="0"/>
            </a:endParaRPr>
          </a:p>
        </p:txBody>
      </p:sp>
      <p:sp>
        <p:nvSpPr>
          <p:cNvPr id="2"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chemeClr val="bg1"/>
                </a:solidFill>
                <a:effectLst>
                  <a:outerShdw blurRad="50800" dist="38100" dir="2700000" algn="tl" rotWithShape="0">
                    <a:prstClr val="black">
                      <a:alpha val="40000"/>
                    </a:prstClr>
                  </a:outerShdw>
                </a:effectLst>
                <a:latin typeface="League Gothic"/>
                <a:cs typeface="League Gothic"/>
              </a:defRPr>
            </a:lvl1pPr>
          </a:lstStyle>
          <a:p>
            <a:r>
              <a:rPr lang="en-US"/>
              <a:t>YOUR COMPANY NAME  |  LONG AND INTERESTING PRESENTATION TITLE  |  VERSION NO. XX  |  06/06/2012</a:t>
            </a:r>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ransition spd="med">
    <p:fade thruBlk="1"/>
  </p:transition>
  <p:hf sldNum="0" hdr="0" dt="0"/>
  <p:txStyles>
    <p:title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p:titleStyle>
    <p:bodyStyle>
      <a:lvl1pPr algn="r" rtl="0" fontAlgn="base">
        <a:lnSpc>
          <a:spcPct val="90000"/>
        </a:lnSpc>
        <a:spcBef>
          <a:spcPct val="0"/>
        </a:spcBef>
        <a:spcAft>
          <a:spcPct val="0"/>
        </a:spcAft>
        <a:defRPr sz="3600">
          <a:solidFill>
            <a:srgbClr val="FFFFFF"/>
          </a:solidFill>
          <a:latin typeface="+mn-lt"/>
          <a:ea typeface="+mn-ea"/>
          <a:cs typeface="+mn-cs"/>
          <a:sym typeface="League Gothic" charset="0"/>
        </a:defRPr>
      </a:lvl1pPr>
      <a:lvl2pPr algn="r" rtl="0" fontAlgn="base">
        <a:lnSpc>
          <a:spcPct val="90000"/>
        </a:lnSpc>
        <a:spcBef>
          <a:spcPct val="0"/>
        </a:spcBef>
        <a:spcAft>
          <a:spcPct val="0"/>
        </a:spcAft>
        <a:defRPr sz="2700">
          <a:solidFill>
            <a:srgbClr val="FFFFFF"/>
          </a:solidFill>
          <a:latin typeface="+mn-lt"/>
          <a:ea typeface="+mn-ea"/>
          <a:cs typeface="+mn-cs"/>
          <a:sym typeface="League Gothic" charset="0"/>
        </a:defRPr>
      </a:lvl2pPr>
      <a:lvl3pPr algn="r" rtl="0" fontAlgn="base">
        <a:lnSpc>
          <a:spcPct val="90000"/>
        </a:lnSpc>
        <a:spcBef>
          <a:spcPct val="0"/>
        </a:spcBef>
        <a:spcAft>
          <a:spcPct val="0"/>
        </a:spcAft>
        <a:defRPr sz="2400">
          <a:solidFill>
            <a:srgbClr val="FFFFFF"/>
          </a:solidFill>
          <a:latin typeface="+mn-lt"/>
          <a:ea typeface="+mn-ea"/>
          <a:cs typeface="+mn-cs"/>
          <a:sym typeface="League Gothic" charset="0"/>
        </a:defRPr>
      </a:lvl3pPr>
      <a:lvl4pPr algn="r" rtl="0" fontAlgn="base">
        <a:lnSpc>
          <a:spcPct val="90000"/>
        </a:lnSpc>
        <a:spcBef>
          <a:spcPct val="0"/>
        </a:spcBef>
        <a:spcAft>
          <a:spcPct val="0"/>
        </a:spcAft>
        <a:defRPr sz="1800">
          <a:solidFill>
            <a:srgbClr val="FFFFFF"/>
          </a:solidFill>
          <a:latin typeface="+mn-lt"/>
          <a:ea typeface="+mn-ea"/>
          <a:cs typeface="+mn-cs"/>
          <a:sym typeface="League Gothic" charset="0"/>
        </a:defRPr>
      </a:lvl4pPr>
      <a:lvl5pPr algn="r" rtl="0" fontAlgn="base">
        <a:lnSpc>
          <a:spcPct val="90000"/>
        </a:lnSpc>
        <a:spcBef>
          <a:spcPct val="0"/>
        </a:spcBef>
        <a:spcAft>
          <a:spcPct val="0"/>
        </a:spcAft>
        <a:defRPr sz="1800">
          <a:solidFill>
            <a:srgbClr val="FFFFFF"/>
          </a:solidFill>
          <a:latin typeface="+mn-lt"/>
          <a:ea typeface="+mn-ea"/>
          <a:cs typeface="+mn-cs"/>
          <a:sym typeface="League Gothic" charset="0"/>
        </a:defRPr>
      </a:lvl5pPr>
      <a:lvl6pPr marL="171450" algn="r" rtl="0" fontAlgn="base">
        <a:lnSpc>
          <a:spcPct val="90000"/>
        </a:lnSpc>
        <a:spcBef>
          <a:spcPct val="0"/>
        </a:spcBef>
        <a:spcAft>
          <a:spcPct val="0"/>
        </a:spcAft>
        <a:defRPr sz="1800">
          <a:solidFill>
            <a:srgbClr val="FFFFFF"/>
          </a:solidFill>
          <a:latin typeface="+mn-lt"/>
          <a:ea typeface="+mn-ea"/>
          <a:cs typeface="+mn-cs"/>
          <a:sym typeface="League Gothic" charset="0"/>
        </a:defRPr>
      </a:lvl6pPr>
      <a:lvl7pPr marL="342900" algn="r" rtl="0" fontAlgn="base">
        <a:lnSpc>
          <a:spcPct val="90000"/>
        </a:lnSpc>
        <a:spcBef>
          <a:spcPct val="0"/>
        </a:spcBef>
        <a:spcAft>
          <a:spcPct val="0"/>
        </a:spcAft>
        <a:defRPr sz="1800">
          <a:solidFill>
            <a:srgbClr val="FFFFFF"/>
          </a:solidFill>
          <a:latin typeface="+mn-lt"/>
          <a:ea typeface="+mn-ea"/>
          <a:cs typeface="+mn-cs"/>
          <a:sym typeface="League Gothic" charset="0"/>
        </a:defRPr>
      </a:lvl7pPr>
      <a:lvl8pPr marL="514350" algn="r" rtl="0" fontAlgn="base">
        <a:lnSpc>
          <a:spcPct val="90000"/>
        </a:lnSpc>
        <a:spcBef>
          <a:spcPct val="0"/>
        </a:spcBef>
        <a:spcAft>
          <a:spcPct val="0"/>
        </a:spcAft>
        <a:defRPr sz="1800">
          <a:solidFill>
            <a:srgbClr val="FFFFFF"/>
          </a:solidFill>
          <a:latin typeface="+mn-lt"/>
          <a:ea typeface="+mn-ea"/>
          <a:cs typeface="+mn-cs"/>
          <a:sym typeface="League Gothic" charset="0"/>
        </a:defRPr>
      </a:lvl8pPr>
      <a:lvl9pPr marL="685800" algn="r" rtl="0" fontAlgn="base">
        <a:lnSpc>
          <a:spcPct val="90000"/>
        </a:lnSpc>
        <a:spcBef>
          <a:spcPct val="0"/>
        </a:spcBef>
        <a:spcAft>
          <a:spcPct val="0"/>
        </a:spcAft>
        <a:defRPr sz="1800">
          <a:solidFill>
            <a:srgbClr val="FFFFFF"/>
          </a:solidFill>
          <a:latin typeface="+mn-lt"/>
          <a:ea typeface="+mn-ea"/>
          <a:cs typeface="+mn-cs"/>
          <a:sym typeface="League Gothic"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80975" y="1028700"/>
            <a:ext cx="2924175"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ctr" anchorCtr="0" compatLnSpc="1"/>
          <a:lstStyle/>
          <a:p>
            <a:pPr lvl="0"/>
            <a:r>
              <a:rPr lang="en-US" dirty="0">
                <a:sym typeface="Zerox" charset="0"/>
              </a:rPr>
              <a:t>Click to edit Master title style</a:t>
            </a:r>
            <a:endParaRPr lang="en-US" dirty="0">
              <a:sym typeface="Zerox" charset="0"/>
            </a:endParaRPr>
          </a:p>
        </p:txBody>
      </p:sp>
      <p:pic>
        <p:nvPicPr>
          <p:cNvPr id="6146" name="Picture 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8880" y="990600"/>
            <a:ext cx="80963"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 name="Footer Placeholder 1"/>
          <p:cNvSpPr>
            <a:spLocks noGrp="1"/>
          </p:cNvSpPr>
          <p:nvPr>
            <p:ph type="ftr" sz="quarter" idx="3"/>
          </p:nvPr>
        </p:nvSpPr>
        <p:spPr>
          <a:xfrm>
            <a:off x="143508" y="4875274"/>
            <a:ext cx="8883987" cy="268226"/>
          </a:xfrm>
          <a:prstGeom prst="rect">
            <a:avLst/>
          </a:prstGeom>
        </p:spPr>
        <p:txBody>
          <a:bodyPr vert="horz" lIns="34290" tIns="17145" rIns="34290" bIns="17145" rtlCol="0" anchor="ctr"/>
          <a:lstStyle>
            <a:lvl1pPr algn="l">
              <a:defRPr sz="1100">
                <a:solidFill>
                  <a:schemeClr val="tx1"/>
                </a:solidFill>
                <a:effectLst>
                  <a:outerShdw blurRad="50800" dist="38100" dir="2700000" algn="tl" rotWithShape="0">
                    <a:prstClr val="black">
                      <a:alpha val="40000"/>
                    </a:prstClr>
                  </a:outerShdw>
                </a:effectLst>
                <a:latin typeface="League Gothic"/>
                <a:cs typeface="League Gothic"/>
              </a:defRPr>
            </a:lvl1pPr>
          </a:lstStyle>
          <a:p>
            <a:r>
              <a:rPr lang="en-US"/>
              <a:t>YOUR COMPANY NAME  |  LONG AND INTERESTING PRESENTATION TITLE  |  VERSION NO. XX  |  06/06/2012</a:t>
            </a:r>
            <a:endParaRPr 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transition spd="med">
    <p:fade thruBlk="1"/>
  </p:transition>
  <p:hf sldNum="0" hdr="0" dt="0"/>
  <p:txStyles>
    <p:titleStyle>
      <a:lvl1pPr algn="r" rtl="0" fontAlgn="base">
        <a:lnSpc>
          <a:spcPts val="5365"/>
        </a:lnSpc>
        <a:spcBef>
          <a:spcPct val="0"/>
        </a:spcBef>
        <a:spcAft>
          <a:spcPct val="0"/>
        </a:spcAft>
        <a:defRPr sz="3800">
          <a:solidFill>
            <a:srgbClr val="F6F9F9"/>
          </a:solidFill>
          <a:latin typeface="+mj-lt"/>
          <a:ea typeface="+mj-ea"/>
          <a:cs typeface="+mj-cs"/>
          <a:sym typeface="Zerox" charset="0"/>
        </a:defRPr>
      </a:lvl1pPr>
      <a:lvl2pPr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2pPr>
      <a:lvl3pPr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3pPr>
      <a:lvl4pPr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4pPr>
      <a:lvl5pPr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5pPr>
      <a:lvl6pPr marL="171450"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6pPr>
      <a:lvl7pPr marL="342900"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7pPr>
      <a:lvl8pPr marL="514350"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8pPr>
      <a:lvl9pPr marL="685800" algn="r" rtl="0" fontAlgn="base">
        <a:spcBef>
          <a:spcPct val="0"/>
        </a:spcBef>
        <a:spcAft>
          <a:spcPct val="0"/>
        </a:spcAft>
        <a:defRPr sz="3800">
          <a:solidFill>
            <a:srgbClr val="F6F9F9"/>
          </a:solidFill>
          <a:latin typeface="Zerox" charset="0"/>
          <a:ea typeface="ヒラギノ角ゴ ProN W3" charset="0"/>
          <a:cs typeface="ヒラギノ角ゴ ProN W3" charset="0"/>
          <a:sym typeface="Zerox" charset="0"/>
        </a:defRPr>
      </a:lvl9pPr>
    </p:titleStyle>
    <p:bodyStyle>
      <a:lvl1pPr algn="l" rtl="0" fontAlgn="base">
        <a:spcBef>
          <a:spcPts val="1950"/>
        </a:spcBef>
        <a:spcAft>
          <a:spcPct val="0"/>
        </a:spcAft>
        <a:defRPr sz="2400">
          <a:solidFill>
            <a:srgbClr val="FFFFFF"/>
          </a:solidFill>
          <a:latin typeface="+mn-lt"/>
          <a:ea typeface="+mn-ea"/>
          <a:cs typeface="+mn-cs"/>
          <a:sym typeface="M+ 1m regular" charset="0"/>
        </a:defRPr>
      </a:lvl1pPr>
      <a:lvl2pPr algn="l" rtl="0" fontAlgn="base">
        <a:spcBef>
          <a:spcPts val="1950"/>
        </a:spcBef>
        <a:spcAft>
          <a:spcPct val="0"/>
        </a:spcAft>
        <a:defRPr sz="2400">
          <a:solidFill>
            <a:srgbClr val="FFFFFF"/>
          </a:solidFill>
          <a:latin typeface="+mn-lt"/>
          <a:ea typeface="+mn-ea"/>
          <a:cs typeface="+mn-cs"/>
          <a:sym typeface="M+ 1m regular" charset="0"/>
        </a:defRPr>
      </a:lvl2pPr>
      <a:lvl3pPr algn="l" rtl="0" fontAlgn="base">
        <a:spcBef>
          <a:spcPts val="1950"/>
        </a:spcBef>
        <a:spcAft>
          <a:spcPct val="0"/>
        </a:spcAft>
        <a:defRPr sz="2400">
          <a:solidFill>
            <a:srgbClr val="FFFFFF"/>
          </a:solidFill>
          <a:latin typeface="+mn-lt"/>
          <a:ea typeface="+mn-ea"/>
          <a:cs typeface="+mn-cs"/>
          <a:sym typeface="M+ 1m regular" charset="0"/>
        </a:defRPr>
      </a:lvl3pPr>
      <a:lvl4pPr algn="l" rtl="0" fontAlgn="base">
        <a:spcBef>
          <a:spcPts val="1950"/>
        </a:spcBef>
        <a:spcAft>
          <a:spcPct val="0"/>
        </a:spcAft>
        <a:defRPr sz="2400">
          <a:solidFill>
            <a:srgbClr val="FFFFFF"/>
          </a:solidFill>
          <a:latin typeface="+mn-lt"/>
          <a:ea typeface="+mn-ea"/>
          <a:cs typeface="+mn-cs"/>
          <a:sym typeface="M+ 1m regular" charset="0"/>
        </a:defRPr>
      </a:lvl4pPr>
      <a:lvl5pPr algn="l" rtl="0" fontAlgn="base">
        <a:spcBef>
          <a:spcPts val="1950"/>
        </a:spcBef>
        <a:spcAft>
          <a:spcPct val="0"/>
        </a:spcAft>
        <a:defRPr sz="2400">
          <a:solidFill>
            <a:srgbClr val="FFFFFF"/>
          </a:solidFill>
          <a:latin typeface="+mn-lt"/>
          <a:ea typeface="+mn-ea"/>
          <a:cs typeface="+mn-cs"/>
          <a:sym typeface="M+ 1m regular" charset="0"/>
        </a:defRPr>
      </a:lvl5pPr>
      <a:lvl6pPr marL="171450" algn="l" rtl="0" fontAlgn="base">
        <a:spcBef>
          <a:spcPts val="1950"/>
        </a:spcBef>
        <a:spcAft>
          <a:spcPct val="0"/>
        </a:spcAft>
        <a:defRPr sz="2400">
          <a:solidFill>
            <a:srgbClr val="FFFFFF"/>
          </a:solidFill>
          <a:latin typeface="+mn-lt"/>
          <a:ea typeface="+mn-ea"/>
          <a:cs typeface="+mn-cs"/>
          <a:sym typeface="M+ 1m regular" charset="0"/>
        </a:defRPr>
      </a:lvl6pPr>
      <a:lvl7pPr marL="342900" algn="l" rtl="0" fontAlgn="base">
        <a:spcBef>
          <a:spcPts val="1950"/>
        </a:spcBef>
        <a:spcAft>
          <a:spcPct val="0"/>
        </a:spcAft>
        <a:defRPr sz="2400">
          <a:solidFill>
            <a:srgbClr val="FFFFFF"/>
          </a:solidFill>
          <a:latin typeface="+mn-lt"/>
          <a:ea typeface="+mn-ea"/>
          <a:cs typeface="+mn-cs"/>
          <a:sym typeface="M+ 1m regular" charset="0"/>
        </a:defRPr>
      </a:lvl7pPr>
      <a:lvl8pPr marL="514350" algn="l" rtl="0" fontAlgn="base">
        <a:spcBef>
          <a:spcPts val="1950"/>
        </a:spcBef>
        <a:spcAft>
          <a:spcPct val="0"/>
        </a:spcAft>
        <a:defRPr sz="2400">
          <a:solidFill>
            <a:srgbClr val="FFFFFF"/>
          </a:solidFill>
          <a:latin typeface="+mn-lt"/>
          <a:ea typeface="+mn-ea"/>
          <a:cs typeface="+mn-cs"/>
          <a:sym typeface="M+ 1m regular" charset="0"/>
        </a:defRPr>
      </a:lvl8pPr>
      <a:lvl9pPr marL="685800" algn="l" rtl="0" fontAlgn="base">
        <a:spcBef>
          <a:spcPts val="1950"/>
        </a:spcBef>
        <a:spcAft>
          <a:spcPct val="0"/>
        </a:spcAft>
        <a:defRPr sz="2400">
          <a:solidFill>
            <a:srgbClr val="FFFFFF"/>
          </a:solidFill>
          <a:latin typeface="+mn-lt"/>
          <a:ea typeface="+mn-ea"/>
          <a:cs typeface="+mn-cs"/>
          <a:sym typeface="M+ 1m regular"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267744" y="378605"/>
            <a:ext cx="4176713" cy="1270075"/>
          </a:xfrm>
        </p:spPr>
        <p:txBody>
          <a:bodyPr/>
          <a:lstStyle/>
          <a:p>
            <a:pPr algn="ctr"/>
            <a:r>
              <a:rPr lang="en-US" altLang="zh-CN" sz="7200" dirty="0">
                <a:ea typeface="宋体" panose="02010600030101010101" pitchFamily="2" charset="-122"/>
              </a:rPr>
              <a:t>Week 2</a:t>
            </a:r>
            <a:endParaRPr lang="zh-CN" altLang="en-US" sz="7200" dirty="0">
              <a:ea typeface="宋体" panose="02010600030101010101" pitchFamily="2" charset="-122"/>
            </a:endParaRPr>
          </a:p>
        </p:txBody>
      </p:sp>
      <p:sp>
        <p:nvSpPr>
          <p:cNvPr id="5" name="Rectangle 1"/>
          <p:cNvSpPr txBox="1">
            <a:spLocks noChangeArrowheads="1"/>
          </p:cNvSpPr>
          <p:nvPr/>
        </p:nvSpPr>
        <p:spPr bwMode="auto">
          <a:xfrm>
            <a:off x="2300595" y="1589707"/>
            <a:ext cx="4176713" cy="982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a:lstStyle>
          <a:p>
            <a:pPr algn="ctr"/>
            <a:r>
              <a:rPr lang="zh-CN" altLang="en-US" sz="4400" kern="0" dirty="0">
                <a:ea typeface="宋体" panose="02010600030101010101" pitchFamily="2" charset="-122"/>
              </a:rPr>
              <a:t>展演报告</a:t>
            </a:r>
            <a:endParaRPr lang="zh-CN" altLang="en-US" sz="4400" kern="0" dirty="0">
              <a:ea typeface="宋体" panose="02010600030101010101" pitchFamily="2" charset="-122"/>
            </a:endParaRPr>
          </a:p>
        </p:txBody>
      </p:sp>
      <p:sp>
        <p:nvSpPr>
          <p:cNvPr id="2" name="文本框 1"/>
          <p:cNvSpPr txBox="1"/>
          <p:nvPr/>
        </p:nvSpPr>
        <p:spPr>
          <a:xfrm>
            <a:off x="3450242" y="3442682"/>
            <a:ext cx="1811714" cy="369332"/>
          </a:xfrm>
          <a:prstGeom prst="rect">
            <a:avLst/>
          </a:prstGeom>
          <a:noFill/>
        </p:spPr>
        <p:txBody>
          <a:bodyPr wrap="none" rtlCol="0">
            <a:spAutoFit/>
          </a:bodyPr>
          <a:lstStyle/>
          <a:p>
            <a:r>
              <a:rPr lang="zh-CN" altLang="en-US" sz="1800" b="1" dirty="0">
                <a:solidFill>
                  <a:schemeClr val="tx1"/>
                </a:solidFill>
                <a:latin typeface="宋体" panose="02010600030101010101" pitchFamily="2" charset="-122"/>
                <a:ea typeface="宋体" panose="02010600030101010101" pitchFamily="2" charset="-122"/>
                <a:cs typeface="+mn-cs"/>
              </a:rPr>
              <a:t>展示人：阳铠行</a:t>
            </a:r>
            <a:endParaRPr lang="zh-CN" altLang="en-US" sz="1800" b="1" dirty="0">
              <a:solidFill>
                <a:schemeClr val="tx1"/>
              </a:solidFill>
              <a:latin typeface="宋体" panose="02010600030101010101" pitchFamily="2" charset="-122"/>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laceholderImage.jpg"/>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4911" b="4911"/>
          <a:stretch>
            <a:fillRect/>
          </a:stretch>
        </p:blipFill>
        <p:spPr>
          <a:xfrm>
            <a:off x="197644" y="195263"/>
            <a:ext cx="8776097" cy="4455719"/>
          </a:xfrm>
        </p:spPr>
      </p:pic>
      <p:pic>
        <p:nvPicPr>
          <p:cNvPr id="3" name="图片 2" descr="场景_用户_任务_横版"/>
          <p:cNvPicPr>
            <a:picLocks noChangeAspect="1"/>
          </p:cNvPicPr>
          <p:nvPr/>
        </p:nvPicPr>
        <p:blipFill>
          <a:blip r:embed="rId2"/>
          <a:stretch>
            <a:fillRect/>
          </a:stretch>
        </p:blipFill>
        <p:spPr>
          <a:xfrm>
            <a:off x="196850" y="194945"/>
            <a:ext cx="8776970" cy="4455795"/>
          </a:xfrm>
          <a:prstGeom prst="rect">
            <a:avLst/>
          </a:prstGeom>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上传者添加待上传文件</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2000">
                <a:solidFill>
                  <a:schemeClr val="tx1"/>
                </a:solidFill>
                <a:sym typeface="+mn-ea"/>
              </a:rPr>
              <a:t>1）用户点击添加文件按钮</a:t>
            </a:r>
            <a:endParaRPr lang="zh-CN" altLang="en-US" sz="2000">
              <a:solidFill>
                <a:schemeClr val="tx1"/>
              </a:solidFill>
            </a:endParaRPr>
          </a:p>
          <a:p>
            <a:pPr algn="l" eaLnBrk="1" latinLnBrk="0" hangingPunct="1"/>
            <a:r>
              <a:rPr lang="zh-CN" altLang="en-US" sz="2000">
                <a:solidFill>
                  <a:schemeClr val="tx1"/>
                </a:solidFill>
                <a:sym typeface="+mn-ea"/>
              </a:rPr>
              <a:t>2）系统弹出文件选择框</a:t>
            </a:r>
            <a:endParaRPr lang="zh-CN" altLang="en-US" sz="2000">
              <a:solidFill>
                <a:schemeClr val="tx1"/>
              </a:solidFill>
            </a:endParaRPr>
          </a:p>
          <a:p>
            <a:pPr algn="l" eaLnBrk="1" latinLnBrk="0" hangingPunct="1"/>
            <a:r>
              <a:rPr lang="zh-CN" altLang="en-US" sz="2000">
                <a:solidFill>
                  <a:schemeClr val="tx1"/>
                </a:solidFill>
                <a:sym typeface="+mn-ea"/>
              </a:rPr>
              <a:t>3）用户选择待上传文件并确认</a:t>
            </a:r>
            <a:endParaRPr lang="zh-CN" altLang="en-US" sz="2000">
              <a:solidFill>
                <a:schemeClr val="tx1"/>
              </a:solidFill>
            </a:endParaRPr>
          </a:p>
          <a:p>
            <a:pPr algn="l" eaLnBrk="1" latinLnBrk="0" hangingPunct="1"/>
            <a:r>
              <a:rPr lang="zh-CN" altLang="en-US" sz="2000">
                <a:solidFill>
                  <a:schemeClr val="tx1"/>
                </a:solidFill>
                <a:sym typeface="+mn-ea"/>
              </a:rPr>
              <a:t>4）系统将用户选定文件添加到待上传文件列表中</a:t>
            </a:r>
            <a:endParaRPr lang="en-US" sz="2000" dirty="0"/>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上传者移除待上传文件</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1600">
                <a:solidFill>
                  <a:schemeClr val="tx1"/>
                </a:solidFill>
                <a:sym typeface="+mn-ea"/>
              </a:rPr>
              <a:t>1）用户点击“编辑”按钮</a:t>
            </a:r>
            <a:endParaRPr lang="zh-CN" altLang="en-US" sz="1600">
              <a:solidFill>
                <a:schemeClr val="tx1"/>
              </a:solidFill>
            </a:endParaRPr>
          </a:p>
          <a:p>
            <a:pPr algn="l" eaLnBrk="1" latinLnBrk="0" hangingPunct="1"/>
            <a:r>
              <a:rPr lang="zh-CN" altLang="en-US" sz="1600">
                <a:solidFill>
                  <a:schemeClr val="tx1"/>
                </a:solidFill>
                <a:sym typeface="+mn-ea"/>
              </a:rPr>
              <a:t>2）系统在待上传文件列表中每个文件前呈现勾选框</a:t>
            </a:r>
            <a:endParaRPr lang="zh-CN" altLang="en-US" sz="1600">
              <a:solidFill>
                <a:schemeClr val="tx1"/>
              </a:solidFill>
            </a:endParaRPr>
          </a:p>
          <a:p>
            <a:pPr algn="l" eaLnBrk="1" latinLnBrk="0" hangingPunct="1"/>
            <a:r>
              <a:rPr lang="zh-CN" altLang="en-US" sz="1600">
                <a:solidFill>
                  <a:schemeClr val="tx1"/>
                </a:solidFill>
                <a:sym typeface="+mn-ea"/>
              </a:rPr>
              <a:t>3）用户勾选需要移除的待上传文件</a:t>
            </a:r>
            <a:endParaRPr lang="zh-CN" altLang="en-US" sz="1600">
              <a:solidFill>
                <a:schemeClr val="tx1"/>
              </a:solidFill>
            </a:endParaRPr>
          </a:p>
          <a:p>
            <a:pPr algn="l" eaLnBrk="1" latinLnBrk="0" hangingPunct="1"/>
            <a:r>
              <a:rPr lang="zh-CN" altLang="en-US" sz="1600">
                <a:solidFill>
                  <a:schemeClr val="tx1"/>
                </a:solidFill>
                <a:sym typeface="+mn-ea"/>
              </a:rPr>
              <a:t>4）系统显示用户勾选结果</a:t>
            </a:r>
            <a:endParaRPr lang="zh-CN" altLang="en-US" sz="1600">
              <a:solidFill>
                <a:schemeClr val="tx1"/>
              </a:solidFill>
            </a:endParaRPr>
          </a:p>
          <a:p>
            <a:pPr algn="l" eaLnBrk="1" latinLnBrk="0" hangingPunct="1"/>
            <a:r>
              <a:rPr lang="zh-CN" altLang="en-US" sz="1600">
                <a:solidFill>
                  <a:schemeClr val="tx1"/>
                </a:solidFill>
                <a:sym typeface="+mn-ea"/>
              </a:rPr>
              <a:t>5）用户点击“移除”按钮</a:t>
            </a:r>
            <a:endParaRPr lang="zh-CN" altLang="en-US" sz="1600">
              <a:solidFill>
                <a:schemeClr val="tx1"/>
              </a:solidFill>
            </a:endParaRPr>
          </a:p>
          <a:p>
            <a:pPr algn="l" eaLnBrk="1" latinLnBrk="0" hangingPunct="1"/>
            <a:r>
              <a:rPr lang="zh-CN" altLang="en-US" sz="1600">
                <a:solidFill>
                  <a:schemeClr val="tx1"/>
                </a:solidFill>
                <a:sym typeface="+mn-ea"/>
              </a:rPr>
              <a:t>6）系统将用户勾选文件移出待上传文件列表</a:t>
            </a:r>
            <a:endParaRPr lang="en-US" sz="1600" dirty="0"/>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latinLnBrk="0" hangingPunct="1"/>
            <a:r>
              <a:rPr lang="zh-CN" altLang="en-US" dirty="0">
                <a:ea typeface="宋体" panose="02010600030101010101" pitchFamily="2" charset="-122"/>
              </a:rPr>
              <a:t>上传者</a:t>
            </a:r>
            <a:br>
              <a:rPr lang="zh-CN" altLang="en-US" dirty="0">
                <a:ea typeface="宋体" panose="02010600030101010101" pitchFamily="2" charset="-122"/>
              </a:rPr>
            </a:br>
            <a:r>
              <a:rPr lang="zh-CN" altLang="en-US" dirty="0">
                <a:ea typeface="宋体" panose="02010600030101010101" pitchFamily="2" charset="-122"/>
              </a:rPr>
              <a:t>上传文件</a:t>
            </a:r>
            <a:endParaRPr lang="zh-CN" altLang="en-US" dirty="0">
              <a:ea typeface="宋体" panose="02010600030101010101" pitchFamily="2" charset="-122"/>
            </a:endParaRPr>
          </a:p>
        </p:txBody>
      </p:sp>
      <p:sp>
        <p:nvSpPr>
          <p:cNvPr id="8" name="文本框 7"/>
          <p:cNvSpPr txBox="1"/>
          <p:nvPr/>
        </p:nvSpPr>
        <p:spPr>
          <a:xfrm>
            <a:off x="3728085" y="441960"/>
            <a:ext cx="4643755" cy="4258945"/>
          </a:xfrm>
          <a:prstGeom prst="rect">
            <a:avLst/>
          </a:prstGeom>
          <a:noFill/>
        </p:spPr>
        <p:txBody>
          <a:bodyPr wrap="square" rtlCol="0">
            <a:spAutoFit/>
          </a:bodyPr>
          <a:lstStyle/>
          <a:p>
            <a:pPr algn="l" eaLnBrk="1" latinLnBrk="0" hangingPunct="1">
              <a:lnSpc>
                <a:spcPts val="2500"/>
              </a:lnSpc>
            </a:pPr>
            <a:r>
              <a:rPr lang="zh-CN" altLang="en-US" sz="1600">
                <a:solidFill>
                  <a:schemeClr val="tx1"/>
                </a:solidFill>
              </a:rPr>
              <a:t>1）用户在时长设置框中选定文件留存时长</a:t>
            </a:r>
            <a:endParaRPr lang="zh-CN" altLang="en-US" sz="1600">
              <a:solidFill>
                <a:schemeClr val="tx1"/>
              </a:solidFill>
            </a:endParaRPr>
          </a:p>
          <a:p>
            <a:pPr algn="l" eaLnBrk="1" latinLnBrk="0" hangingPunct="1">
              <a:lnSpc>
                <a:spcPts val="2500"/>
              </a:lnSpc>
            </a:pPr>
            <a:r>
              <a:rPr lang="zh-CN" altLang="en-US" sz="1600">
                <a:solidFill>
                  <a:schemeClr val="tx1"/>
                </a:solidFill>
              </a:rPr>
              <a:t>2）系统显示用户对于文件留存时长的设置</a:t>
            </a:r>
            <a:endParaRPr lang="zh-CN" altLang="en-US" sz="1600">
              <a:solidFill>
                <a:schemeClr val="tx1"/>
              </a:solidFill>
            </a:endParaRPr>
          </a:p>
          <a:p>
            <a:pPr algn="l" eaLnBrk="1" latinLnBrk="0" hangingPunct="1">
              <a:lnSpc>
                <a:spcPts val="2500"/>
              </a:lnSpc>
            </a:pPr>
            <a:r>
              <a:rPr lang="zh-CN" altLang="en-US" sz="1600">
                <a:solidFill>
                  <a:schemeClr val="tx1"/>
                </a:solidFill>
              </a:rPr>
              <a:t>3）用户在接收次数设置框中输入文件被接收次数上限</a:t>
            </a:r>
            <a:endParaRPr lang="zh-CN" altLang="en-US" sz="1600">
              <a:solidFill>
                <a:schemeClr val="tx1"/>
              </a:solidFill>
            </a:endParaRPr>
          </a:p>
          <a:p>
            <a:pPr algn="l" eaLnBrk="1" latinLnBrk="0" hangingPunct="1">
              <a:lnSpc>
                <a:spcPts val="2500"/>
              </a:lnSpc>
            </a:pPr>
            <a:r>
              <a:rPr lang="zh-CN" altLang="en-US" sz="1600">
                <a:solidFill>
                  <a:schemeClr val="tx1"/>
                </a:solidFill>
              </a:rPr>
              <a:t>4）系统显示用户对于文件被接收次数上限的设置</a:t>
            </a:r>
            <a:endParaRPr lang="zh-CN" altLang="en-US" sz="1600">
              <a:solidFill>
                <a:schemeClr val="tx1"/>
              </a:solidFill>
            </a:endParaRPr>
          </a:p>
          <a:p>
            <a:pPr algn="l" eaLnBrk="1" latinLnBrk="0" hangingPunct="1">
              <a:lnSpc>
                <a:spcPts val="2500"/>
              </a:lnSpc>
            </a:pPr>
            <a:r>
              <a:rPr lang="zh-CN" altLang="en-US" sz="1600">
                <a:solidFill>
                  <a:schemeClr val="tx1"/>
                </a:solidFill>
              </a:rPr>
              <a:t>5）用户根据需要输入文件提取密钥</a:t>
            </a:r>
            <a:endParaRPr lang="zh-CN" altLang="en-US" sz="1600">
              <a:solidFill>
                <a:schemeClr val="tx1"/>
              </a:solidFill>
            </a:endParaRPr>
          </a:p>
          <a:p>
            <a:pPr algn="l" eaLnBrk="1" latinLnBrk="0" hangingPunct="1">
              <a:lnSpc>
                <a:spcPts val="2500"/>
              </a:lnSpc>
            </a:pPr>
            <a:r>
              <a:rPr lang="zh-CN" altLang="en-US" sz="1600">
                <a:solidFill>
                  <a:schemeClr val="tx1"/>
                </a:solidFill>
              </a:rPr>
              <a:t>6）系统明文显示用户输入的文件提取密钥</a:t>
            </a:r>
            <a:endParaRPr lang="zh-CN" altLang="en-US" sz="1600">
              <a:solidFill>
                <a:schemeClr val="tx1"/>
              </a:solidFill>
            </a:endParaRPr>
          </a:p>
          <a:p>
            <a:pPr algn="l" eaLnBrk="1" latinLnBrk="0" hangingPunct="1">
              <a:lnSpc>
                <a:spcPts val="2500"/>
              </a:lnSpc>
            </a:pPr>
            <a:r>
              <a:rPr lang="zh-CN" altLang="en-US" sz="1600">
                <a:solidFill>
                  <a:schemeClr val="tx1"/>
                </a:solidFill>
              </a:rPr>
              <a:t>7）用户点击“上传”按钮</a:t>
            </a:r>
            <a:endParaRPr lang="zh-CN" altLang="en-US" sz="1600">
              <a:solidFill>
                <a:schemeClr val="tx1"/>
              </a:solidFill>
            </a:endParaRPr>
          </a:p>
          <a:p>
            <a:pPr algn="l" eaLnBrk="1" latinLnBrk="0" hangingPunct="1">
              <a:lnSpc>
                <a:spcPts val="2500"/>
              </a:lnSpc>
            </a:pPr>
            <a:r>
              <a:rPr lang="zh-CN" altLang="en-US" sz="1600">
                <a:solidFill>
                  <a:schemeClr val="tx1"/>
                </a:solidFill>
              </a:rPr>
              <a:t>8）系统进行文件上传，并显示文件上传进度条</a:t>
            </a:r>
            <a:endParaRPr lang="zh-CN" altLang="en-US" sz="1600">
              <a:solidFill>
                <a:schemeClr val="tx1"/>
              </a:solidFill>
            </a:endParaRPr>
          </a:p>
          <a:p>
            <a:pPr algn="l" eaLnBrk="1" latinLnBrk="0" hangingPunct="1">
              <a:lnSpc>
                <a:spcPts val="2500"/>
              </a:lnSpc>
            </a:pPr>
            <a:r>
              <a:rPr lang="zh-CN" altLang="en-US" sz="1600">
                <a:solidFill>
                  <a:schemeClr val="tx1"/>
                </a:solidFill>
              </a:rPr>
              <a:t>9）系统跳转至文件上传成功界面，并给出文件分享链接</a:t>
            </a:r>
            <a:endParaRPr lang="zh-CN" altLang="en-US" sz="1600">
              <a:solidFill>
                <a:schemeClr val="tx1"/>
              </a:solidFill>
            </a:endParaRPr>
          </a:p>
          <a:p>
            <a:pPr algn="l" eaLnBrk="1" latinLnBrk="0" hangingPunct="1">
              <a:lnSpc>
                <a:spcPts val="2500"/>
              </a:lnSpc>
            </a:pPr>
            <a:r>
              <a:rPr lang="zh-CN" altLang="en-US" sz="1600">
                <a:solidFill>
                  <a:schemeClr val="tx1"/>
                </a:solidFill>
              </a:rPr>
              <a:t>10）用户点击复制链接</a:t>
            </a:r>
            <a:endParaRPr lang="zh-CN" altLang="en-US" sz="1600">
              <a:solidFill>
                <a:schemeClr val="tx1"/>
              </a:solidFill>
            </a:endParaRPr>
          </a:p>
          <a:p>
            <a:pPr algn="l" eaLnBrk="1" latinLnBrk="0" hangingPunct="1">
              <a:lnSpc>
                <a:spcPts val="2500"/>
              </a:lnSpc>
            </a:pPr>
            <a:r>
              <a:rPr lang="zh-CN" altLang="en-US" sz="1600">
                <a:solidFill>
                  <a:schemeClr val="tx1"/>
                </a:solidFill>
              </a:rPr>
              <a:t>11）系统自动跳转回首页</a:t>
            </a:r>
            <a:endParaRPr lang="zh-CN" altLang="en-US" sz="1600">
              <a:solidFill>
                <a:schemeClr val="tx1"/>
              </a:solidFill>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接收者提供文件提取密钥</a:t>
            </a:r>
            <a:endParaRPr lang="en-US" sz="3600" dirty="0"/>
          </a:p>
        </p:txBody>
      </p:sp>
      <p:sp>
        <p:nvSpPr>
          <p:cNvPr id="3" name="Content Placeholder 2"/>
          <p:cNvSpPr>
            <a:spLocks noGrp="1"/>
          </p:cNvSpPr>
          <p:nvPr>
            <p:ph idx="1"/>
          </p:nvPr>
        </p:nvSpPr>
        <p:spPr/>
        <p:txBody>
          <a:bodyPr/>
          <a:lstStyle/>
          <a:p>
            <a:r>
              <a:rPr lang="en-US" sz="2000" dirty="0"/>
              <a:t>1）用户输入文件提取密钥</a:t>
            </a:r>
            <a:endParaRPr lang="en-US" sz="2000" dirty="0"/>
          </a:p>
          <a:p>
            <a:r>
              <a:rPr lang="en-US" sz="2000" dirty="0"/>
              <a:t>2）系统明文显示用户输入的密钥</a:t>
            </a:r>
            <a:endParaRPr lang="en-US" sz="2000" dirty="0"/>
          </a:p>
          <a:p>
            <a:r>
              <a:rPr lang="en-US" sz="2000" dirty="0"/>
              <a:t>3）用户点击“提交”按钮</a:t>
            </a:r>
            <a:endParaRPr lang="en-US" sz="2000" dirty="0"/>
          </a:p>
          <a:p>
            <a:r>
              <a:rPr lang="en-US" sz="2000" dirty="0"/>
              <a:t>4）若用户所输入文件提取密钥正确，系统跳转至文件接收界面</a:t>
            </a:r>
            <a:endParaRPr lang="en-US" sz="2000" dirty="0"/>
          </a:p>
          <a:p>
            <a:r>
              <a:rPr lang="en-US" sz="2000" dirty="0"/>
              <a:t>5）若用户所输入文件提取密钥错误，系统提示密钥错误。</a:t>
            </a:r>
            <a:endParaRPr lang="en-US" sz="2000" dirty="0"/>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a:sym typeface="+mn-ea"/>
              </a:rPr>
              <a:t>接收者进行文件预览</a:t>
            </a:r>
            <a:endParaRPr lang="en-US" sz="3600" dirty="0"/>
          </a:p>
        </p:txBody>
      </p:sp>
      <p:sp>
        <p:nvSpPr>
          <p:cNvPr id="3" name="Content Placeholder 2"/>
          <p:cNvSpPr>
            <a:spLocks noGrp="1"/>
          </p:cNvSpPr>
          <p:nvPr>
            <p:ph idx="1"/>
          </p:nvPr>
        </p:nvSpPr>
        <p:spPr/>
        <p:txBody>
          <a:bodyPr/>
          <a:lstStyle/>
          <a:p>
            <a:r>
              <a:rPr lang="en-US" sz="2000" dirty="0"/>
              <a:t>1）系统默认展示待接收文件中首个可预览文件的预览结果</a:t>
            </a:r>
            <a:endParaRPr lang="en-US" sz="2000" dirty="0"/>
          </a:p>
          <a:p>
            <a:r>
              <a:rPr lang="en-US" sz="2000" dirty="0"/>
              <a:t>2）用户在文件展示列表中双击欲进行预览的文件</a:t>
            </a:r>
            <a:endParaRPr lang="en-US" sz="2000" dirty="0"/>
          </a:p>
          <a:p>
            <a:r>
              <a:rPr lang="en-US" sz="2000" dirty="0"/>
              <a:t>3）系统在文件预览区显示预览结果</a:t>
            </a:r>
            <a:endParaRPr lang="en-US" sz="2000" dirty="0"/>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a:sym typeface="+mn-ea"/>
              </a:rPr>
              <a:t>接收者进行文件接收</a:t>
            </a:r>
            <a:endParaRPr lang="zh-CN" altLang="en-US" sz="3600">
              <a:sym typeface="+mn-ea"/>
            </a:endParaRPr>
          </a:p>
        </p:txBody>
      </p:sp>
      <p:sp>
        <p:nvSpPr>
          <p:cNvPr id="3" name="Content Placeholder 2"/>
          <p:cNvSpPr>
            <a:spLocks noGrp="1"/>
          </p:cNvSpPr>
          <p:nvPr>
            <p:ph idx="1"/>
          </p:nvPr>
        </p:nvSpPr>
        <p:spPr/>
        <p:txBody>
          <a:bodyPr/>
          <a:lstStyle/>
          <a:p>
            <a:r>
              <a:rPr lang="en-US" sz="2000" dirty="0"/>
              <a:t>1）用户点击“下载”按钮</a:t>
            </a:r>
            <a:endParaRPr lang="en-US" sz="2000" dirty="0"/>
          </a:p>
          <a:p>
            <a:r>
              <a:rPr lang="en-US" sz="2000" dirty="0"/>
              <a:t>2）系统开始下载并显示下载进度条</a:t>
            </a:r>
            <a:endParaRPr lang="en-US" sz="2000" dirty="0"/>
          </a:p>
          <a:p>
            <a:r>
              <a:rPr lang="en-US" sz="2000" dirty="0"/>
              <a:t>3）接收成功后系统自动跳转回首页</a:t>
            </a:r>
            <a:endParaRPr lang="en-US" sz="2000" dirty="0"/>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10" y="1028700"/>
            <a:ext cx="2924175" cy="3086100"/>
          </a:xfrm>
        </p:spPr>
        <p:txBody>
          <a:bodyPr/>
          <a:lstStyle/>
          <a:p>
            <a:pPr algn="ctr" eaLnBrk="1" latinLnBrk="0" hangingPunct="1"/>
            <a:br>
              <a:rPr lang="zh-CN" altLang="en-US" sz="3600" dirty="0">
                <a:ea typeface="宋体" panose="02010600030101010101" pitchFamily="2" charset="-122"/>
                <a:sym typeface="+mn-ea"/>
              </a:rPr>
            </a:br>
            <a:r>
              <a:rPr lang="zh-CN" altLang="en-US" sz="3600" dirty="0">
                <a:ea typeface="宋体" panose="02010600030101010101" pitchFamily="2" charset="-122"/>
                <a:sym typeface="+mn-ea"/>
              </a:rPr>
              <a:t>局域网企业端用户进行注册</a:t>
            </a:r>
            <a:br>
              <a:rPr lang="en-US" dirty="0"/>
            </a:br>
            <a:endParaRPr lang="zh-CN" altLang="en-US" dirty="0">
              <a:ea typeface="宋体" panose="02010600030101010101" pitchFamily="2" charset="-122"/>
            </a:endParaRPr>
          </a:p>
        </p:txBody>
      </p:sp>
      <p:sp>
        <p:nvSpPr>
          <p:cNvPr id="8" name="文本框 7"/>
          <p:cNvSpPr txBox="1"/>
          <p:nvPr/>
        </p:nvSpPr>
        <p:spPr>
          <a:xfrm>
            <a:off x="3728085" y="441960"/>
            <a:ext cx="4643755" cy="4194810"/>
          </a:xfrm>
          <a:prstGeom prst="rect">
            <a:avLst/>
          </a:prstGeom>
          <a:noFill/>
        </p:spPr>
        <p:txBody>
          <a:bodyPr wrap="square" rtlCol="0">
            <a:spAutoFit/>
          </a:bodyPr>
          <a:lstStyle/>
          <a:p>
            <a:pPr algn="l" eaLnBrk="1" latinLnBrk="0" hangingPunct="1">
              <a:lnSpc>
                <a:spcPts val="2000"/>
              </a:lnSpc>
            </a:pPr>
            <a:r>
              <a:rPr lang="zh-CN" altLang="en-US" sz="1600">
                <a:solidFill>
                  <a:schemeClr val="tx1"/>
                </a:solidFill>
              </a:rPr>
              <a:t>1）用户填写自己的真实姓名</a:t>
            </a:r>
            <a:endParaRPr lang="zh-CN" altLang="en-US" sz="1600">
              <a:solidFill>
                <a:schemeClr val="tx1"/>
              </a:solidFill>
            </a:endParaRPr>
          </a:p>
          <a:p>
            <a:pPr algn="l" eaLnBrk="1" latinLnBrk="0" hangingPunct="1">
              <a:lnSpc>
                <a:spcPts val="2000"/>
              </a:lnSpc>
            </a:pPr>
            <a:r>
              <a:rPr lang="zh-CN" altLang="en-US" sz="1600">
                <a:solidFill>
                  <a:schemeClr val="tx1"/>
                </a:solidFill>
              </a:rPr>
              <a:t>2）系统显示用户输入的姓名</a:t>
            </a:r>
            <a:endParaRPr lang="zh-CN" altLang="en-US" sz="1600">
              <a:solidFill>
                <a:schemeClr val="tx1"/>
              </a:solidFill>
            </a:endParaRPr>
          </a:p>
          <a:p>
            <a:pPr algn="l" eaLnBrk="1" latinLnBrk="0" hangingPunct="1">
              <a:lnSpc>
                <a:spcPts val="2000"/>
              </a:lnSpc>
            </a:pPr>
            <a:r>
              <a:rPr lang="zh-CN" altLang="en-US" sz="1600">
                <a:solidFill>
                  <a:schemeClr val="tx1"/>
                </a:solidFill>
              </a:rPr>
              <a:t>3）用户设置自己的用户名</a:t>
            </a:r>
            <a:endParaRPr lang="zh-CN" altLang="en-US" sz="1600">
              <a:solidFill>
                <a:schemeClr val="tx1"/>
              </a:solidFill>
            </a:endParaRPr>
          </a:p>
          <a:p>
            <a:pPr algn="l" eaLnBrk="1" latinLnBrk="0" hangingPunct="1">
              <a:lnSpc>
                <a:spcPts val="2000"/>
              </a:lnSpc>
            </a:pPr>
            <a:r>
              <a:rPr lang="zh-CN" altLang="en-US" sz="1600">
                <a:solidFill>
                  <a:schemeClr val="tx1"/>
                </a:solidFill>
              </a:rPr>
              <a:t>4）系统显示用户设置的用户名，若该用户名已存在，提示修改信息</a:t>
            </a:r>
            <a:endParaRPr lang="zh-CN" altLang="en-US" sz="1600">
              <a:solidFill>
                <a:schemeClr val="tx1"/>
              </a:solidFill>
            </a:endParaRPr>
          </a:p>
          <a:p>
            <a:pPr algn="l" eaLnBrk="1" latinLnBrk="0" hangingPunct="1">
              <a:lnSpc>
                <a:spcPts val="2000"/>
              </a:lnSpc>
            </a:pPr>
            <a:r>
              <a:rPr lang="zh-CN" altLang="en-US" sz="1600">
                <a:solidFill>
                  <a:schemeClr val="tx1"/>
                </a:solidFill>
              </a:rPr>
              <a:t>5）用户设置密码</a:t>
            </a:r>
            <a:endParaRPr lang="zh-CN" altLang="en-US" sz="1600">
              <a:solidFill>
                <a:schemeClr val="tx1"/>
              </a:solidFill>
            </a:endParaRPr>
          </a:p>
          <a:p>
            <a:pPr algn="l" eaLnBrk="1" latinLnBrk="0" hangingPunct="1">
              <a:lnSpc>
                <a:spcPts val="2000"/>
              </a:lnSpc>
            </a:pPr>
            <a:r>
              <a:rPr lang="zh-CN" altLang="en-US" sz="1600">
                <a:solidFill>
                  <a:schemeClr val="tx1"/>
                </a:solidFill>
              </a:rPr>
              <a:t>6）系统密文显示用户设置的密码</a:t>
            </a:r>
            <a:endParaRPr lang="zh-CN" altLang="en-US" sz="1600">
              <a:solidFill>
                <a:schemeClr val="tx1"/>
              </a:solidFill>
            </a:endParaRPr>
          </a:p>
          <a:p>
            <a:pPr algn="l" eaLnBrk="1" latinLnBrk="0" hangingPunct="1">
              <a:lnSpc>
                <a:spcPts val="2000"/>
              </a:lnSpc>
            </a:pPr>
            <a:r>
              <a:rPr lang="zh-CN" altLang="en-US" sz="1600">
                <a:solidFill>
                  <a:schemeClr val="tx1"/>
                </a:solidFill>
              </a:rPr>
              <a:t>7）用户二次输入密码</a:t>
            </a:r>
            <a:endParaRPr lang="zh-CN" altLang="en-US" sz="1600">
              <a:solidFill>
                <a:schemeClr val="tx1"/>
              </a:solidFill>
            </a:endParaRPr>
          </a:p>
          <a:p>
            <a:pPr algn="l" eaLnBrk="1" latinLnBrk="0" hangingPunct="1">
              <a:lnSpc>
                <a:spcPts val="2000"/>
              </a:lnSpc>
            </a:pPr>
            <a:r>
              <a:rPr lang="zh-CN" altLang="en-US" sz="1600">
                <a:solidFill>
                  <a:schemeClr val="tx1"/>
                </a:solidFill>
              </a:rPr>
              <a:t>8）系统密文显示用户二次输入的密码，若两次密码不一致，提示修改信息</a:t>
            </a:r>
            <a:endParaRPr lang="zh-CN" altLang="en-US" sz="1600">
              <a:solidFill>
                <a:schemeClr val="tx1"/>
              </a:solidFill>
            </a:endParaRPr>
          </a:p>
          <a:p>
            <a:pPr algn="l" eaLnBrk="1" latinLnBrk="0" hangingPunct="1">
              <a:lnSpc>
                <a:spcPts val="2000"/>
              </a:lnSpc>
            </a:pPr>
            <a:r>
              <a:rPr lang="zh-CN" altLang="en-US" sz="1600">
                <a:solidFill>
                  <a:schemeClr val="tx1"/>
                </a:solidFill>
              </a:rPr>
              <a:t>9）用户选填自己的员工ID号</a:t>
            </a:r>
            <a:endParaRPr lang="zh-CN" altLang="en-US" sz="1600">
              <a:solidFill>
                <a:schemeClr val="tx1"/>
              </a:solidFill>
            </a:endParaRPr>
          </a:p>
          <a:p>
            <a:pPr algn="l" eaLnBrk="1" latinLnBrk="0" hangingPunct="1">
              <a:lnSpc>
                <a:spcPts val="2000"/>
              </a:lnSpc>
            </a:pPr>
            <a:r>
              <a:rPr lang="zh-CN" altLang="en-US" sz="1600">
                <a:solidFill>
                  <a:schemeClr val="tx1"/>
                </a:solidFill>
              </a:rPr>
              <a:t>10）若用户填写自己的员工ID，系统显示输入的ID。</a:t>
            </a:r>
            <a:endParaRPr lang="zh-CN" altLang="en-US" sz="1600">
              <a:solidFill>
                <a:schemeClr val="tx1"/>
              </a:solidFill>
            </a:endParaRPr>
          </a:p>
          <a:p>
            <a:pPr algn="l" eaLnBrk="1" latinLnBrk="0" hangingPunct="1">
              <a:lnSpc>
                <a:spcPts val="2000"/>
              </a:lnSpc>
            </a:pPr>
            <a:r>
              <a:rPr lang="zh-CN" altLang="en-US" sz="1600">
                <a:solidFill>
                  <a:schemeClr val="tx1"/>
                </a:solidFill>
              </a:rPr>
              <a:t>11）用户点击“注册”按钮</a:t>
            </a:r>
            <a:endParaRPr lang="zh-CN" altLang="en-US" sz="1600">
              <a:solidFill>
                <a:schemeClr val="tx1"/>
              </a:solidFill>
            </a:endParaRPr>
          </a:p>
          <a:p>
            <a:pPr algn="l" eaLnBrk="1" latinLnBrk="0" hangingPunct="1">
              <a:lnSpc>
                <a:spcPts val="2000"/>
              </a:lnSpc>
            </a:pPr>
            <a:r>
              <a:rPr lang="zh-CN" altLang="en-US" sz="1600">
                <a:solidFill>
                  <a:schemeClr val="tx1"/>
                </a:solidFill>
              </a:rPr>
              <a:t>12）若注册失败，系统提示修改信息</a:t>
            </a:r>
            <a:endParaRPr lang="zh-CN" altLang="en-US" sz="1600">
              <a:solidFill>
                <a:schemeClr val="tx1"/>
              </a:solidFill>
            </a:endParaRPr>
          </a:p>
          <a:p>
            <a:pPr algn="l" eaLnBrk="1" latinLnBrk="0" hangingPunct="1">
              <a:lnSpc>
                <a:spcPts val="2000"/>
              </a:lnSpc>
            </a:pPr>
            <a:r>
              <a:rPr lang="zh-CN" altLang="en-US" sz="1600">
                <a:solidFill>
                  <a:schemeClr val="tx1"/>
                </a:solidFill>
              </a:rPr>
              <a:t>13）若注册成功，系统跳转至用户个人界面</a:t>
            </a:r>
            <a:endParaRPr lang="zh-CN" altLang="en-US" sz="1600">
              <a:solidFill>
                <a:schemeClr val="tx1"/>
              </a:solidFill>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局域网企业端用户进行登录</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1600">
                <a:solidFill>
                  <a:schemeClr val="tx1"/>
                </a:solidFill>
                <a:sym typeface="+mn-ea"/>
              </a:rPr>
              <a:t>1）用户输入自己的用户名</a:t>
            </a:r>
            <a:endParaRPr lang="zh-CN" altLang="en-US" sz="1600">
              <a:solidFill>
                <a:schemeClr val="tx1"/>
              </a:solidFill>
            </a:endParaRPr>
          </a:p>
          <a:p>
            <a:pPr algn="l" eaLnBrk="1" latinLnBrk="0" hangingPunct="1"/>
            <a:r>
              <a:rPr lang="zh-CN" altLang="en-US" sz="1600">
                <a:solidFill>
                  <a:schemeClr val="tx1"/>
                </a:solidFill>
                <a:sym typeface="+mn-ea"/>
              </a:rPr>
              <a:t>2）系统显示用户输入的用户名</a:t>
            </a:r>
            <a:endParaRPr lang="zh-CN" altLang="en-US" sz="1600">
              <a:solidFill>
                <a:schemeClr val="tx1"/>
              </a:solidFill>
            </a:endParaRPr>
          </a:p>
          <a:p>
            <a:pPr algn="l" eaLnBrk="1" latinLnBrk="0" hangingPunct="1"/>
            <a:r>
              <a:rPr lang="zh-CN" altLang="en-US" sz="1600">
                <a:solidFill>
                  <a:schemeClr val="tx1"/>
                </a:solidFill>
                <a:sym typeface="+mn-ea"/>
              </a:rPr>
              <a:t>3）用户输入密码</a:t>
            </a:r>
            <a:endParaRPr lang="zh-CN" altLang="en-US" sz="1600">
              <a:solidFill>
                <a:schemeClr val="tx1"/>
              </a:solidFill>
            </a:endParaRPr>
          </a:p>
          <a:p>
            <a:pPr algn="l" eaLnBrk="1" latinLnBrk="0" hangingPunct="1"/>
            <a:r>
              <a:rPr lang="zh-CN" altLang="en-US" sz="1600">
                <a:solidFill>
                  <a:schemeClr val="tx1"/>
                </a:solidFill>
                <a:sym typeface="+mn-ea"/>
              </a:rPr>
              <a:t>4）系统密文显示用户输入的密码</a:t>
            </a:r>
            <a:endParaRPr lang="zh-CN" altLang="en-US" sz="1600">
              <a:solidFill>
                <a:schemeClr val="tx1"/>
              </a:solidFill>
            </a:endParaRPr>
          </a:p>
          <a:p>
            <a:pPr algn="l" eaLnBrk="1" latinLnBrk="0" hangingPunct="1"/>
            <a:r>
              <a:rPr lang="zh-CN" altLang="en-US" sz="1600">
                <a:solidFill>
                  <a:schemeClr val="tx1"/>
                </a:solidFill>
                <a:sym typeface="+mn-ea"/>
              </a:rPr>
              <a:t>5）用户点击“登录”按钮</a:t>
            </a:r>
            <a:endParaRPr lang="zh-CN" altLang="en-US" sz="1600">
              <a:solidFill>
                <a:schemeClr val="tx1"/>
              </a:solidFill>
            </a:endParaRPr>
          </a:p>
          <a:p>
            <a:pPr algn="l" eaLnBrk="1" latinLnBrk="0" hangingPunct="1"/>
            <a:r>
              <a:rPr lang="zh-CN" altLang="en-US" sz="1600">
                <a:solidFill>
                  <a:schemeClr val="tx1"/>
                </a:solidFill>
                <a:sym typeface="+mn-ea"/>
              </a:rPr>
              <a:t>6）若登录失败，系统提示修改信息</a:t>
            </a:r>
            <a:endParaRPr lang="zh-CN" altLang="en-US" sz="1600">
              <a:solidFill>
                <a:schemeClr val="tx1"/>
              </a:solidFill>
            </a:endParaRPr>
          </a:p>
          <a:p>
            <a:pPr algn="l" eaLnBrk="1" latinLnBrk="0" hangingPunct="1"/>
            <a:r>
              <a:rPr lang="zh-CN" altLang="en-US" sz="1600">
                <a:solidFill>
                  <a:schemeClr val="tx1"/>
                </a:solidFill>
                <a:sym typeface="+mn-ea"/>
              </a:rPr>
              <a:t>7）若登录成功，系统跳转至用户个人界面</a:t>
            </a:r>
            <a:endParaRPr lang="en-US" sz="1600" dirty="0"/>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局域网企业端用户账号登出</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1600">
                <a:solidFill>
                  <a:schemeClr val="tx1"/>
                </a:solidFill>
                <a:sym typeface="+mn-ea"/>
              </a:rPr>
              <a:t>1）已登录用户点击“登出”按钮</a:t>
            </a:r>
            <a:endParaRPr lang="zh-CN" altLang="en-US" sz="1600">
              <a:solidFill>
                <a:schemeClr val="tx1"/>
              </a:solidFill>
            </a:endParaRPr>
          </a:p>
          <a:p>
            <a:pPr algn="l" eaLnBrk="1" latinLnBrk="0" hangingPunct="1"/>
            <a:r>
              <a:rPr lang="zh-CN" altLang="en-US" sz="1600">
                <a:solidFill>
                  <a:schemeClr val="tx1"/>
                </a:solidFill>
                <a:sym typeface="+mn-ea"/>
              </a:rPr>
              <a:t>2）系统弹出确认框</a:t>
            </a:r>
            <a:endParaRPr lang="zh-CN" altLang="en-US" sz="1600">
              <a:solidFill>
                <a:schemeClr val="tx1"/>
              </a:solidFill>
            </a:endParaRPr>
          </a:p>
          <a:p>
            <a:pPr algn="l" eaLnBrk="1" latinLnBrk="0" hangingPunct="1"/>
            <a:r>
              <a:rPr lang="zh-CN" altLang="en-US" sz="1600">
                <a:solidFill>
                  <a:schemeClr val="tx1"/>
                </a:solidFill>
                <a:sym typeface="+mn-ea"/>
              </a:rPr>
              <a:t>3）用户点击“确认”按钮</a:t>
            </a:r>
            <a:endParaRPr lang="zh-CN" altLang="en-US" sz="1600">
              <a:solidFill>
                <a:schemeClr val="tx1"/>
              </a:solidFill>
            </a:endParaRPr>
          </a:p>
          <a:p>
            <a:pPr algn="l" eaLnBrk="1" latinLnBrk="0" hangingPunct="1"/>
            <a:r>
              <a:rPr lang="zh-CN" altLang="en-US" sz="1600">
                <a:solidFill>
                  <a:schemeClr val="tx1"/>
                </a:solidFill>
                <a:sym typeface="+mn-ea"/>
              </a:rPr>
              <a:t>4）系统跳转至登录界面</a:t>
            </a:r>
            <a:endParaRPr lang="en-US" sz="1600" dirty="0"/>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323528" y="339502"/>
            <a:ext cx="3868733" cy="910035"/>
          </a:xfrm>
        </p:spPr>
        <p:txBody>
          <a:bodyPr/>
          <a:lstStyle/>
          <a:p>
            <a:pPr algn="ctr"/>
            <a:r>
              <a:rPr lang="zh-CN" altLang="en-US" sz="4800" dirty="0">
                <a:ea typeface="宋体" panose="02010600030101010101" pitchFamily="2" charset="-122"/>
              </a:rPr>
              <a:t>想转专业队</a:t>
            </a:r>
            <a:endParaRPr lang="zh-CN" altLang="en-US" sz="4800" dirty="0">
              <a:ea typeface="宋体" panose="02010600030101010101" pitchFamily="2" charset="-122"/>
            </a:endParaRPr>
          </a:p>
        </p:txBody>
      </p:sp>
      <p:sp>
        <p:nvSpPr>
          <p:cNvPr id="7" name="文本框 6"/>
          <p:cNvSpPr txBox="1"/>
          <p:nvPr/>
        </p:nvSpPr>
        <p:spPr>
          <a:xfrm>
            <a:off x="827584" y="1419622"/>
            <a:ext cx="4963758" cy="2775760"/>
          </a:xfrm>
          <a:prstGeom prst="rect">
            <a:avLst/>
          </a:prstGeom>
          <a:noFill/>
        </p:spPr>
        <p:txBody>
          <a:bodyPr wrap="square" rtlCol="0">
            <a:spAutoFit/>
          </a:bodyPr>
          <a:lstStyle/>
          <a:p>
            <a:pPr algn="l" defTabSz="171450">
              <a:lnSpc>
                <a:spcPct val="150000"/>
              </a:lnSpc>
            </a:pPr>
            <a:r>
              <a:rPr lang="zh-CN" altLang="en-US" sz="2400" b="1" dirty="0">
                <a:solidFill>
                  <a:schemeClr val="bg1"/>
                </a:solidFill>
                <a:latin typeface="宋体" panose="02010600030101010101" pitchFamily="2" charset="-122"/>
                <a:ea typeface="宋体" panose="02010600030101010101" pitchFamily="2" charset="-122"/>
                <a:cs typeface="+mn-cs"/>
                <a:sym typeface="League Gothic" charset="0"/>
              </a:rPr>
              <a:t>阳铠行</a:t>
            </a:r>
            <a:endParaRPr lang="en-US" altLang="zh-CN" sz="2400" b="1" dirty="0">
              <a:solidFill>
                <a:schemeClr val="bg1"/>
              </a:solidFill>
              <a:latin typeface="宋体" panose="02010600030101010101" pitchFamily="2" charset="-122"/>
              <a:ea typeface="宋体" panose="02010600030101010101" pitchFamily="2" charset="-122"/>
              <a:cs typeface="+mn-cs"/>
              <a:sym typeface="League Gothic" charset="0"/>
            </a:endParaRPr>
          </a:p>
          <a:p>
            <a:pPr algn="l" defTabSz="171450">
              <a:lnSpc>
                <a:spcPct val="150000"/>
              </a:lnSpc>
            </a:pPr>
            <a:r>
              <a:rPr lang="zh-CN" altLang="en-US" sz="2400" b="1" dirty="0">
                <a:solidFill>
                  <a:schemeClr val="bg1"/>
                </a:solidFill>
                <a:latin typeface="宋体" panose="02010600030101010101" pitchFamily="2" charset="-122"/>
                <a:ea typeface="宋体" panose="02010600030101010101" pitchFamily="2" charset="-122"/>
                <a:cs typeface="+mn-cs"/>
                <a:sym typeface="League Gothic" charset="0"/>
              </a:rPr>
              <a:t>曹亮</a:t>
            </a:r>
            <a:endParaRPr lang="en-US" altLang="zh-CN" sz="2400" b="1" dirty="0">
              <a:solidFill>
                <a:schemeClr val="bg1"/>
              </a:solidFill>
              <a:latin typeface="宋体" panose="02010600030101010101" pitchFamily="2" charset="-122"/>
              <a:ea typeface="宋体" panose="02010600030101010101" pitchFamily="2" charset="-122"/>
              <a:cs typeface="+mn-cs"/>
              <a:sym typeface="League Gothic" charset="0"/>
            </a:endParaRPr>
          </a:p>
          <a:p>
            <a:pPr algn="l" defTabSz="171450">
              <a:lnSpc>
                <a:spcPct val="150000"/>
              </a:lnSpc>
            </a:pPr>
            <a:r>
              <a:rPr lang="zh-CN" altLang="en-US" sz="2400" b="1" dirty="0">
                <a:solidFill>
                  <a:schemeClr val="bg1"/>
                </a:solidFill>
                <a:latin typeface="宋体" panose="02010600030101010101" pitchFamily="2" charset="-122"/>
                <a:ea typeface="宋体" panose="02010600030101010101" pitchFamily="2" charset="-122"/>
                <a:cs typeface="+mn-cs"/>
                <a:sym typeface="League Gothic" charset="0"/>
              </a:rPr>
              <a:t>陈爽</a:t>
            </a:r>
            <a:endParaRPr lang="en-US" altLang="zh-CN" sz="2400" b="1" dirty="0">
              <a:solidFill>
                <a:schemeClr val="bg1"/>
              </a:solidFill>
              <a:latin typeface="宋体" panose="02010600030101010101" pitchFamily="2" charset="-122"/>
              <a:ea typeface="宋体" panose="02010600030101010101" pitchFamily="2" charset="-122"/>
              <a:cs typeface="+mn-cs"/>
              <a:sym typeface="League Gothic" charset="0"/>
            </a:endParaRPr>
          </a:p>
          <a:p>
            <a:pPr algn="l" defTabSz="171450">
              <a:lnSpc>
                <a:spcPct val="150000"/>
              </a:lnSpc>
            </a:pPr>
            <a:r>
              <a:rPr lang="zh-CN" altLang="en-US" sz="2400" b="1" dirty="0">
                <a:solidFill>
                  <a:schemeClr val="bg1"/>
                </a:solidFill>
                <a:latin typeface="宋体" panose="02010600030101010101" pitchFamily="2" charset="-122"/>
                <a:ea typeface="宋体" panose="02010600030101010101" pitchFamily="2" charset="-122"/>
                <a:cs typeface="+mn-cs"/>
                <a:sym typeface="League Gothic" charset="0"/>
              </a:rPr>
              <a:t>贾鑫</a:t>
            </a:r>
            <a:endParaRPr lang="en-US" altLang="zh-CN" sz="2400" b="1" dirty="0">
              <a:solidFill>
                <a:schemeClr val="bg1"/>
              </a:solidFill>
              <a:latin typeface="宋体" panose="02010600030101010101" pitchFamily="2" charset="-122"/>
              <a:ea typeface="宋体" panose="02010600030101010101" pitchFamily="2" charset="-122"/>
              <a:cs typeface="+mn-cs"/>
              <a:sym typeface="League Gothic" charset="0"/>
            </a:endParaRPr>
          </a:p>
          <a:p>
            <a:pPr algn="l" defTabSz="171450">
              <a:lnSpc>
                <a:spcPct val="150000"/>
              </a:lnSpc>
            </a:pPr>
            <a:r>
              <a:rPr lang="zh-CN" altLang="en-US" sz="2400" b="1" dirty="0">
                <a:solidFill>
                  <a:schemeClr val="bg1"/>
                </a:solidFill>
                <a:latin typeface="宋体" panose="02010600030101010101" pitchFamily="2" charset="-122"/>
                <a:ea typeface="宋体" panose="02010600030101010101" pitchFamily="2" charset="-122"/>
                <a:cs typeface="+mn-cs"/>
                <a:sym typeface="League Gothic" charset="0"/>
              </a:rPr>
              <a:t>申峻宇</a:t>
            </a:r>
            <a:endParaRPr lang="zh-CN" altLang="en-US" sz="2400" b="1" dirty="0">
              <a:solidFill>
                <a:schemeClr val="bg1"/>
              </a:solidFill>
              <a:latin typeface="宋体" panose="02010600030101010101" pitchFamily="2" charset="-122"/>
              <a:ea typeface="宋体" panose="02010600030101010101" pitchFamily="2" charset="-122"/>
              <a:cs typeface="+mn-cs"/>
              <a:sym typeface="League Gothic" charset="0"/>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10" y="1028700"/>
            <a:ext cx="2924175" cy="3086100"/>
          </a:xfrm>
        </p:spPr>
        <p:txBody>
          <a:bodyPr/>
          <a:lstStyle/>
          <a:p>
            <a:pPr algn="ctr" eaLnBrk="1" latinLnBrk="0" hangingPunct="1"/>
            <a:r>
              <a:rPr lang="zh-CN" altLang="en-US" sz="3600" dirty="0">
                <a:ea typeface="宋体" panose="02010600030101010101" pitchFamily="2" charset="-122"/>
                <a:sym typeface="+mn-ea"/>
              </a:rPr>
              <a:t>局域网企业端用户创建群组</a:t>
            </a:r>
            <a:endParaRPr lang="zh-CN" altLang="en-US" dirty="0">
              <a:ea typeface="宋体" panose="02010600030101010101" pitchFamily="2" charset="-122"/>
            </a:endParaRPr>
          </a:p>
        </p:txBody>
      </p:sp>
      <p:sp>
        <p:nvSpPr>
          <p:cNvPr id="8" name="文本框 7"/>
          <p:cNvSpPr txBox="1"/>
          <p:nvPr/>
        </p:nvSpPr>
        <p:spPr>
          <a:xfrm>
            <a:off x="3670300" y="474345"/>
            <a:ext cx="4643755" cy="4194810"/>
          </a:xfrm>
          <a:prstGeom prst="rect">
            <a:avLst/>
          </a:prstGeom>
          <a:noFill/>
        </p:spPr>
        <p:txBody>
          <a:bodyPr wrap="square" rtlCol="0">
            <a:spAutoFit/>
          </a:bodyPr>
          <a:lstStyle/>
          <a:p>
            <a:pPr algn="l" eaLnBrk="1" latinLnBrk="0" hangingPunct="1">
              <a:lnSpc>
                <a:spcPts val="2000"/>
              </a:lnSpc>
            </a:pPr>
            <a:r>
              <a:rPr lang="zh-CN" altLang="en-US" sz="1600">
                <a:solidFill>
                  <a:schemeClr val="tx1"/>
                </a:solidFill>
              </a:rPr>
              <a:t>1）用户登录后点击“创建群组”按钮</a:t>
            </a:r>
            <a:endParaRPr lang="zh-CN" altLang="en-US" sz="1600">
              <a:solidFill>
                <a:schemeClr val="tx1"/>
              </a:solidFill>
            </a:endParaRPr>
          </a:p>
          <a:p>
            <a:pPr algn="l" eaLnBrk="1" latinLnBrk="0" hangingPunct="1">
              <a:lnSpc>
                <a:spcPts val="2000"/>
              </a:lnSpc>
            </a:pPr>
            <a:r>
              <a:rPr lang="zh-CN" altLang="en-US" sz="1600">
                <a:solidFill>
                  <a:schemeClr val="tx1"/>
                </a:solidFill>
              </a:rPr>
              <a:t>2）系统弹出成员选择框</a:t>
            </a:r>
            <a:endParaRPr lang="zh-CN" altLang="en-US" sz="1600">
              <a:solidFill>
                <a:schemeClr val="tx1"/>
              </a:solidFill>
            </a:endParaRPr>
          </a:p>
          <a:p>
            <a:pPr algn="l" eaLnBrk="1" latinLnBrk="0" hangingPunct="1">
              <a:lnSpc>
                <a:spcPts val="2000"/>
              </a:lnSpc>
            </a:pPr>
            <a:r>
              <a:rPr lang="zh-CN" altLang="en-US" sz="1600">
                <a:solidFill>
                  <a:schemeClr val="tx1"/>
                </a:solidFill>
              </a:rPr>
              <a:t>3）用户在选择框检索栏中输入检索信息</a:t>
            </a:r>
            <a:endParaRPr lang="zh-CN" altLang="en-US" sz="1600">
              <a:solidFill>
                <a:schemeClr val="tx1"/>
              </a:solidFill>
            </a:endParaRPr>
          </a:p>
          <a:p>
            <a:pPr algn="l" eaLnBrk="1" latinLnBrk="0" hangingPunct="1">
              <a:lnSpc>
                <a:spcPts val="2000"/>
              </a:lnSpc>
            </a:pPr>
            <a:r>
              <a:rPr lang="zh-CN" altLang="en-US" sz="1600">
                <a:solidFill>
                  <a:schemeClr val="tx1"/>
                </a:solidFill>
              </a:rPr>
              <a:t>4）对于以检索信息开头的用户名，系统将其显示在检索结果中</a:t>
            </a:r>
            <a:endParaRPr lang="zh-CN" altLang="en-US" sz="1600">
              <a:solidFill>
                <a:schemeClr val="tx1"/>
              </a:solidFill>
            </a:endParaRPr>
          </a:p>
          <a:p>
            <a:pPr algn="l" eaLnBrk="1" latinLnBrk="0" hangingPunct="1">
              <a:lnSpc>
                <a:spcPts val="2000"/>
              </a:lnSpc>
            </a:pPr>
            <a:r>
              <a:rPr lang="zh-CN" altLang="en-US" sz="1600">
                <a:solidFill>
                  <a:schemeClr val="tx1"/>
                </a:solidFill>
              </a:rPr>
              <a:t>5）用户点击欲拉入群组成员的成员名</a:t>
            </a:r>
            <a:endParaRPr lang="zh-CN" altLang="en-US" sz="1600">
              <a:solidFill>
                <a:schemeClr val="tx1"/>
              </a:solidFill>
            </a:endParaRPr>
          </a:p>
          <a:p>
            <a:pPr algn="l" eaLnBrk="1" latinLnBrk="0" hangingPunct="1">
              <a:lnSpc>
                <a:spcPts val="2000"/>
              </a:lnSpc>
            </a:pPr>
            <a:r>
              <a:rPr lang="zh-CN" altLang="en-US" sz="1600">
                <a:solidFill>
                  <a:schemeClr val="tx1"/>
                </a:solidFill>
              </a:rPr>
              <a:t>6）系统将被用户点击的成员名显示在“待加入群组”区</a:t>
            </a:r>
            <a:endParaRPr lang="zh-CN" altLang="en-US" sz="1600">
              <a:solidFill>
                <a:schemeClr val="tx1"/>
              </a:solidFill>
            </a:endParaRPr>
          </a:p>
          <a:p>
            <a:pPr algn="l" eaLnBrk="1" latinLnBrk="0" hangingPunct="1">
              <a:lnSpc>
                <a:spcPts val="2000"/>
              </a:lnSpc>
            </a:pPr>
            <a:r>
              <a:rPr lang="zh-CN" altLang="en-US" sz="1600">
                <a:solidFill>
                  <a:schemeClr val="tx1"/>
                </a:solidFill>
              </a:rPr>
              <a:t>7）用户在“待加入群组”区点击误操作成员名右侧的叉号</a:t>
            </a:r>
            <a:endParaRPr lang="zh-CN" altLang="en-US" sz="1600">
              <a:solidFill>
                <a:schemeClr val="tx1"/>
              </a:solidFill>
            </a:endParaRPr>
          </a:p>
          <a:p>
            <a:pPr algn="l" eaLnBrk="1" latinLnBrk="0" hangingPunct="1">
              <a:lnSpc>
                <a:spcPts val="2000"/>
              </a:lnSpc>
            </a:pPr>
            <a:r>
              <a:rPr lang="zh-CN" altLang="en-US" sz="1600">
                <a:solidFill>
                  <a:schemeClr val="tx1"/>
                </a:solidFill>
              </a:rPr>
              <a:t>8）系统将被用户操作的成员名移出“待加入群组”区</a:t>
            </a:r>
            <a:endParaRPr lang="zh-CN" altLang="en-US" sz="1600">
              <a:solidFill>
                <a:schemeClr val="tx1"/>
              </a:solidFill>
            </a:endParaRPr>
          </a:p>
          <a:p>
            <a:pPr algn="l" eaLnBrk="1" latinLnBrk="0" hangingPunct="1">
              <a:lnSpc>
                <a:spcPts val="2000"/>
              </a:lnSpc>
            </a:pPr>
            <a:r>
              <a:rPr lang="zh-CN" altLang="en-US" sz="1600">
                <a:solidFill>
                  <a:schemeClr val="tx1"/>
                </a:solidFill>
              </a:rPr>
              <a:t>9）用户设置群组名</a:t>
            </a:r>
            <a:endParaRPr lang="zh-CN" altLang="en-US" sz="1600">
              <a:solidFill>
                <a:schemeClr val="tx1"/>
              </a:solidFill>
            </a:endParaRPr>
          </a:p>
          <a:p>
            <a:pPr algn="l" eaLnBrk="1" latinLnBrk="0" hangingPunct="1">
              <a:lnSpc>
                <a:spcPts val="2000"/>
              </a:lnSpc>
            </a:pPr>
            <a:r>
              <a:rPr lang="zh-CN" altLang="en-US" sz="1600">
                <a:solidFill>
                  <a:schemeClr val="tx1"/>
                </a:solidFill>
              </a:rPr>
              <a:t>10）系统显示用户设置的群组名</a:t>
            </a:r>
            <a:endParaRPr lang="zh-CN" altLang="en-US" sz="1600">
              <a:solidFill>
                <a:schemeClr val="tx1"/>
              </a:solidFill>
            </a:endParaRPr>
          </a:p>
          <a:p>
            <a:pPr algn="l" eaLnBrk="1" latinLnBrk="0" hangingPunct="1">
              <a:lnSpc>
                <a:spcPts val="2000"/>
              </a:lnSpc>
            </a:pPr>
            <a:r>
              <a:rPr lang="zh-CN" altLang="en-US" sz="1600">
                <a:solidFill>
                  <a:schemeClr val="tx1"/>
                </a:solidFill>
              </a:rPr>
              <a:t>11）用户点击“确定”按钮</a:t>
            </a:r>
            <a:endParaRPr lang="zh-CN" altLang="en-US" sz="1600">
              <a:solidFill>
                <a:schemeClr val="tx1"/>
              </a:solidFill>
            </a:endParaRPr>
          </a:p>
          <a:p>
            <a:pPr algn="l" eaLnBrk="1" latinLnBrk="0" hangingPunct="1">
              <a:lnSpc>
                <a:spcPts val="2000"/>
              </a:lnSpc>
            </a:pPr>
            <a:r>
              <a:rPr lang="zh-CN" altLang="en-US" sz="1600">
                <a:solidFill>
                  <a:schemeClr val="tx1"/>
                </a:solidFill>
              </a:rPr>
              <a:t>12）系统刷新用户群组列表</a:t>
            </a:r>
            <a:endParaRPr lang="zh-CN" altLang="en-US" sz="1600">
              <a:solidFill>
                <a:schemeClr val="tx1"/>
              </a:solidFill>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局域网企业端用户添加群组成员</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1600">
                <a:solidFill>
                  <a:schemeClr val="tx1"/>
                </a:solidFill>
                <a:sym typeface="+mn-ea"/>
              </a:rPr>
              <a:t>1）用户登录后在“群组选择”区单击欲进行操作的群组</a:t>
            </a:r>
            <a:endParaRPr lang="zh-CN" altLang="en-US" sz="1600">
              <a:solidFill>
                <a:schemeClr val="tx1"/>
              </a:solidFill>
            </a:endParaRPr>
          </a:p>
          <a:p>
            <a:pPr algn="l" eaLnBrk="1" latinLnBrk="0" hangingPunct="1"/>
            <a:r>
              <a:rPr lang="zh-CN" altLang="en-US" sz="1600">
                <a:solidFill>
                  <a:schemeClr val="tx1"/>
                </a:solidFill>
                <a:sym typeface="+mn-ea"/>
              </a:rPr>
              <a:t>2）系统在“群组详情”区显示群组具体信息</a:t>
            </a:r>
            <a:endParaRPr lang="zh-CN" altLang="en-US" sz="1600">
              <a:solidFill>
                <a:schemeClr val="tx1"/>
              </a:solidFill>
            </a:endParaRPr>
          </a:p>
          <a:p>
            <a:pPr algn="l" eaLnBrk="1" latinLnBrk="0" hangingPunct="1"/>
            <a:r>
              <a:rPr lang="zh-CN" altLang="en-US" sz="1600">
                <a:solidFill>
                  <a:schemeClr val="tx1"/>
                </a:solidFill>
                <a:sym typeface="+mn-ea"/>
              </a:rPr>
              <a:t>3）用户单击“添加成员”按钮</a:t>
            </a:r>
            <a:endParaRPr lang="zh-CN" altLang="en-US" sz="1600">
              <a:solidFill>
                <a:schemeClr val="tx1"/>
              </a:solidFill>
            </a:endParaRPr>
          </a:p>
          <a:p>
            <a:pPr algn="l" eaLnBrk="1" latinLnBrk="0" hangingPunct="1"/>
            <a:r>
              <a:rPr lang="zh-CN" altLang="en-US" sz="1600">
                <a:solidFill>
                  <a:schemeClr val="tx1"/>
                </a:solidFill>
                <a:sym typeface="+mn-ea"/>
              </a:rPr>
              <a:t>4）系统弹出成员选择框</a:t>
            </a:r>
            <a:endParaRPr lang="zh-CN" altLang="en-US" sz="1600">
              <a:solidFill>
                <a:schemeClr val="tx1"/>
              </a:solidFill>
            </a:endParaRPr>
          </a:p>
          <a:p>
            <a:pPr algn="l" eaLnBrk="1" latinLnBrk="0" hangingPunct="1"/>
            <a:r>
              <a:rPr lang="zh-CN" altLang="en-US" sz="1600">
                <a:solidFill>
                  <a:schemeClr val="tx1"/>
                </a:solidFill>
                <a:sym typeface="+mn-ea"/>
              </a:rPr>
              <a:t>5）用户选定欲添加成员名并确认</a:t>
            </a:r>
            <a:endParaRPr lang="zh-CN" altLang="en-US" sz="1600">
              <a:solidFill>
                <a:schemeClr val="tx1"/>
              </a:solidFill>
            </a:endParaRPr>
          </a:p>
          <a:p>
            <a:pPr algn="l" eaLnBrk="1" latinLnBrk="0" hangingPunct="1"/>
            <a:r>
              <a:rPr lang="zh-CN" altLang="en-US" sz="1600">
                <a:solidFill>
                  <a:schemeClr val="tx1"/>
                </a:solidFill>
                <a:sym typeface="+mn-ea"/>
              </a:rPr>
              <a:t>6）系统刷新“成员详情”区</a:t>
            </a:r>
            <a:endParaRPr lang="en-US" sz="1600" dirty="0"/>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局域网企业端用户移除群组成员</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1600">
                <a:solidFill>
                  <a:schemeClr val="tx1"/>
                </a:solidFill>
                <a:sym typeface="+mn-ea"/>
              </a:rPr>
              <a:t>1）用户登录后在“群组选择”区单击欲进行操作的群组</a:t>
            </a:r>
            <a:endParaRPr lang="zh-CN" altLang="en-US" sz="1600">
              <a:solidFill>
                <a:schemeClr val="tx1"/>
              </a:solidFill>
            </a:endParaRPr>
          </a:p>
          <a:p>
            <a:pPr algn="l" eaLnBrk="1" latinLnBrk="0" hangingPunct="1"/>
            <a:r>
              <a:rPr lang="zh-CN" altLang="en-US" sz="1600">
                <a:solidFill>
                  <a:schemeClr val="tx1"/>
                </a:solidFill>
                <a:sym typeface="+mn-ea"/>
              </a:rPr>
              <a:t>2）系统在“群组详情”区显示群组具体信息</a:t>
            </a:r>
            <a:endParaRPr lang="zh-CN" altLang="en-US" sz="1600">
              <a:solidFill>
                <a:schemeClr val="tx1"/>
              </a:solidFill>
            </a:endParaRPr>
          </a:p>
          <a:p>
            <a:pPr algn="l" eaLnBrk="1" latinLnBrk="0" hangingPunct="1"/>
            <a:r>
              <a:rPr lang="zh-CN" altLang="en-US" sz="1600">
                <a:solidFill>
                  <a:schemeClr val="tx1"/>
                </a:solidFill>
                <a:sym typeface="+mn-ea"/>
              </a:rPr>
              <a:t>3）用户单击“移除成员”按钮</a:t>
            </a:r>
            <a:endParaRPr lang="zh-CN" altLang="en-US" sz="1600">
              <a:solidFill>
                <a:schemeClr val="tx1"/>
              </a:solidFill>
            </a:endParaRPr>
          </a:p>
          <a:p>
            <a:pPr algn="l" eaLnBrk="1" latinLnBrk="0" hangingPunct="1"/>
            <a:r>
              <a:rPr lang="zh-CN" altLang="en-US" sz="1600">
                <a:solidFill>
                  <a:schemeClr val="tx1"/>
                </a:solidFill>
                <a:sym typeface="+mn-ea"/>
              </a:rPr>
              <a:t>4）系统弹出成员选择框</a:t>
            </a:r>
            <a:endParaRPr lang="zh-CN" altLang="en-US" sz="1600">
              <a:solidFill>
                <a:schemeClr val="tx1"/>
              </a:solidFill>
            </a:endParaRPr>
          </a:p>
          <a:p>
            <a:pPr algn="l" eaLnBrk="1" latinLnBrk="0" hangingPunct="1"/>
            <a:r>
              <a:rPr lang="zh-CN" altLang="en-US" sz="1600">
                <a:solidFill>
                  <a:schemeClr val="tx1"/>
                </a:solidFill>
                <a:sym typeface="+mn-ea"/>
              </a:rPr>
              <a:t>5）用户选定欲移除成员名并确认</a:t>
            </a:r>
            <a:endParaRPr lang="zh-CN" altLang="en-US" sz="1600">
              <a:solidFill>
                <a:schemeClr val="tx1"/>
              </a:solidFill>
            </a:endParaRPr>
          </a:p>
          <a:p>
            <a:pPr algn="l" eaLnBrk="1" latinLnBrk="0" hangingPunct="1"/>
            <a:r>
              <a:rPr lang="zh-CN" altLang="en-US" sz="1600">
                <a:solidFill>
                  <a:schemeClr val="tx1"/>
                </a:solidFill>
                <a:sym typeface="+mn-ea"/>
              </a:rPr>
              <a:t>6）系统刷新“成员详情”区</a:t>
            </a:r>
            <a:endParaRPr lang="en-US" sz="1600" dirty="0"/>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局域网企业端用户解散群组</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1600">
                <a:solidFill>
                  <a:schemeClr val="tx1"/>
                </a:solidFill>
                <a:sym typeface="+mn-ea"/>
              </a:rPr>
              <a:t>1）用户登录后在“群组选择”区单击欲进行操作的群组</a:t>
            </a:r>
            <a:endParaRPr lang="zh-CN" altLang="en-US" sz="1600">
              <a:solidFill>
                <a:schemeClr val="tx1"/>
              </a:solidFill>
            </a:endParaRPr>
          </a:p>
          <a:p>
            <a:pPr algn="l" eaLnBrk="1" latinLnBrk="0" hangingPunct="1"/>
            <a:r>
              <a:rPr lang="zh-CN" altLang="en-US" sz="1600">
                <a:solidFill>
                  <a:schemeClr val="tx1"/>
                </a:solidFill>
                <a:sym typeface="+mn-ea"/>
              </a:rPr>
              <a:t>2）系统在“群组详情”区显示群组具体信息</a:t>
            </a:r>
            <a:endParaRPr lang="zh-CN" altLang="en-US" sz="1600">
              <a:solidFill>
                <a:schemeClr val="tx1"/>
              </a:solidFill>
            </a:endParaRPr>
          </a:p>
          <a:p>
            <a:pPr algn="l" eaLnBrk="1" latinLnBrk="0" hangingPunct="1"/>
            <a:r>
              <a:rPr lang="zh-CN" altLang="en-US" sz="1600">
                <a:solidFill>
                  <a:schemeClr val="tx1"/>
                </a:solidFill>
                <a:sym typeface="+mn-ea"/>
              </a:rPr>
              <a:t>3）用户单击“解散群组”按钮</a:t>
            </a:r>
            <a:endParaRPr lang="zh-CN" altLang="en-US" sz="1600">
              <a:solidFill>
                <a:schemeClr val="tx1"/>
              </a:solidFill>
            </a:endParaRPr>
          </a:p>
          <a:p>
            <a:pPr algn="l" eaLnBrk="1" latinLnBrk="0" hangingPunct="1"/>
            <a:r>
              <a:rPr lang="zh-CN" altLang="en-US" sz="1600">
                <a:solidFill>
                  <a:schemeClr val="tx1"/>
                </a:solidFill>
                <a:sym typeface="+mn-ea"/>
              </a:rPr>
              <a:t>4）系统弹出确认框</a:t>
            </a:r>
            <a:endParaRPr lang="zh-CN" altLang="en-US" sz="1600">
              <a:solidFill>
                <a:schemeClr val="tx1"/>
              </a:solidFill>
            </a:endParaRPr>
          </a:p>
          <a:p>
            <a:pPr algn="l" eaLnBrk="1" latinLnBrk="0" hangingPunct="1"/>
            <a:r>
              <a:rPr lang="zh-CN" altLang="en-US" sz="1600">
                <a:solidFill>
                  <a:schemeClr val="tx1"/>
                </a:solidFill>
                <a:sym typeface="+mn-ea"/>
              </a:rPr>
              <a:t>5）用户点击“确认”按钮</a:t>
            </a:r>
            <a:endParaRPr lang="zh-CN" altLang="en-US" sz="1600">
              <a:solidFill>
                <a:schemeClr val="tx1"/>
              </a:solidFill>
            </a:endParaRPr>
          </a:p>
          <a:p>
            <a:pPr algn="l" eaLnBrk="1" latinLnBrk="0" hangingPunct="1"/>
            <a:r>
              <a:rPr lang="zh-CN" altLang="en-US" sz="1600">
                <a:solidFill>
                  <a:schemeClr val="tx1"/>
                </a:solidFill>
                <a:sym typeface="+mn-ea"/>
              </a:rPr>
              <a:t>6）系统刷新成员群组列表</a:t>
            </a:r>
            <a:endParaRPr lang="en-US" sz="1600" dirty="0"/>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10" y="1028700"/>
            <a:ext cx="2924175" cy="3086100"/>
          </a:xfrm>
        </p:spPr>
        <p:txBody>
          <a:bodyPr/>
          <a:lstStyle/>
          <a:p>
            <a:pPr algn="ctr" eaLnBrk="1" latinLnBrk="0" hangingPunct="1"/>
            <a:r>
              <a:rPr lang="zh-CN" altLang="en-US" sz="3600" dirty="0">
                <a:ea typeface="宋体" panose="02010600030101010101" pitchFamily="2" charset="-122"/>
                <a:sym typeface="+mn-ea"/>
              </a:rPr>
              <a:t>局域网企业端用户通过群组进行文件上传</a:t>
            </a:r>
            <a:endParaRPr lang="zh-CN" altLang="en-US" dirty="0">
              <a:ea typeface="宋体" panose="02010600030101010101" pitchFamily="2" charset="-122"/>
            </a:endParaRPr>
          </a:p>
        </p:txBody>
      </p:sp>
      <p:sp>
        <p:nvSpPr>
          <p:cNvPr id="8" name="文本框 7"/>
          <p:cNvSpPr txBox="1"/>
          <p:nvPr/>
        </p:nvSpPr>
        <p:spPr>
          <a:xfrm>
            <a:off x="3719830" y="763270"/>
            <a:ext cx="4643755" cy="3617595"/>
          </a:xfrm>
          <a:prstGeom prst="rect">
            <a:avLst/>
          </a:prstGeom>
          <a:noFill/>
        </p:spPr>
        <p:txBody>
          <a:bodyPr wrap="square" rtlCol="0">
            <a:spAutoFit/>
          </a:bodyPr>
          <a:lstStyle/>
          <a:p>
            <a:pPr algn="l" eaLnBrk="1" latinLnBrk="0" hangingPunct="1">
              <a:lnSpc>
                <a:spcPts val="2500"/>
              </a:lnSpc>
            </a:pPr>
            <a:r>
              <a:rPr lang="zh-CN" altLang="en-US" sz="1600">
                <a:solidFill>
                  <a:schemeClr val="tx1"/>
                </a:solidFill>
              </a:rPr>
              <a:t>1）用户在“群组选择”区单击欲选择的群组</a:t>
            </a:r>
            <a:endParaRPr lang="zh-CN" altLang="en-US" sz="1600">
              <a:solidFill>
                <a:schemeClr val="tx1"/>
              </a:solidFill>
            </a:endParaRPr>
          </a:p>
          <a:p>
            <a:pPr algn="l" eaLnBrk="1" latinLnBrk="0" hangingPunct="1">
              <a:lnSpc>
                <a:spcPts val="2500"/>
              </a:lnSpc>
            </a:pPr>
            <a:r>
              <a:rPr lang="zh-CN" altLang="en-US" sz="1600">
                <a:solidFill>
                  <a:schemeClr val="tx1"/>
                </a:solidFill>
              </a:rPr>
              <a:t>2）系统在“群组详情”区显示群组具体信息</a:t>
            </a:r>
            <a:endParaRPr lang="zh-CN" altLang="en-US" sz="1600">
              <a:solidFill>
                <a:schemeClr val="tx1"/>
              </a:solidFill>
            </a:endParaRPr>
          </a:p>
          <a:p>
            <a:pPr algn="l" eaLnBrk="1" latinLnBrk="0" hangingPunct="1">
              <a:lnSpc>
                <a:spcPts val="2500"/>
              </a:lnSpc>
            </a:pPr>
            <a:r>
              <a:rPr lang="zh-CN" altLang="en-US" sz="1600">
                <a:solidFill>
                  <a:schemeClr val="tx1"/>
                </a:solidFill>
              </a:rPr>
              <a:t>3）用户点击“上传文件”按钮</a:t>
            </a:r>
            <a:endParaRPr lang="zh-CN" altLang="en-US" sz="1600">
              <a:solidFill>
                <a:schemeClr val="tx1"/>
              </a:solidFill>
            </a:endParaRPr>
          </a:p>
          <a:p>
            <a:pPr algn="l" eaLnBrk="1" latinLnBrk="0" hangingPunct="1">
              <a:lnSpc>
                <a:spcPts val="2500"/>
              </a:lnSpc>
            </a:pPr>
            <a:r>
              <a:rPr lang="zh-CN" altLang="en-US" sz="1600">
                <a:solidFill>
                  <a:schemeClr val="tx1"/>
                </a:solidFill>
              </a:rPr>
              <a:t>4）系统弹出文件选择框</a:t>
            </a:r>
            <a:endParaRPr lang="zh-CN" altLang="en-US" sz="1600">
              <a:solidFill>
                <a:schemeClr val="tx1"/>
              </a:solidFill>
            </a:endParaRPr>
          </a:p>
          <a:p>
            <a:pPr algn="l" eaLnBrk="1" latinLnBrk="0" hangingPunct="1">
              <a:lnSpc>
                <a:spcPts val="2500"/>
              </a:lnSpc>
            </a:pPr>
            <a:r>
              <a:rPr lang="zh-CN" altLang="en-US" sz="1600">
                <a:solidFill>
                  <a:schemeClr val="tx1"/>
                </a:solidFill>
              </a:rPr>
              <a:t>5）用户选择待上传文件并确认</a:t>
            </a:r>
            <a:endParaRPr lang="zh-CN" altLang="en-US" sz="1600">
              <a:solidFill>
                <a:schemeClr val="tx1"/>
              </a:solidFill>
            </a:endParaRPr>
          </a:p>
          <a:p>
            <a:pPr algn="l" eaLnBrk="1" latinLnBrk="0" hangingPunct="1">
              <a:lnSpc>
                <a:spcPts val="2500"/>
              </a:lnSpc>
            </a:pPr>
            <a:r>
              <a:rPr lang="zh-CN" altLang="en-US" sz="1600">
                <a:solidFill>
                  <a:schemeClr val="tx1"/>
                </a:solidFill>
              </a:rPr>
              <a:t>6）系统将用户选定文件添加到待上传文件列表中</a:t>
            </a:r>
            <a:endParaRPr lang="zh-CN" altLang="en-US" sz="1600">
              <a:solidFill>
                <a:schemeClr val="tx1"/>
              </a:solidFill>
            </a:endParaRPr>
          </a:p>
          <a:p>
            <a:pPr algn="l" eaLnBrk="1" latinLnBrk="0" hangingPunct="1">
              <a:lnSpc>
                <a:spcPts val="2500"/>
              </a:lnSpc>
            </a:pPr>
            <a:r>
              <a:rPr lang="zh-CN" altLang="en-US" sz="1600">
                <a:solidFill>
                  <a:schemeClr val="tx1"/>
                </a:solidFill>
              </a:rPr>
              <a:t>7）用户在待上传文件列表点击误操作文件右侧的叉号</a:t>
            </a:r>
            <a:endParaRPr lang="zh-CN" altLang="en-US" sz="1600">
              <a:solidFill>
                <a:schemeClr val="tx1"/>
              </a:solidFill>
            </a:endParaRPr>
          </a:p>
          <a:p>
            <a:pPr algn="l" eaLnBrk="1" latinLnBrk="0" hangingPunct="1">
              <a:lnSpc>
                <a:spcPts val="2500"/>
              </a:lnSpc>
            </a:pPr>
            <a:r>
              <a:rPr lang="zh-CN" altLang="en-US" sz="1600">
                <a:solidFill>
                  <a:schemeClr val="tx1"/>
                </a:solidFill>
              </a:rPr>
              <a:t>8）系统将被用户操作的文件移出待上传文件列表</a:t>
            </a:r>
            <a:endParaRPr lang="zh-CN" altLang="en-US" sz="1600">
              <a:solidFill>
                <a:schemeClr val="tx1"/>
              </a:solidFill>
            </a:endParaRPr>
          </a:p>
          <a:p>
            <a:pPr algn="l" eaLnBrk="1" latinLnBrk="0" hangingPunct="1">
              <a:lnSpc>
                <a:spcPts val="2500"/>
              </a:lnSpc>
            </a:pPr>
            <a:r>
              <a:rPr lang="zh-CN" altLang="en-US" sz="1600">
                <a:solidFill>
                  <a:schemeClr val="tx1"/>
                </a:solidFill>
              </a:rPr>
              <a:t>9）用户点击“上传”按钮</a:t>
            </a:r>
            <a:endParaRPr lang="zh-CN" altLang="en-US" sz="1600">
              <a:solidFill>
                <a:schemeClr val="tx1"/>
              </a:solidFill>
            </a:endParaRPr>
          </a:p>
          <a:p>
            <a:pPr algn="l" eaLnBrk="1" latinLnBrk="0" hangingPunct="1">
              <a:lnSpc>
                <a:spcPts val="2500"/>
              </a:lnSpc>
            </a:pPr>
            <a:r>
              <a:rPr lang="zh-CN" altLang="en-US" sz="1600">
                <a:solidFill>
                  <a:schemeClr val="tx1"/>
                </a:solidFill>
              </a:rPr>
              <a:t>10）系统刷新“群组详情”区</a:t>
            </a:r>
            <a:endParaRPr lang="zh-CN" altLang="en-US" sz="1600">
              <a:solidFill>
                <a:schemeClr val="tx1"/>
              </a:solidFill>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3600" dirty="0">
                <a:ea typeface="宋体" panose="02010600030101010101" pitchFamily="2" charset="-122"/>
                <a:sym typeface="+mn-ea"/>
              </a:rPr>
              <a:t>局域网企业端用户通过群组进行文件接收</a:t>
            </a:r>
            <a:endParaRPr lang="en-US" sz="3600" dirty="0"/>
          </a:p>
        </p:txBody>
      </p:sp>
      <p:sp>
        <p:nvSpPr>
          <p:cNvPr id="3" name="Content Placeholder 2"/>
          <p:cNvSpPr>
            <a:spLocks noGrp="1"/>
          </p:cNvSpPr>
          <p:nvPr>
            <p:ph idx="1"/>
          </p:nvPr>
        </p:nvSpPr>
        <p:spPr/>
        <p:txBody>
          <a:bodyPr/>
          <a:lstStyle/>
          <a:p>
            <a:pPr algn="l" eaLnBrk="1" latinLnBrk="0" hangingPunct="1"/>
            <a:r>
              <a:rPr lang="zh-CN" altLang="en-US" sz="1800">
                <a:solidFill>
                  <a:schemeClr val="tx1"/>
                </a:solidFill>
                <a:sym typeface="+mn-ea"/>
              </a:rPr>
              <a:t>1）用户在“群组选择”区单击欲选择的群组</a:t>
            </a:r>
            <a:endParaRPr lang="zh-CN" altLang="en-US" sz="1800">
              <a:solidFill>
                <a:schemeClr val="tx1"/>
              </a:solidFill>
            </a:endParaRPr>
          </a:p>
          <a:p>
            <a:pPr algn="l" eaLnBrk="1" latinLnBrk="0" hangingPunct="1"/>
            <a:r>
              <a:rPr lang="zh-CN" altLang="en-US" sz="1800">
                <a:solidFill>
                  <a:schemeClr val="tx1"/>
                </a:solidFill>
                <a:sym typeface="+mn-ea"/>
              </a:rPr>
              <a:t>2）系统在“群组详情”区显示群组所有未焚文件</a:t>
            </a:r>
            <a:endParaRPr lang="zh-CN" altLang="en-US" sz="1800">
              <a:solidFill>
                <a:schemeClr val="tx1"/>
              </a:solidFill>
            </a:endParaRPr>
          </a:p>
          <a:p>
            <a:pPr algn="l" eaLnBrk="1" latinLnBrk="0" hangingPunct="1"/>
            <a:r>
              <a:rPr lang="zh-CN" altLang="en-US" sz="1800">
                <a:solidFill>
                  <a:schemeClr val="tx1"/>
                </a:solidFill>
                <a:sym typeface="+mn-ea"/>
              </a:rPr>
              <a:t>3）用户单击欲接收的文件</a:t>
            </a:r>
            <a:endParaRPr lang="zh-CN" altLang="en-US" sz="1800">
              <a:solidFill>
                <a:schemeClr val="tx1"/>
              </a:solidFill>
            </a:endParaRPr>
          </a:p>
          <a:p>
            <a:pPr algn="l" eaLnBrk="1" latinLnBrk="0" hangingPunct="1"/>
            <a:r>
              <a:rPr lang="zh-CN" altLang="en-US" sz="1800">
                <a:solidFill>
                  <a:schemeClr val="tx1"/>
                </a:solidFill>
                <a:sym typeface="+mn-ea"/>
              </a:rPr>
              <a:t>4）系统跳转至该文件的文件接收界面</a:t>
            </a:r>
            <a:endParaRPr lang="en-US" sz="1800" dirty="0"/>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061527" y="530225"/>
            <a:ext cx="4176713" cy="2062163"/>
          </a:xfrm>
        </p:spPr>
        <p:txBody>
          <a:bodyPr/>
          <a:lstStyle/>
          <a:p>
            <a:r>
              <a:rPr lang="en-US"/>
              <a:t>Section 3</a:t>
            </a:r>
            <a:endParaRPr lang="en-US"/>
          </a:p>
        </p:txBody>
      </p:sp>
      <p:sp>
        <p:nvSpPr>
          <p:cNvPr id="19458" name="Rectangle 2"/>
          <p:cNvSpPr>
            <a:spLocks noGrp="1" noChangeArrowheads="1"/>
          </p:cNvSpPr>
          <p:nvPr>
            <p:ph type="body" idx="4294967295"/>
          </p:nvPr>
        </p:nvSpPr>
        <p:spPr>
          <a:xfrm>
            <a:off x="1071562" y="2824480"/>
            <a:ext cx="4176713" cy="2257425"/>
          </a:xfrm>
        </p:spPr>
        <p:txBody>
          <a:bodyPr/>
          <a:lstStyle/>
          <a:p>
            <a:r>
              <a:rPr lang="zh-CN" altLang="en-US">
                <a:ea typeface="宋体" panose="02010600030101010101" pitchFamily="2" charset="-122"/>
              </a:rPr>
              <a:t>调研选型</a:t>
            </a:r>
            <a:endParaRPr lang="zh-CN" altLang="en-US">
              <a:ea typeface="宋体" panose="02010600030101010101" pitchFamily="2" charset="-122"/>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开发环境</a:t>
            </a:r>
            <a:r>
              <a:rPr lang="en-US" altLang="zh-CN" dirty="0"/>
              <a:t>——Docker</a:t>
            </a:r>
            <a:endParaRPr lang="en-US" dirty="0"/>
          </a:p>
        </p:txBody>
      </p:sp>
      <p:sp>
        <p:nvSpPr>
          <p:cNvPr id="3" name="Content Placeholder 2"/>
          <p:cNvSpPr>
            <a:spLocks noGrp="1"/>
          </p:cNvSpPr>
          <p:nvPr>
            <p:ph idx="1"/>
          </p:nvPr>
        </p:nvSpPr>
        <p:spPr/>
        <p:txBody>
          <a:bodyPr/>
          <a:lstStyle/>
          <a:p>
            <a:r>
              <a:rPr lang="en-US" dirty="0"/>
              <a:t>1</a:t>
            </a:r>
            <a:r>
              <a:rPr lang="zh-CN" altLang="en-US" dirty="0"/>
              <a:t>、简化配置</a:t>
            </a:r>
            <a:endParaRPr lang="en-US" altLang="zh-CN" dirty="0"/>
          </a:p>
          <a:p>
            <a:r>
              <a:rPr lang="zh-CN" altLang="en-US" sz="1200" dirty="0"/>
              <a:t>本身虚拟机的最大好处是能在我们的硬件设施上运行各种配置不一样的平台</a:t>
            </a:r>
            <a:r>
              <a:rPr lang="en-US" altLang="zh-CN" sz="1200" dirty="0"/>
              <a:t>(</a:t>
            </a:r>
            <a:r>
              <a:rPr lang="zh-CN" altLang="en-US" sz="1200" dirty="0"/>
              <a:t>软件，系统</a:t>
            </a:r>
            <a:r>
              <a:rPr lang="en-US" altLang="zh-CN" sz="1200" dirty="0"/>
              <a:t>)</a:t>
            </a:r>
            <a:r>
              <a:rPr lang="zh-CN" altLang="en-US" sz="1200" dirty="0"/>
              <a:t>，我们此次项目各组员的 </a:t>
            </a:r>
            <a:r>
              <a:rPr lang="en-US" altLang="zh-CN" sz="1200" dirty="0"/>
              <a:t>OS </a:t>
            </a:r>
            <a:r>
              <a:rPr lang="zh-CN" altLang="en-US" sz="1200" dirty="0"/>
              <a:t>存在很大不同，因此虚拟机的使用十分重要。而且 </a:t>
            </a:r>
            <a:r>
              <a:rPr lang="en-US" altLang="zh-CN" sz="1200" dirty="0"/>
              <a:t>Docker </a:t>
            </a:r>
            <a:r>
              <a:rPr lang="zh-CN" altLang="en-US" sz="1200" dirty="0"/>
              <a:t>在降低额外开销的情况下提供了同样的功能。它能将运行环境和配置放在代码里汇总然后部署，同一个 </a:t>
            </a:r>
            <a:r>
              <a:rPr lang="en-US" altLang="zh-CN" sz="1200" dirty="0"/>
              <a:t>Docker </a:t>
            </a:r>
            <a:r>
              <a:rPr lang="zh-CN" altLang="en-US" sz="1200" dirty="0"/>
              <a:t>的配置可以在不同的环境中使用</a:t>
            </a:r>
            <a:r>
              <a:rPr lang="en-US" altLang="zh-CN" sz="1200" dirty="0"/>
              <a:t>, </a:t>
            </a:r>
            <a:r>
              <a:rPr lang="zh-CN" altLang="en-US" sz="1200" dirty="0"/>
              <a:t>这样就降低了硬件要求和应用环境之间耦合度。</a:t>
            </a:r>
            <a:endParaRPr lang="en-US" sz="1200" dirty="0"/>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开发环境</a:t>
            </a:r>
            <a:r>
              <a:rPr lang="en-US" altLang="zh-CN" dirty="0"/>
              <a:t>——Docker</a:t>
            </a:r>
            <a:endParaRPr lang="en-US" dirty="0"/>
          </a:p>
        </p:txBody>
      </p:sp>
      <p:sp>
        <p:nvSpPr>
          <p:cNvPr id="3" name="Content Placeholder 2"/>
          <p:cNvSpPr>
            <a:spLocks noGrp="1"/>
          </p:cNvSpPr>
          <p:nvPr>
            <p:ph idx="1"/>
          </p:nvPr>
        </p:nvSpPr>
        <p:spPr/>
        <p:txBody>
          <a:bodyPr/>
          <a:lstStyle/>
          <a:p>
            <a:r>
              <a:rPr lang="en-US" altLang="zh-CN" dirty="0"/>
              <a:t>2</a:t>
            </a:r>
            <a:r>
              <a:rPr lang="zh-CN" altLang="en-US" dirty="0"/>
              <a:t>、代码流水线管理</a:t>
            </a:r>
            <a:endParaRPr lang="en-US" altLang="zh-CN" dirty="0"/>
          </a:p>
          <a:p>
            <a:r>
              <a:rPr lang="zh-CN" altLang="en-US" sz="1200" dirty="0"/>
              <a:t>本次项目到最终在生产环境上的部署，需要经过很多的中间环境。而每一个中间环境都有自己微小的差别， </a:t>
            </a:r>
            <a:r>
              <a:rPr lang="en-US" altLang="zh-CN" sz="1200" dirty="0"/>
              <a:t>Docker </a:t>
            </a:r>
            <a:r>
              <a:rPr lang="zh-CN" altLang="en-US" sz="1200" dirty="0"/>
              <a:t>给应用提供了一个从开发到上线均一致的环境</a:t>
            </a:r>
            <a:r>
              <a:rPr lang="en-US" altLang="zh-CN" sz="1200" dirty="0"/>
              <a:t>, </a:t>
            </a:r>
            <a:r>
              <a:rPr lang="zh-CN" altLang="en-US" sz="1200" dirty="0"/>
              <a:t>让代码的流水线变得简单不少。 </a:t>
            </a:r>
            <a:endParaRPr lang="en-US" sz="1200" dirty="0"/>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开发环境</a:t>
            </a:r>
            <a:r>
              <a:rPr lang="en-US" altLang="zh-CN" dirty="0"/>
              <a:t>——Docker</a:t>
            </a:r>
            <a:endParaRPr lang="en-US" dirty="0"/>
          </a:p>
        </p:txBody>
      </p:sp>
      <p:sp>
        <p:nvSpPr>
          <p:cNvPr id="3" name="Content Placeholder 2"/>
          <p:cNvSpPr>
            <a:spLocks noGrp="1"/>
          </p:cNvSpPr>
          <p:nvPr>
            <p:ph idx="1"/>
          </p:nvPr>
        </p:nvSpPr>
        <p:spPr/>
        <p:txBody>
          <a:bodyPr/>
          <a:lstStyle/>
          <a:p>
            <a:r>
              <a:rPr lang="en-US" altLang="zh-CN" dirty="0"/>
              <a:t>3</a:t>
            </a:r>
            <a:r>
              <a:rPr lang="zh-CN" altLang="en-US" dirty="0"/>
              <a:t>、提升开发效率 </a:t>
            </a:r>
            <a:endParaRPr lang="en-US" altLang="zh-CN" dirty="0"/>
          </a:p>
          <a:p>
            <a:r>
              <a:rPr lang="zh-CN" altLang="en-US" sz="1200" dirty="0"/>
              <a:t>不同环境中，开发者的共同目标主要有两个：想让开发环境尽量贴近生产环境，想快速搭建开发环境。而 </a:t>
            </a:r>
            <a:r>
              <a:rPr lang="en-US" altLang="zh-CN" sz="1200" dirty="0"/>
              <a:t>Docker </a:t>
            </a:r>
            <a:r>
              <a:rPr lang="zh-CN" altLang="en-US" sz="1200" dirty="0"/>
              <a:t>可以轻易的让几十个服务在 </a:t>
            </a:r>
            <a:r>
              <a:rPr lang="en-US" altLang="zh-CN" sz="1200" dirty="0"/>
              <a:t>Docker </a:t>
            </a:r>
            <a:r>
              <a:rPr lang="zh-CN" altLang="en-US" sz="1200" dirty="0"/>
              <a:t>中跑起来。 </a:t>
            </a:r>
            <a:endParaRPr lang="en-US" sz="1200" dirty="0"/>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539552" y="411510"/>
            <a:ext cx="2520529"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a:lstStyle>
          <a:p>
            <a:r>
              <a:rPr lang="zh-CN" altLang="en-US" sz="4800" kern="0" dirty="0"/>
              <a:t>项目简介</a:t>
            </a:r>
            <a:endParaRPr lang="en-US" sz="4800" kern="0" dirty="0"/>
          </a:p>
        </p:txBody>
      </p:sp>
      <p:sp>
        <p:nvSpPr>
          <p:cNvPr id="8" name="文本框 7"/>
          <p:cNvSpPr txBox="1"/>
          <p:nvPr/>
        </p:nvSpPr>
        <p:spPr>
          <a:xfrm>
            <a:off x="611560" y="1419622"/>
            <a:ext cx="7920880" cy="2935868"/>
          </a:xfrm>
          <a:prstGeom prst="rect">
            <a:avLst/>
          </a:prstGeom>
          <a:noFill/>
        </p:spPr>
        <p:txBody>
          <a:bodyPr wrap="square" rtlCol="0">
            <a:spAutoFit/>
          </a:bodyPr>
          <a:lstStyle/>
          <a:p>
            <a:pPr algn="l" defTabSz="171450">
              <a:lnSpc>
                <a:spcPct val="150000"/>
              </a:lnSpc>
            </a:pPr>
            <a:r>
              <a:rPr lang="zh-CN" altLang="en-US" sz="1800" b="1" dirty="0">
                <a:solidFill>
                  <a:schemeClr val="bg1"/>
                </a:solidFill>
                <a:latin typeface="宋体" panose="02010600030101010101" pitchFamily="2" charset="-122"/>
                <a:ea typeface="宋体" panose="02010600030101010101" pitchFamily="2" charset="-122"/>
                <a:cs typeface="+mn-cs"/>
              </a:rPr>
              <a:t>去中心化文件分享：</a:t>
            </a:r>
            <a:endParaRPr lang="en-US" altLang="zh-CN" sz="1800" b="1" dirty="0">
              <a:solidFill>
                <a:schemeClr val="bg1"/>
              </a:solidFill>
              <a:latin typeface="宋体" panose="02010600030101010101" pitchFamily="2" charset="-122"/>
              <a:ea typeface="宋体" panose="02010600030101010101" pitchFamily="2" charset="-122"/>
              <a:cs typeface="+mn-cs"/>
            </a:endParaRPr>
          </a:p>
          <a:p>
            <a:pPr algn="l" defTabSz="171450">
              <a:lnSpc>
                <a:spcPct val="150000"/>
              </a:lnSpc>
            </a:pPr>
            <a:r>
              <a:rPr lang="en-US" altLang="zh-CN" sz="1800" b="1" dirty="0">
                <a:solidFill>
                  <a:schemeClr val="bg1"/>
                </a:solidFill>
                <a:latin typeface="宋体" panose="02010600030101010101" pitchFamily="2" charset="-122"/>
                <a:ea typeface="宋体" panose="02010600030101010101" pitchFamily="2" charset="-122"/>
                <a:cs typeface="+mn-cs"/>
              </a:rPr>
              <a:t>		</a:t>
            </a:r>
            <a:r>
              <a:rPr lang="zh-CN" altLang="en-US" sz="1800" b="1" dirty="0">
                <a:solidFill>
                  <a:schemeClr val="bg1"/>
                </a:solidFill>
                <a:latin typeface="宋体" panose="02010600030101010101" pitchFamily="2" charset="-122"/>
                <a:ea typeface="宋体" panose="02010600030101010101" pitchFamily="2" charset="-122"/>
                <a:cs typeface="+mn-cs"/>
              </a:rPr>
              <a:t>为解决不同地区网络环境不稳定的情况，我们面向所有有文件共享需求的互联网用户提供一个具有</a:t>
            </a:r>
            <a:r>
              <a:rPr lang="en-US" altLang="zh-CN" sz="1800" b="1" dirty="0">
                <a:solidFill>
                  <a:schemeClr val="bg1"/>
                </a:solidFill>
                <a:latin typeface="宋体" panose="02010600030101010101" pitchFamily="2" charset="-122"/>
                <a:ea typeface="宋体" panose="02010600030101010101" pitchFamily="2" charset="-122"/>
                <a:cs typeface="+mn-cs"/>
              </a:rPr>
              <a:t>CDN</a:t>
            </a:r>
            <a:r>
              <a:rPr lang="zh-CN" altLang="en-US" sz="1800" b="1" dirty="0">
                <a:solidFill>
                  <a:schemeClr val="bg1"/>
                </a:solidFill>
                <a:latin typeface="宋体" panose="02010600030101010101" pitchFamily="2" charset="-122"/>
                <a:ea typeface="宋体" panose="02010600030101010101" pitchFamily="2" charset="-122"/>
                <a:cs typeface="+mn-cs"/>
              </a:rPr>
              <a:t>功能的去中心化文件共享平台。</a:t>
            </a:r>
            <a:endParaRPr lang="en-US" altLang="zh-CN" sz="1800" b="1" dirty="0">
              <a:solidFill>
                <a:schemeClr val="bg1"/>
              </a:solidFill>
              <a:latin typeface="宋体" panose="02010600030101010101" pitchFamily="2" charset="-122"/>
              <a:ea typeface="宋体" panose="02010600030101010101" pitchFamily="2" charset="-122"/>
              <a:cs typeface="+mn-cs"/>
            </a:endParaRPr>
          </a:p>
          <a:p>
            <a:pPr algn="l" defTabSz="171450">
              <a:lnSpc>
                <a:spcPct val="150000"/>
              </a:lnSpc>
            </a:pPr>
            <a:r>
              <a:rPr lang="en-US" altLang="zh-CN" sz="1800" b="1" dirty="0">
                <a:solidFill>
                  <a:schemeClr val="bg1"/>
                </a:solidFill>
                <a:latin typeface="宋体" panose="02010600030101010101" pitchFamily="2" charset="-122"/>
                <a:ea typeface="宋体" panose="02010600030101010101" pitchFamily="2" charset="-122"/>
                <a:cs typeface="+mn-cs"/>
              </a:rPr>
              <a:t>		</a:t>
            </a:r>
            <a:r>
              <a:rPr lang="zh-CN" altLang="en-US" sz="1800" b="1" dirty="0">
                <a:solidFill>
                  <a:schemeClr val="bg1"/>
                </a:solidFill>
                <a:latin typeface="宋体" panose="02010600030101010101" pitchFamily="2" charset="-122"/>
                <a:ea typeface="宋体" panose="02010600030101010101" pitchFamily="2" charset="-122"/>
                <a:cs typeface="+mn-cs"/>
              </a:rPr>
              <a:t>同时在此基础上，我们可以为企业提供内网的文件共享功能，实现不借助</a:t>
            </a:r>
            <a:r>
              <a:rPr lang="en-US" altLang="zh-CN" sz="1800" b="1" dirty="0" err="1">
                <a:solidFill>
                  <a:schemeClr val="bg1"/>
                </a:solidFill>
                <a:latin typeface="宋体" panose="02010600030101010101" pitchFamily="2" charset="-122"/>
                <a:ea typeface="宋体" panose="02010600030101010101" pitchFamily="2" charset="-122"/>
                <a:cs typeface="+mn-cs"/>
              </a:rPr>
              <a:t>qq</a:t>
            </a:r>
            <a:r>
              <a:rPr lang="zh-CN" altLang="en-US" sz="1800" b="1" dirty="0">
                <a:solidFill>
                  <a:schemeClr val="bg1"/>
                </a:solidFill>
                <a:latin typeface="宋体" panose="02010600030101010101" pitchFamily="2" charset="-122"/>
                <a:ea typeface="宋体" panose="02010600030101010101" pitchFamily="2" charset="-122"/>
                <a:cs typeface="+mn-cs"/>
              </a:rPr>
              <a:t>微信等沟通工具进行文件交流，以保证其核心信息的安全性。</a:t>
            </a:r>
            <a:endParaRPr lang="en-US" altLang="zh-CN" sz="1800" b="1" dirty="0">
              <a:solidFill>
                <a:schemeClr val="bg1"/>
              </a:solidFill>
              <a:latin typeface="宋体" panose="02010600030101010101" pitchFamily="2" charset="-122"/>
              <a:ea typeface="宋体" panose="02010600030101010101" pitchFamily="2" charset="-122"/>
              <a:cs typeface="+mn-cs"/>
            </a:endParaRPr>
          </a:p>
          <a:p>
            <a:pPr algn="l" defTabSz="171450">
              <a:lnSpc>
                <a:spcPct val="150000"/>
              </a:lnSpc>
            </a:pPr>
            <a:r>
              <a:rPr lang="en-US" altLang="zh-CN" sz="1800" b="1" dirty="0">
                <a:solidFill>
                  <a:schemeClr val="bg1"/>
                </a:solidFill>
                <a:latin typeface="宋体" panose="02010600030101010101" pitchFamily="2" charset="-122"/>
                <a:ea typeface="宋体" panose="02010600030101010101" pitchFamily="2" charset="-122"/>
                <a:cs typeface="+mn-cs"/>
              </a:rPr>
              <a:t>		</a:t>
            </a:r>
            <a:r>
              <a:rPr lang="zh-CN" altLang="en-US" sz="1800" b="1" dirty="0">
                <a:solidFill>
                  <a:schemeClr val="bg1"/>
                </a:solidFill>
                <a:latin typeface="宋体" panose="02010600030101010101" pitchFamily="2" charset="-122"/>
                <a:ea typeface="宋体" panose="02010600030101010101" pitchFamily="2" charset="-122"/>
                <a:cs typeface="+mn-cs"/>
              </a:rPr>
              <a:t>同时为保障客户满意度，我们在用户体验优化设计中也花了一定功夫，如账号密码系统管理、群组管理的设置</a:t>
            </a:r>
            <a:endParaRPr lang="zh-CN" altLang="en-US" sz="1800" b="1" dirty="0">
              <a:solidFill>
                <a:schemeClr val="bg1"/>
              </a:solidFill>
              <a:latin typeface="宋体" panose="02010600030101010101" pitchFamily="2" charset="-122"/>
              <a:ea typeface="宋体" panose="02010600030101010101" pitchFamily="2" charset="-122"/>
              <a:cs typeface="+mn-cs"/>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开发环境</a:t>
            </a:r>
            <a:r>
              <a:rPr lang="en-US" altLang="zh-CN" dirty="0"/>
              <a:t>——Docker</a:t>
            </a:r>
            <a:endParaRPr lang="en-US" dirty="0"/>
          </a:p>
        </p:txBody>
      </p:sp>
      <p:sp>
        <p:nvSpPr>
          <p:cNvPr id="3" name="Content Placeholder 2"/>
          <p:cNvSpPr>
            <a:spLocks noGrp="1"/>
          </p:cNvSpPr>
          <p:nvPr>
            <p:ph idx="1"/>
          </p:nvPr>
        </p:nvSpPr>
        <p:spPr>
          <a:xfrm>
            <a:off x="3734907" y="1032579"/>
            <a:ext cx="5409093" cy="3078342"/>
          </a:xfrm>
        </p:spPr>
        <p:txBody>
          <a:bodyPr/>
          <a:lstStyle/>
          <a:p>
            <a:r>
              <a:rPr lang="en-US" altLang="zh-CN" dirty="0"/>
              <a:t>4</a:t>
            </a:r>
            <a:r>
              <a:rPr lang="zh-CN" altLang="en-US" dirty="0"/>
              <a:t>、隔离应用和整合服务器 </a:t>
            </a:r>
            <a:endParaRPr lang="en-US" altLang="zh-CN" dirty="0"/>
          </a:p>
          <a:p>
            <a:r>
              <a:rPr lang="zh-CN" altLang="en-US" sz="1200" dirty="0"/>
              <a:t>开发时会在一个台通常机器上要运行不同的应用。同时，为了降低成本</a:t>
            </a:r>
            <a:r>
              <a:rPr lang="en-US" altLang="zh-CN" sz="1200" dirty="0"/>
              <a:t>, </a:t>
            </a:r>
            <a:r>
              <a:rPr lang="zh-CN" altLang="en-US" sz="1200" dirty="0"/>
              <a:t>要进行服务器整合，然后将一个整体式的应用拆分成低耦合的单个服务</a:t>
            </a:r>
            <a:r>
              <a:rPr lang="en-US" altLang="zh-CN" sz="1200" dirty="0"/>
              <a:t>(</a:t>
            </a:r>
            <a:r>
              <a:rPr lang="zh-CN" altLang="en-US" sz="1200" dirty="0"/>
              <a:t>微服务架构</a:t>
            </a:r>
            <a:r>
              <a:rPr lang="en-US" altLang="zh-CN" sz="1200" dirty="0"/>
              <a:t>)</a:t>
            </a:r>
            <a:r>
              <a:rPr lang="zh-CN" altLang="en-US" sz="1200" dirty="0"/>
              <a:t>。</a:t>
            </a:r>
            <a:r>
              <a:rPr lang="en-US" altLang="zh-CN" sz="1200" dirty="0"/>
              <a:t>Docker </a:t>
            </a:r>
            <a:r>
              <a:rPr lang="zh-CN" altLang="en-US" sz="1200" dirty="0"/>
              <a:t>隔离应用的能力使得 </a:t>
            </a:r>
            <a:r>
              <a:rPr lang="en-US" altLang="zh-CN" sz="1200" dirty="0"/>
              <a:t>Docker </a:t>
            </a:r>
            <a:r>
              <a:rPr lang="zh-CN" altLang="en-US" sz="1200" dirty="0"/>
              <a:t>可以整合多个服务器以降低成本。 </a:t>
            </a:r>
            <a:endParaRPr lang="en-US" sz="1200" dirty="0"/>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开发环境</a:t>
            </a:r>
            <a:r>
              <a:rPr lang="en-US" altLang="zh-CN" dirty="0"/>
              <a:t>——Docker</a:t>
            </a:r>
            <a:endParaRPr lang="en-US" dirty="0"/>
          </a:p>
        </p:txBody>
      </p:sp>
      <p:sp>
        <p:nvSpPr>
          <p:cNvPr id="3" name="Content Placeholder 2"/>
          <p:cNvSpPr>
            <a:spLocks noGrp="1"/>
          </p:cNvSpPr>
          <p:nvPr>
            <p:ph idx="1"/>
          </p:nvPr>
        </p:nvSpPr>
        <p:spPr/>
        <p:txBody>
          <a:bodyPr/>
          <a:lstStyle/>
          <a:p>
            <a:r>
              <a:rPr lang="en-US" altLang="zh-CN" dirty="0"/>
              <a:t>5</a:t>
            </a:r>
            <a:r>
              <a:rPr lang="zh-CN" altLang="en-US" dirty="0"/>
              <a:t>、调试能力 </a:t>
            </a:r>
            <a:endParaRPr lang="en-US" altLang="zh-CN" dirty="0"/>
          </a:p>
          <a:p>
            <a:r>
              <a:rPr lang="en-US" altLang="zh-CN" sz="1200" dirty="0"/>
              <a:t>Docker </a:t>
            </a:r>
            <a:r>
              <a:rPr lang="zh-CN" altLang="en-US" sz="1200" dirty="0"/>
              <a:t>提供了很多的工具，这些工具不一定只是针对容器，但是却适用于容器。他们提供了很多功能，包括可以为容器设置检查点，设置版本，查看两个容器之间的差别，这些特性可以帮助调 </a:t>
            </a:r>
            <a:r>
              <a:rPr lang="en-US" altLang="zh-CN" sz="1200" dirty="0"/>
              <a:t>Bug</a:t>
            </a:r>
            <a:r>
              <a:rPr lang="zh-CN" altLang="en-US" sz="1200" dirty="0"/>
              <a:t>，对于我们这样的新手而言，在配置环境时的及时报错可以为我们减少极大的不必要的时间。</a:t>
            </a:r>
            <a:endParaRPr lang="en-US" sz="1200" dirty="0"/>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开发环境</a:t>
            </a:r>
            <a:r>
              <a:rPr lang="en-US" altLang="zh-CN" dirty="0"/>
              <a:t>——Docker</a:t>
            </a:r>
            <a:endParaRPr lang="en-US" dirty="0"/>
          </a:p>
        </p:txBody>
      </p:sp>
      <p:sp>
        <p:nvSpPr>
          <p:cNvPr id="3" name="Content Placeholder 2"/>
          <p:cNvSpPr>
            <a:spLocks noGrp="1"/>
          </p:cNvSpPr>
          <p:nvPr>
            <p:ph idx="1"/>
          </p:nvPr>
        </p:nvSpPr>
        <p:spPr/>
        <p:txBody>
          <a:bodyPr/>
          <a:lstStyle/>
          <a:p>
            <a:r>
              <a:rPr lang="en-US" altLang="zh-CN" dirty="0"/>
              <a:t>6</a:t>
            </a:r>
            <a:r>
              <a:rPr lang="zh-CN" altLang="en-US" dirty="0"/>
              <a:t>、快速部署 </a:t>
            </a:r>
            <a:endParaRPr lang="en-US" altLang="zh-CN" dirty="0"/>
          </a:p>
          <a:p>
            <a:r>
              <a:rPr lang="en-US" altLang="zh-CN" sz="1200" dirty="0"/>
              <a:t>Docker </a:t>
            </a:r>
            <a:r>
              <a:rPr lang="zh-CN" altLang="en-US" sz="1200" dirty="0"/>
              <a:t>为进程创建一个容器，不需要启动一个操作系统，时间缩短为秒级别。他可以在数据中心创建销毁资源而无须担心重新启动带来的开销。通常数据中心的资源利用率只有 </a:t>
            </a:r>
            <a:r>
              <a:rPr lang="en-US" altLang="zh-CN" sz="1200" dirty="0"/>
              <a:t>30%</a:t>
            </a:r>
            <a:r>
              <a:rPr lang="zh-CN" altLang="en-US" sz="1200" dirty="0"/>
              <a:t>，通过使用 </a:t>
            </a:r>
            <a:r>
              <a:rPr lang="en-US" altLang="zh-CN" sz="1200" dirty="0"/>
              <a:t>Docker</a:t>
            </a:r>
            <a:r>
              <a:rPr lang="zh-CN" altLang="en-US" sz="1200" dirty="0"/>
              <a:t>并进行有效的资源分配可以提高资源的利用率。 </a:t>
            </a:r>
            <a:endParaRPr lang="en-US" sz="1200" dirty="0"/>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前端选择</a:t>
            </a:r>
            <a:r>
              <a:rPr lang="en-US" altLang="zh-CN" dirty="0"/>
              <a:t>——</a:t>
            </a:r>
            <a:r>
              <a:rPr lang="zh-CN" altLang="en-US" dirty="0"/>
              <a:t>语言部分</a:t>
            </a:r>
            <a:endParaRPr lang="en-US" dirty="0"/>
          </a:p>
        </p:txBody>
      </p:sp>
      <p:sp>
        <p:nvSpPr>
          <p:cNvPr id="3" name="Content Placeholder 2"/>
          <p:cNvSpPr>
            <a:spLocks noGrp="1"/>
          </p:cNvSpPr>
          <p:nvPr>
            <p:ph idx="1"/>
          </p:nvPr>
        </p:nvSpPr>
        <p:spPr>
          <a:xfrm>
            <a:off x="3779912" y="1032579"/>
            <a:ext cx="4951893" cy="3078342"/>
          </a:xfrm>
        </p:spPr>
        <p:txBody>
          <a:bodyPr/>
          <a:lstStyle/>
          <a:p>
            <a:r>
              <a:rPr lang="en-US" sz="3200" dirty="0"/>
              <a:t>①JavaScript： </a:t>
            </a:r>
            <a:endParaRPr lang="en-US" sz="3200" dirty="0"/>
          </a:p>
          <a:p>
            <a:r>
              <a:rPr lang="en-US" altLang="zh-CN" sz="1200" dirty="0"/>
              <a:t>Js </a:t>
            </a:r>
            <a:r>
              <a:rPr lang="zh-CN" altLang="en-US" sz="1200" dirty="0"/>
              <a:t>是浏览器唯一规定的编程标准，具有跨平台性，在绝大多数浏览器的支持下，可以在多种平台下运行；而且用 </a:t>
            </a:r>
            <a:r>
              <a:rPr lang="en-US" altLang="zh-CN" sz="1200" dirty="0"/>
              <a:t>Js </a:t>
            </a:r>
            <a:r>
              <a:rPr lang="zh-CN" altLang="en-US" sz="1200" dirty="0"/>
              <a:t>可以方便地操纵 </a:t>
            </a:r>
            <a:r>
              <a:rPr lang="en-US" altLang="zh-CN" sz="1200" dirty="0"/>
              <a:t>HTML </a:t>
            </a:r>
            <a:r>
              <a:rPr lang="zh-CN" altLang="en-US" sz="1200" dirty="0"/>
              <a:t>对象，来控制页面的各个元素的外观、状态甚至运行方式，我们后面要使用的 </a:t>
            </a:r>
            <a:r>
              <a:rPr lang="en-US" altLang="zh-CN" sz="1200" dirty="0"/>
              <a:t>Vue </a:t>
            </a:r>
            <a:r>
              <a:rPr lang="zh-CN" altLang="en-US" sz="1200" dirty="0"/>
              <a:t>框架的操作正是基于 </a:t>
            </a:r>
            <a:r>
              <a:rPr lang="en-US" altLang="zh-CN" sz="1200" dirty="0"/>
              <a:t>JS </a:t>
            </a:r>
            <a:r>
              <a:rPr lang="zh-CN" altLang="en-US" sz="1200" dirty="0"/>
              <a:t>而实现的。 </a:t>
            </a:r>
            <a:endParaRPr lang="en-US" sz="1200" dirty="0"/>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前端选择</a:t>
            </a:r>
            <a:r>
              <a:rPr lang="en-US" altLang="zh-CN" dirty="0"/>
              <a:t>——</a:t>
            </a:r>
            <a:r>
              <a:rPr lang="zh-CN" altLang="en-US" dirty="0"/>
              <a:t>语言部分</a:t>
            </a:r>
            <a:endParaRPr lang="en-US" dirty="0"/>
          </a:p>
        </p:txBody>
      </p:sp>
      <p:sp>
        <p:nvSpPr>
          <p:cNvPr id="3" name="Content Placeholder 2"/>
          <p:cNvSpPr>
            <a:spLocks noGrp="1"/>
          </p:cNvSpPr>
          <p:nvPr>
            <p:ph idx="1"/>
          </p:nvPr>
        </p:nvSpPr>
        <p:spPr/>
        <p:txBody>
          <a:bodyPr/>
          <a:lstStyle/>
          <a:p>
            <a:r>
              <a:rPr lang="en-US" sz="3200" dirty="0"/>
              <a:t>②HTML+CSS： </a:t>
            </a:r>
            <a:endParaRPr lang="en-US" sz="3200" dirty="0"/>
          </a:p>
          <a:p>
            <a:r>
              <a:rPr lang="zh-CN" altLang="en-US" sz="1200" dirty="0"/>
              <a:t>具有通用性及平台无关性，</a:t>
            </a:r>
            <a:r>
              <a:rPr lang="en-US" altLang="zh-CN" sz="1200" dirty="0"/>
              <a:t>HTML</a:t>
            </a:r>
            <a:r>
              <a:rPr lang="zh-CN" altLang="en-US" sz="1200" dirty="0"/>
              <a:t>是网络通用的语言，一种简单、通用的全置标记语言，可以运行在任何浏览器上。层叠样式表</a:t>
            </a:r>
            <a:r>
              <a:rPr lang="en-US" altLang="zh-CN" sz="1200" dirty="0"/>
              <a:t>(</a:t>
            </a:r>
            <a:r>
              <a:rPr lang="zh-CN" altLang="en-US" sz="1200" dirty="0"/>
              <a:t>英文全称：</a:t>
            </a:r>
            <a:r>
              <a:rPr lang="en-US" altLang="zh-CN" sz="1200" dirty="0"/>
              <a:t>Cascading Style Sheets)</a:t>
            </a:r>
            <a:r>
              <a:rPr lang="zh-CN" altLang="en-US" sz="1200" dirty="0"/>
              <a:t>是一种用来表现 </a:t>
            </a:r>
            <a:r>
              <a:rPr lang="en-US" altLang="zh-CN" sz="1200" dirty="0"/>
              <a:t>HTML</a:t>
            </a:r>
            <a:r>
              <a:rPr lang="zh-CN" altLang="en-US" sz="1200" dirty="0"/>
              <a:t>（标准通用标记语言的一个应用）或 </a:t>
            </a:r>
            <a:r>
              <a:rPr lang="en-US" altLang="zh-CN" sz="1200" dirty="0"/>
              <a:t>XML</a:t>
            </a:r>
            <a:r>
              <a:rPr lang="zh-CN" altLang="en-US" sz="1200" dirty="0"/>
              <a:t>（标准通用标记语言的一个子集）等文件样式的计算机语言。他们也是我们项目中静态网页编写不可或缺的一部分。</a:t>
            </a:r>
            <a:endParaRPr lang="en-US" sz="1200" dirty="0"/>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前端选择</a:t>
            </a:r>
            <a:r>
              <a:rPr lang="en-US" altLang="zh-CN" dirty="0"/>
              <a:t>——</a:t>
            </a:r>
            <a:r>
              <a:rPr lang="zh-CN" altLang="en-US" dirty="0"/>
              <a:t>语言部分</a:t>
            </a:r>
            <a:endParaRPr lang="en-US" dirty="0"/>
          </a:p>
        </p:txBody>
      </p:sp>
      <p:sp>
        <p:nvSpPr>
          <p:cNvPr id="3" name="Content Placeholder 2"/>
          <p:cNvSpPr>
            <a:spLocks noGrp="1"/>
          </p:cNvSpPr>
          <p:nvPr>
            <p:ph idx="1"/>
          </p:nvPr>
        </p:nvSpPr>
        <p:spPr/>
        <p:txBody>
          <a:bodyPr/>
          <a:lstStyle/>
          <a:p>
            <a:r>
              <a:rPr lang="en-US" sz="3200" dirty="0"/>
              <a:t>③</a:t>
            </a:r>
            <a:r>
              <a:rPr lang="en-US" sz="3200" dirty="0" err="1"/>
              <a:t>JQuery</a:t>
            </a:r>
            <a:r>
              <a:rPr lang="en-US" sz="3200" dirty="0"/>
              <a:t>： </a:t>
            </a:r>
            <a:endParaRPr lang="en-US" sz="3200" dirty="0"/>
          </a:p>
          <a:p>
            <a:r>
              <a:rPr lang="en-US" altLang="zh-CN" sz="1200" dirty="0"/>
              <a:t>1</a:t>
            </a:r>
            <a:r>
              <a:rPr lang="zh-CN" altLang="en-US" sz="1200" dirty="0"/>
              <a:t>、</a:t>
            </a:r>
            <a:r>
              <a:rPr lang="en-US" altLang="zh-CN" sz="1200" dirty="0" err="1"/>
              <a:t>JQuery</a:t>
            </a:r>
            <a:r>
              <a:rPr lang="en-US" altLang="zh-CN" sz="1200" dirty="0"/>
              <a:t> </a:t>
            </a:r>
            <a:r>
              <a:rPr lang="zh-CN" altLang="en-US" sz="1200" dirty="0"/>
              <a:t>是一个快速、简洁的 </a:t>
            </a:r>
            <a:r>
              <a:rPr lang="en-US" altLang="zh-CN" sz="1200" dirty="0"/>
              <a:t>JavaScript </a:t>
            </a:r>
            <a:r>
              <a:rPr lang="zh-CN" altLang="en-US" sz="1200" dirty="0"/>
              <a:t>框架，是继 </a:t>
            </a:r>
            <a:r>
              <a:rPr lang="en-US" altLang="zh-CN" sz="1200" dirty="0"/>
              <a:t>Prototype </a:t>
            </a:r>
            <a:r>
              <a:rPr lang="zh-CN" altLang="en-US" sz="1200" dirty="0"/>
              <a:t>之后又一个优秀的 </a:t>
            </a:r>
            <a:r>
              <a:rPr lang="en-US" altLang="zh-CN" sz="1200" dirty="0"/>
              <a:t>JavaScript </a:t>
            </a:r>
            <a:r>
              <a:rPr lang="zh-CN" altLang="en-US" sz="1200" dirty="0"/>
              <a:t>代码库（或 </a:t>
            </a:r>
            <a:r>
              <a:rPr lang="en-US" altLang="zh-CN" sz="1200" dirty="0"/>
              <a:t>JavaScript </a:t>
            </a:r>
            <a:r>
              <a:rPr lang="zh-CN" altLang="en-US" sz="1200" dirty="0"/>
              <a:t>框架）。</a:t>
            </a:r>
            <a:r>
              <a:rPr lang="en-US" altLang="zh-CN" sz="1200" dirty="0"/>
              <a:t>jQuery</a:t>
            </a:r>
            <a:r>
              <a:rPr lang="zh-CN" altLang="en-US" sz="1200" dirty="0"/>
              <a:t>设计的宗旨是“</a:t>
            </a:r>
            <a:r>
              <a:rPr lang="en-US" altLang="zh-CN" sz="1200" dirty="0"/>
              <a:t>Write Less</a:t>
            </a:r>
            <a:r>
              <a:rPr lang="zh-CN" altLang="en-US" sz="1200" dirty="0"/>
              <a:t>，</a:t>
            </a:r>
            <a:r>
              <a:rPr lang="en-US" altLang="zh-CN" sz="1200" dirty="0"/>
              <a:t>Do More”</a:t>
            </a:r>
            <a:r>
              <a:rPr lang="zh-CN" altLang="en-US" sz="1200" dirty="0"/>
              <a:t>，即倡导写更少的代码，做更多的事情。这样在我们此次项目开发中，如果库用得好可以节省大量的时间。</a:t>
            </a:r>
            <a:endParaRPr lang="en-US" altLang="zh-CN" sz="1200" dirty="0"/>
          </a:p>
          <a:p>
            <a:r>
              <a:rPr lang="en-US" altLang="zh-CN" sz="1200" dirty="0"/>
              <a:t>2</a:t>
            </a:r>
            <a:r>
              <a:rPr lang="zh-CN" altLang="en-US" sz="1200" dirty="0"/>
              <a:t>、</a:t>
            </a:r>
            <a:r>
              <a:rPr lang="en-US" altLang="zh-CN" sz="1200" dirty="0" err="1"/>
              <a:t>JQuery</a:t>
            </a:r>
            <a:r>
              <a:rPr lang="en-US" altLang="zh-CN" sz="1200" dirty="0"/>
              <a:t> </a:t>
            </a:r>
            <a:r>
              <a:rPr lang="zh-CN" altLang="en-US" sz="1200" dirty="0"/>
              <a:t>的易扩展性，吸引了来自全球开发者来编写 </a:t>
            </a:r>
            <a:r>
              <a:rPr lang="en-US" altLang="zh-CN" sz="1200" dirty="0" err="1"/>
              <a:t>JQuery</a:t>
            </a:r>
            <a:r>
              <a:rPr lang="en-US" altLang="zh-CN" sz="1200" dirty="0"/>
              <a:t> </a:t>
            </a:r>
            <a:r>
              <a:rPr lang="zh-CN" altLang="en-US" sz="1200" dirty="0"/>
              <a:t>的扩展插件。目前已经有超过几百种官方插件支持，而且还不断有新插件面试。这样就更能保证其丰富性，我们就能更好的站在巨人的肩膀上。</a:t>
            </a:r>
            <a:endParaRPr lang="zh-CN" altLang="en-US" sz="1200" dirty="0"/>
          </a:p>
          <a:p>
            <a:r>
              <a:rPr lang="zh-CN" altLang="en-US" sz="1200" dirty="0"/>
              <a:t> </a:t>
            </a:r>
            <a:r>
              <a:rPr lang="en-US" altLang="zh-CN" sz="1200" dirty="0"/>
              <a:t>3</a:t>
            </a:r>
            <a:r>
              <a:rPr lang="zh-CN" altLang="en-US" sz="1200" dirty="0"/>
              <a:t>、</a:t>
            </a:r>
            <a:r>
              <a:rPr lang="en-US" altLang="zh-CN" sz="1200" dirty="0" err="1"/>
              <a:t>JQuery</a:t>
            </a:r>
            <a:r>
              <a:rPr lang="en-US" altLang="zh-CN" sz="1200" dirty="0"/>
              <a:t> </a:t>
            </a:r>
            <a:r>
              <a:rPr lang="zh-CN" altLang="en-US" sz="1200" dirty="0"/>
              <a:t>的文档非常丰富，现阶段多位英文文档，中文文档相对较少。很多热爱 </a:t>
            </a:r>
            <a:r>
              <a:rPr lang="en-US" altLang="zh-CN" sz="1200" dirty="0" err="1"/>
              <a:t>JQuery</a:t>
            </a:r>
            <a:r>
              <a:rPr lang="en-US" altLang="zh-CN" sz="1200" dirty="0"/>
              <a:t> </a:t>
            </a:r>
            <a:r>
              <a:rPr lang="zh-CN" altLang="en-US" sz="1200" dirty="0"/>
              <a:t>的团队都在努力完善 </a:t>
            </a:r>
            <a:r>
              <a:rPr lang="en-US" altLang="zh-CN" sz="1200" dirty="0" err="1"/>
              <a:t>JQuery</a:t>
            </a:r>
            <a:r>
              <a:rPr lang="en-US" altLang="zh-CN" sz="1200" dirty="0"/>
              <a:t> </a:t>
            </a:r>
            <a:r>
              <a:rPr lang="zh-CN" altLang="en-US" sz="1200" dirty="0"/>
              <a:t>中文文档，例如</a:t>
            </a:r>
            <a:r>
              <a:rPr lang="en-US" altLang="zh-CN" sz="1200" dirty="0" err="1"/>
              <a:t>JQuery</a:t>
            </a:r>
            <a:r>
              <a:rPr lang="en-US" altLang="zh-CN" sz="1200" dirty="0"/>
              <a:t> </a:t>
            </a:r>
            <a:r>
              <a:rPr lang="zh-CN" altLang="en-US" sz="1200" dirty="0"/>
              <a:t>的中文 </a:t>
            </a:r>
            <a:r>
              <a:rPr lang="en-US" altLang="zh-CN" sz="1200" dirty="0"/>
              <a:t>API</a:t>
            </a:r>
            <a:r>
              <a:rPr lang="zh-CN" altLang="en-US" sz="1200" dirty="0"/>
              <a:t>。如此我们在理解和需要使用 </a:t>
            </a:r>
            <a:r>
              <a:rPr lang="en-US" altLang="zh-CN" sz="1200" dirty="0" err="1"/>
              <a:t>JQuery</a:t>
            </a:r>
            <a:r>
              <a:rPr lang="en-US" altLang="zh-CN" sz="1200" dirty="0"/>
              <a:t> </a:t>
            </a:r>
            <a:r>
              <a:rPr lang="zh-CN" altLang="en-US" sz="1200" dirty="0"/>
              <a:t>时就不存在很高的门槛，同时也能增强我们对项目的开发信心。 </a:t>
            </a:r>
            <a:endParaRPr lang="en-US" sz="1200" dirty="0"/>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前端选择</a:t>
            </a:r>
            <a:r>
              <a:rPr lang="en-US" altLang="zh-CN" dirty="0"/>
              <a:t>——</a:t>
            </a:r>
            <a:r>
              <a:rPr lang="zh-CN" altLang="en-US" dirty="0"/>
              <a:t>框架部分</a:t>
            </a:r>
            <a:endParaRPr lang="en-US" dirty="0"/>
          </a:p>
        </p:txBody>
      </p:sp>
      <p:sp>
        <p:nvSpPr>
          <p:cNvPr id="3" name="Content Placeholder 2"/>
          <p:cNvSpPr>
            <a:spLocks noGrp="1"/>
          </p:cNvSpPr>
          <p:nvPr>
            <p:ph idx="1"/>
          </p:nvPr>
        </p:nvSpPr>
        <p:spPr/>
        <p:txBody>
          <a:bodyPr/>
          <a:lstStyle/>
          <a:p>
            <a:r>
              <a:rPr lang="en-US" altLang="zh-CN" sz="3200" dirty="0"/>
              <a:t>① </a:t>
            </a:r>
            <a:r>
              <a:rPr lang="en-US" sz="3200" dirty="0"/>
              <a:t>Vue： </a:t>
            </a:r>
            <a:endParaRPr lang="en-US" sz="3200" dirty="0"/>
          </a:p>
          <a:p>
            <a:r>
              <a:rPr lang="en-US" altLang="zh-CN" sz="1200" dirty="0"/>
              <a:t>1</a:t>
            </a:r>
            <a:r>
              <a:rPr lang="zh-CN" altLang="en-US" sz="1200" dirty="0"/>
              <a:t>、</a:t>
            </a:r>
            <a:r>
              <a:rPr lang="en-US" altLang="zh-CN" sz="1200" dirty="0"/>
              <a:t>Vue </a:t>
            </a:r>
            <a:r>
              <a:rPr lang="zh-CN" altLang="en-US" sz="1200" dirty="0"/>
              <a:t>是一套用于构建用户界面的渐进式 </a:t>
            </a:r>
            <a:r>
              <a:rPr lang="en-US" altLang="zh-CN" sz="1200" dirty="0"/>
              <a:t>JavaScript </a:t>
            </a:r>
            <a:r>
              <a:rPr lang="zh-CN" altLang="en-US" sz="1200" dirty="0"/>
              <a:t>框架。由于我们开发组有</a:t>
            </a:r>
            <a:r>
              <a:rPr lang="en-US" altLang="zh-CN" sz="1200" dirty="0"/>
              <a:t>JavaScript</a:t>
            </a:r>
            <a:r>
              <a:rPr lang="zh-CN" altLang="en-US" sz="1200" dirty="0"/>
              <a:t>基础，使用</a:t>
            </a:r>
            <a:r>
              <a:rPr lang="en-US" altLang="zh-CN" sz="1200" dirty="0"/>
              <a:t>Vue</a:t>
            </a:r>
            <a:r>
              <a:rPr lang="zh-CN" altLang="en-US" sz="1200" dirty="0"/>
              <a:t>无疑是立即上手的最优选择。</a:t>
            </a:r>
            <a:endParaRPr lang="en-US" altLang="zh-CN" sz="1200" dirty="0"/>
          </a:p>
          <a:p>
            <a:r>
              <a:rPr lang="en-US" sz="1200" dirty="0"/>
              <a:t>2</a:t>
            </a:r>
            <a:r>
              <a:rPr lang="zh-CN" altLang="en-US" sz="1200" dirty="0"/>
              <a:t>、 </a:t>
            </a:r>
            <a:r>
              <a:rPr lang="en-US" altLang="zh-CN" sz="1200" dirty="0"/>
              <a:t>Vue </a:t>
            </a:r>
            <a:r>
              <a:rPr lang="zh-CN" altLang="en-US" sz="1200" dirty="0"/>
              <a:t>引入了组件化开发的思想，使前端开发更加方便；让我们小组在开发时能够进行更为明确的“功能性分工”。 </a:t>
            </a:r>
            <a:endParaRPr lang="en-US" altLang="zh-CN" sz="1200" dirty="0"/>
          </a:p>
          <a:p>
            <a:r>
              <a:rPr lang="en-US" sz="1200" dirty="0"/>
              <a:t>3</a:t>
            </a:r>
            <a:r>
              <a:rPr lang="zh-CN" altLang="en-US" sz="1200" dirty="0"/>
              <a:t>、 </a:t>
            </a:r>
            <a:r>
              <a:rPr lang="en-US" altLang="zh-CN" sz="1200" dirty="0"/>
              <a:t>Vue </a:t>
            </a:r>
            <a:r>
              <a:rPr lang="zh-CN" altLang="en-US" sz="1200" dirty="0"/>
              <a:t>会自动对页面的中某些数据的变化做出同步响应，这也是 </a:t>
            </a:r>
            <a:r>
              <a:rPr lang="en-US" altLang="zh-CN" sz="1200" dirty="0"/>
              <a:t>Vue</a:t>
            </a:r>
            <a:r>
              <a:rPr lang="zh-CN" altLang="en-US" sz="1200" dirty="0"/>
              <a:t>最大的优点，通过 </a:t>
            </a:r>
            <a:r>
              <a:rPr lang="en-US" altLang="zh-CN" sz="1200" dirty="0"/>
              <a:t>MVVM </a:t>
            </a:r>
            <a:r>
              <a:rPr lang="zh-CN" altLang="en-US" sz="1200" dirty="0"/>
              <a:t>思想实现数据的双向绑定，我们不再需要进行繁琐的 </a:t>
            </a:r>
            <a:r>
              <a:rPr lang="en-US" altLang="zh-CN" sz="1200" dirty="0"/>
              <a:t>DOM </a:t>
            </a:r>
            <a:r>
              <a:rPr lang="zh-CN" altLang="en-US" sz="1200" dirty="0"/>
              <a:t>树操作。 </a:t>
            </a:r>
            <a:endParaRPr lang="en-US" altLang="zh-CN" sz="1200" dirty="0"/>
          </a:p>
          <a:p>
            <a:r>
              <a:rPr lang="en-US" sz="1200" dirty="0"/>
              <a:t>4</a:t>
            </a:r>
            <a:r>
              <a:rPr lang="zh-CN" altLang="en-US" sz="1200" dirty="0"/>
              <a:t>、 </a:t>
            </a:r>
            <a:r>
              <a:rPr lang="en-US" altLang="zh-CN" sz="1200" dirty="0"/>
              <a:t>Vue </a:t>
            </a:r>
            <a:r>
              <a:rPr lang="zh-CN" altLang="en-US" sz="1200" dirty="0"/>
              <a:t>具有脚手架 </a:t>
            </a:r>
            <a:r>
              <a:rPr lang="en-US" altLang="zh-CN" sz="1200" dirty="0"/>
              <a:t>Vue-</a:t>
            </a:r>
            <a:r>
              <a:rPr lang="en-US" altLang="zh-CN" sz="1200" dirty="0" err="1"/>
              <a:t>Cli</a:t>
            </a:r>
            <a:r>
              <a:rPr lang="zh-CN" altLang="en-US" sz="1200" dirty="0"/>
              <a:t>，可用于自动生成 </a:t>
            </a:r>
            <a:r>
              <a:rPr lang="en-US" altLang="zh-CN" sz="1200" dirty="0" err="1"/>
              <a:t>vue.js+webpack</a:t>
            </a:r>
            <a:r>
              <a:rPr lang="en-US" altLang="zh-CN" sz="1200" dirty="0"/>
              <a:t> </a:t>
            </a:r>
            <a:r>
              <a:rPr lang="zh-CN" altLang="en-US" sz="1200" dirty="0"/>
              <a:t>的项目模板，不仅能够提升我们的开发质量，而且能够节省大量时间。 </a:t>
            </a:r>
            <a:endParaRPr lang="en-US" altLang="zh-CN" sz="1200" dirty="0"/>
          </a:p>
          <a:p>
            <a:r>
              <a:rPr lang="en-US" sz="1200" dirty="0"/>
              <a:t>5</a:t>
            </a:r>
            <a:r>
              <a:rPr lang="zh-CN" altLang="en-US" sz="1200" dirty="0"/>
              <a:t>、配合</a:t>
            </a:r>
            <a:r>
              <a:rPr lang="en-US" altLang="zh-CN" sz="1200" dirty="0"/>
              <a:t>webpack</a:t>
            </a:r>
            <a:r>
              <a:rPr lang="zh-CN" altLang="en-US" sz="1200" dirty="0"/>
              <a:t>和</a:t>
            </a:r>
            <a:r>
              <a:rPr lang="en-US" altLang="zh-CN" sz="1200" dirty="0"/>
              <a:t>loader</a:t>
            </a:r>
            <a:r>
              <a:rPr lang="zh-CN" altLang="en-US" sz="1200" dirty="0"/>
              <a:t>，可以将任何类型的资源转换成</a:t>
            </a:r>
            <a:r>
              <a:rPr lang="en-US" altLang="zh-CN" sz="1200" dirty="0"/>
              <a:t>JavaScript</a:t>
            </a:r>
            <a:r>
              <a:rPr lang="zh-CN" altLang="en-US" sz="1200" dirty="0"/>
              <a:t>模块并被管理，给我们的开发工作带来了极大便利。</a:t>
            </a:r>
            <a:endParaRPr lang="en-US" altLang="zh-CN" sz="1200" dirty="0"/>
          </a:p>
          <a:p>
            <a:r>
              <a:rPr lang="en-US" sz="1200" dirty="0"/>
              <a:t>6</a:t>
            </a:r>
            <a:r>
              <a:rPr lang="zh-CN" altLang="en-US" sz="1200" dirty="0"/>
              <a:t>、在上周的学习中，我们也使用 </a:t>
            </a:r>
            <a:r>
              <a:rPr lang="en-US" altLang="zh-CN" sz="1200" dirty="0"/>
              <a:t>Vue </a:t>
            </a:r>
            <a:r>
              <a:rPr lang="zh-CN" altLang="en-US" sz="1200" dirty="0"/>
              <a:t>完成了一个基本项目，对其有了更进一步的认识。且相较于 </a:t>
            </a:r>
            <a:r>
              <a:rPr lang="en-US" altLang="zh-CN" sz="1200" dirty="0"/>
              <a:t>React </a:t>
            </a:r>
            <a:r>
              <a:rPr lang="zh-CN" altLang="en-US" sz="1200" dirty="0"/>
              <a:t>和 </a:t>
            </a:r>
            <a:r>
              <a:rPr lang="en-US" altLang="zh-CN" sz="1200" dirty="0"/>
              <a:t>Angular</a:t>
            </a:r>
            <a:r>
              <a:rPr lang="zh-CN" altLang="en-US" sz="1200" dirty="0"/>
              <a:t>，</a:t>
            </a:r>
            <a:r>
              <a:rPr lang="en-US" altLang="zh-CN" sz="1200" dirty="0"/>
              <a:t>Vue </a:t>
            </a:r>
            <a:r>
              <a:rPr lang="zh-CN" altLang="en-US" sz="1200" dirty="0"/>
              <a:t>对新手也更为友好，我们可以节省出更多时间对项目进行完善。 </a:t>
            </a:r>
            <a:endParaRPr lang="en-US" sz="1200" dirty="0"/>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前端选择</a:t>
            </a:r>
            <a:r>
              <a:rPr lang="en-US" altLang="zh-CN" dirty="0"/>
              <a:t>——</a:t>
            </a:r>
            <a:r>
              <a:rPr lang="zh-CN" altLang="en-US" dirty="0"/>
              <a:t>框架部分</a:t>
            </a:r>
            <a:endParaRPr lang="en-US" dirty="0"/>
          </a:p>
        </p:txBody>
      </p:sp>
      <p:sp>
        <p:nvSpPr>
          <p:cNvPr id="3" name="Content Placeholder 2"/>
          <p:cNvSpPr>
            <a:spLocks noGrp="1"/>
          </p:cNvSpPr>
          <p:nvPr>
            <p:ph idx="1"/>
          </p:nvPr>
        </p:nvSpPr>
        <p:spPr/>
        <p:txBody>
          <a:bodyPr/>
          <a:lstStyle/>
          <a:p>
            <a:r>
              <a:rPr lang="en-US" altLang="zh-CN" sz="3200" dirty="0"/>
              <a:t>② </a:t>
            </a:r>
            <a:r>
              <a:rPr lang="en-US" sz="3200" dirty="0"/>
              <a:t>Node.js ： </a:t>
            </a:r>
            <a:endParaRPr lang="en-US" sz="3200" dirty="0"/>
          </a:p>
          <a:p>
            <a:r>
              <a:rPr lang="en-US" altLang="zh-CN" sz="1200" dirty="0"/>
              <a:t>1</a:t>
            </a:r>
            <a:r>
              <a:rPr lang="zh-CN" altLang="en-US" sz="1200" dirty="0"/>
              <a:t>、</a:t>
            </a:r>
            <a:r>
              <a:rPr lang="en-US" altLang="zh-CN" sz="1200" dirty="0"/>
              <a:t> Node </a:t>
            </a:r>
            <a:r>
              <a:rPr lang="zh-CN" altLang="en-US" sz="1200" dirty="0"/>
              <a:t>是一个让 </a:t>
            </a:r>
            <a:r>
              <a:rPr lang="en-US" altLang="zh-CN" sz="1200" dirty="0"/>
              <a:t>JavaScript </a:t>
            </a:r>
            <a:r>
              <a:rPr lang="zh-CN" altLang="en-US" sz="1200" dirty="0"/>
              <a:t>运行在服务端的开发平台，是一个基于</a:t>
            </a:r>
            <a:r>
              <a:rPr lang="en-US" altLang="zh-CN" sz="1200" dirty="0"/>
              <a:t>Chrome V8 </a:t>
            </a:r>
            <a:r>
              <a:rPr lang="zh-CN" altLang="en-US" sz="1200" dirty="0"/>
              <a:t>引擎的 </a:t>
            </a:r>
            <a:r>
              <a:rPr lang="en-US" altLang="zh-CN" sz="1200" dirty="0"/>
              <a:t>JavaScript </a:t>
            </a:r>
            <a:r>
              <a:rPr lang="zh-CN" altLang="en-US" sz="1200" dirty="0"/>
              <a:t>运行环境。</a:t>
            </a:r>
            <a:endParaRPr lang="en-US" altLang="zh-CN" sz="1200" dirty="0"/>
          </a:p>
          <a:p>
            <a:r>
              <a:rPr lang="zh-CN" altLang="en-US" sz="1200" dirty="0"/>
              <a:t> </a:t>
            </a:r>
            <a:r>
              <a:rPr lang="en-US" sz="1200" dirty="0"/>
              <a:t>2</a:t>
            </a:r>
            <a:r>
              <a:rPr lang="zh-CN" altLang="en-US" sz="1200" dirty="0"/>
              <a:t>、 </a:t>
            </a:r>
            <a:r>
              <a:rPr lang="en-US" altLang="zh-CN" sz="1200" dirty="0"/>
              <a:t>Node </a:t>
            </a:r>
            <a:r>
              <a:rPr lang="zh-CN" altLang="en-US" sz="1200" dirty="0"/>
              <a:t>采用事件驱动、异步编程，为网络服务而设计，具有轻量高效等优点。 </a:t>
            </a:r>
            <a:endParaRPr lang="en-US" altLang="zh-CN" sz="1200" dirty="0"/>
          </a:p>
          <a:p>
            <a:r>
              <a:rPr lang="en-US" sz="1200" dirty="0"/>
              <a:t>3</a:t>
            </a:r>
            <a:r>
              <a:rPr lang="zh-CN" altLang="en-US" sz="1200" dirty="0"/>
              <a:t>、其中 </a:t>
            </a:r>
            <a:r>
              <a:rPr lang="en-US" altLang="zh-CN" sz="1200" dirty="0"/>
              <a:t>Node </a:t>
            </a:r>
            <a:r>
              <a:rPr lang="zh-CN" altLang="en-US" sz="1200" dirty="0"/>
              <a:t>自带的 </a:t>
            </a:r>
            <a:r>
              <a:rPr lang="en-US" altLang="zh-CN" sz="1200" dirty="0" err="1"/>
              <a:t>npm</a:t>
            </a:r>
            <a:r>
              <a:rPr lang="en-US" altLang="zh-CN" sz="1200" dirty="0"/>
              <a:t> </a:t>
            </a:r>
            <a:r>
              <a:rPr lang="zh-CN" altLang="en-US" sz="1200" dirty="0"/>
              <a:t>包管理工具，可以用来安装各种 </a:t>
            </a:r>
            <a:r>
              <a:rPr lang="en-US" altLang="zh-CN" sz="1200" dirty="0"/>
              <a:t>Node.js </a:t>
            </a:r>
            <a:r>
              <a:rPr lang="zh-CN" altLang="en-US" sz="1200" dirty="0"/>
              <a:t>的扩展，方便了编程人员的工作。 </a:t>
            </a:r>
            <a:endParaRPr lang="en-US" altLang="zh-CN" sz="1200" dirty="0"/>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前端选择</a:t>
            </a:r>
            <a:r>
              <a:rPr lang="en-US" altLang="zh-CN" dirty="0"/>
              <a:t>——</a:t>
            </a:r>
            <a:r>
              <a:rPr lang="zh-CN" altLang="en-US" dirty="0"/>
              <a:t>框架部分</a:t>
            </a:r>
            <a:endParaRPr lang="en-US" dirty="0"/>
          </a:p>
        </p:txBody>
      </p:sp>
      <p:sp>
        <p:nvSpPr>
          <p:cNvPr id="3" name="Content Placeholder 2"/>
          <p:cNvSpPr>
            <a:spLocks noGrp="1"/>
          </p:cNvSpPr>
          <p:nvPr>
            <p:ph idx="1"/>
          </p:nvPr>
        </p:nvSpPr>
        <p:spPr/>
        <p:txBody>
          <a:bodyPr/>
          <a:lstStyle/>
          <a:p>
            <a:r>
              <a:rPr lang="en-US" sz="3200" dirty="0"/>
              <a:t>③</a:t>
            </a:r>
            <a:r>
              <a:rPr lang="en-US" sz="3200" dirty="0" err="1"/>
              <a:t>ElementUI</a:t>
            </a:r>
            <a:r>
              <a:rPr lang="en-US" sz="3200" dirty="0"/>
              <a:t>： </a:t>
            </a:r>
            <a:endParaRPr lang="en-US" sz="3200" dirty="0"/>
          </a:p>
          <a:p>
            <a:r>
              <a:rPr lang="en-US" altLang="zh-CN" sz="1200" dirty="0" err="1"/>
              <a:t>ElemenUI</a:t>
            </a:r>
            <a:r>
              <a:rPr lang="en-US" altLang="zh-CN" sz="1200" dirty="0"/>
              <a:t> </a:t>
            </a:r>
            <a:r>
              <a:rPr lang="zh-CN" altLang="en-US" sz="1200" dirty="0"/>
              <a:t>框架的按钮组件，这款由饿了么前端开源的 </a:t>
            </a:r>
            <a:r>
              <a:rPr lang="en-US" altLang="zh-CN" sz="1200" dirty="0"/>
              <a:t>UI </a:t>
            </a:r>
            <a:r>
              <a:rPr lang="zh-CN" altLang="en-US" sz="1200" dirty="0"/>
              <a:t>框架，一经面世，就收获大量程序员的芳心。在 </a:t>
            </a:r>
            <a:r>
              <a:rPr lang="en-US" altLang="zh-CN" sz="1200" dirty="0" err="1"/>
              <a:t>github</a:t>
            </a:r>
            <a:r>
              <a:rPr lang="en-US" altLang="zh-CN" sz="1200" dirty="0"/>
              <a:t> </a:t>
            </a:r>
            <a:r>
              <a:rPr lang="zh-CN" altLang="en-US" sz="1200" dirty="0"/>
              <a:t>上更是高达 </a:t>
            </a:r>
            <a:r>
              <a:rPr lang="en-US" altLang="zh-CN" sz="1200" dirty="0"/>
              <a:t>29.8k </a:t>
            </a:r>
            <a:r>
              <a:rPr lang="zh-CN" altLang="en-US" sz="1200" dirty="0"/>
              <a:t>的</a:t>
            </a:r>
            <a:r>
              <a:rPr lang="en-US" altLang="zh-CN" sz="1200" dirty="0"/>
              <a:t>star </a:t>
            </a:r>
            <a:r>
              <a:rPr lang="zh-CN" altLang="en-US" sz="1200" dirty="0"/>
              <a:t>已说明一切。用于开发 </a:t>
            </a:r>
            <a:r>
              <a:rPr lang="en-US" altLang="zh-CN" sz="1200" dirty="0"/>
              <a:t>PC </a:t>
            </a:r>
            <a:r>
              <a:rPr lang="zh-CN" altLang="en-US" sz="1200" dirty="0"/>
              <a:t>端的页面还是绰绰有余的。加之他与</a:t>
            </a:r>
            <a:r>
              <a:rPr lang="en-US" altLang="zh-CN" sz="1200" dirty="0"/>
              <a:t>Vue </a:t>
            </a:r>
            <a:r>
              <a:rPr lang="zh-CN" altLang="en-US" sz="1200" dirty="0"/>
              <a:t>能形成十分默契的配合，为我们此次项目的界面设计能够提供极大的帮助。</a:t>
            </a:r>
            <a:endParaRPr lang="en-US" sz="1200" dirty="0"/>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后端选择</a:t>
            </a:r>
            <a:r>
              <a:rPr lang="en-US" altLang="zh-CN" dirty="0"/>
              <a:t>——</a:t>
            </a:r>
            <a:r>
              <a:rPr lang="zh-CN" altLang="en-US" dirty="0"/>
              <a:t>语言部分</a:t>
            </a:r>
            <a:endParaRPr lang="en-US" dirty="0"/>
          </a:p>
        </p:txBody>
      </p:sp>
      <p:sp>
        <p:nvSpPr>
          <p:cNvPr id="3" name="Content Placeholder 2"/>
          <p:cNvSpPr>
            <a:spLocks noGrp="1"/>
          </p:cNvSpPr>
          <p:nvPr>
            <p:ph idx="1"/>
          </p:nvPr>
        </p:nvSpPr>
        <p:spPr/>
        <p:txBody>
          <a:bodyPr/>
          <a:lstStyle/>
          <a:p>
            <a:r>
              <a:rPr lang="en-US" altLang="zh-CN" sz="3200" dirty="0"/>
              <a:t>① Python </a:t>
            </a:r>
            <a:r>
              <a:rPr lang="en-US" sz="3200" dirty="0"/>
              <a:t>： </a:t>
            </a:r>
            <a:endParaRPr lang="en-US" sz="3200" dirty="0"/>
          </a:p>
          <a:p>
            <a:r>
              <a:rPr lang="en-US" altLang="zh-CN" sz="1200" dirty="0"/>
              <a:t>1</a:t>
            </a:r>
            <a:r>
              <a:rPr lang="zh-CN" altLang="en-US" sz="1200" dirty="0"/>
              <a:t>、</a:t>
            </a:r>
            <a:r>
              <a:rPr lang="en-US" altLang="zh-CN" sz="1200" dirty="0"/>
              <a:t>Python </a:t>
            </a:r>
            <a:r>
              <a:rPr lang="zh-CN" altLang="en-US" sz="1200" dirty="0"/>
              <a:t>是一个高层次的结合了解释性、编译性、互动性和面向对象的脚本语言。</a:t>
            </a:r>
            <a:r>
              <a:rPr lang="en-US" altLang="zh-CN" sz="1200" dirty="0"/>
              <a:t>Python </a:t>
            </a:r>
            <a:r>
              <a:rPr lang="zh-CN" altLang="en-US" sz="1200" dirty="0"/>
              <a:t>的设计具有很强的可读性，相比其他语言经常使用的英文关键字，其他语言的一些标点符号，它具有更有特色的语法结构。</a:t>
            </a:r>
            <a:r>
              <a:rPr lang="en-US" altLang="zh-CN" sz="1200" dirty="0"/>
              <a:t>Python </a:t>
            </a:r>
            <a:r>
              <a:rPr lang="zh-CN" altLang="en-US" sz="1200" dirty="0"/>
              <a:t>的类自然语言特性也为我们阅读提供了极大便利。同时在上周我们进行的 </a:t>
            </a:r>
            <a:r>
              <a:rPr lang="en-US" altLang="zh-CN" sz="1200" dirty="0"/>
              <a:t>python </a:t>
            </a:r>
            <a:r>
              <a:rPr lang="zh-CN" altLang="en-US" sz="1200" dirty="0"/>
              <a:t>基础知识的培训也让我们更倾向于选择它。</a:t>
            </a:r>
            <a:endParaRPr lang="zh-CN" altLang="en-US" sz="1200" dirty="0"/>
          </a:p>
          <a:p>
            <a:r>
              <a:rPr lang="zh-CN" altLang="en-US" sz="1200" dirty="0"/>
              <a:t> </a:t>
            </a:r>
            <a:r>
              <a:rPr lang="en-US" sz="1200" dirty="0"/>
              <a:t>2</a:t>
            </a:r>
            <a:r>
              <a:rPr lang="zh-CN" altLang="en-US" sz="1200" dirty="0"/>
              <a:t>、其中 </a:t>
            </a:r>
            <a:r>
              <a:rPr lang="en-US" altLang="zh-CN" sz="1200" dirty="0"/>
              <a:t>Python </a:t>
            </a:r>
            <a:r>
              <a:rPr lang="zh-CN" altLang="en-US" sz="1200" dirty="0"/>
              <a:t>自带有 </a:t>
            </a:r>
            <a:r>
              <a:rPr lang="en-US" altLang="zh-CN" sz="1200" dirty="0"/>
              <a:t>pip </a:t>
            </a:r>
            <a:r>
              <a:rPr lang="zh-CN" altLang="en-US" sz="1200" dirty="0"/>
              <a:t>包管理工具，主要用于安装 </a:t>
            </a:r>
            <a:r>
              <a:rPr lang="en-US" altLang="zh-CN" sz="1200" dirty="0" err="1"/>
              <a:t>PyPI</a:t>
            </a:r>
            <a:r>
              <a:rPr lang="en-US" altLang="zh-CN" sz="1200" dirty="0"/>
              <a:t> </a:t>
            </a:r>
            <a:r>
              <a:rPr lang="zh-CN" altLang="en-US" sz="1200" dirty="0"/>
              <a:t>上托管的软件包（第三方库、应用、框架等）。由于我们的项目打算在 </a:t>
            </a:r>
            <a:r>
              <a:rPr lang="en-US" altLang="zh-CN" sz="1200" dirty="0"/>
              <a:t>Django</a:t>
            </a:r>
            <a:r>
              <a:rPr lang="zh-CN" altLang="en-US" sz="1200" dirty="0"/>
              <a:t>框架上使用 </a:t>
            </a:r>
            <a:r>
              <a:rPr lang="en-US" altLang="zh-CN" sz="1200" dirty="0"/>
              <a:t>Python </a:t>
            </a:r>
            <a:r>
              <a:rPr lang="zh-CN" altLang="en-US" sz="1200" dirty="0"/>
              <a:t>实现后端，</a:t>
            </a:r>
            <a:r>
              <a:rPr lang="en-US" altLang="zh-CN" sz="1200" dirty="0"/>
              <a:t>pip </a:t>
            </a:r>
            <a:r>
              <a:rPr lang="zh-CN" altLang="en-US" sz="1200" dirty="0"/>
              <a:t>给予我们极大的便利性。 </a:t>
            </a:r>
            <a:endParaRPr lang="en-US" altLang="zh-CN" sz="1200" dirty="0"/>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1187624" y="1917070"/>
            <a:ext cx="3157262" cy="838027"/>
          </a:xfrm>
        </p:spPr>
        <p:txBody>
          <a:bodyPr/>
          <a:lstStyle/>
          <a:p>
            <a:pPr algn="ctr"/>
            <a:r>
              <a:rPr lang="en-US" altLang="zh-CN" sz="3600" dirty="0">
                <a:ea typeface="宋体" panose="02010600030101010101" pitchFamily="2" charset="-122"/>
              </a:rPr>
              <a:t>1.</a:t>
            </a:r>
            <a:r>
              <a:rPr lang="zh-CN" altLang="en-US" sz="3600" dirty="0">
                <a:ea typeface="宋体" panose="02010600030101010101" pitchFamily="2" charset="-122"/>
              </a:rPr>
              <a:t>时间规划</a:t>
            </a:r>
            <a:endParaRPr lang="zh-CN" altLang="en-US" sz="3600" dirty="0">
              <a:ea typeface="宋体" panose="02010600030101010101" pitchFamily="2" charset="-122"/>
            </a:endParaRPr>
          </a:p>
        </p:txBody>
      </p:sp>
      <p:sp>
        <p:nvSpPr>
          <p:cNvPr id="4" name="Rectangle 1"/>
          <p:cNvSpPr txBox="1">
            <a:spLocks noChangeArrowheads="1"/>
          </p:cNvSpPr>
          <p:nvPr/>
        </p:nvSpPr>
        <p:spPr bwMode="auto">
          <a:xfrm>
            <a:off x="2579063" y="413595"/>
            <a:ext cx="3157262" cy="100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a:lstStyle>
          <a:p>
            <a:pPr algn="ctr"/>
            <a:r>
              <a:rPr lang="zh-CN" altLang="en-US" sz="4800" b="1" kern="0" dirty="0"/>
              <a:t>展演大纲</a:t>
            </a:r>
            <a:endParaRPr lang="en-US" sz="4800" b="1" kern="0" dirty="0"/>
          </a:p>
        </p:txBody>
      </p:sp>
      <p:sp>
        <p:nvSpPr>
          <p:cNvPr id="5" name="Rectangle 1"/>
          <p:cNvSpPr txBox="1">
            <a:spLocks noChangeArrowheads="1"/>
          </p:cNvSpPr>
          <p:nvPr/>
        </p:nvSpPr>
        <p:spPr bwMode="auto">
          <a:xfrm>
            <a:off x="4172995" y="3069049"/>
            <a:ext cx="3157262" cy="838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a:lstStyle>
          <a:p>
            <a:pPr algn="ctr"/>
            <a:r>
              <a:rPr lang="en-US" altLang="zh-CN" sz="3600" kern="0" dirty="0">
                <a:ea typeface="宋体" panose="02010600030101010101" pitchFamily="2" charset="-122"/>
              </a:rPr>
              <a:t>4.</a:t>
            </a:r>
            <a:r>
              <a:rPr lang="zh-CN" altLang="en-US" sz="3600" kern="0" dirty="0">
                <a:ea typeface="宋体" panose="02010600030101010101" pitchFamily="2" charset="-122"/>
              </a:rPr>
              <a:t>环境配置</a:t>
            </a:r>
            <a:endParaRPr lang="zh-CN" altLang="en-US" sz="3600" kern="0" dirty="0">
              <a:ea typeface="宋体" panose="02010600030101010101" pitchFamily="2" charset="-122"/>
            </a:endParaRPr>
          </a:p>
        </p:txBody>
      </p:sp>
      <p:sp>
        <p:nvSpPr>
          <p:cNvPr id="6" name="Rectangle 1"/>
          <p:cNvSpPr txBox="1">
            <a:spLocks noChangeArrowheads="1"/>
          </p:cNvSpPr>
          <p:nvPr/>
        </p:nvSpPr>
        <p:spPr bwMode="auto">
          <a:xfrm>
            <a:off x="1187624" y="3074641"/>
            <a:ext cx="3157262" cy="838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a:lstStyle>
          <a:p>
            <a:pPr algn="ctr"/>
            <a:r>
              <a:rPr lang="en-US" altLang="zh-CN" sz="3600" kern="0" dirty="0">
                <a:ea typeface="宋体" panose="02010600030101010101" pitchFamily="2" charset="-122"/>
              </a:rPr>
              <a:t>3.</a:t>
            </a:r>
            <a:r>
              <a:rPr lang="zh-CN" altLang="en-US" sz="3600" kern="0" dirty="0">
                <a:ea typeface="宋体" panose="02010600030101010101" pitchFamily="2" charset="-122"/>
              </a:rPr>
              <a:t>调研选型</a:t>
            </a:r>
            <a:endParaRPr lang="zh-CN" altLang="en-US" sz="3600" kern="0" dirty="0">
              <a:ea typeface="宋体" panose="02010600030101010101" pitchFamily="2" charset="-122"/>
            </a:endParaRPr>
          </a:p>
        </p:txBody>
      </p:sp>
      <p:sp>
        <p:nvSpPr>
          <p:cNvPr id="7" name="Rectangle 1"/>
          <p:cNvSpPr txBox="1">
            <a:spLocks noChangeArrowheads="1"/>
          </p:cNvSpPr>
          <p:nvPr/>
        </p:nvSpPr>
        <p:spPr bwMode="auto">
          <a:xfrm>
            <a:off x="4185951" y="1934456"/>
            <a:ext cx="3157262" cy="838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b" anchorCtr="0" compatLnSpc="1"/>
          <a:lstStyle>
            <a:lvl1pPr algn="r" rtl="0" fontAlgn="base">
              <a:lnSpc>
                <a:spcPts val="8550"/>
              </a:lnSpc>
              <a:spcBef>
                <a:spcPct val="0"/>
              </a:spcBef>
              <a:spcAft>
                <a:spcPct val="0"/>
              </a:spcAft>
              <a:defRPr sz="6400">
                <a:solidFill>
                  <a:srgbClr val="FFD62D"/>
                </a:solidFill>
                <a:latin typeface="+mj-lt"/>
                <a:ea typeface="+mj-ea"/>
                <a:cs typeface="+mj-cs"/>
                <a:sym typeface="Zerox" charset="0"/>
              </a:defRPr>
            </a:lvl1pPr>
            <a:lvl2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2pPr>
            <a:lvl3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3pPr>
            <a:lvl4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4pPr>
            <a:lvl5pPr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5pPr>
            <a:lvl6pPr marL="1714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6pPr>
            <a:lvl7pPr marL="3429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7pPr>
            <a:lvl8pPr marL="51435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8pPr>
            <a:lvl9pPr marL="685800" algn="r" rtl="0" fontAlgn="base">
              <a:lnSpc>
                <a:spcPct val="90000"/>
              </a:lnSpc>
              <a:spcBef>
                <a:spcPct val="0"/>
              </a:spcBef>
              <a:spcAft>
                <a:spcPct val="0"/>
              </a:spcAft>
              <a:defRPr sz="6400">
                <a:solidFill>
                  <a:srgbClr val="FFD62D"/>
                </a:solidFill>
                <a:latin typeface="Zerox" charset="0"/>
                <a:ea typeface="ヒラギノ角ゴ ProN W3" charset="0"/>
                <a:cs typeface="ヒラギノ角ゴ ProN W3" charset="0"/>
                <a:sym typeface="Zerox" charset="0"/>
              </a:defRPr>
            </a:lvl9pPr>
          </a:lstStyle>
          <a:p>
            <a:pPr algn="ctr"/>
            <a:r>
              <a:rPr lang="en-US" altLang="zh-CN" sz="3600" kern="0" dirty="0">
                <a:ea typeface="宋体" panose="02010600030101010101" pitchFamily="2" charset="-122"/>
              </a:rPr>
              <a:t>2.</a:t>
            </a:r>
            <a:r>
              <a:rPr lang="zh-CN" altLang="en-US" sz="3600" kern="0" dirty="0">
                <a:ea typeface="宋体" panose="02010600030101010101" pitchFamily="2" charset="-122"/>
              </a:rPr>
              <a:t>需求挖掘</a:t>
            </a:r>
            <a:endParaRPr lang="zh-CN" altLang="en-US" sz="3600" kern="0" dirty="0">
              <a:ea typeface="宋体" panose="02010600030101010101" pitchFamily="2" charset="-122"/>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后端选择</a:t>
            </a:r>
            <a:r>
              <a:rPr lang="en-US" altLang="zh-CN" dirty="0"/>
              <a:t>——</a:t>
            </a:r>
            <a:r>
              <a:rPr lang="zh-CN" altLang="en-US" dirty="0"/>
              <a:t>框架部分</a:t>
            </a:r>
            <a:endParaRPr lang="en-US" dirty="0"/>
          </a:p>
        </p:txBody>
      </p:sp>
      <p:sp>
        <p:nvSpPr>
          <p:cNvPr id="3" name="Content Placeholder 2"/>
          <p:cNvSpPr>
            <a:spLocks noGrp="1"/>
          </p:cNvSpPr>
          <p:nvPr>
            <p:ph idx="1"/>
          </p:nvPr>
        </p:nvSpPr>
        <p:spPr/>
        <p:txBody>
          <a:bodyPr/>
          <a:lstStyle/>
          <a:p>
            <a:r>
              <a:rPr lang="en-US" altLang="zh-CN" sz="3200" dirty="0"/>
              <a:t>② Django </a:t>
            </a:r>
            <a:r>
              <a:rPr lang="en-US" sz="3200" dirty="0"/>
              <a:t>： </a:t>
            </a:r>
            <a:endParaRPr lang="en-US" sz="3200" dirty="0"/>
          </a:p>
          <a:p>
            <a:r>
              <a:rPr lang="en-US" altLang="zh-CN" sz="1200" dirty="0"/>
              <a:t>1</a:t>
            </a:r>
            <a:r>
              <a:rPr lang="zh-CN" altLang="en-US" sz="1200" dirty="0"/>
              <a:t>、</a:t>
            </a:r>
            <a:r>
              <a:rPr lang="en-US" altLang="zh-CN" sz="1200" dirty="0"/>
              <a:t> Django </a:t>
            </a:r>
            <a:r>
              <a:rPr lang="zh-CN" altLang="en-US" sz="1200" dirty="0"/>
              <a:t>是一个开放源代码的 </a:t>
            </a:r>
            <a:r>
              <a:rPr lang="en-US" altLang="zh-CN" sz="1200" dirty="0"/>
              <a:t>Web </a:t>
            </a:r>
            <a:r>
              <a:rPr lang="zh-CN" altLang="en-US" sz="1200" dirty="0"/>
              <a:t>应用框架，采用了 </a:t>
            </a:r>
            <a:r>
              <a:rPr lang="en-US" altLang="zh-CN" sz="1200" dirty="0"/>
              <a:t>MTV </a:t>
            </a:r>
            <a:r>
              <a:rPr lang="zh-CN" altLang="en-US" sz="1200" dirty="0"/>
              <a:t>的框架模式。 </a:t>
            </a:r>
            <a:endParaRPr lang="en-US" altLang="zh-CN" sz="1200" dirty="0"/>
          </a:p>
          <a:p>
            <a:r>
              <a:rPr lang="en-US" sz="1200" dirty="0"/>
              <a:t>2</a:t>
            </a:r>
            <a:r>
              <a:rPr lang="zh-CN" altLang="en-US" sz="1200" dirty="0"/>
              <a:t>、 </a:t>
            </a:r>
            <a:r>
              <a:rPr lang="en-US" altLang="zh-CN" sz="1200" dirty="0"/>
              <a:t>Django </a:t>
            </a:r>
            <a:r>
              <a:rPr lang="zh-CN" altLang="en-US" sz="1200" dirty="0"/>
              <a:t>有强大的后台功能，在 </a:t>
            </a:r>
            <a:r>
              <a:rPr lang="en-US" altLang="zh-CN" sz="1200" dirty="0"/>
              <a:t>admin.py </a:t>
            </a:r>
            <a:r>
              <a:rPr lang="zh-CN" altLang="en-US" sz="1200" dirty="0"/>
              <a:t>文件中写入需要实现功能的代码，就能轻松在后台管理。 </a:t>
            </a:r>
            <a:endParaRPr lang="en-US" altLang="zh-CN" sz="1200" dirty="0"/>
          </a:p>
          <a:p>
            <a:r>
              <a:rPr lang="en-US" sz="1200" dirty="0"/>
              <a:t>3</a:t>
            </a:r>
            <a:r>
              <a:rPr lang="zh-CN" altLang="en-US" sz="1200" dirty="0"/>
              <a:t>、 </a:t>
            </a:r>
            <a:r>
              <a:rPr lang="en-US" altLang="zh-CN" sz="1200" dirty="0"/>
              <a:t>Django </a:t>
            </a:r>
            <a:r>
              <a:rPr lang="zh-CN" altLang="en-US" sz="1200" dirty="0"/>
              <a:t>具有强大的数据库功能，它实现了数据模型与数据库的解耦，用 </a:t>
            </a:r>
            <a:r>
              <a:rPr lang="en-US" altLang="zh-CN" sz="1200" dirty="0"/>
              <a:t>python </a:t>
            </a:r>
            <a:r>
              <a:rPr lang="zh-CN" altLang="en-US" sz="1200" dirty="0"/>
              <a:t>的类继承，几行代码就可以拥有一个丰富、动态的数据库操作接口。我们便不必进行繁琐的 </a:t>
            </a:r>
            <a:r>
              <a:rPr lang="en-US" altLang="zh-CN" sz="1200" dirty="0" err="1"/>
              <a:t>sql</a:t>
            </a:r>
            <a:r>
              <a:rPr lang="en-US" altLang="zh-CN" sz="1200" dirty="0"/>
              <a:t> </a:t>
            </a:r>
            <a:r>
              <a:rPr lang="zh-CN" altLang="en-US" sz="1200" dirty="0"/>
              <a:t>语句书写。</a:t>
            </a:r>
            <a:endParaRPr lang="en-US" altLang="zh-CN" sz="1200" dirty="0"/>
          </a:p>
          <a:p>
            <a:r>
              <a:rPr lang="en-US" altLang="zh-CN" sz="1200" dirty="0"/>
              <a:t>4</a:t>
            </a:r>
            <a:r>
              <a:rPr lang="zh-CN" altLang="en-US" sz="1200" dirty="0"/>
              <a:t>、 </a:t>
            </a:r>
            <a:r>
              <a:rPr lang="en-US" altLang="zh-CN" sz="1200" dirty="0"/>
              <a:t>Django </a:t>
            </a:r>
            <a:r>
              <a:rPr lang="zh-CN" altLang="en-US" sz="1200" dirty="0"/>
              <a:t>的模板系统设计简单，容易扩展；代码、样式分开设计，为我们小组的分工、查找、纠错都带来了更大的便利。</a:t>
            </a:r>
            <a:endParaRPr lang="en-US" altLang="zh-CN" sz="1200" dirty="0"/>
          </a:p>
          <a:p>
            <a:r>
              <a:rPr lang="en-US" altLang="zh-CN" sz="1200" dirty="0"/>
              <a:t>5</a:t>
            </a:r>
            <a:r>
              <a:rPr lang="zh-CN" altLang="en-US" sz="1200" dirty="0"/>
              <a:t>、 </a:t>
            </a:r>
            <a:r>
              <a:rPr lang="en-US" altLang="zh-CN" sz="1200" dirty="0"/>
              <a:t>Django </a:t>
            </a:r>
            <a:r>
              <a:rPr lang="zh-CN" altLang="en-US" sz="1200" dirty="0"/>
              <a:t>是我们团队第一个接触的后端开发框架，加之有上周系统的后端培训，选择 </a:t>
            </a:r>
            <a:r>
              <a:rPr lang="en-US" altLang="zh-CN" sz="1200" dirty="0"/>
              <a:t>Django </a:t>
            </a:r>
            <a:r>
              <a:rPr lang="zh-CN" altLang="en-US" sz="1200" dirty="0"/>
              <a:t>会让我们更好的理解后端框架体系且拥有更高的开发效率。 </a:t>
            </a:r>
            <a:endParaRPr lang="en-US" altLang="zh-CN" sz="1200" dirty="0"/>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第三方引用</a:t>
            </a:r>
            <a:endParaRPr lang="en-US" dirty="0"/>
          </a:p>
        </p:txBody>
      </p:sp>
      <p:sp>
        <p:nvSpPr>
          <p:cNvPr id="3" name="Content Placeholder 2"/>
          <p:cNvSpPr>
            <a:spLocks noGrp="1"/>
          </p:cNvSpPr>
          <p:nvPr>
            <p:ph idx="1"/>
          </p:nvPr>
        </p:nvSpPr>
        <p:spPr/>
        <p:txBody>
          <a:bodyPr/>
          <a:lstStyle/>
          <a:p>
            <a:r>
              <a:rPr lang="en-US" altLang="zh-CN" sz="3200" dirty="0"/>
              <a:t>① </a:t>
            </a:r>
            <a:r>
              <a:rPr lang="en-US" altLang="zh-CN" sz="3200" dirty="0" err="1"/>
              <a:t>GunDB</a:t>
            </a:r>
            <a:r>
              <a:rPr lang="en-US" altLang="zh-CN" sz="3200" dirty="0"/>
              <a:t> </a:t>
            </a:r>
            <a:r>
              <a:rPr lang="en-US" sz="3200" dirty="0"/>
              <a:t>： </a:t>
            </a:r>
            <a:endParaRPr lang="en-US" sz="3200" dirty="0"/>
          </a:p>
          <a:p>
            <a:r>
              <a:rPr lang="en-US" altLang="zh-CN" sz="1200" dirty="0"/>
              <a:t>1</a:t>
            </a:r>
            <a:r>
              <a:rPr lang="zh-CN" altLang="en-US" sz="1200" dirty="0"/>
              <a:t>、</a:t>
            </a:r>
            <a:r>
              <a:rPr lang="en-US" altLang="zh-CN" sz="1200" dirty="0" err="1"/>
              <a:t>GunDB</a:t>
            </a:r>
            <a:r>
              <a:rPr lang="en-US" altLang="zh-CN" sz="1200" dirty="0"/>
              <a:t> </a:t>
            </a:r>
            <a:r>
              <a:rPr lang="zh-CN" altLang="en-US" sz="1200" dirty="0"/>
              <a:t>是一个小型，简单，快速的数据同步和存储系统，可在</a:t>
            </a:r>
            <a:r>
              <a:rPr lang="en-US" altLang="zh-CN" sz="1200" dirty="0"/>
              <a:t>JavaScript </a:t>
            </a:r>
            <a:r>
              <a:rPr lang="zh-CN" altLang="en-US" sz="1200" dirty="0"/>
              <a:t>所处的任何地方运行。</a:t>
            </a:r>
            <a:r>
              <a:rPr lang="en-US" altLang="zh-CN" sz="1200" dirty="0"/>
              <a:t>GUN </a:t>
            </a:r>
            <a:r>
              <a:rPr lang="zh-CN" altLang="en-US" sz="1200" dirty="0"/>
              <a:t>的目的是让我们专注于需要在应用程序中存储，加载和共享的数据，而不必担心服务器、网络调用、数据库、跟踪脱机更改或并发冲突等问题，使我们可以快速构建出色的应用程序。</a:t>
            </a:r>
            <a:endParaRPr lang="en-US" altLang="zh-CN" sz="1200" dirty="0"/>
          </a:p>
          <a:p>
            <a:r>
              <a:rPr lang="en-US" sz="1200" dirty="0"/>
              <a:t>2</a:t>
            </a:r>
            <a:r>
              <a:rPr lang="zh-CN" altLang="en-US" sz="1200" dirty="0"/>
              <a:t>、</a:t>
            </a:r>
            <a:r>
              <a:rPr lang="en-US" altLang="zh-CN" sz="1200" dirty="0" err="1"/>
              <a:t>GunDB</a:t>
            </a:r>
            <a:r>
              <a:rPr lang="en-US" altLang="zh-CN" sz="1200" dirty="0"/>
              <a:t> </a:t>
            </a:r>
            <a:r>
              <a:rPr lang="zh-CN" altLang="en-US" sz="1200" dirty="0"/>
              <a:t>的一大特点就是分布式，它是完全去中心化的（端对端或多主设备），这意味着我们的文件传输可以不受中心服务器的控制。服务器可以只是网络中的一端，该端可能具有比浏览器更可靠的资源。我们将数据保存在一台计算机上，它将数据同步到其他端设备，而无需复杂的共识协议。 </a:t>
            </a:r>
            <a:endParaRPr lang="en-US" altLang="zh-CN" sz="1200" dirty="0"/>
          </a:p>
          <a:p>
            <a:r>
              <a:rPr lang="en-US" altLang="zh-CN" sz="1200" dirty="0"/>
              <a:t>3</a:t>
            </a:r>
            <a:r>
              <a:rPr lang="zh-CN" altLang="en-US" sz="1200" dirty="0"/>
              <a:t>、我们的项目核心是开发出一个基于去中⼼化数据库的⽂件分享平台，关键是要实现文件的端对端传输（</a:t>
            </a:r>
            <a:r>
              <a:rPr lang="en-US" altLang="zh-CN" sz="1200" dirty="0"/>
              <a:t>p2p</a:t>
            </a:r>
            <a:r>
              <a:rPr lang="zh-CN" altLang="en-US" sz="1200" dirty="0"/>
              <a:t>），不希望文件传输经过一个中心服务器。像 </a:t>
            </a:r>
            <a:r>
              <a:rPr lang="en-US" altLang="zh-CN" sz="1200" dirty="0"/>
              <a:t>Google</a:t>
            </a:r>
            <a:r>
              <a:rPr lang="zh-CN" altLang="en-US" sz="1200" dirty="0"/>
              <a:t>，</a:t>
            </a:r>
            <a:r>
              <a:rPr lang="en-US" altLang="zh-CN" sz="1200" dirty="0"/>
              <a:t>YouTube</a:t>
            </a:r>
            <a:r>
              <a:rPr lang="zh-CN" altLang="en-US" sz="1200" dirty="0"/>
              <a:t>，</a:t>
            </a:r>
            <a:r>
              <a:rPr lang="en-US" altLang="zh-CN" sz="1200" dirty="0"/>
              <a:t>Facebook </a:t>
            </a:r>
            <a:r>
              <a:rPr lang="zh-CN" altLang="en-US" sz="1200" dirty="0"/>
              <a:t>等使用中心化的网站，虽然对用户的数据进行了加密，但公司内部依然拥有密钥。而我们对文件的加密指的是端到端加密，除了被分享的用户之外，其他任何人都不应该拥有密钥。使用 </a:t>
            </a:r>
            <a:r>
              <a:rPr lang="en-US" altLang="zh-CN" sz="1200" dirty="0" err="1"/>
              <a:t>GunDB</a:t>
            </a:r>
            <a:r>
              <a:rPr lang="en-US" altLang="zh-CN" sz="1200" dirty="0"/>
              <a:t> </a:t>
            </a:r>
            <a:r>
              <a:rPr lang="zh-CN" altLang="en-US" sz="1200" dirty="0"/>
              <a:t>刚好可以很好地实现我们的这一需求，也是我们的核心技术之一。 </a:t>
            </a:r>
            <a:endParaRPr lang="en-US" altLang="zh-CN" sz="1200" dirty="0"/>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第三方引用</a:t>
            </a:r>
            <a:endParaRPr lang="en-US" dirty="0"/>
          </a:p>
        </p:txBody>
      </p:sp>
      <p:sp>
        <p:nvSpPr>
          <p:cNvPr id="3" name="Content Placeholder 2"/>
          <p:cNvSpPr>
            <a:spLocks noGrp="1"/>
          </p:cNvSpPr>
          <p:nvPr>
            <p:ph idx="1"/>
          </p:nvPr>
        </p:nvSpPr>
        <p:spPr/>
        <p:txBody>
          <a:bodyPr/>
          <a:lstStyle/>
          <a:p>
            <a:r>
              <a:rPr lang="en-US" altLang="zh-CN" sz="3200" dirty="0"/>
              <a:t>② </a:t>
            </a:r>
            <a:r>
              <a:rPr lang="en-US" altLang="zh-CN" sz="3200" dirty="0" err="1"/>
              <a:t>JQuery</a:t>
            </a:r>
            <a:r>
              <a:rPr lang="en-US" altLang="zh-CN" sz="3200" dirty="0"/>
              <a:t> File Upload </a:t>
            </a:r>
            <a:r>
              <a:rPr lang="en-US" sz="3200" dirty="0"/>
              <a:t>： </a:t>
            </a:r>
            <a:endParaRPr lang="en-US" sz="3200" dirty="0"/>
          </a:p>
          <a:p>
            <a:r>
              <a:rPr lang="zh-CN" altLang="en-US" sz="1200"/>
              <a:t>         这</a:t>
            </a:r>
            <a:r>
              <a:rPr lang="zh-CN" altLang="en-US" sz="1200" dirty="0"/>
              <a:t>是 </a:t>
            </a:r>
            <a:r>
              <a:rPr lang="en-US" altLang="zh-CN" sz="1200" dirty="0"/>
              <a:t>GitHub </a:t>
            </a:r>
            <a:r>
              <a:rPr lang="zh-CN" altLang="en-US" sz="1200" dirty="0"/>
              <a:t>开源项目一个高评分项目，且本次项目对于文件上传部分有着“预览”的需求，该项目不但满足这一需求，还为文件上传提供了很多的辅助功能，能够更利于功能的人性化设置。 其中在本次项目中他能够提供的我们所需的功能有：</a:t>
            </a:r>
            <a:endParaRPr lang="en-US" altLang="zh-CN" sz="1200" dirty="0"/>
          </a:p>
          <a:p>
            <a:r>
              <a:rPr lang="en-US" altLang="zh-CN" sz="1200" dirty="0"/>
              <a:t>1</a:t>
            </a:r>
            <a:r>
              <a:rPr lang="zh-CN" altLang="en-US" sz="1200" dirty="0"/>
              <a:t>、允许选择多个文件一次，并同时上传他们。 </a:t>
            </a:r>
            <a:endParaRPr lang="en-US" altLang="zh-CN" sz="1200" dirty="0"/>
          </a:p>
          <a:p>
            <a:r>
              <a:rPr lang="en-US" sz="1200" dirty="0"/>
              <a:t>2</a:t>
            </a:r>
            <a:r>
              <a:rPr lang="zh-CN" altLang="en-US" sz="1200" dirty="0"/>
              <a:t>、允许上传文件通过拖动他们从你的桌面或文件管理器，并把他们放在你的浏览器窗口。 </a:t>
            </a:r>
            <a:endParaRPr lang="en-US" altLang="zh-CN" sz="1200" dirty="0"/>
          </a:p>
          <a:p>
            <a:r>
              <a:rPr lang="en-US" altLang="zh-CN" sz="1200" dirty="0"/>
              <a:t>3</a:t>
            </a:r>
            <a:r>
              <a:rPr lang="zh-CN" altLang="en-US" sz="1200" dirty="0"/>
              <a:t>、显示进度条，指示单个文件以及所有组合上载的上载进度。 </a:t>
            </a:r>
            <a:endParaRPr lang="en-US" altLang="zh-CN" sz="1200" dirty="0"/>
          </a:p>
          <a:p>
            <a:r>
              <a:rPr lang="en-US" altLang="zh-CN" sz="1200" dirty="0"/>
              <a:t>4</a:t>
            </a:r>
            <a:r>
              <a:rPr lang="zh-CN" altLang="en-US" sz="1200" dirty="0"/>
              <a:t>、中断的上传可以通过支持 </a:t>
            </a:r>
            <a:r>
              <a:rPr lang="en-US" altLang="zh-CN" sz="1200" dirty="0"/>
              <a:t>Blob API </a:t>
            </a:r>
            <a:r>
              <a:rPr lang="zh-CN" altLang="en-US" sz="1200" dirty="0"/>
              <a:t>的浏览器恢复。 </a:t>
            </a:r>
            <a:endParaRPr lang="en-US" altLang="zh-CN" sz="1200" dirty="0"/>
          </a:p>
          <a:p>
            <a:r>
              <a:rPr lang="en-US" altLang="zh-CN" sz="1200" dirty="0"/>
              <a:t>5</a:t>
            </a:r>
            <a:r>
              <a:rPr lang="zh-CN" altLang="en-US" sz="1200" dirty="0"/>
              <a:t>、大文件可以通过支持 </a:t>
            </a:r>
            <a:r>
              <a:rPr lang="en-US" altLang="zh-CN" sz="1200" dirty="0"/>
              <a:t>Blob API </a:t>
            </a:r>
            <a:r>
              <a:rPr lang="zh-CN" altLang="en-US" sz="1200" dirty="0"/>
              <a:t>的浏览器以较小的块上传。 </a:t>
            </a:r>
            <a:endParaRPr lang="en-US" altLang="zh-CN" sz="1200" dirty="0"/>
          </a:p>
          <a:p>
            <a:r>
              <a:rPr lang="en-US" altLang="zh-CN" sz="1200" dirty="0"/>
              <a:t>6</a:t>
            </a:r>
            <a:r>
              <a:rPr lang="zh-CN" altLang="en-US" sz="1200" dirty="0"/>
              <a:t>、在上传之前，可以使用支持所需 </a:t>
            </a:r>
            <a:r>
              <a:rPr lang="en-US" altLang="zh-CN" sz="1200" dirty="0" err="1"/>
              <a:t>api</a:t>
            </a:r>
            <a:r>
              <a:rPr lang="en-US" altLang="zh-CN" sz="1200" dirty="0"/>
              <a:t> </a:t>
            </a:r>
            <a:r>
              <a:rPr lang="zh-CN" altLang="en-US" sz="1200" dirty="0"/>
              <a:t>的浏览器显示图像、音频和视频文件的预览。</a:t>
            </a:r>
            <a:endParaRPr lang="en-US" altLang="zh-CN" sz="1200" dirty="0"/>
          </a:p>
          <a:p>
            <a:r>
              <a:rPr lang="en-US" altLang="zh-CN" sz="1200" dirty="0"/>
              <a:t>7</a:t>
            </a:r>
            <a:r>
              <a:rPr lang="zh-CN" altLang="en-US" sz="1200" dirty="0"/>
              <a:t>、提供一个 </a:t>
            </a:r>
            <a:r>
              <a:rPr lang="en-US" altLang="zh-CN" sz="1200" dirty="0"/>
              <a:t>API </a:t>
            </a:r>
            <a:r>
              <a:rPr lang="zh-CN" altLang="en-US" sz="1200" dirty="0"/>
              <a:t>来设置各个选项并为各种上传事件定义回调方法。 </a:t>
            </a:r>
            <a:endParaRPr lang="en-US" altLang="zh-CN" sz="1200" dirty="0"/>
          </a:p>
        </p:txBody>
      </p:sp>
    </p:spTree>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第三方引用</a:t>
            </a:r>
            <a:endParaRPr lang="en-US" dirty="0"/>
          </a:p>
        </p:txBody>
      </p:sp>
      <p:sp>
        <p:nvSpPr>
          <p:cNvPr id="3" name="Content Placeholder 2"/>
          <p:cNvSpPr>
            <a:spLocks noGrp="1"/>
          </p:cNvSpPr>
          <p:nvPr>
            <p:ph idx="1"/>
          </p:nvPr>
        </p:nvSpPr>
        <p:spPr>
          <a:xfrm>
            <a:off x="3734907" y="1032579"/>
            <a:ext cx="5301589" cy="3078342"/>
          </a:xfrm>
        </p:spPr>
        <p:txBody>
          <a:bodyPr/>
          <a:lstStyle/>
          <a:p>
            <a:r>
              <a:rPr lang="en-US" altLang="zh-CN" sz="3200" dirty="0"/>
              <a:t>③</a:t>
            </a:r>
            <a:r>
              <a:rPr lang="zh-CN" altLang="en-US" sz="3200" dirty="0"/>
              <a:t>版本协作管理工具 </a:t>
            </a:r>
            <a:r>
              <a:rPr lang="en-US" altLang="zh-CN" sz="3200" dirty="0"/>
              <a:t>Git </a:t>
            </a:r>
            <a:r>
              <a:rPr lang="en-US" sz="3200" dirty="0"/>
              <a:t>： </a:t>
            </a:r>
            <a:endParaRPr lang="en-US" sz="3200" dirty="0"/>
          </a:p>
          <a:p>
            <a:r>
              <a:rPr lang="en-US" altLang="zh-CN" sz="1200" dirty="0"/>
              <a:t>1</a:t>
            </a:r>
            <a:r>
              <a:rPr lang="zh-CN" altLang="en-US" sz="1200" dirty="0"/>
              <a:t>、快速：</a:t>
            </a:r>
            <a:r>
              <a:rPr lang="en-US" altLang="zh-CN" sz="1200" dirty="0"/>
              <a:t>Git </a:t>
            </a:r>
            <a:r>
              <a:rPr lang="zh-CN" altLang="en-US" sz="1200" dirty="0"/>
              <a:t>的操作非常快速（不论是上传还是下载），这能使项目修改后即时反应，避免时间差给我们带来的问题。 </a:t>
            </a:r>
            <a:endParaRPr lang="en-US" altLang="zh-CN" sz="1200" dirty="0"/>
          </a:p>
          <a:p>
            <a:r>
              <a:rPr lang="en-US" sz="1200" dirty="0"/>
              <a:t>2</a:t>
            </a:r>
            <a:r>
              <a:rPr lang="zh-CN" altLang="en-US" sz="1200" dirty="0"/>
              <a:t>、离线工作：在没有网络或 </a:t>
            </a:r>
            <a:r>
              <a:rPr lang="en-US" altLang="zh-CN" sz="1200" dirty="0"/>
              <a:t>git </a:t>
            </a:r>
            <a:r>
              <a:rPr lang="zh-CN" altLang="en-US" sz="1200" dirty="0"/>
              <a:t>服务器出现问题时，可以让我们在本地进行切换分支的操作，等联网后再进行提交、合并等操作。 </a:t>
            </a:r>
            <a:endParaRPr lang="en-US" altLang="zh-CN" sz="1200" dirty="0"/>
          </a:p>
          <a:p>
            <a:r>
              <a:rPr lang="en-US" altLang="zh-CN" sz="1200" dirty="0"/>
              <a:t>3</a:t>
            </a:r>
            <a:r>
              <a:rPr lang="zh-CN" altLang="en-US" sz="1200" dirty="0"/>
              <a:t>、省心：不必担心丢失版本库，因为任何一个人机器上的版本都是一个完整的备份，这样就会防止误删导致的数据丢失，也不用我们花太多经历去为版本进行人为管理。  </a:t>
            </a:r>
            <a:endParaRPr lang="en-US" altLang="zh-CN" sz="1200" dirty="0"/>
          </a:p>
          <a:p>
            <a:r>
              <a:rPr lang="en-US" altLang="zh-CN" sz="1200" dirty="0"/>
              <a:t>4</a:t>
            </a:r>
            <a:r>
              <a:rPr lang="zh-CN" altLang="en-US" sz="1200" dirty="0"/>
              <a:t>、保持工作独立：把不同的问题分开处理将有助于跟踪问题的进度。当你在为功能 </a:t>
            </a:r>
            <a:r>
              <a:rPr lang="en-US" altLang="zh-CN" sz="1200" dirty="0"/>
              <a:t>A </a:t>
            </a:r>
            <a:r>
              <a:rPr lang="zh-CN" altLang="en-US" sz="1200" dirty="0"/>
              <a:t>工作的时候，其他人不应该被你还没有完成的代码所影响。分支是解决这个问题的办法。虽然其他的版本控制软件业有分支系统，但是 </a:t>
            </a:r>
            <a:r>
              <a:rPr lang="en-US" altLang="zh-CN" sz="1200" dirty="0"/>
              <a:t>Git </a:t>
            </a:r>
            <a:r>
              <a:rPr lang="zh-CN" altLang="en-US" sz="1200" dirty="0"/>
              <a:t>是第一个把这个系统变得简单而快速的系统。这在我们此次项目中对不同功能进行同步开发时可以使用。</a:t>
            </a:r>
            <a:endParaRPr lang="en-US" altLang="zh-CN" sz="1200" dirty="0"/>
          </a:p>
          <a:p>
            <a:r>
              <a:rPr lang="en-US" altLang="zh-CN" sz="1200" dirty="0"/>
              <a:t>5</a:t>
            </a:r>
            <a:r>
              <a:rPr lang="zh-CN" altLang="en-US" sz="1200" dirty="0"/>
              <a:t>、大势所趋：越来越多的公司，开源项目使用 </a:t>
            </a:r>
            <a:r>
              <a:rPr lang="en-US" altLang="zh-CN" sz="1200" dirty="0"/>
              <a:t>Git</a:t>
            </a:r>
            <a:r>
              <a:rPr lang="zh-CN" altLang="en-US" sz="1200" dirty="0"/>
              <a:t>，包括 </a:t>
            </a:r>
            <a:r>
              <a:rPr lang="en-US" altLang="zh-CN" sz="1200" dirty="0"/>
              <a:t>Ruby On Rails</a:t>
            </a:r>
            <a:r>
              <a:rPr lang="zh-CN" altLang="en-US" sz="1200" dirty="0"/>
              <a:t>，</a:t>
            </a:r>
            <a:r>
              <a:rPr lang="en-US" altLang="zh-CN" sz="1200" dirty="0"/>
              <a:t>jQuery</a:t>
            </a:r>
            <a:r>
              <a:rPr lang="zh-CN" altLang="en-US" sz="1200" dirty="0"/>
              <a:t>，</a:t>
            </a:r>
            <a:r>
              <a:rPr lang="en-US" altLang="zh-CN" sz="1200" dirty="0"/>
              <a:t>Perl</a:t>
            </a:r>
            <a:r>
              <a:rPr lang="zh-CN" altLang="en-US" sz="1200" dirty="0"/>
              <a:t>，</a:t>
            </a:r>
            <a:r>
              <a:rPr lang="en-US" altLang="zh-CN" sz="1200" dirty="0"/>
              <a:t>Debian</a:t>
            </a:r>
            <a:r>
              <a:rPr lang="zh-CN" altLang="en-US" sz="1200" dirty="0"/>
              <a:t>，</a:t>
            </a:r>
            <a:r>
              <a:rPr lang="en-US" altLang="zh-CN" sz="1200" dirty="0"/>
              <a:t>Linux Kernel </a:t>
            </a:r>
            <a:r>
              <a:rPr lang="zh-CN" altLang="en-US" sz="1200" dirty="0"/>
              <a:t>等等。拥有一个强大的社区是很大的优势，有很多教程、工具。为了顺应以后的职业要求，我们也应该主动适应 </a:t>
            </a:r>
            <a:r>
              <a:rPr lang="en-US" altLang="zh-CN" sz="1200" dirty="0"/>
              <a:t>Git </a:t>
            </a:r>
            <a:r>
              <a:rPr lang="zh-CN" altLang="en-US" sz="1200" dirty="0"/>
              <a:t>的操作。 </a:t>
            </a:r>
            <a:endParaRPr lang="en-US" altLang="zh-CN" sz="1200" dirty="0"/>
          </a:p>
        </p:txBody>
      </p:sp>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第三方引用</a:t>
            </a:r>
            <a:endParaRPr lang="en-US" dirty="0"/>
          </a:p>
        </p:txBody>
      </p:sp>
      <p:sp>
        <p:nvSpPr>
          <p:cNvPr id="3" name="Content Placeholder 2"/>
          <p:cNvSpPr>
            <a:spLocks noGrp="1"/>
          </p:cNvSpPr>
          <p:nvPr>
            <p:ph idx="1"/>
          </p:nvPr>
        </p:nvSpPr>
        <p:spPr>
          <a:xfrm>
            <a:off x="3631177" y="1032579"/>
            <a:ext cx="5301589" cy="3078342"/>
          </a:xfrm>
        </p:spPr>
        <p:txBody>
          <a:bodyPr/>
          <a:lstStyle/>
          <a:p>
            <a:r>
              <a:rPr lang="en-US" altLang="zh-CN" sz="3200" dirty="0"/>
              <a:t>④electron</a:t>
            </a:r>
            <a:r>
              <a:rPr lang="zh-CN" altLang="en-US" sz="3200" dirty="0"/>
              <a:t>开发桌面端应用</a:t>
            </a:r>
            <a:r>
              <a:rPr lang="en-US" sz="3200" dirty="0"/>
              <a:t>： </a:t>
            </a:r>
            <a:endParaRPr lang="en-US" sz="3200" dirty="0"/>
          </a:p>
          <a:p>
            <a:r>
              <a:rPr lang="en-US" altLang="zh-CN" sz="1200" dirty="0"/>
              <a:t>1</a:t>
            </a:r>
            <a:r>
              <a:rPr lang="zh-CN" altLang="en-US" sz="1200" dirty="0"/>
              <a:t>、</a:t>
            </a:r>
            <a:r>
              <a:rPr lang="en-US" altLang="zh-CN" sz="1200" dirty="0"/>
              <a:t>Web </a:t>
            </a:r>
            <a:r>
              <a:rPr lang="zh-CN" altLang="en-US" sz="1200" dirty="0"/>
              <a:t>技术</a:t>
            </a:r>
            <a:r>
              <a:rPr lang="en-US" altLang="zh-CN" sz="1200" dirty="0"/>
              <a:t>——Electron </a:t>
            </a:r>
            <a:r>
              <a:rPr lang="zh-CN" altLang="en-US" sz="1200" dirty="0"/>
              <a:t>基于 </a:t>
            </a:r>
            <a:r>
              <a:rPr lang="en-US" altLang="zh-CN" sz="1200" dirty="0"/>
              <a:t>Chromium </a:t>
            </a:r>
            <a:r>
              <a:rPr lang="zh-CN" altLang="en-US" sz="1200" dirty="0"/>
              <a:t>和 </a:t>
            </a:r>
            <a:r>
              <a:rPr lang="en-US" altLang="zh-CN" sz="1200" dirty="0"/>
              <a:t>Node.js, </a:t>
            </a:r>
            <a:r>
              <a:rPr lang="zh-CN" altLang="en-US" sz="1200" dirty="0"/>
              <a:t>让我们可以使用 </a:t>
            </a:r>
            <a:r>
              <a:rPr lang="en-US" altLang="zh-CN" sz="1200" dirty="0"/>
              <a:t>HTML, CSS </a:t>
            </a:r>
            <a:r>
              <a:rPr lang="zh-CN" altLang="en-US" sz="1200" dirty="0"/>
              <a:t>和 </a:t>
            </a:r>
            <a:r>
              <a:rPr lang="en-US" altLang="zh-CN" sz="1200" dirty="0"/>
              <a:t>JavaScript </a:t>
            </a:r>
            <a:r>
              <a:rPr lang="zh-CN" altLang="en-US" sz="1200" dirty="0"/>
              <a:t>构建应用，对于已有基础的我们更容易上手。 </a:t>
            </a:r>
            <a:endParaRPr lang="en-US" altLang="zh-CN" sz="1200" dirty="0"/>
          </a:p>
          <a:p>
            <a:r>
              <a:rPr lang="en-US" sz="1200" dirty="0"/>
              <a:t>2</a:t>
            </a:r>
            <a:r>
              <a:rPr lang="zh-CN" altLang="en-US" sz="1200" dirty="0"/>
              <a:t>、开源</a:t>
            </a:r>
            <a:r>
              <a:rPr lang="en-US" altLang="zh-CN" sz="1200" dirty="0"/>
              <a:t>——Electron </a:t>
            </a:r>
            <a:r>
              <a:rPr lang="zh-CN" altLang="en-US" sz="1200" dirty="0"/>
              <a:t>是一个由 </a:t>
            </a:r>
            <a:r>
              <a:rPr lang="en-US" altLang="zh-CN" sz="1200" dirty="0"/>
              <a:t>GitHub </a:t>
            </a:r>
            <a:r>
              <a:rPr lang="zh-CN" altLang="en-US" sz="1200" dirty="0"/>
              <a:t>及众多贡献者组成的活跃社区共同维护的开源项目，开源的核心扩展比较容易。 </a:t>
            </a:r>
            <a:endParaRPr lang="en-US" altLang="zh-CN" sz="1200" dirty="0"/>
          </a:p>
          <a:p>
            <a:r>
              <a:rPr lang="en-US" altLang="zh-CN" sz="1200" dirty="0"/>
              <a:t>3</a:t>
            </a:r>
            <a:r>
              <a:rPr lang="zh-CN" altLang="en-US" sz="1200" dirty="0"/>
              <a:t>、跨平台</a:t>
            </a:r>
            <a:r>
              <a:rPr lang="en-US" altLang="zh-CN" sz="1200" dirty="0"/>
              <a:t>——Electron </a:t>
            </a:r>
            <a:r>
              <a:rPr lang="zh-CN" altLang="en-US" sz="1200" dirty="0"/>
              <a:t>兼容 </a:t>
            </a:r>
            <a:r>
              <a:rPr lang="en-US" altLang="zh-CN" sz="1200" dirty="0"/>
              <a:t>Mac, Windows </a:t>
            </a:r>
            <a:r>
              <a:rPr lang="zh-CN" altLang="en-US" sz="1200" dirty="0"/>
              <a:t>和 </a:t>
            </a:r>
            <a:r>
              <a:rPr lang="en-US" altLang="zh-CN" sz="1200" dirty="0"/>
              <a:t>Linux</a:t>
            </a:r>
            <a:r>
              <a:rPr lang="zh-CN" altLang="en-US" sz="1200" dirty="0"/>
              <a:t>，它构建的应用可在这三个操作系统上面运行，是目前最廉价的跨平台技术方案，也符合本次项目客户端需求。 </a:t>
            </a:r>
            <a:endParaRPr lang="en-US" altLang="zh-CN" sz="1200" dirty="0"/>
          </a:p>
          <a:p>
            <a:r>
              <a:rPr lang="en-US" altLang="zh-CN" sz="1200" dirty="0"/>
              <a:t>4</a:t>
            </a:r>
            <a:r>
              <a:rPr lang="zh-CN" altLang="en-US" sz="1200" dirty="0"/>
              <a:t>、界面定制性强，原则上只要是 </a:t>
            </a:r>
            <a:r>
              <a:rPr lang="en-US" altLang="zh-CN" sz="1200" dirty="0"/>
              <a:t>Web </a:t>
            </a:r>
            <a:r>
              <a:rPr lang="zh-CN" altLang="en-US" sz="1200" dirty="0"/>
              <a:t>能做的他都能做。 </a:t>
            </a:r>
            <a:endParaRPr lang="en-US" altLang="zh-CN" sz="1200" dirty="0"/>
          </a:p>
          <a:p>
            <a:r>
              <a:rPr lang="en-US" altLang="zh-CN" sz="1200" dirty="0"/>
              <a:t>5</a:t>
            </a:r>
            <a:r>
              <a:rPr lang="zh-CN" altLang="en-US" sz="1200" dirty="0"/>
              <a:t>、相对其他跨平台方案（如 </a:t>
            </a:r>
            <a:r>
              <a:rPr lang="en-US" altLang="zh-CN" sz="1200" dirty="0"/>
              <a:t>QT GTK+ </a:t>
            </a:r>
            <a:r>
              <a:rPr lang="zh-CN" altLang="en-US" sz="1200" dirty="0"/>
              <a:t>等），更稳定，</a:t>
            </a:r>
            <a:r>
              <a:rPr lang="en-US" altLang="zh-CN" sz="1200" dirty="0"/>
              <a:t>bug </a:t>
            </a:r>
            <a:r>
              <a:rPr lang="zh-CN" altLang="en-US" sz="1200" dirty="0"/>
              <a:t>少，减少我们碰壁的概率。 </a:t>
            </a:r>
            <a:endParaRPr lang="en-US" altLang="zh-CN" sz="1200" dirty="0"/>
          </a:p>
        </p:txBody>
      </p:sp>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第三方引用</a:t>
            </a:r>
            <a:endParaRPr lang="en-US" dirty="0"/>
          </a:p>
        </p:txBody>
      </p:sp>
      <p:sp>
        <p:nvSpPr>
          <p:cNvPr id="3" name="Content Placeholder 2"/>
          <p:cNvSpPr>
            <a:spLocks noGrp="1"/>
          </p:cNvSpPr>
          <p:nvPr>
            <p:ph idx="1"/>
          </p:nvPr>
        </p:nvSpPr>
        <p:spPr>
          <a:xfrm>
            <a:off x="3631177" y="1032579"/>
            <a:ext cx="5301589" cy="3078342"/>
          </a:xfrm>
        </p:spPr>
        <p:txBody>
          <a:bodyPr/>
          <a:lstStyle/>
          <a:p>
            <a:r>
              <a:rPr lang="en-US" altLang="zh-CN" sz="3200" dirty="0"/>
              <a:t>⑤ </a:t>
            </a:r>
            <a:r>
              <a:rPr lang="en-US" altLang="zh-CN" sz="3200" dirty="0" err="1"/>
              <a:t>nginx</a:t>
            </a:r>
            <a:r>
              <a:rPr lang="en-US" altLang="zh-CN" sz="3200" dirty="0"/>
              <a:t> </a:t>
            </a:r>
            <a:r>
              <a:rPr lang="en-US" sz="3200" dirty="0"/>
              <a:t>： </a:t>
            </a:r>
            <a:endParaRPr lang="en-US" sz="3200" dirty="0"/>
          </a:p>
          <a:p>
            <a:r>
              <a:rPr lang="en-US" altLang="zh-CN" sz="1200" dirty="0"/>
              <a:t>1</a:t>
            </a:r>
            <a:r>
              <a:rPr lang="zh-CN" altLang="en-US" sz="1200" dirty="0"/>
              <a:t>、</a:t>
            </a:r>
            <a:r>
              <a:rPr lang="en-US" altLang="zh-CN" sz="1200" dirty="0"/>
              <a:t>Nginx (engine x) </a:t>
            </a:r>
            <a:r>
              <a:rPr lang="zh-CN" altLang="en-US" sz="1200" dirty="0"/>
              <a:t>是一个高性能的 </a:t>
            </a:r>
            <a:r>
              <a:rPr lang="en-US" altLang="zh-CN" sz="1200" dirty="0"/>
              <a:t>HTTP </a:t>
            </a:r>
            <a:r>
              <a:rPr lang="zh-CN" altLang="en-US" sz="1200" dirty="0"/>
              <a:t>和反向代理 </a:t>
            </a:r>
            <a:r>
              <a:rPr lang="en-US" altLang="zh-CN" sz="1200" dirty="0"/>
              <a:t>web </a:t>
            </a:r>
            <a:r>
              <a:rPr lang="zh-CN" altLang="en-US" sz="1200" dirty="0"/>
              <a:t>服务器，同时也提供了 </a:t>
            </a:r>
            <a:r>
              <a:rPr lang="en-US" altLang="zh-CN" sz="1200" dirty="0"/>
              <a:t>IMAP/POP3/SMTP </a:t>
            </a:r>
            <a:r>
              <a:rPr lang="zh-CN" altLang="en-US" sz="1200" dirty="0"/>
              <a:t>服务。 </a:t>
            </a:r>
            <a:endParaRPr lang="en-US" altLang="zh-CN" sz="1200" dirty="0"/>
          </a:p>
          <a:p>
            <a:r>
              <a:rPr lang="en-US" sz="1200" dirty="0"/>
              <a:t>2</a:t>
            </a:r>
            <a:r>
              <a:rPr lang="zh-CN" altLang="en-US" sz="1200" dirty="0"/>
              <a:t>、</a:t>
            </a:r>
            <a:r>
              <a:rPr lang="en-US" altLang="zh-CN" sz="1200" dirty="0"/>
              <a:t>Nginx </a:t>
            </a:r>
            <a:r>
              <a:rPr lang="zh-CN" altLang="en-US" sz="1200" dirty="0"/>
              <a:t>使用了最新的 </a:t>
            </a:r>
            <a:r>
              <a:rPr lang="en-US" altLang="zh-CN" sz="1200" dirty="0" err="1"/>
              <a:t>epoll</a:t>
            </a:r>
            <a:r>
              <a:rPr lang="zh-CN" altLang="en-US" sz="1200" dirty="0"/>
              <a:t>（</a:t>
            </a:r>
            <a:r>
              <a:rPr lang="en-US" altLang="zh-CN" sz="1200" dirty="0"/>
              <a:t>Linux2.6 </a:t>
            </a:r>
            <a:r>
              <a:rPr lang="zh-CN" altLang="en-US" sz="1200" dirty="0"/>
              <a:t>内核）和 </a:t>
            </a:r>
            <a:r>
              <a:rPr lang="en-US" altLang="zh-CN" sz="1200" dirty="0" err="1"/>
              <a:t>kqueue</a:t>
            </a:r>
            <a:r>
              <a:rPr lang="zh-CN" altLang="en-US" sz="1200" dirty="0"/>
              <a:t>（</a:t>
            </a:r>
            <a:r>
              <a:rPr lang="en-US" altLang="zh-CN" sz="1200" dirty="0" err="1"/>
              <a:t>freeBSD</a:t>
            </a:r>
            <a:r>
              <a:rPr lang="zh-CN" altLang="en-US" sz="1200" dirty="0"/>
              <a:t>）网路 </a:t>
            </a:r>
            <a:r>
              <a:rPr lang="en-US" altLang="zh-CN" sz="1200" dirty="0"/>
              <a:t>I/O </a:t>
            </a:r>
            <a:r>
              <a:rPr lang="zh-CN" altLang="en-US" sz="1200" dirty="0"/>
              <a:t>模型，消耗 </a:t>
            </a:r>
            <a:r>
              <a:rPr lang="en-US" altLang="zh-CN" sz="1200" dirty="0" err="1"/>
              <a:t>cpu</a:t>
            </a:r>
            <a:r>
              <a:rPr lang="en-US" altLang="zh-CN" sz="1200" dirty="0"/>
              <a:t> </a:t>
            </a:r>
            <a:r>
              <a:rPr lang="zh-CN" altLang="en-US" sz="1200" dirty="0"/>
              <a:t>等资源比 </a:t>
            </a:r>
            <a:r>
              <a:rPr lang="en-US" altLang="zh-CN" sz="1200" dirty="0"/>
              <a:t>Apache </a:t>
            </a:r>
            <a:r>
              <a:rPr lang="zh-CN" altLang="en-US" sz="1200" dirty="0"/>
              <a:t>低很多 </a:t>
            </a:r>
            <a:endParaRPr lang="en-US" altLang="zh-CN" sz="1200" dirty="0"/>
          </a:p>
          <a:p>
            <a:r>
              <a:rPr lang="en-US" altLang="zh-CN" sz="1200" dirty="0"/>
              <a:t>3</a:t>
            </a:r>
            <a:r>
              <a:rPr lang="zh-CN" altLang="en-US" sz="1200" dirty="0"/>
              <a:t>、配置文件非常简单，网络和程序一样通俗易懂，即使非专用系统管理员也能看懂，大大降低了我们开发的门槛。 </a:t>
            </a:r>
            <a:endParaRPr lang="en-US" altLang="zh-CN" sz="1200" dirty="0"/>
          </a:p>
          <a:p>
            <a:r>
              <a:rPr lang="en-US" altLang="zh-CN" sz="1200" dirty="0"/>
              <a:t>4</a:t>
            </a:r>
            <a:r>
              <a:rPr lang="zh-CN" altLang="en-US" sz="1200" dirty="0"/>
              <a:t>、稳定性高，用于反向代理，宕机的概率微乎其微。 </a:t>
            </a:r>
            <a:endParaRPr lang="en-US" altLang="zh-CN" sz="1200" dirty="0"/>
          </a:p>
          <a:p>
            <a:r>
              <a:rPr lang="en-US" altLang="zh-CN" sz="1200" dirty="0"/>
              <a:t>5</a:t>
            </a:r>
            <a:r>
              <a:rPr lang="zh-CN" altLang="en-US" sz="1200" dirty="0"/>
              <a:t>、内置的健康检查功能，如果 </a:t>
            </a:r>
            <a:r>
              <a:rPr lang="en-US" altLang="zh-CN" sz="1200" dirty="0" err="1"/>
              <a:t>NginxProxy</a:t>
            </a:r>
            <a:r>
              <a:rPr lang="en-US" altLang="zh-CN" sz="1200" dirty="0"/>
              <a:t> </a:t>
            </a:r>
            <a:r>
              <a:rPr lang="zh-CN" altLang="en-US" sz="1200" dirty="0"/>
              <a:t>后端的某台 </a:t>
            </a:r>
            <a:r>
              <a:rPr lang="en-US" altLang="zh-CN" sz="1200" dirty="0"/>
              <a:t>Web </a:t>
            </a:r>
            <a:r>
              <a:rPr lang="zh-CN" altLang="en-US" sz="1200" dirty="0"/>
              <a:t>服务器宕机了，不会影响前端的访问。这两点能够防止“特殊情况”出现影响用户体验的情况。 </a:t>
            </a:r>
            <a:endParaRPr lang="en-US" altLang="zh-CN" sz="1200" dirty="0"/>
          </a:p>
        </p:txBody>
      </p:sp>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2051720" y="915566"/>
            <a:ext cx="5040560" cy="1944216"/>
          </a:xfrm>
        </p:spPr>
        <p:txBody>
          <a:bodyPr/>
          <a:lstStyle/>
          <a:p>
            <a:pPr algn="ctr"/>
            <a:r>
              <a:rPr lang="zh-CN" altLang="en-US" sz="8000" dirty="0">
                <a:ea typeface="宋体" panose="02010600030101010101" pitchFamily="2" charset="-122"/>
              </a:rPr>
              <a:t>谢谢观看！</a:t>
            </a:r>
            <a:endParaRPr lang="zh-CN" altLang="en-US" sz="8000" dirty="0">
              <a:ea typeface="宋体" panose="02010600030101010101" pitchFamily="2" charset="-122"/>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034222" y="598170"/>
            <a:ext cx="4176713" cy="2062163"/>
          </a:xfrm>
        </p:spPr>
        <p:txBody>
          <a:bodyPr/>
          <a:lstStyle/>
          <a:p>
            <a:r>
              <a:rPr lang="en-US"/>
              <a:t>Section 1</a:t>
            </a:r>
            <a:endParaRPr lang="en-US"/>
          </a:p>
        </p:txBody>
      </p:sp>
      <p:sp>
        <p:nvSpPr>
          <p:cNvPr id="19458" name="Rectangle 2"/>
          <p:cNvSpPr>
            <a:spLocks noGrp="1" noChangeArrowheads="1"/>
          </p:cNvSpPr>
          <p:nvPr>
            <p:ph type="body" idx="4294967295"/>
          </p:nvPr>
        </p:nvSpPr>
        <p:spPr>
          <a:xfrm>
            <a:off x="1125537" y="3002280"/>
            <a:ext cx="4176713" cy="2257425"/>
          </a:xfrm>
        </p:spPr>
        <p:txBody>
          <a:bodyPr/>
          <a:lstStyle/>
          <a:p>
            <a:r>
              <a:rPr lang="zh-CN" altLang="en-US">
                <a:ea typeface="宋体" panose="02010600030101010101" pitchFamily="2" charset="-122"/>
              </a:rPr>
              <a:t>时间管理</a:t>
            </a:r>
            <a:endParaRPr lang="zh-CN" altLang="en-US">
              <a:ea typeface="宋体" panose="02010600030101010101" pitchFamily="2" charset="-122"/>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0507" y="1347614"/>
          <a:ext cx="8496944" cy="3200400"/>
        </p:xfrm>
        <a:graphic>
          <a:graphicData uri="http://schemas.openxmlformats.org/drawingml/2006/table">
            <a:tbl>
              <a:tblPr firstRow="1" bandRow="1">
                <a:tableStyleId>{3B4B98B0-60AC-42C2-AFA5-B58CD77FA1E5}</a:tableStyleId>
              </a:tblPr>
              <a:tblGrid>
                <a:gridCol w="2124236"/>
                <a:gridCol w="2124236"/>
                <a:gridCol w="2124236"/>
                <a:gridCol w="2124236"/>
              </a:tblGrid>
              <a:tr h="362097">
                <a:tc>
                  <a:txBody>
                    <a:bodyPr/>
                    <a:lstStyle/>
                    <a:p>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上午</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下午</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晚上</a:t>
                      </a:r>
                      <a:endParaRPr lang="zh-CN" altLang="en-US" sz="1800" dirty="0">
                        <a:solidFill>
                          <a:schemeClr val="tx1"/>
                        </a:solidFill>
                        <a:latin typeface="宋体" panose="02010600030101010101" pitchFamily="2" charset="-122"/>
                        <a:ea typeface="宋体" panose="02010600030101010101" pitchFamily="2" charset="-122"/>
                      </a:endParaRPr>
                    </a:p>
                  </a:txBody>
                  <a:tcPr/>
                </a:tc>
              </a:tr>
              <a:tr h="362097">
                <a:tc>
                  <a:txBody>
                    <a:bodyPr/>
                    <a:lstStyle/>
                    <a:p>
                      <a:r>
                        <a:rPr lang="zh-CN" altLang="en-US" sz="1800" dirty="0">
                          <a:solidFill>
                            <a:schemeClr val="tx1"/>
                          </a:solidFill>
                          <a:latin typeface="宋体" panose="02010600030101010101" pitchFamily="2" charset="-122"/>
                          <a:ea typeface="宋体" panose="02010600030101010101" pitchFamily="2" charset="-122"/>
                        </a:rPr>
                        <a:t>周一</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上课</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选项目</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上课</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复习</a:t>
                      </a:r>
                      <a:endParaRPr lang="zh-CN" altLang="en-US" sz="1800" dirty="0">
                        <a:solidFill>
                          <a:schemeClr val="tx1"/>
                        </a:solidFill>
                        <a:latin typeface="宋体" panose="02010600030101010101" pitchFamily="2" charset="-122"/>
                        <a:ea typeface="宋体" panose="02010600030101010101" pitchFamily="2" charset="-122"/>
                      </a:endParaRPr>
                    </a:p>
                  </a:txBody>
                  <a:tcPr/>
                </a:tc>
              </a:tr>
              <a:tr h="633670">
                <a:tc>
                  <a:txBody>
                    <a:bodyPr/>
                    <a:lstStyle/>
                    <a:p>
                      <a:r>
                        <a:rPr lang="zh-CN" altLang="en-US" sz="1800" dirty="0">
                          <a:solidFill>
                            <a:schemeClr val="tx1"/>
                          </a:solidFill>
                          <a:latin typeface="宋体" panose="02010600030101010101" pitchFamily="2" charset="-122"/>
                          <a:ea typeface="宋体" panose="02010600030101010101" pitchFamily="2" charset="-122"/>
                        </a:rPr>
                        <a:t>周二</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客户沟通</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自主总结客户需求</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小组汇总，初步完成用户故事与脑图</a:t>
                      </a:r>
                      <a:endParaRPr lang="zh-CN" altLang="en-US" sz="1800" dirty="0">
                        <a:solidFill>
                          <a:schemeClr val="tx1"/>
                        </a:solidFill>
                        <a:latin typeface="宋体" panose="02010600030101010101" pitchFamily="2" charset="-122"/>
                        <a:ea typeface="宋体" panose="02010600030101010101" pitchFamily="2" charset="-122"/>
                      </a:endParaRPr>
                    </a:p>
                  </a:txBody>
                  <a:tcPr/>
                </a:tc>
              </a:tr>
              <a:tr h="362097">
                <a:tc>
                  <a:txBody>
                    <a:bodyPr/>
                    <a:lstStyle/>
                    <a:p>
                      <a:r>
                        <a:rPr lang="zh-CN" altLang="en-US" sz="1800" dirty="0">
                          <a:solidFill>
                            <a:schemeClr val="tx1"/>
                          </a:solidFill>
                          <a:latin typeface="宋体" panose="02010600030101010101" pitchFamily="2" charset="-122"/>
                          <a:ea typeface="宋体" panose="02010600030101010101" pitchFamily="2" charset="-122"/>
                        </a:rPr>
                        <a:t>周三</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小组讨论，提意见</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上课</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en-US" altLang="zh-CN" sz="1800" dirty="0" err="1">
                          <a:solidFill>
                            <a:schemeClr val="tx1"/>
                          </a:solidFill>
                          <a:latin typeface="宋体" panose="02010600030101010101" pitchFamily="2" charset="-122"/>
                          <a:ea typeface="宋体" panose="02010600030101010101" pitchFamily="2" charset="-122"/>
                        </a:rPr>
                        <a:t>Git</a:t>
                      </a:r>
                      <a:r>
                        <a:rPr lang="zh-CN" altLang="en-US" sz="1800" dirty="0">
                          <a:solidFill>
                            <a:schemeClr val="tx1"/>
                          </a:solidFill>
                          <a:latin typeface="宋体" panose="02010600030101010101" pitchFamily="2" charset="-122"/>
                          <a:ea typeface="宋体" panose="02010600030101010101" pitchFamily="2" charset="-122"/>
                        </a:rPr>
                        <a:t>练习</a:t>
                      </a:r>
                      <a:endParaRPr lang="zh-CN" altLang="en-US" sz="1800" dirty="0">
                        <a:solidFill>
                          <a:schemeClr val="tx1"/>
                        </a:solidFill>
                        <a:latin typeface="宋体" panose="02010600030101010101" pitchFamily="2" charset="-122"/>
                        <a:ea typeface="宋体" panose="02010600030101010101" pitchFamily="2" charset="-122"/>
                      </a:endParaRPr>
                    </a:p>
                  </a:txBody>
                  <a:tcPr/>
                </a:tc>
              </a:tr>
              <a:tr h="362097">
                <a:tc>
                  <a:txBody>
                    <a:bodyPr/>
                    <a:lstStyle/>
                    <a:p>
                      <a:r>
                        <a:rPr lang="zh-CN" altLang="en-US" sz="1800" dirty="0">
                          <a:solidFill>
                            <a:schemeClr val="tx1"/>
                          </a:solidFill>
                          <a:latin typeface="宋体" panose="02010600030101010101" pitchFamily="2" charset="-122"/>
                          <a:ea typeface="宋体" panose="02010600030101010101" pitchFamily="2" charset="-122"/>
                        </a:rPr>
                        <a:t>周四</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上课</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初步完成调研选型</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完善调研选型</a:t>
                      </a:r>
                      <a:endParaRPr lang="zh-CN" altLang="en-US" sz="1800" dirty="0">
                        <a:solidFill>
                          <a:schemeClr val="tx1"/>
                        </a:solidFill>
                        <a:latin typeface="宋体" panose="02010600030101010101" pitchFamily="2" charset="-122"/>
                        <a:ea typeface="宋体" panose="02010600030101010101" pitchFamily="2" charset="-122"/>
                      </a:endParaRPr>
                    </a:p>
                  </a:txBody>
                  <a:tcPr/>
                </a:tc>
              </a:tr>
              <a:tr h="362097">
                <a:tc>
                  <a:txBody>
                    <a:bodyPr/>
                    <a:lstStyle/>
                    <a:p>
                      <a:r>
                        <a:rPr lang="zh-CN" altLang="en-US" sz="1800" dirty="0">
                          <a:solidFill>
                            <a:schemeClr val="tx1"/>
                          </a:solidFill>
                          <a:latin typeface="宋体" panose="02010600030101010101" pitchFamily="2" charset="-122"/>
                          <a:ea typeface="宋体" panose="02010600030101010101" pitchFamily="2" charset="-122"/>
                        </a:rPr>
                        <a:t>周五</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开发环境搭建</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开发环境搭建</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en-US" altLang="zh-CN" sz="1800" dirty="0" err="1">
                          <a:solidFill>
                            <a:schemeClr val="tx1"/>
                          </a:solidFill>
                          <a:latin typeface="宋体" panose="02010600030101010101" pitchFamily="2" charset="-122"/>
                          <a:ea typeface="宋体" panose="02010600030101010101" pitchFamily="2" charset="-122"/>
                        </a:rPr>
                        <a:t>ppt</a:t>
                      </a:r>
                      <a:r>
                        <a:rPr lang="zh-CN" altLang="en-US" sz="1800" dirty="0">
                          <a:solidFill>
                            <a:schemeClr val="tx1"/>
                          </a:solidFill>
                          <a:latin typeface="宋体" panose="02010600030101010101" pitchFamily="2" charset="-122"/>
                          <a:ea typeface="宋体" panose="02010600030101010101" pitchFamily="2" charset="-122"/>
                        </a:rPr>
                        <a:t>制作</a:t>
                      </a:r>
                      <a:endParaRPr lang="zh-CN" altLang="en-US" sz="1800" dirty="0">
                        <a:solidFill>
                          <a:schemeClr val="tx1"/>
                        </a:solidFill>
                        <a:latin typeface="宋体" panose="02010600030101010101" pitchFamily="2" charset="-122"/>
                        <a:ea typeface="宋体" panose="02010600030101010101" pitchFamily="2" charset="-122"/>
                      </a:endParaRPr>
                    </a:p>
                  </a:txBody>
                  <a:tcPr/>
                </a:tc>
              </a:tr>
              <a:tr h="362097">
                <a:tc>
                  <a:txBody>
                    <a:bodyPr/>
                    <a:lstStyle/>
                    <a:p>
                      <a:r>
                        <a:rPr lang="zh-CN" altLang="en-US" sz="1800" dirty="0">
                          <a:solidFill>
                            <a:schemeClr val="tx1"/>
                          </a:solidFill>
                          <a:latin typeface="宋体" panose="02010600030101010101" pitchFamily="2" charset="-122"/>
                          <a:ea typeface="宋体" panose="02010600030101010101" pitchFamily="2" charset="-122"/>
                        </a:rPr>
                        <a:t>周六</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项目展示</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endParaRPr lang="zh-CN" altLang="en-US" sz="180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个人总结</a:t>
                      </a:r>
                      <a:endParaRPr lang="zh-CN" altLang="en-US" sz="1800" dirty="0">
                        <a:solidFill>
                          <a:schemeClr val="tx1"/>
                        </a:solidFill>
                        <a:latin typeface="宋体" panose="02010600030101010101" pitchFamily="2" charset="-122"/>
                        <a:ea typeface="宋体" panose="02010600030101010101" pitchFamily="2" charset="-122"/>
                      </a:endParaRPr>
                    </a:p>
                  </a:txBody>
                  <a:tcPr/>
                </a:tc>
              </a:tr>
              <a:tr h="362097">
                <a:tc>
                  <a:txBody>
                    <a:bodyPr/>
                    <a:lstStyle/>
                    <a:p>
                      <a:r>
                        <a:rPr lang="zh-CN" altLang="en-US" sz="1800" dirty="0">
                          <a:solidFill>
                            <a:schemeClr val="tx1"/>
                          </a:solidFill>
                          <a:latin typeface="宋体" panose="02010600030101010101" pitchFamily="2" charset="-122"/>
                          <a:ea typeface="宋体" panose="02010600030101010101" pitchFamily="2" charset="-122"/>
                        </a:rPr>
                        <a:t>周日</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复习前端</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复习后端</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自学</a:t>
                      </a:r>
                      <a:endParaRPr lang="zh-CN" altLang="en-US" sz="1800" dirty="0">
                        <a:solidFill>
                          <a:schemeClr val="tx1"/>
                        </a:solidFill>
                        <a:latin typeface="宋体" panose="02010600030101010101" pitchFamily="2" charset="-122"/>
                        <a:ea typeface="宋体" panose="02010600030101010101" pitchFamily="2" charset="-122"/>
                      </a:endParaRPr>
                    </a:p>
                  </a:txBody>
                  <a:tcPr/>
                </a:tc>
              </a:tr>
            </a:tbl>
          </a:graphicData>
        </a:graphic>
      </p:graphicFrame>
      <p:sp>
        <p:nvSpPr>
          <p:cNvPr id="5" name="矩形 4"/>
          <p:cNvSpPr/>
          <p:nvPr/>
        </p:nvSpPr>
        <p:spPr>
          <a:xfrm>
            <a:off x="251519" y="195486"/>
            <a:ext cx="2339103" cy="523220"/>
          </a:xfrm>
          <a:prstGeom prst="rect">
            <a:avLst/>
          </a:prstGeom>
          <a:noFill/>
        </p:spPr>
        <p:txBody>
          <a:bodyPr wrap="none" lIns="91440" tIns="45720" rIns="91440" bIns="45720">
            <a:spAutoFit/>
          </a:bodyPr>
          <a:lstStyle/>
          <a:p>
            <a:pPr algn="ctr"/>
            <a:r>
              <a:rPr lang="zh-CN" alt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本周时间安排</a:t>
            </a:r>
            <a:endParaRPr lang="zh-CN" alt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65553" y="1563638"/>
          <a:ext cx="8640960" cy="3054376"/>
        </p:xfrm>
        <a:graphic>
          <a:graphicData uri="http://schemas.openxmlformats.org/drawingml/2006/table">
            <a:tbl>
              <a:tblPr firstRow="1" bandRow="1">
                <a:tableStyleId>{3B4B98B0-60AC-42C2-AFA5-B58CD77FA1E5}</a:tableStyleId>
              </a:tblPr>
              <a:tblGrid>
                <a:gridCol w="2160240"/>
                <a:gridCol w="2160240"/>
                <a:gridCol w="2160240"/>
                <a:gridCol w="2160240"/>
              </a:tblGrid>
              <a:tr h="381797">
                <a:tc>
                  <a:txBody>
                    <a:bodyPr/>
                    <a:lstStyle/>
                    <a:p>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上午</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下午</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晚上</a:t>
                      </a:r>
                      <a:endParaRPr lang="zh-CN" altLang="en-US" sz="1800" dirty="0">
                        <a:solidFill>
                          <a:schemeClr val="tx1"/>
                        </a:solidFill>
                        <a:latin typeface="宋体" panose="02010600030101010101" pitchFamily="2" charset="-122"/>
                        <a:ea typeface="宋体" panose="02010600030101010101" pitchFamily="2" charset="-122"/>
                      </a:endParaRPr>
                    </a:p>
                  </a:txBody>
                  <a:tcPr/>
                </a:tc>
              </a:tr>
              <a:tr h="381797">
                <a:tc>
                  <a:txBody>
                    <a:bodyPr/>
                    <a:lstStyle/>
                    <a:p>
                      <a:r>
                        <a:rPr lang="zh-CN" altLang="en-US" sz="1800" dirty="0">
                          <a:solidFill>
                            <a:schemeClr val="tx1"/>
                          </a:solidFill>
                          <a:latin typeface="宋体" panose="02010600030101010101" pitchFamily="2" charset="-122"/>
                          <a:ea typeface="宋体" panose="02010600030101010101" pitchFamily="2" charset="-122"/>
                        </a:rPr>
                        <a:t>周一</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上课</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小组间讨论</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小组间讨论</a:t>
                      </a:r>
                      <a:endParaRPr lang="zh-CN" altLang="en-US" sz="1800" dirty="0">
                        <a:solidFill>
                          <a:schemeClr val="tx1"/>
                        </a:solidFill>
                        <a:latin typeface="宋体" panose="02010600030101010101" pitchFamily="2" charset="-122"/>
                        <a:ea typeface="宋体" panose="02010600030101010101" pitchFamily="2" charset="-122"/>
                      </a:endParaRPr>
                    </a:p>
                  </a:txBody>
                  <a:tcPr/>
                </a:tc>
              </a:tr>
              <a:tr h="381797">
                <a:tc>
                  <a:txBody>
                    <a:bodyPr/>
                    <a:lstStyle/>
                    <a:p>
                      <a:r>
                        <a:rPr lang="zh-CN" altLang="en-US" sz="1800" dirty="0">
                          <a:solidFill>
                            <a:schemeClr val="tx1"/>
                          </a:solidFill>
                          <a:latin typeface="宋体" panose="02010600030101010101" pitchFamily="2" charset="-122"/>
                          <a:ea typeface="宋体" panose="02010600030101010101" pitchFamily="2" charset="-122"/>
                        </a:rPr>
                        <a:t>周二</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indent="0" algn="l" defTabSz="17145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r>
              <a:tr h="381797">
                <a:tc>
                  <a:txBody>
                    <a:bodyPr/>
                    <a:lstStyle/>
                    <a:p>
                      <a:r>
                        <a:rPr lang="zh-CN" altLang="en-US" sz="1800" dirty="0">
                          <a:solidFill>
                            <a:schemeClr val="tx1"/>
                          </a:solidFill>
                          <a:latin typeface="宋体" panose="02010600030101010101" pitchFamily="2" charset="-122"/>
                          <a:ea typeface="宋体" panose="02010600030101010101" pitchFamily="2" charset="-122"/>
                        </a:rPr>
                        <a:t>周三</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indent="0" algn="l" defTabSz="17145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indent="0" algn="l" defTabSz="17145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r>
              <a:tr h="381797">
                <a:tc>
                  <a:txBody>
                    <a:bodyPr/>
                    <a:lstStyle/>
                    <a:p>
                      <a:r>
                        <a:rPr lang="zh-CN" altLang="en-US" sz="1800" dirty="0">
                          <a:solidFill>
                            <a:schemeClr val="tx1"/>
                          </a:solidFill>
                          <a:latin typeface="宋体" panose="02010600030101010101" pitchFamily="2" charset="-122"/>
                          <a:ea typeface="宋体" panose="02010600030101010101" pitchFamily="2" charset="-122"/>
                        </a:rPr>
                        <a:t>周四</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indent="0" algn="l" defTabSz="17145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r>
              <a:tr h="381797">
                <a:tc>
                  <a:txBody>
                    <a:bodyPr/>
                    <a:lstStyle/>
                    <a:p>
                      <a:r>
                        <a:rPr lang="zh-CN" altLang="en-US" sz="1800" dirty="0">
                          <a:solidFill>
                            <a:schemeClr val="tx1"/>
                          </a:solidFill>
                          <a:latin typeface="宋体" panose="02010600030101010101" pitchFamily="2" charset="-122"/>
                          <a:ea typeface="宋体" panose="02010600030101010101" pitchFamily="2" charset="-122"/>
                        </a:rPr>
                        <a:t>周五</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indent="0" algn="l" defTabSz="17145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indent="0" algn="l" defTabSz="17145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en-US" altLang="zh-CN" sz="1800" dirty="0" err="1">
                          <a:solidFill>
                            <a:schemeClr val="tx1"/>
                          </a:solidFill>
                          <a:latin typeface="宋体" panose="02010600030101010101" pitchFamily="2" charset="-122"/>
                          <a:ea typeface="宋体" panose="02010600030101010101" pitchFamily="2" charset="-122"/>
                        </a:rPr>
                        <a:t>ppt</a:t>
                      </a:r>
                      <a:r>
                        <a:rPr lang="zh-CN" altLang="en-US" sz="1800" dirty="0">
                          <a:solidFill>
                            <a:schemeClr val="tx1"/>
                          </a:solidFill>
                          <a:latin typeface="宋体" panose="02010600030101010101" pitchFamily="2" charset="-122"/>
                          <a:ea typeface="宋体" panose="02010600030101010101" pitchFamily="2" charset="-122"/>
                        </a:rPr>
                        <a:t>制作</a:t>
                      </a:r>
                      <a:endParaRPr lang="zh-CN" altLang="en-US" sz="1800" dirty="0">
                        <a:solidFill>
                          <a:schemeClr val="tx1"/>
                        </a:solidFill>
                        <a:latin typeface="宋体" panose="02010600030101010101" pitchFamily="2" charset="-122"/>
                        <a:ea typeface="宋体" panose="02010600030101010101" pitchFamily="2" charset="-122"/>
                      </a:endParaRPr>
                    </a:p>
                  </a:txBody>
                  <a:tcPr/>
                </a:tc>
              </a:tr>
              <a:tr h="381797">
                <a:tc>
                  <a:txBody>
                    <a:bodyPr/>
                    <a:lstStyle/>
                    <a:p>
                      <a:r>
                        <a:rPr lang="zh-CN" altLang="en-US" sz="1800" dirty="0">
                          <a:solidFill>
                            <a:schemeClr val="tx1"/>
                          </a:solidFill>
                          <a:latin typeface="宋体" panose="02010600030101010101" pitchFamily="2" charset="-122"/>
                          <a:ea typeface="宋体" panose="02010600030101010101" pitchFamily="2" charset="-122"/>
                        </a:rPr>
                        <a:t>周六</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项目展示</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pPr marL="0" marR="0" indent="0" algn="l" defTabSz="17145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宋体" panose="02010600030101010101" pitchFamily="2" charset="-122"/>
                          <a:ea typeface="宋体" panose="02010600030101010101" pitchFamily="2" charset="-122"/>
                        </a:rPr>
                        <a:t>开发</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个人总结</a:t>
                      </a:r>
                      <a:endParaRPr lang="zh-CN" altLang="en-US" sz="1800" dirty="0">
                        <a:solidFill>
                          <a:schemeClr val="tx1"/>
                        </a:solidFill>
                        <a:latin typeface="宋体" panose="02010600030101010101" pitchFamily="2" charset="-122"/>
                        <a:ea typeface="宋体" panose="02010600030101010101" pitchFamily="2" charset="-122"/>
                      </a:endParaRPr>
                    </a:p>
                  </a:txBody>
                  <a:tcPr/>
                </a:tc>
              </a:tr>
              <a:tr h="381797">
                <a:tc>
                  <a:txBody>
                    <a:bodyPr/>
                    <a:lstStyle/>
                    <a:p>
                      <a:r>
                        <a:rPr lang="zh-CN" altLang="en-US" sz="1800" dirty="0">
                          <a:solidFill>
                            <a:schemeClr val="tx1"/>
                          </a:solidFill>
                          <a:latin typeface="宋体" panose="02010600030101010101" pitchFamily="2" charset="-122"/>
                          <a:ea typeface="宋体" panose="02010600030101010101" pitchFamily="2" charset="-122"/>
                        </a:rPr>
                        <a:t>周日</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复习前端</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复习后端</a:t>
                      </a:r>
                      <a:endParaRPr lang="zh-CN" altLang="en-US" sz="1800"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1800" dirty="0">
                          <a:solidFill>
                            <a:schemeClr val="tx1"/>
                          </a:solidFill>
                          <a:latin typeface="宋体" panose="02010600030101010101" pitchFamily="2" charset="-122"/>
                          <a:ea typeface="宋体" panose="02010600030101010101" pitchFamily="2" charset="-122"/>
                        </a:rPr>
                        <a:t>自学</a:t>
                      </a:r>
                      <a:endParaRPr lang="zh-CN" altLang="en-US" sz="1800" dirty="0">
                        <a:solidFill>
                          <a:schemeClr val="tx1"/>
                        </a:solidFill>
                        <a:latin typeface="宋体" panose="02010600030101010101" pitchFamily="2" charset="-122"/>
                        <a:ea typeface="宋体" panose="02010600030101010101" pitchFamily="2" charset="-122"/>
                      </a:endParaRPr>
                    </a:p>
                  </a:txBody>
                  <a:tcPr/>
                </a:tc>
              </a:tr>
            </a:tbl>
          </a:graphicData>
        </a:graphic>
      </p:graphicFrame>
      <p:sp>
        <p:nvSpPr>
          <p:cNvPr id="3" name="矩形 2"/>
          <p:cNvSpPr/>
          <p:nvPr/>
        </p:nvSpPr>
        <p:spPr>
          <a:xfrm>
            <a:off x="253775" y="411510"/>
            <a:ext cx="2339102" cy="523220"/>
          </a:xfrm>
          <a:prstGeom prst="rect">
            <a:avLst/>
          </a:prstGeom>
          <a:noFill/>
        </p:spPr>
        <p:txBody>
          <a:bodyPr wrap="none" lIns="91440" tIns="45720" rIns="91440" bIns="45720">
            <a:spAutoFit/>
          </a:bodyPr>
          <a:lstStyle/>
          <a:p>
            <a:pPr algn="ctr"/>
            <a:r>
              <a:rPr lang="zh-CN" alt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下周时间安排</a:t>
            </a:r>
            <a:endParaRPr lang="zh-CN" alt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034222" y="598170"/>
            <a:ext cx="4176713" cy="2062163"/>
          </a:xfrm>
        </p:spPr>
        <p:txBody>
          <a:bodyPr/>
          <a:lstStyle/>
          <a:p>
            <a:r>
              <a:rPr lang="en-US"/>
              <a:t>Section 2</a:t>
            </a:r>
            <a:endParaRPr lang="en-US"/>
          </a:p>
        </p:txBody>
      </p:sp>
      <p:sp>
        <p:nvSpPr>
          <p:cNvPr id="19458" name="Rectangle 2"/>
          <p:cNvSpPr>
            <a:spLocks noGrp="1" noChangeArrowheads="1"/>
          </p:cNvSpPr>
          <p:nvPr>
            <p:ph type="body" idx="4294967295"/>
          </p:nvPr>
        </p:nvSpPr>
        <p:spPr>
          <a:xfrm>
            <a:off x="1788477" y="3056890"/>
            <a:ext cx="4176713" cy="2257425"/>
          </a:xfrm>
        </p:spPr>
        <p:txBody>
          <a:bodyPr/>
          <a:lstStyle/>
          <a:p>
            <a:r>
              <a:rPr lang="zh-CN" altLang="en-US">
                <a:ea typeface="宋体" panose="02010600030101010101" pitchFamily="2" charset="-122"/>
              </a:rPr>
              <a:t>用户故事及脑图</a:t>
            </a:r>
            <a:endParaRPr lang="zh-CN" altLang="en-US">
              <a:ea typeface="宋体" panose="02010600030101010101" pitchFamily="2" charset="-122"/>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Users\Lenovo\Pictures\结构梳理_横版.png结构梳理_横版"/>
          <p:cNvPicPr>
            <a:picLocks noGrp="1" noChangeAspect="1"/>
          </p:cNvPicPr>
          <p:nvPr>
            <p:custDataLst>
              <p:tags r:id="rId1"/>
            </p:custDataLst>
          </p:nvPr>
        </p:nvPicPr>
        <p:blipFill>
          <a:blip r:embed="rId2"/>
          <a:srcRect/>
          <a:stretch>
            <a:fillRect/>
          </a:stretch>
        </p:blipFill>
        <p:spPr>
          <a:xfrm>
            <a:off x="205105" y="216535"/>
            <a:ext cx="8733790" cy="4537075"/>
          </a:xfrm>
          <a:prstGeom prst="rect">
            <a:avLst/>
          </a:prstGeom>
        </p:spPr>
      </p:pic>
    </p:spTree>
  </p:cSld>
  <p:clrMapOvr>
    <a:masterClrMapping/>
  </p:clrMapOvr>
  <p:transition spd="med">
    <p:fade thruBlk="1"/>
  </p:transition>
</p:sld>
</file>

<file path=ppt/tags/tag1.xml><?xml version="1.0" encoding="utf-8"?>
<p:tagLst xmlns:p="http://schemas.openxmlformats.org/presentationml/2006/main">
  <p:tag name="KSO_WM_UNIT_PLACING_PICTURE_USER_VIEWPORT" val="{&quot;height&quot;:7016.8803149606301,&quot;width&quot;:12647}"/>
</p:tagLst>
</file>

<file path=ppt/theme/theme1.xml><?xml version="1.0" encoding="utf-8"?>
<a:theme xmlns:a="http://schemas.openxmlformats.org/drawingml/2006/main" name="Title &amp; Subtitle">
  <a:themeElements>
    <a:clrScheme name="RUBICON - GRAY GOLD COLOR SCHEME">
      <a:dk1>
        <a:srgbClr val="FFFFFF"/>
      </a:dk1>
      <a:lt1>
        <a:srgbClr val="FFD62E"/>
      </a:lt1>
      <a:dk2>
        <a:srgbClr val="000000"/>
      </a:dk2>
      <a:lt2>
        <a:srgbClr val="808080"/>
      </a:lt2>
      <a:accent1>
        <a:srgbClr val="CCA82F"/>
      </a:accent1>
      <a:accent2>
        <a:srgbClr val="907900"/>
      </a:accent2>
      <a:accent3>
        <a:srgbClr val="AAA300"/>
      </a:accent3>
      <a:accent4>
        <a:srgbClr val="DBD200"/>
      </a:accent4>
      <a:accent5>
        <a:srgbClr val="FDFF7D"/>
      </a:accent5>
      <a:accent6>
        <a:srgbClr val="FFD62E"/>
      </a:accent6>
      <a:hlink>
        <a:srgbClr val="DBD200"/>
      </a:hlink>
      <a:folHlink>
        <a:srgbClr val="FDFF7D"/>
      </a:folHlink>
    </a:clrScheme>
    <a:fontScheme name="Title &amp; Subtitle">
      <a:majorFont>
        <a:latin typeface="Zerox"/>
        <a:ea typeface="ヒラギノ角ゴ ProN W3"/>
        <a:cs typeface="ヒラギノ角ゴ ProN W3"/>
      </a:majorFont>
      <a:minorFont>
        <a:latin typeface="League Gothic"/>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03200" cap="flat" cmpd="sng" algn="ctr">
          <a:solidFill>
            <a:srgbClr val="FFD62D"/>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03200" cap="flat" cmpd="sng" algn="ctr">
          <a:solidFill>
            <a:srgbClr val="FFD62D"/>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Divider">
  <a:themeElements>
    <a:clrScheme name="Section Divi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Divider">
      <a:majorFont>
        <a:latin typeface="Zerox"/>
        <a:ea typeface="ヒラギノ角ゴ ProN W3"/>
        <a:cs typeface="ヒラギノ角ゴ ProN W3"/>
      </a:majorFont>
      <a:minorFont>
        <a:latin typeface="League Gothic"/>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03200" cap="flat" cmpd="sng" algn="ctr">
          <a:solidFill>
            <a:srgbClr val="FFD62D"/>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03200" cap="flat" cmpd="sng" algn="ctr">
          <a:solidFill>
            <a:srgbClr val="FFD62D"/>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Section Divi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amp; Vertical Image">
  <a:themeElements>
    <a:clrScheme name="RUBICON - Gray and Yellow Color Set">
      <a:dk1>
        <a:srgbClr val="FFFFFF"/>
      </a:dk1>
      <a:lt1>
        <a:srgbClr val="FFD62E"/>
      </a:lt1>
      <a:dk2>
        <a:srgbClr val="000000"/>
      </a:dk2>
      <a:lt2>
        <a:srgbClr val="808080"/>
      </a:lt2>
      <a:accent1>
        <a:srgbClr val="FFD62E"/>
      </a:accent1>
      <a:accent2>
        <a:srgbClr val="CCA82F"/>
      </a:accent2>
      <a:accent3>
        <a:srgbClr val="AAA300"/>
      </a:accent3>
      <a:accent4>
        <a:srgbClr val="DBD200"/>
      </a:accent4>
      <a:accent5>
        <a:srgbClr val="FDFF7D"/>
      </a:accent5>
      <a:accent6>
        <a:srgbClr val="FFD62E"/>
      </a:accent6>
      <a:hlink>
        <a:srgbClr val="DBD200"/>
      </a:hlink>
      <a:folHlink>
        <a:srgbClr val="FDFF7D"/>
      </a:folHlink>
    </a:clrScheme>
    <a:fontScheme name="Title &amp; Vertical Image">
      <a:majorFont>
        <a:latin typeface="Zerox"/>
        <a:ea typeface="ヒラギノ角ゴ ProN W3"/>
        <a:cs typeface="ヒラギノ角ゴ ProN W3"/>
      </a:majorFont>
      <a:minorFont>
        <a:latin typeface="M+ 1m regular"/>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03200" cap="flat" cmpd="sng" algn="ctr">
          <a:solidFill>
            <a:srgbClr val="FFD62D"/>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03200" cap="flat" cmpd="sng" algn="ctr">
          <a:solidFill>
            <a:srgbClr val="FFD62D"/>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Vertical 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UBICON - GRAY GOLD COLOR SCHEME">
    <a:dk1>
      <a:srgbClr val="FFFFFF"/>
    </a:dk1>
    <a:lt1>
      <a:srgbClr val="FFD62E"/>
    </a:lt1>
    <a:dk2>
      <a:srgbClr val="000000"/>
    </a:dk2>
    <a:lt2>
      <a:srgbClr val="808080"/>
    </a:lt2>
    <a:accent1>
      <a:srgbClr val="CCA82F"/>
    </a:accent1>
    <a:accent2>
      <a:srgbClr val="907900"/>
    </a:accent2>
    <a:accent3>
      <a:srgbClr val="AAA300"/>
    </a:accent3>
    <a:accent4>
      <a:srgbClr val="DBD200"/>
    </a:accent4>
    <a:accent5>
      <a:srgbClr val="FDFF7D"/>
    </a:accent5>
    <a:accent6>
      <a:srgbClr val="FFD62E"/>
    </a:accent6>
    <a:hlink>
      <a:srgbClr val="DBD200"/>
    </a:hlink>
    <a:folHlink>
      <a:srgbClr val="FDFF7D"/>
    </a:folHlink>
  </a:clrScheme>
</a:themeOverride>
</file>

<file path=docProps/app.xml><?xml version="1.0" encoding="utf-8"?>
<Properties xmlns="http://schemas.openxmlformats.org/officeDocument/2006/extended-properties" xmlns:vt="http://schemas.openxmlformats.org/officeDocument/2006/docPropsVTypes">
  <TotalTime>0</TotalTime>
  <Words>7490</Words>
  <Application>WPS 演示</Application>
  <PresentationFormat>全屏显示(16:9)</PresentationFormat>
  <Paragraphs>446</Paragraphs>
  <Slides>46</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46</vt:i4>
      </vt:variant>
    </vt:vector>
  </HeadingPairs>
  <TitlesOfParts>
    <vt:vector size="64" baseType="lpstr">
      <vt:lpstr>Arial</vt:lpstr>
      <vt:lpstr>宋体</vt:lpstr>
      <vt:lpstr>Wingdings</vt:lpstr>
      <vt:lpstr>Gill Sans</vt:lpstr>
      <vt:lpstr>Gill Sans MT</vt:lpstr>
      <vt:lpstr>ヒラギノ角ゴ ProN W3</vt:lpstr>
      <vt:lpstr>Zerox</vt:lpstr>
      <vt:lpstr>Segoe Print</vt:lpstr>
      <vt:lpstr>League Gothic</vt:lpstr>
      <vt:lpstr>League Gothic</vt:lpstr>
      <vt:lpstr>M+ 1m regular</vt:lpstr>
      <vt:lpstr>Arial</vt:lpstr>
      <vt:lpstr>微软雅黑</vt:lpstr>
      <vt:lpstr>Arial Unicode MS</vt:lpstr>
      <vt:lpstr>Calibri</vt:lpstr>
      <vt:lpstr>Title &amp; Subtitle</vt:lpstr>
      <vt:lpstr>Section Divider</vt:lpstr>
      <vt:lpstr>Title &amp; Vertical Image</vt:lpstr>
      <vt:lpstr>Week 2</vt:lpstr>
      <vt:lpstr>想转专业队</vt:lpstr>
      <vt:lpstr>PowerPoint 演示文稿</vt:lpstr>
      <vt:lpstr>1.时间规划</vt:lpstr>
      <vt:lpstr>Section 2</vt:lpstr>
      <vt:lpstr>PowerPoint 演示文稿</vt:lpstr>
      <vt:lpstr>PowerPoint 演示文稿</vt:lpstr>
      <vt:lpstr>Section 1</vt:lpstr>
      <vt:lpstr>PowerPoint 演示文稿</vt:lpstr>
      <vt:lpstr>PowerPoint 演示文稿</vt:lpstr>
      <vt:lpstr>上传者添加待上传文件</vt:lpstr>
      <vt:lpstr>上传者移除待上传文件</vt:lpstr>
      <vt:lpstr>上传者 上传文件</vt:lpstr>
      <vt:lpstr>接收者提供文件提取密钥</vt:lpstr>
      <vt:lpstr>接收者进行文件预览</vt:lpstr>
      <vt:lpstr>接收者进行文件接收</vt:lpstr>
      <vt:lpstr> 局域网企业端用户进行注册 </vt:lpstr>
      <vt:lpstr>局域网企业端用户进行登录</vt:lpstr>
      <vt:lpstr>局域网企业端用户账号登出</vt:lpstr>
      <vt:lpstr>局域网企业端用户创建群组</vt:lpstr>
      <vt:lpstr>局域网企业端用户添加群组成员</vt:lpstr>
      <vt:lpstr>局域网企业端用户移除群组成员</vt:lpstr>
      <vt:lpstr>局域网企业端用户解散群组</vt:lpstr>
      <vt:lpstr>局域网企业端用户通过群组进行文件上传</vt:lpstr>
      <vt:lpstr>局域网企业端用户通过群组进行文件接收</vt:lpstr>
      <vt:lpstr>Section 2</vt:lpstr>
      <vt:lpstr>开发环境——Docker</vt:lpstr>
      <vt:lpstr>开发环境——Docker</vt:lpstr>
      <vt:lpstr>开发环境——Docker</vt:lpstr>
      <vt:lpstr>开发环境——Docker</vt:lpstr>
      <vt:lpstr>开发环境——Docker</vt:lpstr>
      <vt:lpstr>开发环境——Docker</vt:lpstr>
      <vt:lpstr>前端选择——语言部分</vt:lpstr>
      <vt:lpstr>前端选择——语言部分</vt:lpstr>
      <vt:lpstr>前端选择——语言部分</vt:lpstr>
      <vt:lpstr>前端选择——框架部分</vt:lpstr>
      <vt:lpstr>前端选择——框架部分</vt:lpstr>
      <vt:lpstr>前端选择——框架部分</vt:lpstr>
      <vt:lpstr>后端选择——语言部分</vt:lpstr>
      <vt:lpstr>后端选择——框架部分</vt:lpstr>
      <vt:lpstr>第三方引用</vt:lpstr>
      <vt:lpstr>第三方引用</vt:lpstr>
      <vt:lpstr>第三方引用</vt:lpstr>
      <vt:lpstr>第三方引用</vt:lpstr>
      <vt:lpstr>第三方引用</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RUBICON</dc:title>
  <dc:creator>kan</dc:creator>
  <cp:lastModifiedBy>殊途同归.</cp:lastModifiedBy>
  <cp:revision>75</cp:revision>
  <dcterms:created xsi:type="dcterms:W3CDTF">2020-07-10T13:32:00Z</dcterms:created>
  <dcterms:modified xsi:type="dcterms:W3CDTF">2020-07-10T15:43:03Z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