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74" r:id="rId3"/>
    <p:sldId id="270" r:id="rId5"/>
    <p:sldId id="256" r:id="rId6"/>
    <p:sldId id="293" r:id="rId7"/>
    <p:sldId id="292" r:id="rId8"/>
    <p:sldId id="295" r:id="rId9"/>
    <p:sldId id="294" r:id="rId10"/>
    <p:sldId id="264" r:id="rId11"/>
    <p:sldId id="299" r:id="rId12"/>
    <p:sldId id="300" r:id="rId13"/>
    <p:sldId id="296" r:id="rId14"/>
    <p:sldId id="297" r:id="rId15"/>
    <p:sldId id="298" r:id="rId16"/>
    <p:sldId id="263" r:id="rId17"/>
    <p:sldId id="273" r:id="rId18"/>
  </p:sldIdLst>
  <p:sldSz cx="12192000" cy="6858000"/>
  <p:notesSz cx="6858000" cy="9144000"/>
  <p:custDataLst>
    <p:tags r:id="rId22"/>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94660"/>
  </p:normalViewPr>
  <p:slideViewPr>
    <p:cSldViewPr snapToGrid="0">
      <p:cViewPr varScale="1">
        <p:scale>
          <a:sx n="58" d="100"/>
          <a:sy n="58" d="100"/>
        </p:scale>
        <p:origin x="-108" y="-1026"/>
      </p:cViewPr>
      <p:guideLst>
        <p:guide orient="horz" pos="110"/>
        <p:guide orient="horz" pos="4320"/>
        <p:guide orient="horz" pos="3335"/>
        <p:guide orient="horz" pos="2598"/>
        <p:guide orient="horz" pos="1921"/>
        <p:guide pos="23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6A5BD-8BA7-4900-AB15-0D3ECCC954E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642B7-71B7-4C3E-9855-0D0DE388A05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7C86F7A-4C13-4512-9546-7A2E13DD49E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6D5BE2B-728A-4539-B86A-F2CEE53DE51F}"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C852424-72F4-440E-8E03-587598E5B11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DF9EC1-C088-4DAC-AB69-D10F40584BD3}"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F9EF9C9-4C84-4072-AFAA-D241A8D58A5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90597D9-2D04-4C83-915B-79D3B5D496F9}"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928C279-DE8B-468B-BC28-587297351CC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58769B-FD91-4354-84DF-C542D236D279}"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649DB7B-3909-433D-9621-020AC3631DB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C02487E-DA75-40AD-AFB9-B7E667800914}"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57891DE-9EFB-436C-8098-DA346D61F73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9019AB3-A56A-40DC-B315-4C9AF1D9AEF0}"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588A4FD-48AA-4EB3-ADAB-90805DF574A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219823B-989B-4FE0-A31C-A45838B716C6}"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CC83F5B-15CF-41AD-AAF7-C365C83FF08D}"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87C2566-FD93-41C5-8007-9C6D9D8DF86C}"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7F8473D-2D84-413D-97BD-015ADE628A5A}"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D55DC8D-C4F0-4F0D-B826-92573808DA56}"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CFA7D9F-B4F6-4B7D-8D30-9FDE43AA2DD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CB07F97-2FC2-4714-850C-6700199D6194}"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DAE2CA6-8D79-400E-AD1E-56E3E0DA2BA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4D9D1E1-5454-45C3-93DA-86C3DA9ECB48}"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83BA994-DBC0-4389-9AC3-50B67B3923E1}"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DA430D88-0AE5-4EDA-BDD3-1B97B5FCD56A}"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992313" y="2739073"/>
            <a:ext cx="8170862" cy="768350"/>
          </a:xfrm>
          <a:prstGeom prst="rect">
            <a:avLst/>
          </a:prstGeom>
          <a:noFill/>
        </p:spPr>
        <p:txBody>
          <a:bodyPr>
            <a:spAutoFit/>
          </a:bodyPr>
          <a:lstStyle/>
          <a:p>
            <a:pPr algn="ctr" eaLnBrk="1" fontAlgn="auto" hangingPunct="1">
              <a:spcBef>
                <a:spcPts val="0"/>
              </a:spcBef>
              <a:spcAft>
                <a:spcPts val="0"/>
              </a:spcAft>
              <a:defRPr/>
            </a:pPr>
            <a:r>
              <a:rPr lang="zh-CN" altLang="en-US" sz="4400" b="1" spc="300" dirty="0">
                <a:solidFill>
                  <a:srgbClr val="044875"/>
                </a:solidFill>
                <a:latin typeface="微软雅黑" panose="020B0503020204020204" pitchFamily="34" charset="-122"/>
                <a:ea typeface="微软雅黑" panose="020B0503020204020204" pitchFamily="34" charset="-122"/>
              </a:rPr>
              <a:t>市创中期</a:t>
            </a:r>
            <a:r>
              <a:rPr lang="zh-CN" altLang="en-US" sz="4400" b="1" spc="300" dirty="0">
                <a:solidFill>
                  <a:srgbClr val="044875"/>
                </a:solidFill>
                <a:latin typeface="微软雅黑" panose="020B0503020204020204" pitchFamily="34" charset="-122"/>
                <a:ea typeface="微软雅黑" panose="020B0503020204020204" pitchFamily="34" charset="-122"/>
              </a:rPr>
              <a:t>答辩</a:t>
            </a:r>
            <a:endParaRPr lang="zh-CN" altLang="en-US" sz="4400" b="1" spc="300" dirty="0">
              <a:solidFill>
                <a:srgbClr val="044875"/>
              </a:solidFill>
              <a:latin typeface="微软雅黑" panose="020B0503020204020204" pitchFamily="34" charset="-122"/>
              <a:ea typeface="微软雅黑" panose="020B0503020204020204" pitchFamily="34" charset="-122"/>
            </a:endParaRPr>
          </a:p>
        </p:txBody>
      </p:sp>
      <p:grpSp>
        <p:nvGrpSpPr>
          <p:cNvPr id="59" name="组合 58"/>
          <p:cNvGrpSpPr/>
          <p:nvPr/>
        </p:nvGrpSpPr>
        <p:grpSpPr bwMode="auto">
          <a:xfrm>
            <a:off x="4154488" y="3663633"/>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 name="矩形 8"/>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p:nvPr/>
        </p:nvGrpSpPr>
        <p:grpSpPr bwMode="auto">
          <a:xfrm>
            <a:off x="10290175" y="4325938"/>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p:nvPr/>
        </p:nvGrpSpPr>
        <p:grpSpPr bwMode="auto">
          <a:xfrm>
            <a:off x="792163" y="146208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文本框 54"/>
          <p:cNvSpPr txBox="1">
            <a:spLocks noChangeArrowheads="1"/>
          </p:cNvSpPr>
          <p:nvPr/>
        </p:nvSpPr>
        <p:spPr bwMode="auto">
          <a:xfrm>
            <a:off x="10264775" y="6519863"/>
            <a:ext cx="15001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rgbClr val="044875"/>
                </a:solidFill>
                <a:latin typeface="微软雅黑" panose="020B0503020204020204" pitchFamily="34" charset="-122"/>
                <a:ea typeface="微软雅黑" panose="020B0503020204020204" pitchFamily="34" charset="-122"/>
              </a:rPr>
              <a:t>NKU</a:t>
            </a:r>
            <a:endParaRPr lang="en-US" altLang="zh-CN" sz="2000">
              <a:solidFill>
                <a:srgbClr val="044875"/>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094724" y="1908154"/>
            <a:ext cx="5967202" cy="583565"/>
          </a:xfrm>
          <a:prstGeom prst="rect">
            <a:avLst/>
          </a:prstGeom>
          <a:blipFill dpi="0" rotWithShape="1">
            <a:blip r:embed="rId1"/>
            <a:srcRect/>
            <a:stretch>
              <a:fillRect t="-45000"/>
            </a:stretch>
          </a:blipFill>
        </p:spPr>
        <p:txBody>
          <a:bodyPr>
            <a:spAutoFit/>
          </a:bodyPr>
          <a:lstStyle/>
          <a:p>
            <a:pPr algn="ctr" eaLnBrk="1" fontAlgn="auto" hangingPunct="1">
              <a:spcBef>
                <a:spcPts val="0"/>
              </a:spcBef>
              <a:spcAft>
                <a:spcPts val="0"/>
              </a:spcAft>
              <a:defRPr/>
            </a:pPr>
            <a:r>
              <a:rPr lang="en-US" altLang="zh-CN" sz="3200" dirty="0">
                <a:solidFill>
                  <a:srgbClr val="044875"/>
                </a:solidFill>
                <a:latin typeface="+mj-lt"/>
                <a:ea typeface="+mn-ea"/>
              </a:rPr>
              <a:t>Municipal Innovation </a:t>
            </a:r>
            <a:endParaRPr lang="en-US" altLang="zh-CN" sz="3200" dirty="0">
              <a:solidFill>
                <a:srgbClr val="044875"/>
              </a:solidFill>
              <a:latin typeface="+mj-lt"/>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up)">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animBg="1"/>
      <p:bldP spid="49" grpId="0" animBg="1"/>
      <p:bldP spid="53" grpId="0" animBg="1"/>
      <p:bldP spid="54" grpId="0" animBg="1"/>
      <p:bldP spid="5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p:nvPr/>
        </p:nvGrpSpPr>
        <p:grpSpPr bwMode="auto">
          <a:xfrm>
            <a:off x="550863" y="82550"/>
            <a:ext cx="3541712" cy="583565"/>
            <a:chOff x="551544" y="82976"/>
            <a:chExt cx="3540396" cy="582556"/>
          </a:xfrm>
        </p:grpSpPr>
        <p:sp>
          <p:nvSpPr>
            <p:cNvPr id="7251" name="文本框 3"/>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代码展示</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2556"/>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dirty="0">
                <a:solidFill>
                  <a:srgbClr val="044875"/>
                </a:solidFill>
                <a:latin typeface="微软雅黑" panose="020B0503020204020204" pitchFamily="34" charset="-122"/>
                <a:ea typeface="微软雅黑" panose="020B0503020204020204" pitchFamily="34" charset="-122"/>
              </a:rPr>
              <a:t>NKU</a:t>
            </a:r>
            <a:endParaRPr lang="zh-CN" altLang="en-US" sz="2000" dirty="0">
              <a:solidFill>
                <a:srgbClr val="044875"/>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rcRect l="23036" t="16009" r="37083" b="12944"/>
          <a:stretch>
            <a:fillRect/>
          </a:stretch>
        </p:blipFill>
        <p:spPr>
          <a:xfrm>
            <a:off x="857885" y="993140"/>
            <a:ext cx="4670241" cy="4680000"/>
          </a:xfrm>
          <a:prstGeom prst="rect">
            <a:avLst/>
          </a:prstGeom>
        </p:spPr>
      </p:pic>
      <p:pic>
        <p:nvPicPr>
          <p:cNvPr id="5" name="图片 4"/>
          <p:cNvPicPr>
            <a:picLocks noChangeAspect="1"/>
          </p:cNvPicPr>
          <p:nvPr/>
        </p:nvPicPr>
        <p:blipFill>
          <a:blip r:embed="rId2"/>
          <a:srcRect l="23432" t="15046" r="42792" b="22704"/>
          <a:stretch>
            <a:fillRect/>
          </a:stretch>
        </p:blipFill>
        <p:spPr>
          <a:xfrm>
            <a:off x="6601460" y="993140"/>
            <a:ext cx="4513943" cy="4680000"/>
          </a:xfrm>
          <a:prstGeom prst="rect">
            <a:avLst/>
          </a:prstGeom>
        </p:spPr>
      </p:pic>
    </p:spTree>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3</a:t>
            </a:r>
            <a:endParaRPr lang="en-US" altLang="zh-CN" sz="11500">
              <a:solidFill>
                <a:schemeClr val="bg1"/>
              </a:solidFill>
              <a:latin typeface="Impact" panose="020B0806030902050204"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12" name="文本框 11"/>
          <p:cNvSpPr txBox="1">
            <a:spLocks noChangeArrowheads="1"/>
          </p:cNvSpPr>
          <p:nvPr/>
        </p:nvSpPr>
        <p:spPr bwMode="auto">
          <a:xfrm>
            <a:off x="6791325" y="3632200"/>
            <a:ext cx="57277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a:solidFill>
                  <a:schemeClr val="bg1"/>
                </a:solidFill>
                <a:latin typeface="微软雅黑" panose="020B0503020204020204" pitchFamily="34" charset="-122"/>
                <a:ea typeface="微软雅黑" panose="020B0503020204020204" pitchFamily="34" charset="-122"/>
              </a:rPr>
              <a:t>存在问题</a:t>
            </a:r>
            <a:endParaRPr lang="zh-CN" altLang="en-US" sz="48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757488" y="254000"/>
            <a:ext cx="943451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p:nvPr/>
        </p:nvGrpSpPr>
        <p:grpSpPr bwMode="auto">
          <a:xfrm>
            <a:off x="292100" y="82550"/>
            <a:ext cx="3292475" cy="583565"/>
            <a:chOff x="292102" y="82976"/>
            <a:chExt cx="3291840" cy="582556"/>
          </a:xfrm>
        </p:grpSpPr>
        <p:sp>
          <p:nvSpPr>
            <p:cNvPr id="19499" name="文本框 4"/>
            <p:cNvSpPr txBox="1">
              <a:spLocks noChangeArrowheads="1"/>
            </p:cNvSpPr>
            <p:nvPr/>
          </p:nvSpPr>
          <p:spPr bwMode="auto">
            <a:xfrm>
              <a:off x="292102"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存在问题</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0815" y="82976"/>
              <a:ext cx="725347" cy="582556"/>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rgbClr val="044875"/>
                </a:solidFill>
                <a:latin typeface="微软雅黑" panose="020B0503020204020204" pitchFamily="34" charset="-122"/>
                <a:ea typeface="微软雅黑" panose="020B0503020204020204" pitchFamily="34" charset="-122"/>
              </a:rPr>
              <a:t>NKU</a:t>
            </a:r>
            <a:endParaRPr lang="en-US" altLang="zh-CN" sz="2000">
              <a:solidFill>
                <a:srgbClr val="044875"/>
              </a:solidFill>
              <a:latin typeface="微软雅黑" panose="020B0503020204020204" pitchFamily="34" charset="-122"/>
              <a:ea typeface="微软雅黑" panose="020B0503020204020204" pitchFamily="34" charset="-122"/>
            </a:endParaRPr>
          </a:p>
        </p:txBody>
      </p:sp>
      <p:sp>
        <p:nvSpPr>
          <p:cNvPr id="13" name="同心圆 12"/>
          <p:cNvSpPr/>
          <p:nvPr/>
        </p:nvSpPr>
        <p:spPr>
          <a:xfrm>
            <a:off x="1778000" y="963613"/>
            <a:ext cx="650875" cy="650875"/>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同心圆 17"/>
          <p:cNvSpPr/>
          <p:nvPr/>
        </p:nvSpPr>
        <p:spPr>
          <a:xfrm>
            <a:off x="3511550" y="1012825"/>
            <a:ext cx="482600" cy="481013"/>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同心圆 18"/>
          <p:cNvSpPr/>
          <p:nvPr/>
        </p:nvSpPr>
        <p:spPr>
          <a:xfrm>
            <a:off x="3994150" y="4144963"/>
            <a:ext cx="361950" cy="361950"/>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0" name="组合 9"/>
          <p:cNvGrpSpPr/>
          <p:nvPr/>
        </p:nvGrpSpPr>
        <p:grpSpPr bwMode="auto">
          <a:xfrm>
            <a:off x="379413" y="2578100"/>
            <a:ext cx="2192337" cy="2193925"/>
            <a:chOff x="379106" y="2578750"/>
            <a:chExt cx="2192201" cy="2192563"/>
          </a:xfrm>
        </p:grpSpPr>
        <p:sp>
          <p:nvSpPr>
            <p:cNvPr id="12" name="椭圆 11"/>
            <p:cNvSpPr/>
            <p:nvPr/>
          </p:nvSpPr>
          <p:spPr>
            <a:xfrm>
              <a:off x="379106" y="2578750"/>
              <a:ext cx="2192201" cy="2192563"/>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497" name="Freeform 283"/>
            <p:cNvSpPr>
              <a:spLocks noEditPoints="1"/>
            </p:cNvSpPr>
            <p:nvPr/>
          </p:nvSpPr>
          <p:spPr bwMode="auto">
            <a:xfrm>
              <a:off x="1031681" y="3300899"/>
              <a:ext cx="746089" cy="945046"/>
            </a:xfrm>
            <a:custGeom>
              <a:avLst/>
              <a:gdLst>
                <a:gd name="T0" fmla="*/ 2147483646 w 95"/>
                <a:gd name="T1" fmla="*/ 0 h 120"/>
                <a:gd name="T2" fmla="*/ 1788673769 w 95"/>
                <a:gd name="T3" fmla="*/ 434154132 h 120"/>
                <a:gd name="T4" fmla="*/ 1788673769 w 95"/>
                <a:gd name="T5" fmla="*/ 434154132 h 120"/>
                <a:gd name="T6" fmla="*/ 863499848 w 95"/>
                <a:gd name="T7" fmla="*/ 62018644 h 120"/>
                <a:gd name="T8" fmla="*/ 185037926 w 95"/>
                <a:gd name="T9" fmla="*/ 496172776 h 120"/>
                <a:gd name="T10" fmla="*/ 0 w 95"/>
                <a:gd name="T11" fmla="*/ 1302454522 h 120"/>
                <a:gd name="T12" fmla="*/ 185037926 w 95"/>
                <a:gd name="T13" fmla="*/ 2108736267 h 120"/>
                <a:gd name="T14" fmla="*/ 863499848 w 95"/>
                <a:gd name="T15" fmla="*/ 2147483646 h 120"/>
                <a:gd name="T16" fmla="*/ 1912037621 w 95"/>
                <a:gd name="T17" fmla="*/ 2147483646 h 120"/>
                <a:gd name="T18" fmla="*/ 2147483646 w 95"/>
                <a:gd name="T19" fmla="*/ 2147483646 h 120"/>
                <a:gd name="T20" fmla="*/ 2147483646 w 95"/>
                <a:gd name="T21" fmla="*/ 2147483646 h 120"/>
                <a:gd name="T22" fmla="*/ 2147483646 w 95"/>
                <a:gd name="T23" fmla="*/ 2147483646 h 120"/>
                <a:gd name="T24" fmla="*/ 2147483646 w 95"/>
                <a:gd name="T25" fmla="*/ 2147483646 h 120"/>
                <a:gd name="T26" fmla="*/ 2147483646 w 95"/>
                <a:gd name="T27" fmla="*/ 2147483646 h 120"/>
                <a:gd name="T28" fmla="*/ 2147483646 w 95"/>
                <a:gd name="T29" fmla="*/ 2147483646 h 120"/>
                <a:gd name="T30" fmla="*/ 2147483646 w 95"/>
                <a:gd name="T31" fmla="*/ 2147483646 h 120"/>
                <a:gd name="T32" fmla="*/ 2147483646 w 95"/>
                <a:gd name="T33" fmla="*/ 2147483646 h 120"/>
                <a:gd name="T34" fmla="*/ 2147483646 w 95"/>
                <a:gd name="T35" fmla="*/ 2147483646 h 120"/>
                <a:gd name="T36" fmla="*/ 2147483646 w 95"/>
                <a:gd name="T37" fmla="*/ 2147483646 h 120"/>
                <a:gd name="T38" fmla="*/ 2147483646 w 95"/>
                <a:gd name="T39" fmla="*/ 2147483646 h 120"/>
                <a:gd name="T40" fmla="*/ 2147483646 w 95"/>
                <a:gd name="T41" fmla="*/ 2147483646 h 120"/>
                <a:gd name="T42" fmla="*/ 2147483646 w 95"/>
                <a:gd name="T43" fmla="*/ 2147483646 h 120"/>
                <a:gd name="T44" fmla="*/ 2147483646 w 95"/>
                <a:gd name="T45" fmla="*/ 2147483646 h 120"/>
                <a:gd name="T46" fmla="*/ 2147483646 w 95"/>
                <a:gd name="T47" fmla="*/ 2147483646 h 120"/>
                <a:gd name="T48" fmla="*/ 2147483646 w 95"/>
                <a:gd name="T49" fmla="*/ 2147483646 h 120"/>
                <a:gd name="T50" fmla="*/ 2147483646 w 95"/>
                <a:gd name="T51" fmla="*/ 2147483646 h 120"/>
                <a:gd name="T52" fmla="*/ 2147483646 w 95"/>
                <a:gd name="T53" fmla="*/ 1612563491 h 120"/>
                <a:gd name="T54" fmla="*/ 2147483646 w 95"/>
                <a:gd name="T55" fmla="*/ 868300389 h 120"/>
                <a:gd name="T56" fmla="*/ 2147483646 w 95"/>
                <a:gd name="T57" fmla="*/ 1116390715 h 120"/>
                <a:gd name="T58" fmla="*/ 2147483646 w 95"/>
                <a:gd name="T59" fmla="*/ 124045163 h 120"/>
                <a:gd name="T60" fmla="*/ 2147483646 w 95"/>
                <a:gd name="T61" fmla="*/ 0 h 120"/>
                <a:gd name="T62" fmla="*/ 2147483646 w 95"/>
                <a:gd name="T63" fmla="*/ 2147483646 h 120"/>
                <a:gd name="T64" fmla="*/ 2147483646 w 95"/>
                <a:gd name="T65" fmla="*/ 2147483646 h 120"/>
                <a:gd name="T66" fmla="*/ 2147483646 w 95"/>
                <a:gd name="T67" fmla="*/ 2147483646 h 120"/>
                <a:gd name="T68" fmla="*/ 2147483646 w 95"/>
                <a:gd name="T69" fmla="*/ 2147483646 h 120"/>
                <a:gd name="T70" fmla="*/ 2147483646 w 95"/>
                <a:gd name="T71" fmla="*/ 2147483646 h 120"/>
                <a:gd name="T72" fmla="*/ 616787850 w 95"/>
                <a:gd name="T73" fmla="*/ 744263102 h 120"/>
                <a:gd name="T74" fmla="*/ 863499848 w 95"/>
                <a:gd name="T75" fmla="*/ 558191420 h 120"/>
                <a:gd name="T76" fmla="*/ 1110211846 w 95"/>
                <a:gd name="T77" fmla="*/ 744263102 h 120"/>
                <a:gd name="T78" fmla="*/ 1295249772 w 95"/>
                <a:gd name="T79" fmla="*/ 1302454522 h 120"/>
                <a:gd name="T80" fmla="*/ 1110211846 w 95"/>
                <a:gd name="T81" fmla="*/ 1860653817 h 120"/>
                <a:gd name="T82" fmla="*/ 863499848 w 95"/>
                <a:gd name="T83" fmla="*/ 1984691105 h 120"/>
                <a:gd name="T84" fmla="*/ 616787850 w 95"/>
                <a:gd name="T85" fmla="*/ 1860653817 h 120"/>
                <a:gd name="T86" fmla="*/ 431749924 w 95"/>
                <a:gd name="T87" fmla="*/ 1302454522 h 120"/>
                <a:gd name="T88" fmla="*/ 616787850 w 95"/>
                <a:gd name="T89" fmla="*/ 744263102 h 120"/>
                <a:gd name="T90" fmla="*/ 2147483646 w 95"/>
                <a:gd name="T91" fmla="*/ 682236583 h 120"/>
                <a:gd name="T92" fmla="*/ 2147483646 w 95"/>
                <a:gd name="T93" fmla="*/ 496172776 h 120"/>
                <a:gd name="T94" fmla="*/ 2147483646 w 95"/>
                <a:gd name="T95" fmla="*/ 682236583 h 120"/>
                <a:gd name="T96" fmla="*/ 2147483646 w 95"/>
                <a:gd name="T97" fmla="*/ 1302454522 h 120"/>
                <a:gd name="T98" fmla="*/ 2147483646 w 95"/>
                <a:gd name="T99" fmla="*/ 1860653817 h 120"/>
                <a:gd name="T100" fmla="*/ 2147483646 w 95"/>
                <a:gd name="T101" fmla="*/ 2108736267 h 120"/>
                <a:gd name="T102" fmla="*/ 2147483646 w 95"/>
                <a:gd name="T103" fmla="*/ 1860653817 h 120"/>
                <a:gd name="T104" fmla="*/ 2035393621 w 95"/>
                <a:gd name="T105" fmla="*/ 1302454522 h 120"/>
                <a:gd name="T106" fmla="*/ 2147483646 w 95"/>
                <a:gd name="T107" fmla="*/ 682236583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 name="组合 10"/>
          <p:cNvGrpSpPr/>
          <p:nvPr/>
        </p:nvGrpSpPr>
        <p:grpSpPr bwMode="auto">
          <a:xfrm>
            <a:off x="2281238" y="1373188"/>
            <a:ext cx="1471612" cy="1471612"/>
            <a:chOff x="2281243" y="1373773"/>
            <a:chExt cx="1472026" cy="1471099"/>
          </a:xfrm>
        </p:grpSpPr>
        <p:sp>
          <p:nvSpPr>
            <p:cNvPr id="17" name="椭圆 16"/>
            <p:cNvSpPr/>
            <p:nvPr/>
          </p:nvSpPr>
          <p:spPr>
            <a:xfrm>
              <a:off x="2281243" y="1373773"/>
              <a:ext cx="1472026" cy="1471099"/>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494" name="Freeform 30"/>
            <p:cNvSpPr>
              <a:spLocks noEditPoints="1"/>
            </p:cNvSpPr>
            <p:nvPr/>
          </p:nvSpPr>
          <p:spPr bwMode="auto">
            <a:xfrm>
              <a:off x="2795623" y="1925982"/>
              <a:ext cx="443264" cy="582574"/>
            </a:xfrm>
            <a:custGeom>
              <a:avLst/>
              <a:gdLst>
                <a:gd name="T0" fmla="*/ 2147483646 w 74"/>
                <a:gd name="T1" fmla="*/ 0 h 97"/>
                <a:gd name="T2" fmla="*/ 2147483646 w 74"/>
                <a:gd name="T3" fmla="*/ 396780941 h 97"/>
                <a:gd name="T4" fmla="*/ 2147483646 w 74"/>
                <a:gd name="T5" fmla="*/ 1875696091 h 97"/>
                <a:gd name="T6" fmla="*/ 2147483646 w 74"/>
                <a:gd name="T7" fmla="*/ 396780941 h 97"/>
                <a:gd name="T8" fmla="*/ 2147483646 w 74"/>
                <a:gd name="T9" fmla="*/ 288566319 h 97"/>
                <a:gd name="T10" fmla="*/ 932897008 w 74"/>
                <a:gd name="T11" fmla="*/ 396780941 h 97"/>
                <a:gd name="T12" fmla="*/ 932897008 w 74"/>
                <a:gd name="T13" fmla="*/ 649281726 h 97"/>
                <a:gd name="T14" fmla="*/ 681734042 w 74"/>
                <a:gd name="T15" fmla="*/ 865704964 h 97"/>
                <a:gd name="T16" fmla="*/ 430571075 w 74"/>
                <a:gd name="T17" fmla="*/ 865704964 h 97"/>
                <a:gd name="T18" fmla="*/ 287043390 w 74"/>
                <a:gd name="T19" fmla="*/ 2147483646 h 97"/>
                <a:gd name="T20" fmla="*/ 322923814 w 74"/>
                <a:gd name="T21" fmla="*/ 2147483646 h 97"/>
                <a:gd name="T22" fmla="*/ 1004663846 w 74"/>
                <a:gd name="T23" fmla="*/ 2147483646 h 97"/>
                <a:gd name="T24" fmla="*/ 1327587660 w 74"/>
                <a:gd name="T25" fmla="*/ 2147483646 h 97"/>
                <a:gd name="T26" fmla="*/ 107641271 w 74"/>
                <a:gd name="T27" fmla="*/ 2147483646 h 97"/>
                <a:gd name="T28" fmla="*/ 107641271 w 74"/>
                <a:gd name="T29" fmla="*/ 2147483646 h 97"/>
                <a:gd name="T30" fmla="*/ 0 w 74"/>
                <a:gd name="T31" fmla="*/ 721418801 h 97"/>
                <a:gd name="T32" fmla="*/ 35880424 w 74"/>
                <a:gd name="T33" fmla="*/ 613210185 h 97"/>
                <a:gd name="T34" fmla="*/ 681734042 w 74"/>
                <a:gd name="T35" fmla="*/ 0 h 97"/>
                <a:gd name="T36" fmla="*/ 609973194 w 74"/>
                <a:gd name="T37" fmla="*/ 1875696091 h 97"/>
                <a:gd name="T38" fmla="*/ 968777432 w 74"/>
                <a:gd name="T39" fmla="*/ 2019976247 h 97"/>
                <a:gd name="T40" fmla="*/ 609973194 w 74"/>
                <a:gd name="T41" fmla="*/ 1875696091 h 97"/>
                <a:gd name="T42" fmla="*/ 609973194 w 74"/>
                <a:gd name="T43" fmla="*/ 1587123765 h 97"/>
                <a:gd name="T44" fmla="*/ 2009321702 w 74"/>
                <a:gd name="T45" fmla="*/ 1442843609 h 97"/>
                <a:gd name="T46" fmla="*/ 609973194 w 74"/>
                <a:gd name="T47" fmla="*/ 1009991127 h 97"/>
                <a:gd name="T48" fmla="*/ 2009321702 w 74"/>
                <a:gd name="T49" fmla="*/ 1190342824 h 97"/>
                <a:gd name="T50" fmla="*/ 609973194 w 74"/>
                <a:gd name="T51" fmla="*/ 1009991127 h 97"/>
                <a:gd name="T52" fmla="*/ 1219946389 w 74"/>
                <a:gd name="T53" fmla="*/ 793561883 h 97"/>
                <a:gd name="T54" fmla="*/ 2009321702 w 74"/>
                <a:gd name="T55" fmla="*/ 613210185 h 97"/>
                <a:gd name="T56" fmla="*/ 1471109355 w 74"/>
                <a:gd name="T57" fmla="*/ 2147483646 h 97"/>
                <a:gd name="T58" fmla="*/ 1471109355 w 74"/>
                <a:gd name="T59" fmla="*/ 2147483646 h 97"/>
                <a:gd name="T60" fmla="*/ 1112305117 w 74"/>
                <a:gd name="T61" fmla="*/ 2147483646 h 97"/>
                <a:gd name="T62" fmla="*/ 1686397888 w 74"/>
                <a:gd name="T63" fmla="*/ 2147483646 h 97"/>
                <a:gd name="T64" fmla="*/ 2116962973 w 74"/>
                <a:gd name="T65" fmla="*/ 2147483646 h 97"/>
                <a:gd name="T66" fmla="*/ 2147483646 w 74"/>
                <a:gd name="T67" fmla="*/ 2147483646 h 97"/>
                <a:gd name="T68" fmla="*/ 2147483646 w 74"/>
                <a:gd name="T69" fmla="*/ 2147483646 h 97"/>
                <a:gd name="T70" fmla="*/ 2147483646 w 74"/>
                <a:gd name="T71" fmla="*/ 2147483646 h 97"/>
                <a:gd name="T72" fmla="*/ 2147483646 w 74"/>
                <a:gd name="T73" fmla="*/ 2056047788 h 97"/>
                <a:gd name="T74" fmla="*/ 1363468084 w 74"/>
                <a:gd name="T75" fmla="*/ 1947839172 h 97"/>
                <a:gd name="T76" fmla="*/ 1506989779 w 74"/>
                <a:gd name="T77" fmla="*/ 2092119329 h 97"/>
                <a:gd name="T78" fmla="*/ 1435228931 w 74"/>
                <a:gd name="T79" fmla="*/ 2147483646 h 97"/>
                <a:gd name="T80" fmla="*/ 2045202126 w 74"/>
                <a:gd name="T81" fmla="*/ 2147483646 h 97"/>
                <a:gd name="T82" fmla="*/ 2116962973 w 74"/>
                <a:gd name="T83" fmla="*/ 2147483646 h 97"/>
                <a:gd name="T84" fmla="*/ 753494890 w 74"/>
                <a:gd name="T85" fmla="*/ 324637860 h 97"/>
                <a:gd name="T86" fmla="*/ 466451499 w 74"/>
                <a:gd name="T87" fmla="*/ 685347261 h 97"/>
                <a:gd name="T88" fmla="*/ 609973194 w 74"/>
                <a:gd name="T89" fmla="*/ 721418801 h 97"/>
                <a:gd name="T90" fmla="*/ 645853618 w 74"/>
                <a:gd name="T91" fmla="*/ 721418801 h 97"/>
                <a:gd name="T92" fmla="*/ 789375313 w 74"/>
                <a:gd name="T93" fmla="*/ 613210185 h 97"/>
                <a:gd name="T94" fmla="*/ 789375313 w 74"/>
                <a:gd name="T95" fmla="*/ 541067104 h 97"/>
                <a:gd name="T96" fmla="*/ 753494890 w 74"/>
                <a:gd name="T97" fmla="*/ 396780941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3" name="组合 62"/>
          <p:cNvGrpSpPr/>
          <p:nvPr/>
        </p:nvGrpSpPr>
        <p:grpSpPr bwMode="auto">
          <a:xfrm>
            <a:off x="2730500" y="2992438"/>
            <a:ext cx="1147763" cy="1147762"/>
            <a:chOff x="2731071" y="3469222"/>
            <a:chExt cx="1146960" cy="1147107"/>
          </a:xfrm>
        </p:grpSpPr>
        <p:sp>
          <p:nvSpPr>
            <p:cNvPr id="15" name="椭圆 14"/>
            <p:cNvSpPr/>
            <p:nvPr/>
          </p:nvSpPr>
          <p:spPr>
            <a:xfrm>
              <a:off x="2731071" y="3469222"/>
              <a:ext cx="1146960" cy="1147107"/>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491" name="Freeform 24"/>
            <p:cNvSpPr>
              <a:spLocks noEditPoints="1"/>
            </p:cNvSpPr>
            <p:nvPr/>
          </p:nvSpPr>
          <p:spPr bwMode="auto">
            <a:xfrm>
              <a:off x="3113146" y="3875506"/>
              <a:ext cx="382368" cy="428588"/>
            </a:xfrm>
            <a:custGeom>
              <a:avLst/>
              <a:gdLst>
                <a:gd name="T0" fmla="*/ 320573359 w 77"/>
                <a:gd name="T1" fmla="*/ 198690407 h 86"/>
                <a:gd name="T2" fmla="*/ 937054857 w 77"/>
                <a:gd name="T3" fmla="*/ 24838170 h 86"/>
                <a:gd name="T4" fmla="*/ 1454900308 w 77"/>
                <a:gd name="T5" fmla="*/ 322871288 h 86"/>
                <a:gd name="T6" fmla="*/ 1627517114 w 77"/>
                <a:gd name="T7" fmla="*/ 943770710 h 86"/>
                <a:gd name="T8" fmla="*/ 1430240055 w 77"/>
                <a:gd name="T9" fmla="*/ 1365984710 h 86"/>
                <a:gd name="T10" fmla="*/ 1578196608 w 77"/>
                <a:gd name="T11" fmla="*/ 1465327421 h 86"/>
                <a:gd name="T12" fmla="*/ 1824794173 w 77"/>
                <a:gd name="T13" fmla="*/ 1788198709 h 86"/>
                <a:gd name="T14" fmla="*/ 1800133920 w 77"/>
                <a:gd name="T15" fmla="*/ 2086231827 h 86"/>
                <a:gd name="T16" fmla="*/ 1800133920 w 77"/>
                <a:gd name="T17" fmla="*/ 2086231827 h 86"/>
                <a:gd name="T18" fmla="*/ 1528881068 w 77"/>
                <a:gd name="T19" fmla="*/ 2036560472 h 86"/>
                <a:gd name="T20" fmla="*/ 1257628215 w 77"/>
                <a:gd name="T21" fmla="*/ 1688855998 h 86"/>
                <a:gd name="T22" fmla="*/ 1208307709 w 77"/>
                <a:gd name="T23" fmla="*/ 1564675116 h 86"/>
                <a:gd name="T24" fmla="*/ 739782764 w 77"/>
                <a:gd name="T25" fmla="*/ 1639179658 h 86"/>
                <a:gd name="T26" fmla="*/ 197277059 w 77"/>
                <a:gd name="T27" fmla="*/ 1341146540 h 86"/>
                <a:gd name="T28" fmla="*/ 24660253 w 77"/>
                <a:gd name="T29" fmla="*/ 745080304 h 86"/>
                <a:gd name="T30" fmla="*/ 320573359 w 77"/>
                <a:gd name="T31" fmla="*/ 198690407 h 86"/>
                <a:gd name="T32" fmla="*/ 739782764 w 77"/>
                <a:gd name="T33" fmla="*/ 1216965659 h 86"/>
                <a:gd name="T34" fmla="*/ 937054857 w 77"/>
                <a:gd name="T35" fmla="*/ 1216965659 h 86"/>
                <a:gd name="T36" fmla="*/ 937054857 w 77"/>
                <a:gd name="T37" fmla="*/ 993442066 h 86"/>
                <a:gd name="T38" fmla="*/ 1158987203 w 77"/>
                <a:gd name="T39" fmla="*/ 993442066 h 86"/>
                <a:gd name="T40" fmla="*/ 1158987203 w 77"/>
                <a:gd name="T41" fmla="*/ 794756643 h 86"/>
                <a:gd name="T42" fmla="*/ 937054857 w 77"/>
                <a:gd name="T43" fmla="*/ 794756643 h 86"/>
                <a:gd name="T44" fmla="*/ 937054857 w 77"/>
                <a:gd name="T45" fmla="*/ 571228067 h 86"/>
                <a:gd name="T46" fmla="*/ 739782764 w 77"/>
                <a:gd name="T47" fmla="*/ 571228067 h 86"/>
                <a:gd name="T48" fmla="*/ 739782764 w 77"/>
                <a:gd name="T49" fmla="*/ 794756643 h 86"/>
                <a:gd name="T50" fmla="*/ 517845452 w 77"/>
                <a:gd name="T51" fmla="*/ 794756643 h 86"/>
                <a:gd name="T52" fmla="*/ 517845452 w 77"/>
                <a:gd name="T53" fmla="*/ 993442066 h 86"/>
                <a:gd name="T54" fmla="*/ 739782764 w 77"/>
                <a:gd name="T55" fmla="*/ 993442066 h 86"/>
                <a:gd name="T56" fmla="*/ 739782764 w 77"/>
                <a:gd name="T57" fmla="*/ 1216965659 h 86"/>
                <a:gd name="T58" fmla="*/ 443869658 w 77"/>
                <a:gd name="T59" fmla="*/ 894099355 h 86"/>
                <a:gd name="T60" fmla="*/ 1060351156 w 77"/>
                <a:gd name="T61" fmla="*/ 471885355 h 86"/>
                <a:gd name="T62" fmla="*/ 443869658 w 77"/>
                <a:gd name="T63" fmla="*/ 894099355 h 86"/>
                <a:gd name="T64" fmla="*/ 887734351 w 77"/>
                <a:gd name="T65" fmla="*/ 298033118 h 86"/>
                <a:gd name="T66" fmla="*/ 493185199 w 77"/>
                <a:gd name="T67" fmla="*/ 397375830 h 86"/>
                <a:gd name="T68" fmla="*/ 295913105 w 77"/>
                <a:gd name="T69" fmla="*/ 769918473 h 86"/>
                <a:gd name="T70" fmla="*/ 394549152 w 77"/>
                <a:gd name="T71" fmla="*/ 1167294303 h 86"/>
                <a:gd name="T72" fmla="*/ 764438051 w 77"/>
                <a:gd name="T73" fmla="*/ 1365984710 h 86"/>
                <a:gd name="T74" fmla="*/ 1158987203 w 77"/>
                <a:gd name="T75" fmla="*/ 1266641998 h 86"/>
                <a:gd name="T76" fmla="*/ 1356264262 w 77"/>
                <a:gd name="T77" fmla="*/ 894099355 h 86"/>
                <a:gd name="T78" fmla="*/ 1257628215 w 77"/>
                <a:gd name="T79" fmla="*/ 496723525 h 86"/>
                <a:gd name="T80" fmla="*/ 887734351 w 77"/>
                <a:gd name="T81" fmla="*/ 298033118 h 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4" name="组合 33"/>
          <p:cNvGrpSpPr/>
          <p:nvPr/>
        </p:nvGrpSpPr>
        <p:grpSpPr bwMode="auto">
          <a:xfrm>
            <a:off x="4760913" y="1731328"/>
            <a:ext cx="1235075" cy="755650"/>
            <a:chOff x="0" y="1587632"/>
            <a:chExt cx="1473572" cy="901650"/>
          </a:xfrm>
        </p:grpSpPr>
        <p:sp>
          <p:nvSpPr>
            <p:cNvPr id="19488" name="文本框 34"/>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a:solidFill>
                    <a:srgbClr val="044875"/>
                  </a:solidFill>
                  <a:latin typeface="Impact" panose="020B0806030902050204" pitchFamily="34" charset="0"/>
                </a:rPr>
                <a:t>01</a:t>
              </a:r>
              <a:endParaRPr lang="zh-CN" altLang="en-US">
                <a:solidFill>
                  <a:srgbClr val="044875"/>
                </a:solidFill>
                <a:latin typeface="Impact" panose="020B0806030902050204" pitchFamily="34" charset="0"/>
              </a:endParaRPr>
            </a:p>
          </p:txBody>
        </p:sp>
        <p:sp>
          <p:nvSpPr>
            <p:cNvPr id="36" name="椭圆 35"/>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7" name="组合 36"/>
          <p:cNvGrpSpPr/>
          <p:nvPr/>
        </p:nvGrpSpPr>
        <p:grpSpPr bwMode="auto">
          <a:xfrm>
            <a:off x="5556250" y="1585595"/>
            <a:ext cx="6419850" cy="1408430"/>
            <a:chOff x="867562" y="1427973"/>
            <a:chExt cx="6420056" cy="1408409"/>
          </a:xfrm>
        </p:grpSpPr>
        <p:sp>
          <p:nvSpPr>
            <p:cNvPr id="38" name="文本框 37"/>
            <p:cNvSpPr txBox="1"/>
            <p:nvPr/>
          </p:nvSpPr>
          <p:spPr>
            <a:xfrm>
              <a:off x="867562" y="1427973"/>
              <a:ext cx="3113188" cy="398774"/>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044875"/>
                  </a:solidFill>
                  <a:latin typeface="+mj-lt"/>
                  <a:ea typeface="+mn-ea"/>
                </a:rPr>
                <a:t>模型</a:t>
              </a:r>
              <a:endParaRPr lang="zh-CN" altLang="en-US" sz="2000" b="1" dirty="0">
                <a:solidFill>
                  <a:srgbClr val="044875"/>
                </a:solidFill>
                <a:latin typeface="+mj-lt"/>
                <a:ea typeface="+mn-ea"/>
              </a:endParaRPr>
            </a:p>
          </p:txBody>
        </p:sp>
        <p:sp>
          <p:nvSpPr>
            <p:cNvPr id="39" name="文本框 38"/>
            <p:cNvSpPr txBox="1"/>
            <p:nvPr/>
          </p:nvSpPr>
          <p:spPr>
            <a:xfrm>
              <a:off x="1234287" y="1770868"/>
              <a:ext cx="6053331" cy="1065514"/>
            </a:xfrm>
            <a:prstGeom prst="rect">
              <a:avLst/>
            </a:prstGeom>
            <a:noFill/>
          </p:spPr>
          <p:txBody>
            <a:bodyPr>
              <a:spAutoFit/>
            </a:bodyPr>
            <a:lstStyle/>
            <a:p>
              <a:pPr eaLnBrk="1" fontAlgn="auto" hangingPunct="1">
                <a:lnSpc>
                  <a:spcPts val="1900"/>
                </a:lnSpc>
                <a:spcBef>
                  <a:spcPts val="0"/>
                </a:spcBef>
                <a:spcAft>
                  <a:spcPts val="0"/>
                </a:spcAft>
                <a:defRPr/>
              </a:pPr>
              <a:r>
                <a:rPr lang="zh-CN" altLang="en-US" sz="1600" dirty="0">
                  <a:solidFill>
                    <a:schemeClr val="bg2">
                      <a:lumMod val="25000"/>
                    </a:schemeClr>
                  </a:solidFill>
                  <a:latin typeface="+mn-lt"/>
                  <a:ea typeface="+mn-ea"/>
                </a:rPr>
                <a:t>在数据模拟阶段，模型依托于微观经济学理论。在获取数据的过程中，部分方法需要确定，例如生产函数等。尽管选择了学界较为认可的假设函数，如柯布道格拉斯函数，但得到的数据仍会受部分形式上的影响。</a:t>
              </a:r>
              <a:endParaRPr lang="zh-CN" altLang="en-US" sz="1600" dirty="0">
                <a:solidFill>
                  <a:schemeClr val="bg2">
                    <a:lumMod val="25000"/>
                  </a:schemeClr>
                </a:solidFill>
                <a:latin typeface="+mn-lt"/>
                <a:ea typeface="+mn-ea"/>
              </a:endParaRPr>
            </a:p>
          </p:txBody>
        </p:sp>
      </p:grpSp>
      <p:grpSp>
        <p:nvGrpSpPr>
          <p:cNvPr id="40" name="组合 39"/>
          <p:cNvGrpSpPr/>
          <p:nvPr/>
        </p:nvGrpSpPr>
        <p:grpSpPr bwMode="auto">
          <a:xfrm>
            <a:off x="4759643" y="3049905"/>
            <a:ext cx="1235075" cy="757238"/>
            <a:chOff x="0" y="1587632"/>
            <a:chExt cx="1473572" cy="901650"/>
          </a:xfrm>
        </p:grpSpPr>
        <p:sp>
          <p:nvSpPr>
            <p:cNvPr id="19484" name="文本框 40"/>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a:solidFill>
                    <a:srgbClr val="044875"/>
                  </a:solidFill>
                  <a:latin typeface="Impact" panose="020B0806030902050204" pitchFamily="34" charset="0"/>
                </a:rPr>
                <a:t>02</a:t>
              </a:r>
              <a:endParaRPr lang="zh-CN" altLang="en-US">
                <a:solidFill>
                  <a:srgbClr val="044875"/>
                </a:solidFill>
                <a:latin typeface="Impact" panose="020B0806030902050204" pitchFamily="34" charset="0"/>
              </a:endParaRPr>
            </a:p>
          </p:txBody>
        </p:sp>
        <p:sp>
          <p:nvSpPr>
            <p:cNvPr id="42" name="椭圆 41"/>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3" name="组合 42"/>
          <p:cNvGrpSpPr/>
          <p:nvPr/>
        </p:nvGrpSpPr>
        <p:grpSpPr bwMode="auto">
          <a:xfrm>
            <a:off x="5556250" y="2974658"/>
            <a:ext cx="6419850" cy="1150937"/>
            <a:chOff x="867562" y="2496369"/>
            <a:chExt cx="6420056" cy="1150633"/>
          </a:xfrm>
        </p:grpSpPr>
        <p:sp>
          <p:nvSpPr>
            <p:cNvPr id="44" name="文本框 43"/>
            <p:cNvSpPr txBox="1"/>
            <p:nvPr/>
          </p:nvSpPr>
          <p:spPr>
            <a:xfrm>
              <a:off x="867562" y="2496369"/>
              <a:ext cx="3113188" cy="398675"/>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044875"/>
                  </a:solidFill>
                  <a:latin typeface="+mj-lt"/>
                  <a:ea typeface="+mn-ea"/>
                </a:rPr>
                <a:t>接口</a:t>
              </a:r>
              <a:endParaRPr lang="zh-CN" altLang="en-US" sz="2000" b="1" dirty="0">
                <a:solidFill>
                  <a:srgbClr val="044875"/>
                </a:solidFill>
                <a:latin typeface="+mj-lt"/>
                <a:ea typeface="+mn-ea"/>
              </a:endParaRPr>
            </a:p>
          </p:txBody>
        </p:sp>
        <p:sp>
          <p:nvSpPr>
            <p:cNvPr id="45" name="文本框 44"/>
            <p:cNvSpPr txBox="1"/>
            <p:nvPr/>
          </p:nvSpPr>
          <p:spPr>
            <a:xfrm>
              <a:off x="1234287" y="2824894"/>
              <a:ext cx="6053331" cy="822108"/>
            </a:xfrm>
            <a:prstGeom prst="rect">
              <a:avLst/>
            </a:prstGeom>
            <a:noFill/>
          </p:spPr>
          <p:txBody>
            <a:bodyPr>
              <a:spAutoFit/>
            </a:bodyPr>
            <a:lstStyle/>
            <a:p>
              <a:pPr eaLnBrk="1" fontAlgn="auto" hangingPunct="1">
                <a:lnSpc>
                  <a:spcPts val="1900"/>
                </a:lnSpc>
                <a:spcBef>
                  <a:spcPts val="0"/>
                </a:spcBef>
                <a:spcAft>
                  <a:spcPts val="0"/>
                </a:spcAft>
                <a:defRPr/>
              </a:pPr>
              <a:r>
                <a:rPr lang="zh-CN" altLang="en-US" sz="1600" dirty="0">
                  <a:solidFill>
                    <a:schemeClr val="bg2">
                      <a:lumMod val="25000"/>
                    </a:schemeClr>
                  </a:solidFill>
                  <a:latin typeface="+mn-lt"/>
                  <a:ea typeface="+mn-ea"/>
                </a:rPr>
                <a:t>每个决策主体之间均存在交集，其中政府的决策对整个社会的运转影响十分重大，政府需要和绝大多数其他类中的方法进行对接和修改，联动性很强，需要在其他模型几乎完整时才能开始启动。</a:t>
              </a:r>
              <a:endParaRPr lang="zh-CN" altLang="en-US" sz="1600" dirty="0">
                <a:solidFill>
                  <a:schemeClr val="bg2">
                    <a:lumMod val="25000"/>
                  </a:schemeClr>
                </a:solidFill>
                <a:latin typeface="+mn-lt"/>
                <a:ea typeface="+mn-ea"/>
              </a:endParaRPr>
            </a:p>
          </p:txBody>
        </p:sp>
      </p:grpSp>
      <p:grpSp>
        <p:nvGrpSpPr>
          <p:cNvPr id="46" name="组合 45"/>
          <p:cNvGrpSpPr/>
          <p:nvPr/>
        </p:nvGrpSpPr>
        <p:grpSpPr bwMode="auto">
          <a:xfrm>
            <a:off x="4759008" y="4371975"/>
            <a:ext cx="1235075" cy="755650"/>
            <a:chOff x="0" y="1587632"/>
            <a:chExt cx="1473572" cy="901650"/>
          </a:xfrm>
        </p:grpSpPr>
        <p:sp>
          <p:nvSpPr>
            <p:cNvPr id="19480" name="文本框 46"/>
            <p:cNvSpPr txBox="1">
              <a:spLocks noChangeArrowheads="1"/>
            </p:cNvSpPr>
            <p:nvPr/>
          </p:nvSpPr>
          <p:spPr bwMode="auto">
            <a:xfrm>
              <a:off x="0" y="1747704"/>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a:solidFill>
                    <a:srgbClr val="044875"/>
                  </a:solidFill>
                  <a:latin typeface="Impact" panose="020B0806030902050204" pitchFamily="34" charset="0"/>
                </a:rPr>
                <a:t>03</a:t>
              </a:r>
              <a:endParaRPr lang="zh-CN" altLang="en-US">
                <a:solidFill>
                  <a:srgbClr val="044875"/>
                </a:solidFill>
                <a:latin typeface="Impact" panose="020B0806030902050204" pitchFamily="34" charset="0"/>
              </a:endParaRPr>
            </a:p>
          </p:txBody>
        </p:sp>
        <p:sp>
          <p:nvSpPr>
            <p:cNvPr id="48" name="椭圆 47"/>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9" name="组合 48"/>
          <p:cNvGrpSpPr/>
          <p:nvPr/>
        </p:nvGrpSpPr>
        <p:grpSpPr bwMode="auto">
          <a:xfrm>
            <a:off x="5556250" y="4371658"/>
            <a:ext cx="6419850" cy="921385"/>
            <a:chOff x="867562" y="3535737"/>
            <a:chExt cx="6420056" cy="921372"/>
          </a:xfrm>
        </p:grpSpPr>
        <p:sp>
          <p:nvSpPr>
            <p:cNvPr id="50" name="文本框 49"/>
            <p:cNvSpPr txBox="1"/>
            <p:nvPr/>
          </p:nvSpPr>
          <p:spPr>
            <a:xfrm>
              <a:off x="867562" y="3535737"/>
              <a:ext cx="3113188" cy="398774"/>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044875"/>
                  </a:solidFill>
                  <a:latin typeface="+mj-lt"/>
                  <a:ea typeface="+mn-ea"/>
                </a:rPr>
                <a:t>python-ABM-mesa库</a:t>
              </a:r>
              <a:endParaRPr lang="zh-CN" altLang="en-US" sz="2000" b="1" dirty="0">
                <a:solidFill>
                  <a:srgbClr val="044875"/>
                </a:solidFill>
                <a:latin typeface="+mj-lt"/>
                <a:ea typeface="+mn-ea"/>
              </a:endParaRPr>
            </a:p>
          </p:txBody>
        </p:sp>
        <p:sp>
          <p:nvSpPr>
            <p:cNvPr id="51" name="文本框 50"/>
            <p:cNvSpPr txBox="1"/>
            <p:nvPr/>
          </p:nvSpPr>
          <p:spPr>
            <a:xfrm>
              <a:off x="1234287" y="3878632"/>
              <a:ext cx="6053331" cy="578477"/>
            </a:xfrm>
            <a:prstGeom prst="rect">
              <a:avLst/>
            </a:prstGeom>
            <a:noFill/>
          </p:spPr>
          <p:txBody>
            <a:bodyPr>
              <a:spAutoFit/>
            </a:bodyPr>
            <a:lstStyle/>
            <a:p>
              <a:pPr eaLnBrk="1" fontAlgn="auto" hangingPunct="1">
                <a:lnSpc>
                  <a:spcPts val="1900"/>
                </a:lnSpc>
                <a:spcBef>
                  <a:spcPts val="0"/>
                </a:spcBef>
                <a:spcAft>
                  <a:spcPts val="0"/>
                </a:spcAft>
                <a:defRPr/>
              </a:pPr>
              <a:r>
                <a:rPr lang="zh-CN" altLang="en-US" sz="1600" dirty="0">
                  <a:solidFill>
                    <a:schemeClr val="bg2">
                      <a:lumMod val="25000"/>
                    </a:schemeClr>
                  </a:solidFill>
                  <a:latin typeface="+mn-lt"/>
                  <a:ea typeface="+mn-ea"/>
                </a:rPr>
                <a:t>python-ABM-mesa库本身并不完善，其中代理模型十分有限，并不能满足项目中丰富的模式。</a:t>
              </a:r>
              <a:endParaRPr lang="zh-CN" altLang="en-US" sz="1600" dirty="0">
                <a:solidFill>
                  <a:schemeClr val="bg2">
                    <a:lumMod val="25000"/>
                  </a:schemeClr>
                </a:solidFill>
                <a:latin typeface="+mn-lt"/>
                <a:ea typeface="+mn-ea"/>
              </a:endParaRPr>
            </a:p>
          </p:txBody>
        </p:sp>
      </p:grpSp>
      <p:cxnSp>
        <p:nvCxnSpPr>
          <p:cNvPr id="59" name="直接连接符 58"/>
          <p:cNvCxnSpPr/>
          <p:nvPr/>
        </p:nvCxnSpPr>
        <p:spPr>
          <a:xfrm flipH="1">
            <a:off x="50800" y="5564188"/>
            <a:ext cx="12141200" cy="0"/>
          </a:xfrm>
          <a:prstGeom prst="line">
            <a:avLst/>
          </a:prstGeom>
          <a:ln w="19050">
            <a:solidFill>
              <a:srgbClr val="044875"/>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4</a:t>
            </a:r>
            <a:endParaRPr lang="en-US" altLang="zh-CN" sz="11500">
              <a:solidFill>
                <a:schemeClr val="bg1"/>
              </a:solidFill>
              <a:latin typeface="Impact" panose="020B0806030902050204"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12" name="文本框 11"/>
          <p:cNvSpPr txBox="1">
            <a:spLocks noChangeArrowheads="1"/>
          </p:cNvSpPr>
          <p:nvPr/>
        </p:nvSpPr>
        <p:spPr bwMode="auto">
          <a:xfrm>
            <a:off x="6791325" y="3632200"/>
            <a:ext cx="57277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a:solidFill>
                  <a:schemeClr val="bg1"/>
                </a:solidFill>
                <a:latin typeface="微软雅黑" panose="020B0503020204020204" pitchFamily="34" charset="-122"/>
                <a:ea typeface="微软雅黑" panose="020B0503020204020204" pitchFamily="34" charset="-122"/>
              </a:rPr>
              <a:t>计划安排</a:t>
            </a:r>
            <a:endParaRPr lang="zh-CN" altLang="en-US" sz="48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p:nvPr/>
        </p:nvGrpSpPr>
        <p:grpSpPr bwMode="auto">
          <a:xfrm>
            <a:off x="550863" y="82550"/>
            <a:ext cx="3541712" cy="583565"/>
            <a:chOff x="551544" y="82976"/>
            <a:chExt cx="3540396" cy="582556"/>
          </a:xfrm>
        </p:grpSpPr>
        <p:sp>
          <p:nvSpPr>
            <p:cNvPr id="7251" name="文本框 3"/>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计划安排</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2556"/>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p:cNvSpPr txBox="1">
            <a:spLocks noChangeArrowheads="1"/>
          </p:cNvSpPr>
          <p:nvPr/>
        </p:nvSpPr>
        <p:spPr bwMode="auto">
          <a:xfrm>
            <a:off x="10264775" y="6538913"/>
            <a:ext cx="15001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rgbClr val="044875"/>
                </a:solidFill>
                <a:latin typeface="微软雅黑" panose="020B0503020204020204" pitchFamily="34" charset="-122"/>
                <a:ea typeface="微软雅黑" panose="020B0503020204020204" pitchFamily="34" charset="-122"/>
              </a:rPr>
              <a:t>NKU</a:t>
            </a:r>
            <a:endParaRPr lang="en-US" altLang="zh-CN" sz="2000">
              <a:solidFill>
                <a:srgbClr val="044875"/>
              </a:solidFill>
              <a:latin typeface="微软雅黑" panose="020B0503020204020204" pitchFamily="34" charset="-122"/>
              <a:ea typeface="微软雅黑" panose="020B0503020204020204" pitchFamily="34" charset="-122"/>
            </a:endParaRPr>
          </a:p>
        </p:txBody>
      </p:sp>
      <p:grpSp>
        <p:nvGrpSpPr>
          <p:cNvPr id="9" name="组合 8"/>
          <p:cNvGrpSpPr/>
          <p:nvPr/>
        </p:nvGrpSpPr>
        <p:grpSpPr bwMode="auto">
          <a:xfrm>
            <a:off x="6907213" y="2155825"/>
            <a:ext cx="1041400" cy="1041400"/>
            <a:chOff x="6907679" y="2155364"/>
            <a:chExt cx="1041578" cy="1041578"/>
          </a:xfrm>
        </p:grpSpPr>
        <p:sp>
          <p:nvSpPr>
            <p:cNvPr id="10" name="任意多边形 9"/>
            <p:cNvSpPr/>
            <p:nvPr/>
          </p:nvSpPr>
          <p:spPr>
            <a:xfrm>
              <a:off x="6907679" y="215536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8416" tIns="208416" rIns="208416" bIns="208416" spcCol="1270" anchor="ctr"/>
            <a:lstStyle/>
            <a:p>
              <a:pPr algn="ctr" defTabSz="1955800" eaLnBrk="1" fontAlgn="auto" hangingPunct="1">
                <a:lnSpc>
                  <a:spcPct val="90000"/>
                </a:lnSpc>
                <a:spcAft>
                  <a:spcPct val="35000"/>
                </a:spcAft>
                <a:defRPr/>
              </a:pPr>
              <a:endParaRPr lang="zh-CN" altLang="en-US" sz="4400"/>
            </a:p>
          </p:txBody>
        </p:sp>
        <p:sp>
          <p:nvSpPr>
            <p:cNvPr id="7250" name="Freeform 59"/>
            <p:cNvSpPr>
              <a:spLocks noEditPoints="1"/>
            </p:cNvSpPr>
            <p:nvPr/>
          </p:nvSpPr>
          <p:spPr bwMode="auto">
            <a:xfrm>
              <a:off x="7172480" y="2487626"/>
              <a:ext cx="511976" cy="387388"/>
            </a:xfrm>
            <a:custGeom>
              <a:avLst/>
              <a:gdLst>
                <a:gd name="T0" fmla="*/ 361662614 w 111"/>
                <a:gd name="T1" fmla="*/ 42538892 h 84"/>
                <a:gd name="T2" fmla="*/ 616949530 w 111"/>
                <a:gd name="T3" fmla="*/ 85073172 h 84"/>
                <a:gd name="T4" fmla="*/ 425484343 w 111"/>
                <a:gd name="T5" fmla="*/ 1084686400 h 84"/>
                <a:gd name="T6" fmla="*/ 106371086 w 111"/>
                <a:gd name="T7" fmla="*/ 1020882674 h 84"/>
                <a:gd name="T8" fmla="*/ 361662614 w 111"/>
                <a:gd name="T9" fmla="*/ 42538892 h 84"/>
                <a:gd name="T10" fmla="*/ 425484343 w 111"/>
                <a:gd name="T11" fmla="*/ 1446248533 h 84"/>
                <a:gd name="T12" fmla="*/ 361662614 w 111"/>
                <a:gd name="T13" fmla="*/ 1616394877 h 84"/>
                <a:gd name="T14" fmla="*/ 2147483646 w 111"/>
                <a:gd name="T15" fmla="*/ 1616394877 h 84"/>
                <a:gd name="T16" fmla="*/ 2147483646 w 111"/>
                <a:gd name="T17" fmla="*/ 1616394877 h 84"/>
                <a:gd name="T18" fmla="*/ 2147483646 w 111"/>
                <a:gd name="T19" fmla="*/ 1531321705 h 84"/>
                <a:gd name="T20" fmla="*/ 2147483646 w 111"/>
                <a:gd name="T21" fmla="*/ 574247369 h 84"/>
                <a:gd name="T22" fmla="*/ 2147483646 w 111"/>
                <a:gd name="T23" fmla="*/ 552977923 h 84"/>
                <a:gd name="T24" fmla="*/ 2147483646 w 111"/>
                <a:gd name="T25" fmla="*/ 510439031 h 84"/>
                <a:gd name="T26" fmla="*/ 2042323000 w 111"/>
                <a:gd name="T27" fmla="*/ 233950070 h 84"/>
                <a:gd name="T28" fmla="*/ 2021050628 w 111"/>
                <a:gd name="T29" fmla="*/ 212685236 h 84"/>
                <a:gd name="T30" fmla="*/ 1978501271 w 111"/>
                <a:gd name="T31" fmla="*/ 212685236 h 84"/>
                <a:gd name="T32" fmla="*/ 702048243 w 111"/>
                <a:gd name="T33" fmla="*/ 212685236 h 84"/>
                <a:gd name="T34" fmla="*/ 702048243 w 111"/>
                <a:gd name="T35" fmla="*/ 361562133 h 84"/>
                <a:gd name="T36" fmla="*/ 1893402558 w 111"/>
                <a:gd name="T37" fmla="*/ 361562133 h 84"/>
                <a:gd name="T38" fmla="*/ 1872130186 w 111"/>
                <a:gd name="T39" fmla="*/ 616781649 h 84"/>
                <a:gd name="T40" fmla="*/ 1872130186 w 111"/>
                <a:gd name="T41" fmla="*/ 659320541 h 84"/>
                <a:gd name="T42" fmla="*/ 1914679542 w 111"/>
                <a:gd name="T43" fmla="*/ 659320541 h 84"/>
                <a:gd name="T44" fmla="*/ 2147483646 w 111"/>
                <a:gd name="T45" fmla="*/ 659320541 h 84"/>
                <a:gd name="T46" fmla="*/ 2147483646 w 111"/>
                <a:gd name="T47" fmla="*/ 1446248533 h 84"/>
                <a:gd name="T48" fmla="*/ 425484343 w 111"/>
                <a:gd name="T49" fmla="*/ 1446248533 h 84"/>
                <a:gd name="T50" fmla="*/ 2147483646 w 111"/>
                <a:gd name="T51" fmla="*/ 574247369 h 84"/>
                <a:gd name="T52" fmla="*/ 1957224287 w 111"/>
                <a:gd name="T53" fmla="*/ 574247369 h 84"/>
                <a:gd name="T54" fmla="*/ 1978501271 w 111"/>
                <a:gd name="T55" fmla="*/ 404096413 h 84"/>
                <a:gd name="T56" fmla="*/ 2147483646 w 111"/>
                <a:gd name="T57" fmla="*/ 574247369 h 84"/>
                <a:gd name="T58" fmla="*/ 723320615 w 111"/>
                <a:gd name="T59" fmla="*/ 957074336 h 84"/>
                <a:gd name="T60" fmla="*/ 1680660387 w 111"/>
                <a:gd name="T61" fmla="*/ 957074336 h 84"/>
                <a:gd name="T62" fmla="*/ 1680660387 w 111"/>
                <a:gd name="T63" fmla="*/ 1020882674 h 84"/>
                <a:gd name="T64" fmla="*/ 723320615 w 111"/>
                <a:gd name="T65" fmla="*/ 1020882674 h 84"/>
                <a:gd name="T66" fmla="*/ 723320615 w 111"/>
                <a:gd name="T67" fmla="*/ 957074336 h 84"/>
                <a:gd name="T68" fmla="*/ 723320615 w 111"/>
                <a:gd name="T69" fmla="*/ 723124267 h 84"/>
                <a:gd name="T70" fmla="*/ 1595566285 w 111"/>
                <a:gd name="T71" fmla="*/ 723124267 h 84"/>
                <a:gd name="T72" fmla="*/ 1595566285 w 111"/>
                <a:gd name="T73" fmla="*/ 786927993 h 84"/>
                <a:gd name="T74" fmla="*/ 723320615 w 111"/>
                <a:gd name="T75" fmla="*/ 786927993 h 84"/>
                <a:gd name="T76" fmla="*/ 723320615 w 111"/>
                <a:gd name="T77" fmla="*/ 723124267 h 84"/>
                <a:gd name="T78" fmla="*/ 723320615 w 111"/>
                <a:gd name="T79" fmla="*/ 489174197 h 84"/>
                <a:gd name="T80" fmla="*/ 1595566285 w 111"/>
                <a:gd name="T81" fmla="*/ 489174197 h 84"/>
                <a:gd name="T82" fmla="*/ 1595566285 w 111"/>
                <a:gd name="T83" fmla="*/ 552977923 h 84"/>
                <a:gd name="T84" fmla="*/ 723320615 w 111"/>
                <a:gd name="T85" fmla="*/ 552977923 h 84"/>
                <a:gd name="T86" fmla="*/ 723320615 w 111"/>
                <a:gd name="T87" fmla="*/ 489174197 h 84"/>
                <a:gd name="T88" fmla="*/ 85098714 w 111"/>
                <a:gd name="T89" fmla="*/ 1488782813 h 84"/>
                <a:gd name="T90" fmla="*/ 212742171 w 111"/>
                <a:gd name="T91" fmla="*/ 1531321705 h 84"/>
                <a:gd name="T92" fmla="*/ 212742171 w 111"/>
                <a:gd name="T93" fmla="*/ 1680198603 h 84"/>
                <a:gd name="T94" fmla="*/ 106371086 w 111"/>
                <a:gd name="T95" fmla="*/ 1786541221 h 84"/>
                <a:gd name="T96" fmla="*/ 42549357 w 111"/>
                <a:gd name="T97" fmla="*/ 1765271775 h 84"/>
                <a:gd name="T98" fmla="*/ 0 w 111"/>
                <a:gd name="T99" fmla="*/ 1616394877 h 84"/>
                <a:gd name="T100" fmla="*/ 85098714 w 111"/>
                <a:gd name="T101" fmla="*/ 1488782813 h 84"/>
                <a:gd name="T102" fmla="*/ 85098714 w 111"/>
                <a:gd name="T103" fmla="*/ 1084686400 h 84"/>
                <a:gd name="T104" fmla="*/ 42549357 w 111"/>
                <a:gd name="T105" fmla="*/ 1446248533 h 84"/>
                <a:gd name="T106" fmla="*/ 276563900 w 111"/>
                <a:gd name="T107" fmla="*/ 1510052259 h 84"/>
                <a:gd name="T108" fmla="*/ 382934986 w 111"/>
                <a:gd name="T109" fmla="*/ 1148490126 h 84"/>
                <a:gd name="T110" fmla="*/ 85098714 w 111"/>
                <a:gd name="T111" fmla="*/ 1084686400 h 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 name="组合 4"/>
          <p:cNvGrpSpPr/>
          <p:nvPr/>
        </p:nvGrpSpPr>
        <p:grpSpPr bwMode="auto">
          <a:xfrm>
            <a:off x="4198938" y="2155825"/>
            <a:ext cx="1041400" cy="1041400"/>
            <a:chOff x="4199225" y="2155364"/>
            <a:chExt cx="1041578" cy="1041578"/>
          </a:xfrm>
        </p:grpSpPr>
        <p:sp>
          <p:nvSpPr>
            <p:cNvPr id="22" name="任意多边形 21"/>
            <p:cNvSpPr/>
            <p:nvPr/>
          </p:nvSpPr>
          <p:spPr>
            <a:xfrm>
              <a:off x="4199225" y="215536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7248" name="Freeform 74"/>
            <p:cNvSpPr>
              <a:spLocks noEditPoints="1"/>
            </p:cNvSpPr>
            <p:nvPr/>
          </p:nvSpPr>
          <p:spPr bwMode="auto">
            <a:xfrm>
              <a:off x="4492253" y="2527232"/>
              <a:ext cx="455523" cy="297842"/>
            </a:xfrm>
            <a:custGeom>
              <a:avLst/>
              <a:gdLst>
                <a:gd name="T0" fmla="*/ 381084100 w 99"/>
                <a:gd name="T1" fmla="*/ 1217793459 h 65"/>
                <a:gd name="T2" fmla="*/ 1122086585 w 99"/>
                <a:gd name="T3" fmla="*/ 1364767030 h 65"/>
                <a:gd name="T4" fmla="*/ 1841914152 w 99"/>
                <a:gd name="T5" fmla="*/ 1196797889 h 65"/>
                <a:gd name="T6" fmla="*/ 1841914152 w 99"/>
                <a:gd name="T7" fmla="*/ 482916437 h 65"/>
                <a:gd name="T8" fmla="*/ 1122086585 w 99"/>
                <a:gd name="T9" fmla="*/ 587898868 h 65"/>
                <a:gd name="T10" fmla="*/ 381084100 w 99"/>
                <a:gd name="T11" fmla="*/ 482916437 h 65"/>
                <a:gd name="T12" fmla="*/ 381084100 w 99"/>
                <a:gd name="T13" fmla="*/ 1217793459 h 65"/>
                <a:gd name="T14" fmla="*/ 2095971753 w 99"/>
                <a:gd name="T15" fmla="*/ 167969141 h 65"/>
                <a:gd name="T16" fmla="*/ 2095971753 w 99"/>
                <a:gd name="T17" fmla="*/ 356938435 h 65"/>
                <a:gd name="T18" fmla="*/ 1122086585 w 99"/>
                <a:gd name="T19" fmla="*/ 503912007 h 65"/>
                <a:gd name="T20" fmla="*/ 148201417 w 99"/>
                <a:gd name="T21" fmla="*/ 356938435 h 65"/>
                <a:gd name="T22" fmla="*/ 148201417 w 99"/>
                <a:gd name="T23" fmla="*/ 713876870 h 65"/>
                <a:gd name="T24" fmla="*/ 190542050 w 99"/>
                <a:gd name="T25" fmla="*/ 776868162 h 65"/>
                <a:gd name="T26" fmla="*/ 105856183 w 99"/>
                <a:gd name="T27" fmla="*/ 860855024 h 65"/>
                <a:gd name="T28" fmla="*/ 42340633 w 99"/>
                <a:gd name="T29" fmla="*/ 776868162 h 65"/>
                <a:gd name="T30" fmla="*/ 84685867 w 99"/>
                <a:gd name="T31" fmla="*/ 713876870 h 65"/>
                <a:gd name="T32" fmla="*/ 84685867 w 99"/>
                <a:gd name="T33" fmla="*/ 167969141 h 65"/>
                <a:gd name="T34" fmla="*/ 1122086585 w 99"/>
                <a:gd name="T35" fmla="*/ 0 h 65"/>
                <a:gd name="T36" fmla="*/ 2095971753 w 99"/>
                <a:gd name="T37" fmla="*/ 167969141 h 65"/>
                <a:gd name="T38" fmla="*/ 169371734 w 99"/>
                <a:gd name="T39" fmla="*/ 881850594 h 65"/>
                <a:gd name="T40" fmla="*/ 63515550 w 99"/>
                <a:gd name="T41" fmla="*/ 881850594 h 65"/>
                <a:gd name="T42" fmla="*/ 0 w 99"/>
                <a:gd name="T43" fmla="*/ 1217793459 h 65"/>
                <a:gd name="T44" fmla="*/ 42340633 w 99"/>
                <a:gd name="T45" fmla="*/ 1217793459 h 65"/>
                <a:gd name="T46" fmla="*/ 63515550 w 99"/>
                <a:gd name="T47" fmla="*/ 1175797737 h 65"/>
                <a:gd name="T48" fmla="*/ 63515550 w 99"/>
                <a:gd name="T49" fmla="*/ 1217793459 h 65"/>
                <a:gd name="T50" fmla="*/ 127026500 w 99"/>
                <a:gd name="T51" fmla="*/ 1238789029 h 65"/>
                <a:gd name="T52" fmla="*/ 148201417 w 99"/>
                <a:gd name="T53" fmla="*/ 1196797889 h 65"/>
                <a:gd name="T54" fmla="*/ 148201417 w 99"/>
                <a:gd name="T55" fmla="*/ 1238789029 h 65"/>
                <a:gd name="T56" fmla="*/ 169371734 w 99"/>
                <a:gd name="T57" fmla="*/ 1238789029 h 65"/>
                <a:gd name="T58" fmla="*/ 169371734 w 99"/>
                <a:gd name="T59" fmla="*/ 1070815305 h 65"/>
                <a:gd name="T60" fmla="*/ 190542050 w 99"/>
                <a:gd name="T61" fmla="*/ 1217793459 h 65"/>
                <a:gd name="T62" fmla="*/ 232887284 w 99"/>
                <a:gd name="T63" fmla="*/ 1217793459 h 65"/>
                <a:gd name="T64" fmla="*/ 169371734 w 99"/>
                <a:gd name="T65" fmla="*/ 881850594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 name="组合 10"/>
          <p:cNvGrpSpPr/>
          <p:nvPr/>
        </p:nvGrpSpPr>
        <p:grpSpPr bwMode="auto">
          <a:xfrm>
            <a:off x="6907213" y="3719513"/>
            <a:ext cx="1041400" cy="1041400"/>
            <a:chOff x="6907679" y="3719090"/>
            <a:chExt cx="1041578" cy="1041578"/>
          </a:xfrm>
        </p:grpSpPr>
        <p:sp>
          <p:nvSpPr>
            <p:cNvPr id="12" name="任意多边形 11"/>
            <p:cNvSpPr/>
            <p:nvPr/>
          </p:nvSpPr>
          <p:spPr>
            <a:xfrm>
              <a:off x="6907679" y="371909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34" name="Freeform 30"/>
            <p:cNvSpPr>
              <a:spLocks noEditPoints="1"/>
            </p:cNvSpPr>
            <p:nvPr/>
          </p:nvSpPr>
          <p:spPr bwMode="auto">
            <a:xfrm>
              <a:off x="7258576" y="4016003"/>
              <a:ext cx="339783" cy="447752"/>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7" name="组合 16"/>
          <p:cNvGrpSpPr/>
          <p:nvPr/>
        </p:nvGrpSpPr>
        <p:grpSpPr bwMode="auto">
          <a:xfrm>
            <a:off x="4198938" y="3719513"/>
            <a:ext cx="1041400" cy="1041400"/>
            <a:chOff x="4199225" y="3719090"/>
            <a:chExt cx="1041578" cy="1041578"/>
          </a:xfrm>
        </p:grpSpPr>
        <p:sp>
          <p:nvSpPr>
            <p:cNvPr id="18" name="任意多边形 17"/>
            <p:cNvSpPr/>
            <p:nvPr/>
          </p:nvSpPr>
          <p:spPr>
            <a:xfrm>
              <a:off x="4199225" y="371909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35" name="Freeform 71"/>
            <p:cNvSpPr>
              <a:spLocks noEditPoints="1"/>
            </p:cNvSpPr>
            <p:nvPr/>
          </p:nvSpPr>
          <p:spPr bwMode="auto">
            <a:xfrm>
              <a:off x="4504077" y="3989011"/>
              <a:ext cx="431874" cy="457278"/>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3" name="组合 12"/>
          <p:cNvGrpSpPr/>
          <p:nvPr/>
        </p:nvGrpSpPr>
        <p:grpSpPr bwMode="auto">
          <a:xfrm>
            <a:off x="5553075" y="4500563"/>
            <a:ext cx="1041400" cy="1041400"/>
            <a:chOff x="5553452" y="4500954"/>
            <a:chExt cx="1041578" cy="1041578"/>
          </a:xfrm>
        </p:grpSpPr>
        <p:sp>
          <p:nvSpPr>
            <p:cNvPr id="14" name="任意多边形 13"/>
            <p:cNvSpPr/>
            <p:nvPr/>
          </p:nvSpPr>
          <p:spPr>
            <a:xfrm>
              <a:off x="5553452" y="450095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7242" name="Freeform 306"/>
            <p:cNvSpPr>
              <a:spLocks noEditPoints="1"/>
            </p:cNvSpPr>
            <p:nvPr/>
          </p:nvSpPr>
          <p:spPr bwMode="auto">
            <a:xfrm>
              <a:off x="5845528" y="4819420"/>
              <a:ext cx="457426" cy="455348"/>
            </a:xfrm>
            <a:custGeom>
              <a:avLst/>
              <a:gdLst>
                <a:gd name="T0" fmla="*/ 1280922173 w 99"/>
                <a:gd name="T1" fmla="*/ 190395257 h 99"/>
                <a:gd name="T2" fmla="*/ 1729245858 w 99"/>
                <a:gd name="T3" fmla="*/ 211552841 h 99"/>
                <a:gd name="T4" fmla="*/ 1686548144 w 99"/>
                <a:gd name="T5" fmla="*/ 423101083 h 99"/>
                <a:gd name="T6" fmla="*/ 2049476401 w 99"/>
                <a:gd name="T7" fmla="*/ 655811507 h 99"/>
                <a:gd name="T8" fmla="*/ 1921383260 w 99"/>
                <a:gd name="T9" fmla="*/ 803896196 h 99"/>
                <a:gd name="T10" fmla="*/ 2113520661 w 99"/>
                <a:gd name="T11" fmla="*/ 1205844295 h 99"/>
                <a:gd name="T12" fmla="*/ 1921383260 w 99"/>
                <a:gd name="T13" fmla="*/ 1269307847 h 99"/>
                <a:gd name="T14" fmla="*/ 1900032092 w 99"/>
                <a:gd name="T15" fmla="*/ 1713566513 h 99"/>
                <a:gd name="T16" fmla="*/ 1707894691 w 99"/>
                <a:gd name="T17" fmla="*/ 1671260545 h 99"/>
                <a:gd name="T18" fmla="*/ 1451713028 w 99"/>
                <a:gd name="T19" fmla="*/ 2052051059 h 99"/>
                <a:gd name="T20" fmla="*/ 1302268720 w 99"/>
                <a:gd name="T21" fmla="*/ 1903966370 h 99"/>
                <a:gd name="T22" fmla="*/ 896647369 w 99"/>
                <a:gd name="T23" fmla="*/ 2094361627 h 99"/>
                <a:gd name="T24" fmla="*/ 832598488 w 99"/>
                <a:gd name="T25" fmla="*/ 1925119355 h 99"/>
                <a:gd name="T26" fmla="*/ 384274804 w 99"/>
                <a:gd name="T27" fmla="*/ 1882808786 h 99"/>
                <a:gd name="T28" fmla="*/ 426972518 w 99"/>
                <a:gd name="T29" fmla="*/ 1692413529 h 99"/>
                <a:gd name="T30" fmla="*/ 64044260 w 99"/>
                <a:gd name="T31" fmla="*/ 1438550120 h 99"/>
                <a:gd name="T32" fmla="*/ 192137402 w 99"/>
                <a:gd name="T33" fmla="*/ 1290465431 h 99"/>
                <a:gd name="T34" fmla="*/ 0 w 99"/>
                <a:gd name="T35" fmla="*/ 888517333 h 99"/>
                <a:gd name="T36" fmla="*/ 192137402 w 99"/>
                <a:gd name="T37" fmla="*/ 825053780 h 99"/>
                <a:gd name="T38" fmla="*/ 213488569 w 99"/>
                <a:gd name="T39" fmla="*/ 380795114 h 99"/>
                <a:gd name="T40" fmla="*/ 405625971 w 99"/>
                <a:gd name="T41" fmla="*/ 423101083 h 99"/>
                <a:gd name="T42" fmla="*/ 661807633 w 99"/>
                <a:gd name="T43" fmla="*/ 63463553 h 99"/>
                <a:gd name="T44" fmla="*/ 811251942 w 99"/>
                <a:gd name="T45" fmla="*/ 190395257 h 99"/>
                <a:gd name="T46" fmla="*/ 1216873292 w 99"/>
                <a:gd name="T47" fmla="*/ 0 h 99"/>
                <a:gd name="T48" fmla="*/ 768554228 w 99"/>
                <a:gd name="T49" fmla="*/ 1227001878 h 99"/>
                <a:gd name="T50" fmla="*/ 960691630 w 99"/>
                <a:gd name="T51" fmla="*/ 994291454 h 99"/>
                <a:gd name="T52" fmla="*/ 1238224459 w 99"/>
                <a:gd name="T53" fmla="*/ 1163533726 h 99"/>
                <a:gd name="T54" fmla="*/ 1366317601 w 99"/>
                <a:gd name="T55" fmla="*/ 1184691310 h 99"/>
                <a:gd name="T56" fmla="*/ 1152829032 w 99"/>
                <a:gd name="T57" fmla="*/ 1142380742 h 99"/>
                <a:gd name="T58" fmla="*/ 1238224459 w 99"/>
                <a:gd name="T59" fmla="*/ 1459707704 h 99"/>
                <a:gd name="T60" fmla="*/ 1515757289 w 99"/>
                <a:gd name="T61" fmla="*/ 1502018272 h 99"/>
                <a:gd name="T62" fmla="*/ 1515757289 w 99"/>
                <a:gd name="T63" fmla="*/ 592343355 h 99"/>
                <a:gd name="T64" fmla="*/ 597763373 w 99"/>
                <a:gd name="T65" fmla="*/ 592343355 h 99"/>
                <a:gd name="T66" fmla="*/ 597763373 w 99"/>
                <a:gd name="T67" fmla="*/ 1502018272 h 99"/>
                <a:gd name="T68" fmla="*/ 1174180199 w 99"/>
                <a:gd name="T69" fmla="*/ 1671260545 h 99"/>
                <a:gd name="T70" fmla="*/ 1024735890 w 99"/>
                <a:gd name="T71" fmla="*/ 1396239552 h 99"/>
                <a:gd name="T72" fmla="*/ 747203061 w 99"/>
                <a:gd name="T73" fmla="*/ 1586639408 h 99"/>
                <a:gd name="T74" fmla="*/ 896647369 w 99"/>
                <a:gd name="T75" fmla="*/ 1502018272 h 99"/>
                <a:gd name="T76" fmla="*/ 960691630 w 99"/>
                <a:gd name="T77" fmla="*/ 1100070174 h 99"/>
                <a:gd name="T78" fmla="*/ 811251942 w 99"/>
                <a:gd name="T79" fmla="*/ 1248154863 h 99"/>
                <a:gd name="T80" fmla="*/ 1088784771 w 99"/>
                <a:gd name="T81" fmla="*/ 782743212 h 99"/>
                <a:gd name="T82" fmla="*/ 1088784771 w 99"/>
                <a:gd name="T83" fmla="*/ 973138469 h 99"/>
                <a:gd name="T84" fmla="*/ 1088784771 w 99"/>
                <a:gd name="T85" fmla="*/ 782743212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3" name="组合 22"/>
          <p:cNvGrpSpPr/>
          <p:nvPr/>
        </p:nvGrpSpPr>
        <p:grpSpPr bwMode="auto">
          <a:xfrm>
            <a:off x="4610100" y="2152650"/>
            <a:ext cx="2914650" cy="2640013"/>
            <a:chOff x="4609333" y="2151997"/>
            <a:chExt cx="2915626" cy="2641183"/>
          </a:xfrm>
        </p:grpSpPr>
        <p:cxnSp>
          <p:nvCxnSpPr>
            <p:cNvPr id="26" name="直接箭头连接符 25"/>
            <p:cNvCxnSpPr/>
            <p:nvPr/>
          </p:nvCxnSpPr>
          <p:spPr>
            <a:xfrm rot="4020000" flipV="1">
              <a:off x="6591975" y="2200448"/>
              <a:ext cx="289053" cy="192151"/>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4020000" flipH="1">
              <a:off x="5275496" y="4552578"/>
              <a:ext cx="289053" cy="192152"/>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619781" y="4531126"/>
              <a:ext cx="287434" cy="192173"/>
            </a:xfrm>
            <a:prstGeom prst="straightConnector1">
              <a:avLst/>
            </a:prstGeom>
            <a:ln w="38100">
              <a:solidFill>
                <a:schemeClr val="bg2">
                  <a:lumMod val="2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7560000" flipH="1">
              <a:off x="4561676" y="3347925"/>
              <a:ext cx="289053" cy="193740"/>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14160000" flipH="1" flipV="1">
              <a:off x="7284357" y="3355071"/>
              <a:ext cx="287465" cy="193740"/>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5266778" y="2199643"/>
              <a:ext cx="289022" cy="193761"/>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bwMode="auto">
          <a:xfrm>
            <a:off x="5553075" y="1373188"/>
            <a:ext cx="1041400" cy="1041400"/>
            <a:chOff x="5553452" y="1373500"/>
            <a:chExt cx="1041578" cy="1041578"/>
          </a:xfrm>
        </p:grpSpPr>
        <p:sp>
          <p:nvSpPr>
            <p:cNvPr id="8" name="任意多边形 7"/>
            <p:cNvSpPr/>
            <p:nvPr/>
          </p:nvSpPr>
          <p:spPr>
            <a:xfrm>
              <a:off x="5553452" y="137350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48" name="Freeform 48"/>
            <p:cNvSpPr>
              <a:spLocks noEditPoints="1"/>
            </p:cNvSpPr>
            <p:nvPr/>
          </p:nvSpPr>
          <p:spPr bwMode="auto">
            <a:xfrm>
              <a:off x="5913877" y="1649772"/>
              <a:ext cx="320730" cy="509674"/>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4" name="组合 23"/>
          <p:cNvGrpSpPr/>
          <p:nvPr/>
        </p:nvGrpSpPr>
        <p:grpSpPr bwMode="auto">
          <a:xfrm>
            <a:off x="5224463" y="2457450"/>
            <a:ext cx="1687512" cy="1954213"/>
            <a:chOff x="5225107" y="2457523"/>
            <a:chExt cx="1687472" cy="1954095"/>
          </a:xfrm>
        </p:grpSpPr>
        <p:sp>
          <p:nvSpPr>
            <p:cNvPr id="50" name="等腰三角形 49"/>
            <p:cNvSpPr/>
            <p:nvPr/>
          </p:nvSpPr>
          <p:spPr>
            <a:xfrm>
              <a:off x="5266381" y="2457523"/>
              <a:ext cx="1614449" cy="406375"/>
            </a:xfrm>
            <a:prstGeom prst="triangle">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任意多边形 52"/>
            <p:cNvSpPr/>
            <p:nvPr/>
          </p:nvSpPr>
          <p:spPr>
            <a:xfrm>
              <a:off x="5225107" y="2911521"/>
              <a:ext cx="765157" cy="1500097"/>
            </a:xfrm>
            <a:custGeom>
              <a:avLst/>
              <a:gdLst>
                <a:gd name="connsiteX0" fmla="*/ 0 w 850900"/>
                <a:gd name="connsiteY0" fmla="*/ 0 h 1536700"/>
                <a:gd name="connsiteX1" fmla="*/ 850900 w 850900"/>
                <a:gd name="connsiteY1" fmla="*/ 1536700 h 1536700"/>
                <a:gd name="connsiteX2" fmla="*/ 0 w 850900"/>
                <a:gd name="connsiteY2" fmla="*/ 1117600 h 1536700"/>
                <a:gd name="connsiteX3" fmla="*/ 0 w 850900"/>
                <a:gd name="connsiteY3" fmla="*/ 0 h 1536700"/>
              </a:gdLst>
              <a:ahLst/>
              <a:cxnLst>
                <a:cxn ang="0">
                  <a:pos x="connsiteX0" y="connsiteY0"/>
                </a:cxn>
                <a:cxn ang="0">
                  <a:pos x="connsiteX1" y="connsiteY1"/>
                </a:cxn>
                <a:cxn ang="0">
                  <a:pos x="connsiteX2" y="connsiteY2"/>
                </a:cxn>
                <a:cxn ang="0">
                  <a:pos x="connsiteX3" y="connsiteY3"/>
                </a:cxn>
              </a:cxnLst>
              <a:rect l="l" t="t" r="r" b="b"/>
              <a:pathLst>
                <a:path w="850900" h="1536700">
                  <a:moveTo>
                    <a:pt x="0" y="0"/>
                  </a:moveTo>
                  <a:lnTo>
                    <a:pt x="850900" y="1536700"/>
                  </a:lnTo>
                  <a:lnTo>
                    <a:pt x="0" y="1117600"/>
                  </a:lnTo>
                  <a:cubicBezTo>
                    <a:pt x="2117" y="745067"/>
                    <a:pt x="4233" y="372533"/>
                    <a:pt x="0" y="0"/>
                  </a:cubicBezTo>
                  <a:close/>
                </a:path>
              </a:pathLst>
            </a:custGeom>
            <a:noFill/>
            <a:ln w="381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任意多边形 53"/>
            <p:cNvSpPr/>
            <p:nvPr/>
          </p:nvSpPr>
          <p:spPr>
            <a:xfrm flipH="1">
              <a:off x="6074399" y="2903584"/>
              <a:ext cx="838180" cy="1508034"/>
            </a:xfrm>
            <a:custGeom>
              <a:avLst/>
              <a:gdLst>
                <a:gd name="connsiteX0" fmla="*/ 0 w 850900"/>
                <a:gd name="connsiteY0" fmla="*/ 0 h 1536700"/>
                <a:gd name="connsiteX1" fmla="*/ 850900 w 850900"/>
                <a:gd name="connsiteY1" fmla="*/ 1536700 h 1536700"/>
                <a:gd name="connsiteX2" fmla="*/ 0 w 850900"/>
                <a:gd name="connsiteY2" fmla="*/ 1117600 h 1536700"/>
                <a:gd name="connsiteX3" fmla="*/ 0 w 850900"/>
                <a:gd name="connsiteY3" fmla="*/ 0 h 1536700"/>
              </a:gdLst>
              <a:ahLst/>
              <a:cxnLst>
                <a:cxn ang="0">
                  <a:pos x="connsiteX0" y="connsiteY0"/>
                </a:cxn>
                <a:cxn ang="0">
                  <a:pos x="connsiteX1" y="connsiteY1"/>
                </a:cxn>
                <a:cxn ang="0">
                  <a:pos x="connsiteX2" y="connsiteY2"/>
                </a:cxn>
                <a:cxn ang="0">
                  <a:pos x="connsiteX3" y="connsiteY3"/>
                </a:cxn>
              </a:cxnLst>
              <a:rect l="l" t="t" r="r" b="b"/>
              <a:pathLst>
                <a:path w="850900" h="1536700">
                  <a:moveTo>
                    <a:pt x="0" y="0"/>
                  </a:moveTo>
                  <a:lnTo>
                    <a:pt x="850900" y="1536700"/>
                  </a:lnTo>
                  <a:lnTo>
                    <a:pt x="0" y="1117600"/>
                  </a:lnTo>
                  <a:cubicBezTo>
                    <a:pt x="2117" y="745067"/>
                    <a:pt x="4233" y="372533"/>
                    <a:pt x="0" y="0"/>
                  </a:cubicBezTo>
                  <a:close/>
                </a:path>
              </a:pathLst>
            </a:custGeom>
            <a:noFill/>
            <a:ln w="381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3" name="文本框 92"/>
          <p:cNvSpPr txBox="1">
            <a:spLocks noChangeArrowheads="1"/>
          </p:cNvSpPr>
          <p:nvPr/>
        </p:nvSpPr>
        <p:spPr bwMode="auto">
          <a:xfrm>
            <a:off x="5449888" y="3221673"/>
            <a:ext cx="11699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a:solidFill>
                  <a:srgbClr val="044875"/>
                </a:solidFill>
              </a:rPr>
              <a:t>DEAL</a:t>
            </a:r>
            <a:endParaRPr lang="en-US" altLang="zh-CN" sz="2400" b="1">
              <a:solidFill>
                <a:srgbClr val="044875"/>
              </a:solidFill>
            </a:endParaRPr>
          </a:p>
        </p:txBody>
      </p:sp>
      <p:grpSp>
        <p:nvGrpSpPr>
          <p:cNvPr id="94" name="组合 93"/>
          <p:cNvGrpSpPr/>
          <p:nvPr/>
        </p:nvGrpSpPr>
        <p:grpSpPr bwMode="auto">
          <a:xfrm>
            <a:off x="7800975" y="1546225"/>
            <a:ext cx="4287520" cy="825500"/>
            <a:chOff x="7713778" y="1316467"/>
            <a:chExt cx="4287180" cy="825393"/>
          </a:xfrm>
        </p:grpSpPr>
        <p:sp>
          <p:nvSpPr>
            <p:cNvPr id="60" name="文本框 59"/>
            <p:cNvSpPr txBox="1"/>
            <p:nvPr/>
          </p:nvSpPr>
          <p:spPr bwMode="auto">
            <a:xfrm>
              <a:off x="8875419" y="1419959"/>
              <a:ext cx="3125539" cy="526982"/>
            </a:xfrm>
            <a:prstGeom prst="rect">
              <a:avLst/>
            </a:prstGeom>
            <a:noFill/>
          </p:spPr>
          <p:txBody>
            <a:bodyPr>
              <a:spAutoFit/>
            </a:bodyPr>
            <a:lstStyle/>
            <a:p>
              <a:pPr eaLnBrk="1" fontAlgn="auto" hangingPunct="1">
                <a:lnSpc>
                  <a:spcPts val="1700"/>
                </a:lnSpc>
                <a:spcBef>
                  <a:spcPts val="0"/>
                </a:spcBef>
                <a:spcAft>
                  <a:spcPts val="0"/>
                </a:spcAft>
                <a:defRPr/>
              </a:pP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放宽</a:t>
              </a: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模型，</a:t>
              </a: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用机器学习</a:t>
              </a: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参数</a:t>
              </a: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替代初代模型中的外生变量。</a:t>
              </a:r>
              <a:endPar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sp>
          <p:nvSpPr>
            <p:cNvPr id="58" name="文本框 57"/>
            <p:cNvSpPr txBox="1"/>
            <p:nvPr/>
          </p:nvSpPr>
          <p:spPr>
            <a:xfrm>
              <a:off x="7713778" y="1427578"/>
              <a:ext cx="1500069" cy="646030"/>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04</a:t>
              </a:r>
              <a:endParaRPr lang="zh-CN" altLang="en-US" sz="3600" dirty="0">
                <a:solidFill>
                  <a:schemeClr val="bg2">
                    <a:lumMod val="25000"/>
                  </a:schemeClr>
                </a:solidFill>
                <a:latin typeface="Impact" panose="020B0806030902050204" pitchFamily="34" charset="0"/>
                <a:ea typeface="+mn-ea"/>
              </a:endParaRPr>
            </a:p>
          </p:txBody>
        </p:sp>
        <p:sp>
          <p:nvSpPr>
            <p:cNvPr id="92" name="椭圆 91"/>
            <p:cNvSpPr/>
            <p:nvPr/>
          </p:nvSpPr>
          <p:spPr>
            <a:xfrm>
              <a:off x="8050301" y="1316467"/>
              <a:ext cx="825435" cy="825393"/>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95" name="组合 94"/>
          <p:cNvGrpSpPr/>
          <p:nvPr/>
        </p:nvGrpSpPr>
        <p:grpSpPr bwMode="auto">
          <a:xfrm>
            <a:off x="7800975" y="3055938"/>
            <a:ext cx="4305300" cy="844551"/>
            <a:chOff x="7713778" y="1297420"/>
            <a:chExt cx="4304959" cy="844441"/>
          </a:xfrm>
        </p:grpSpPr>
        <p:sp>
          <p:nvSpPr>
            <p:cNvPr id="100" name="文本框 99"/>
            <p:cNvSpPr txBox="1"/>
            <p:nvPr/>
          </p:nvSpPr>
          <p:spPr bwMode="auto">
            <a:xfrm>
              <a:off x="8893198" y="1297420"/>
              <a:ext cx="3125539" cy="309205"/>
            </a:xfrm>
            <a:prstGeom prst="rect">
              <a:avLst/>
            </a:prstGeom>
            <a:noFill/>
          </p:spPr>
          <p:txBody>
            <a:bodyPr>
              <a:spAutoFit/>
            </a:bodyPr>
            <a:lstStyle/>
            <a:p>
              <a:pPr eaLnBrk="1" fontAlgn="auto" hangingPunct="1">
                <a:lnSpc>
                  <a:spcPts val="1700"/>
                </a:lnSpc>
                <a:spcBef>
                  <a:spcPts val="0"/>
                </a:spcBef>
                <a:spcAft>
                  <a:spcPts val="0"/>
                </a:spcAft>
                <a:defRPr/>
              </a:pP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sp>
          <p:nvSpPr>
            <p:cNvPr id="7219" name="文本框 96"/>
            <p:cNvSpPr txBox="1">
              <a:spLocks noChangeArrowheads="1"/>
            </p:cNvSpPr>
            <p:nvPr/>
          </p:nvSpPr>
          <p:spPr bwMode="auto">
            <a:xfrm>
              <a:off x="7713778" y="1427098"/>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05</a:t>
              </a:r>
              <a:endParaRPr lang="zh-CN" altLang="en-US" sz="3600">
                <a:solidFill>
                  <a:srgbClr val="044875"/>
                </a:solidFill>
                <a:latin typeface="Impact" panose="020B0806030902050204" pitchFamily="34" charset="0"/>
              </a:endParaRPr>
            </a:p>
          </p:txBody>
        </p:sp>
        <p:sp>
          <p:nvSpPr>
            <p:cNvPr id="98" name="椭圆 97"/>
            <p:cNvSpPr/>
            <p:nvPr/>
          </p:nvSpPr>
          <p:spPr>
            <a:xfrm>
              <a:off x="8050301" y="1316468"/>
              <a:ext cx="825435" cy="825393"/>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2" name="组合 101"/>
          <p:cNvGrpSpPr/>
          <p:nvPr/>
        </p:nvGrpSpPr>
        <p:grpSpPr bwMode="auto">
          <a:xfrm>
            <a:off x="7800975" y="4602163"/>
            <a:ext cx="4305300" cy="1019810"/>
            <a:chOff x="7713778" y="1316468"/>
            <a:chExt cx="4304959" cy="1019677"/>
          </a:xfrm>
        </p:grpSpPr>
        <p:sp>
          <p:nvSpPr>
            <p:cNvPr id="107" name="文本框 106"/>
            <p:cNvSpPr txBox="1"/>
            <p:nvPr/>
          </p:nvSpPr>
          <p:spPr bwMode="auto">
            <a:xfrm>
              <a:off x="8893198" y="1372975"/>
              <a:ext cx="3125539" cy="963170"/>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Netlogo作为建立ABM模型的专业软件，功能更加完善，</a:t>
              </a: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考虑适当</a:t>
              </a: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运用该软件建立更加</a:t>
              </a: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合理</a:t>
              </a: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完善的模型。</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sp>
          <p:nvSpPr>
            <p:cNvPr id="104" name="文本框 103"/>
            <p:cNvSpPr txBox="1"/>
            <p:nvPr/>
          </p:nvSpPr>
          <p:spPr>
            <a:xfrm>
              <a:off x="7713778" y="1427579"/>
              <a:ext cx="1500069" cy="646028"/>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06</a:t>
              </a:r>
              <a:endParaRPr lang="zh-CN" altLang="en-US" sz="3600" dirty="0">
                <a:solidFill>
                  <a:schemeClr val="bg2">
                    <a:lumMod val="25000"/>
                  </a:schemeClr>
                </a:solidFill>
                <a:latin typeface="Impact" panose="020B0806030902050204" pitchFamily="34" charset="0"/>
                <a:ea typeface="+mn-ea"/>
              </a:endParaRPr>
            </a:p>
          </p:txBody>
        </p:sp>
        <p:sp>
          <p:nvSpPr>
            <p:cNvPr id="105" name="椭圆 104"/>
            <p:cNvSpPr/>
            <p:nvPr/>
          </p:nvSpPr>
          <p:spPr>
            <a:xfrm>
              <a:off x="8050301" y="1316468"/>
              <a:ext cx="825435" cy="825393"/>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12" name="组合 111"/>
          <p:cNvGrpSpPr/>
          <p:nvPr/>
        </p:nvGrpSpPr>
        <p:grpSpPr bwMode="auto">
          <a:xfrm>
            <a:off x="74295" y="1569168"/>
            <a:ext cx="4272280" cy="844150"/>
            <a:chOff x="296543" y="1556048"/>
            <a:chExt cx="4272872" cy="844119"/>
          </a:xfrm>
        </p:grpSpPr>
        <p:sp>
          <p:nvSpPr>
            <p:cNvPr id="90" name="文本框 89"/>
            <p:cNvSpPr txBox="1"/>
            <p:nvPr/>
          </p:nvSpPr>
          <p:spPr bwMode="auto">
            <a:xfrm>
              <a:off x="296543" y="1655339"/>
              <a:ext cx="3126221" cy="744828"/>
            </a:xfrm>
            <a:prstGeom prst="rect">
              <a:avLst/>
            </a:prstGeom>
            <a:noFill/>
          </p:spPr>
          <p:txBody>
            <a:bodyPr>
              <a:spAutoFit/>
            </a:bodyPr>
            <a:lstStyle/>
            <a:p>
              <a:pPr algn="just" eaLnBrk="1" fontAlgn="auto" hangingPunct="1">
                <a:lnSpc>
                  <a:spcPts val="1700"/>
                </a:lnSpc>
                <a:spcBef>
                  <a:spcPts val="0"/>
                </a:spcBef>
                <a:spcAft>
                  <a:spcPts val="0"/>
                </a:spcAft>
                <a:defRPr/>
              </a:pP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接口重新整理、整合，建立思路更清晰的结构</a:t>
              </a: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a:t>
              </a: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实现各决策主体之间的联动和方法调用。</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grpSp>
          <p:nvGrpSpPr>
            <p:cNvPr id="7206" name="组合 110"/>
            <p:cNvGrpSpPr/>
            <p:nvPr/>
          </p:nvGrpSpPr>
          <p:grpSpPr bwMode="auto">
            <a:xfrm>
              <a:off x="3069992" y="1556048"/>
              <a:ext cx="1499423" cy="825201"/>
              <a:chOff x="3011936" y="1294791"/>
              <a:chExt cx="1499423" cy="825201"/>
            </a:xfrm>
          </p:grpSpPr>
          <p:sp>
            <p:nvSpPr>
              <p:cNvPr id="7207" name="文本框 87"/>
              <p:cNvSpPr txBox="1">
                <a:spLocks noChangeArrowheads="1"/>
              </p:cNvSpPr>
              <p:nvPr/>
            </p:nvSpPr>
            <p:spPr bwMode="auto">
              <a:xfrm>
                <a:off x="3011936" y="1398070"/>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sp>
            <p:nvSpPr>
              <p:cNvPr id="110" name="椭圆 109"/>
              <p:cNvSpPr/>
              <p:nvPr/>
            </p:nvSpPr>
            <p:spPr>
              <a:xfrm>
                <a:off x="3349148" y="1294073"/>
                <a:ext cx="825615" cy="82547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13" name="组合 112"/>
          <p:cNvGrpSpPr/>
          <p:nvPr/>
        </p:nvGrpSpPr>
        <p:grpSpPr bwMode="auto">
          <a:xfrm>
            <a:off x="58420" y="4620343"/>
            <a:ext cx="4288155" cy="847960"/>
            <a:chOff x="280666" y="1556048"/>
            <a:chExt cx="4288749" cy="847929"/>
          </a:xfrm>
        </p:grpSpPr>
        <p:sp>
          <p:nvSpPr>
            <p:cNvPr id="119" name="文本框 118"/>
            <p:cNvSpPr txBox="1"/>
            <p:nvPr/>
          </p:nvSpPr>
          <p:spPr bwMode="auto">
            <a:xfrm>
              <a:off x="280666" y="1659149"/>
              <a:ext cx="3126221" cy="744828"/>
            </a:xfrm>
            <a:prstGeom prst="rect">
              <a:avLst/>
            </a:prstGeom>
            <a:noFill/>
          </p:spPr>
          <p:txBody>
            <a:bodyPr>
              <a:spAutoFit/>
            </a:bodyPr>
            <a:lstStyle/>
            <a:p>
              <a:pPr algn="just" eaLnBrk="1" fontAlgn="auto" hangingPunct="1">
                <a:lnSpc>
                  <a:spcPts val="1700"/>
                </a:lnSpc>
                <a:spcBef>
                  <a:spcPts val="0"/>
                </a:spcBef>
                <a:spcAft>
                  <a:spcPts val="0"/>
                </a:spcAft>
                <a:defRPr/>
              </a:pP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搭建后台，进行前端设计，编写前端代码，并实现前后台的跳转与运行。</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grpSp>
          <p:nvGrpSpPr>
            <p:cNvPr id="7199" name="组合 114"/>
            <p:cNvGrpSpPr/>
            <p:nvPr/>
          </p:nvGrpSpPr>
          <p:grpSpPr bwMode="auto">
            <a:xfrm>
              <a:off x="3069992" y="1556048"/>
              <a:ext cx="1499423" cy="825201"/>
              <a:chOff x="3011936" y="1294791"/>
              <a:chExt cx="1499423" cy="825201"/>
            </a:xfrm>
          </p:grpSpPr>
          <p:sp>
            <p:nvSpPr>
              <p:cNvPr id="7200" name="文本框 115"/>
              <p:cNvSpPr txBox="1">
                <a:spLocks noChangeArrowheads="1"/>
              </p:cNvSpPr>
              <p:nvPr/>
            </p:nvSpPr>
            <p:spPr bwMode="auto">
              <a:xfrm>
                <a:off x="3011936" y="1398070"/>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03</a:t>
                </a:r>
                <a:endParaRPr lang="zh-CN" altLang="en-US" sz="3600">
                  <a:solidFill>
                    <a:srgbClr val="044875"/>
                  </a:solidFill>
                  <a:latin typeface="Impact" panose="020B0806030902050204" pitchFamily="34" charset="0"/>
                </a:endParaRPr>
              </a:p>
            </p:txBody>
          </p:sp>
          <p:sp>
            <p:nvSpPr>
              <p:cNvPr id="117" name="椭圆 116"/>
              <p:cNvSpPr/>
              <p:nvPr/>
            </p:nvSpPr>
            <p:spPr>
              <a:xfrm>
                <a:off x="3349148" y="1294073"/>
                <a:ext cx="825615" cy="82547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21" name="组合 120"/>
          <p:cNvGrpSpPr/>
          <p:nvPr/>
        </p:nvGrpSpPr>
        <p:grpSpPr bwMode="auto">
          <a:xfrm>
            <a:off x="58420" y="3094755"/>
            <a:ext cx="4288155" cy="1234040"/>
            <a:chOff x="280666" y="1556048"/>
            <a:chExt cx="4288749" cy="1233994"/>
          </a:xfrm>
        </p:grpSpPr>
        <p:sp>
          <p:nvSpPr>
            <p:cNvPr id="127" name="文本框 126"/>
            <p:cNvSpPr txBox="1"/>
            <p:nvPr/>
          </p:nvSpPr>
          <p:spPr bwMode="auto">
            <a:xfrm>
              <a:off x="280666" y="1608986"/>
              <a:ext cx="3126221" cy="1181056"/>
            </a:xfrm>
            <a:prstGeom prst="rect">
              <a:avLst/>
            </a:prstGeom>
            <a:noFill/>
          </p:spPr>
          <p:txBody>
            <a:bodyPr>
              <a:spAutoFit/>
            </a:bodyPr>
            <a:lstStyle/>
            <a:p>
              <a:pPr algn="just" eaLnBrk="1" fontAlgn="auto" hangingPunct="1">
                <a:lnSpc>
                  <a:spcPts val="1700"/>
                </a:lnSpc>
                <a:spcBef>
                  <a:spcPts val="0"/>
                </a:spcBef>
                <a:spcAft>
                  <a:spcPts val="0"/>
                </a:spcAft>
                <a:defRPr/>
              </a:pP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确定适合的机器学习算法，将模拟数据作为训练数据对机器学习算法进行参数训练和修改，找到使完整模型联动性较好且基本符合现实的运转情况的参数。</a:t>
              </a:r>
              <a:endPar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grpSp>
          <p:nvGrpSpPr>
            <p:cNvPr id="7192" name="组合 122"/>
            <p:cNvGrpSpPr/>
            <p:nvPr/>
          </p:nvGrpSpPr>
          <p:grpSpPr bwMode="auto">
            <a:xfrm>
              <a:off x="3069992" y="1556048"/>
              <a:ext cx="1499423" cy="825201"/>
              <a:chOff x="3011936" y="1294791"/>
              <a:chExt cx="1499423" cy="825201"/>
            </a:xfrm>
          </p:grpSpPr>
          <p:sp>
            <p:nvSpPr>
              <p:cNvPr id="124" name="文本框 123"/>
              <p:cNvSpPr txBox="1"/>
              <p:nvPr/>
            </p:nvSpPr>
            <p:spPr>
              <a:xfrm>
                <a:off x="3012551" y="1397257"/>
                <a:ext cx="1498808" cy="646089"/>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02</a:t>
                </a:r>
                <a:endParaRPr lang="zh-CN" altLang="en-US" sz="3600" dirty="0">
                  <a:solidFill>
                    <a:schemeClr val="bg2">
                      <a:lumMod val="25000"/>
                    </a:schemeClr>
                  </a:solidFill>
                  <a:latin typeface="Impact" panose="020B0806030902050204" pitchFamily="34" charset="0"/>
                  <a:ea typeface="+mn-ea"/>
                </a:endParaRPr>
              </a:p>
            </p:txBody>
          </p:sp>
          <p:sp>
            <p:nvSpPr>
              <p:cNvPr id="125" name="椭圆 124"/>
              <p:cNvSpPr/>
              <p:nvPr/>
            </p:nvSpPr>
            <p:spPr>
              <a:xfrm>
                <a:off x="3349148" y="1294074"/>
                <a:ext cx="825615" cy="825469"/>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4" name="文本框 3"/>
          <p:cNvSpPr txBox="1"/>
          <p:nvPr/>
        </p:nvSpPr>
        <p:spPr bwMode="auto">
          <a:xfrm>
            <a:off x="8962708" y="3006407"/>
            <a:ext cx="3125787" cy="963295"/>
          </a:xfrm>
          <a:prstGeom prst="rect">
            <a:avLst/>
          </a:prstGeom>
          <a:noFill/>
        </p:spPr>
        <p:txBody>
          <a:bodyPr>
            <a:spAutoFit/>
          </a:bodyPr>
          <a:p>
            <a:pPr eaLnBrk="1" fontAlgn="auto" hangingPunct="1">
              <a:lnSpc>
                <a:spcPts val="1700"/>
              </a:lnSpc>
              <a:spcBef>
                <a:spcPts val="0"/>
              </a:spcBef>
              <a:spcAft>
                <a:spcPts val="0"/>
              </a:spcAft>
              <a:defRPr/>
            </a:pP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使用规模级的数据进行训练，</a:t>
            </a: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直至模型</a:t>
            </a: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稳定，</a:t>
            </a: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且对参数的改变具有灵敏性，保证其变化方向与现实相仿</a:t>
            </a: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2268538" y="2812098"/>
            <a:ext cx="8170862" cy="768350"/>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a:t>
            </a:r>
            <a:endParaRPr lang="zh-CN" altLang="en-US" sz="4400" b="1" spc="600" dirty="0">
              <a:solidFill>
                <a:srgbClr val="044875"/>
              </a:solidFill>
              <a:latin typeface="微软雅黑" panose="020B0503020204020204" pitchFamily="34" charset="-122"/>
              <a:ea typeface="微软雅黑" panose="020B0503020204020204" pitchFamily="34" charset="-122"/>
            </a:endParaRPr>
          </a:p>
        </p:txBody>
      </p:sp>
      <p:grpSp>
        <p:nvGrpSpPr>
          <p:cNvPr id="26" name="组合 25"/>
          <p:cNvGrpSpPr/>
          <p:nvPr/>
        </p:nvGrpSpPr>
        <p:grpSpPr bwMode="auto">
          <a:xfrm>
            <a:off x="4154488" y="390112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 name="矩形 32"/>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p:nvPr/>
        </p:nvGrpSpPr>
        <p:grpSpPr bwMode="auto">
          <a:xfrm>
            <a:off x="10290175"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p:nvPr/>
        </p:nvGrpSpPr>
        <p:grpSpPr bwMode="auto">
          <a:xfrm>
            <a:off x="792163" y="146208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文本框 44"/>
          <p:cNvSpPr txBox="1">
            <a:spLocks noChangeArrowheads="1"/>
          </p:cNvSpPr>
          <p:nvPr/>
        </p:nvSpPr>
        <p:spPr bwMode="auto">
          <a:xfrm>
            <a:off x="10264775" y="6538913"/>
            <a:ext cx="15001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rgbClr val="044875"/>
                </a:solidFill>
                <a:latin typeface="微软雅黑" panose="020B0503020204020204" pitchFamily="34" charset="-122"/>
                <a:ea typeface="微软雅黑" panose="020B0503020204020204" pitchFamily="34" charset="-122"/>
              </a:rPr>
              <a:t>NKU</a:t>
            </a:r>
            <a:endParaRPr lang="en-US" altLang="zh-CN" sz="2000">
              <a:solidFill>
                <a:srgbClr val="044875"/>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3094724" y="1908154"/>
            <a:ext cx="5967202" cy="583565"/>
          </a:xfrm>
          <a:prstGeom prst="rect">
            <a:avLst/>
          </a:prstGeom>
          <a:blipFill dpi="0" rotWithShape="1">
            <a:blip r:embed="rId1"/>
            <a:srcRect/>
            <a:stretch>
              <a:fillRect t="-45000"/>
            </a:stretch>
          </a:blipFill>
        </p:spPr>
        <p:txBody>
          <a:bodyPr>
            <a:spAutoFit/>
          </a:bodyPr>
          <a:lstStyle/>
          <a:p>
            <a:pPr algn="ctr" eaLnBrk="1" fontAlgn="auto" hangingPunct="1">
              <a:spcBef>
                <a:spcPts val="0"/>
              </a:spcBef>
              <a:spcAft>
                <a:spcPts val="0"/>
              </a:spcAft>
              <a:defRPr/>
            </a:pPr>
            <a:r>
              <a:rPr lang="en-US" altLang="zh-CN" sz="3200" dirty="0">
                <a:solidFill>
                  <a:srgbClr val="044875"/>
                </a:solidFill>
                <a:latin typeface="+mj-lt"/>
                <a:ea typeface="+mn-ea"/>
              </a:rPr>
              <a:t>Thanks</a:t>
            </a:r>
            <a:r>
              <a:rPr lang="zh-CN" altLang="en-US" sz="3200" dirty="0">
                <a:solidFill>
                  <a:srgbClr val="044875"/>
                </a:solidFill>
                <a:latin typeface="+mj-lt"/>
                <a:ea typeface="+mn-ea"/>
              </a:rPr>
              <a:t>！</a:t>
            </a:r>
            <a:endParaRPr lang="zh-CN" altLang="en-US" sz="3200" dirty="0">
              <a:solidFill>
                <a:srgbClr val="044875"/>
              </a:solidFill>
              <a:latin typeface="+mj-lt"/>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rgbClr val="044875"/>
                </a:solidFill>
                <a:latin typeface="微软雅黑" panose="020B0503020204020204" pitchFamily="34" charset="-122"/>
                <a:ea typeface="微软雅黑" panose="020B0503020204020204" pitchFamily="34" charset="-122"/>
              </a:rPr>
              <a:t>NKU</a:t>
            </a:r>
            <a:endParaRPr lang="en-US" altLang="zh-CN" sz="2000">
              <a:solidFill>
                <a:srgbClr val="044875"/>
              </a:solidFill>
              <a:latin typeface="微软雅黑" panose="020B0503020204020204" pitchFamily="34" charset="-122"/>
              <a:ea typeface="微软雅黑" panose="020B0503020204020204" pitchFamily="34" charset="-122"/>
            </a:endParaRPr>
          </a:p>
        </p:txBody>
      </p:sp>
      <p:grpSp>
        <p:nvGrpSpPr>
          <p:cNvPr id="70" name="组合 69"/>
          <p:cNvGrpSpPr/>
          <p:nvPr/>
        </p:nvGrpSpPr>
        <p:grpSpPr bwMode="auto">
          <a:xfrm>
            <a:off x="312738" y="3224530"/>
            <a:ext cx="4843462" cy="712788"/>
            <a:chOff x="6298049" y="1397569"/>
            <a:chExt cx="4842391" cy="712882"/>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56" name="文本框 20"/>
            <p:cNvSpPr txBox="1">
              <a:spLocks noChangeArrowheads="1"/>
            </p:cNvSpPr>
            <p:nvPr/>
          </p:nvSpPr>
          <p:spPr bwMode="auto">
            <a:xfrm>
              <a:off x="8181210" y="1506484"/>
              <a:ext cx="2840404" cy="52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完成情况</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8" name="矩形 1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3" name="直接连接符 2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59" name="组合 68"/>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61"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grpSp>
      </p:grpSp>
      <p:grpSp>
        <p:nvGrpSpPr>
          <p:cNvPr id="17" name="组合 16"/>
          <p:cNvGrpSpPr/>
          <p:nvPr/>
        </p:nvGrpSpPr>
        <p:grpSpPr bwMode="auto">
          <a:xfrm>
            <a:off x="312738" y="4822825"/>
            <a:ext cx="4843462" cy="712788"/>
            <a:chOff x="309691" y="3938645"/>
            <a:chExt cx="4842391" cy="712882"/>
          </a:xfrm>
        </p:grpSpPr>
        <p:grpSp>
          <p:nvGrpSpPr>
            <p:cNvPr id="4147" name="组合 79"/>
            <p:cNvGrpSpPr/>
            <p:nvPr/>
          </p:nvGrpSpPr>
          <p:grpSpPr bwMode="auto">
            <a:xfrm>
              <a:off x="309691" y="3938645"/>
              <a:ext cx="4842391" cy="712882"/>
              <a:chOff x="6298049" y="1397569"/>
              <a:chExt cx="4842391" cy="712882"/>
            </a:xfrm>
          </p:grpSpPr>
          <p:sp>
            <p:nvSpPr>
              <p:cNvPr id="4149" name="文本框 81"/>
              <p:cNvSpPr txBox="1">
                <a:spLocks noChangeArrowheads="1"/>
              </p:cNvSpPr>
              <p:nvPr/>
            </p:nvSpPr>
            <p:spPr bwMode="auto">
              <a:xfrm>
                <a:off x="8028810" y="1506484"/>
                <a:ext cx="2840404" cy="52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阶段成果</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4" name="直接连接符 83"/>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52" name="组合 84"/>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54" name="文本框 86"/>
                <p:cNvSpPr txBox="1">
                  <a:spLocks noChangeArrowheads="1"/>
                </p:cNvSpPr>
                <p:nvPr/>
              </p:nvSpPr>
              <p:spPr bwMode="auto">
                <a:xfrm>
                  <a:off x="6191369" y="1397569"/>
                  <a:ext cx="919239" cy="64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02</a:t>
                  </a:r>
                  <a:endParaRPr lang="zh-CN" altLang="en-US" sz="3600">
                    <a:solidFill>
                      <a:srgbClr val="044875"/>
                    </a:solidFill>
                    <a:latin typeface="Impact" panose="020B0806030902050204" pitchFamily="34" charset="0"/>
                  </a:endParaRPr>
                </a:p>
              </p:txBody>
            </p:sp>
          </p:grpSp>
        </p:grpSp>
        <p:sp>
          <p:nvSpPr>
            <p:cNvPr id="141" name="Freeform 71"/>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6" name="组合 15"/>
          <p:cNvGrpSpPr/>
          <p:nvPr/>
        </p:nvGrpSpPr>
        <p:grpSpPr bwMode="auto">
          <a:xfrm>
            <a:off x="6921818" y="3224530"/>
            <a:ext cx="4843462" cy="712788"/>
            <a:chOff x="309691" y="2998271"/>
            <a:chExt cx="4842391" cy="712882"/>
          </a:xfrm>
        </p:grpSpPr>
        <p:grpSp>
          <p:nvGrpSpPr>
            <p:cNvPr id="4131" name="组合 71"/>
            <p:cNvGrpSpPr/>
            <p:nvPr/>
          </p:nvGrpSpPr>
          <p:grpSpPr bwMode="auto">
            <a:xfrm>
              <a:off x="309691" y="2998271"/>
              <a:ext cx="4842391" cy="712882"/>
              <a:chOff x="6298049" y="1397569"/>
              <a:chExt cx="4842391" cy="712882"/>
            </a:xfrm>
          </p:grpSpPr>
          <p:sp>
            <p:nvSpPr>
              <p:cNvPr id="4133" name="文本框 73"/>
              <p:cNvSpPr txBox="1">
                <a:spLocks noChangeArrowheads="1"/>
              </p:cNvSpPr>
              <p:nvPr/>
            </p:nvSpPr>
            <p:spPr bwMode="auto">
              <a:xfrm>
                <a:off x="8009760" y="1506484"/>
                <a:ext cx="2840404" cy="52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存在问题</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6" name="直接连接符 7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36" name="组合 76"/>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38" name="文本框 78"/>
                <p:cNvSpPr txBox="1">
                  <a:spLocks noChangeArrowheads="1"/>
                </p:cNvSpPr>
                <p:nvPr/>
              </p:nvSpPr>
              <p:spPr bwMode="auto">
                <a:xfrm>
                  <a:off x="6191369" y="1397569"/>
                  <a:ext cx="919239" cy="64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03</a:t>
                  </a:r>
                  <a:endParaRPr lang="zh-CN" altLang="en-US" sz="3600">
                    <a:solidFill>
                      <a:srgbClr val="044875"/>
                    </a:solidFill>
                    <a:latin typeface="Impact" panose="020B0806030902050204" pitchFamily="34" charset="0"/>
                  </a:endParaRPr>
                </a:p>
              </p:txBody>
            </p:sp>
          </p:grpSp>
        </p:grpSp>
        <p:sp>
          <p:nvSpPr>
            <p:cNvPr id="140" name="Freeform 30"/>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2" name="组合 21"/>
          <p:cNvGrpSpPr/>
          <p:nvPr/>
        </p:nvGrpSpPr>
        <p:grpSpPr bwMode="auto">
          <a:xfrm>
            <a:off x="6953568" y="4756150"/>
            <a:ext cx="4843462" cy="712788"/>
            <a:chOff x="6535248" y="3340628"/>
            <a:chExt cx="4842391" cy="712882"/>
          </a:xfrm>
        </p:grpSpPr>
        <p:grpSp>
          <p:nvGrpSpPr>
            <p:cNvPr id="4123" name="组合 115"/>
            <p:cNvGrpSpPr/>
            <p:nvPr/>
          </p:nvGrpSpPr>
          <p:grpSpPr bwMode="auto">
            <a:xfrm>
              <a:off x="6535248" y="3340628"/>
              <a:ext cx="4842391" cy="712882"/>
              <a:chOff x="6298049" y="1397569"/>
              <a:chExt cx="4842391" cy="712882"/>
            </a:xfrm>
          </p:grpSpPr>
          <p:sp>
            <p:nvSpPr>
              <p:cNvPr id="4125" name="文本框 133"/>
              <p:cNvSpPr txBox="1">
                <a:spLocks noChangeArrowheads="1"/>
              </p:cNvSpPr>
              <p:nvPr/>
            </p:nvSpPr>
            <p:spPr bwMode="auto">
              <a:xfrm>
                <a:off x="8028810" y="1506484"/>
                <a:ext cx="2840404" cy="52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计划安排</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6" name="直接连接符 13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28" name="组合 136"/>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30" name="文本框 13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04</a:t>
                  </a:r>
                  <a:endParaRPr lang="zh-CN" altLang="en-US" sz="3600">
                    <a:solidFill>
                      <a:srgbClr val="044875"/>
                    </a:solidFill>
                    <a:latin typeface="Impact" panose="020B0806030902050204" pitchFamily="34" charset="0"/>
                  </a:endParaRPr>
                </a:p>
              </p:txBody>
            </p:sp>
          </p:grpSp>
        </p:grpSp>
        <p:sp>
          <p:nvSpPr>
            <p:cNvPr id="142" name="Freeform 59"/>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cxnSp>
        <p:nvCxnSpPr>
          <p:cNvPr id="108" name="直接连接符 107"/>
          <p:cNvCxnSpPr/>
          <p:nvPr/>
        </p:nvCxnSpPr>
        <p:spPr>
          <a:xfrm flipH="1">
            <a:off x="5534025" y="3595370"/>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534025" y="517937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582613"/>
            <a:ext cx="6688138" cy="923925"/>
          </a:xfrm>
          <a:prstGeom prst="rect">
            <a:avLst/>
          </a:prstGeom>
          <a:noFill/>
        </p:spPr>
        <p:txBody>
          <a:bodyPr>
            <a:spAutoFit/>
          </a:bodyPr>
          <a:lstStyle/>
          <a:p>
            <a:pPr algn="ctr" eaLnBrk="1" fontAlgn="auto" hangingPunct="1">
              <a:spcBef>
                <a:spcPts val="0"/>
              </a:spcBef>
              <a:spcAft>
                <a:spcPts val="0"/>
              </a:spcAft>
              <a:defRPr/>
            </a:pPr>
            <a:r>
              <a:rPr lang="en-US" altLang="zh-CN" sz="5400" dirty="0">
                <a:solidFill>
                  <a:srgbClr val="044875"/>
                </a:solidFill>
                <a:latin typeface="+mj-lt"/>
                <a:ea typeface="+mn-ea"/>
              </a:rPr>
              <a:t>THE MAIN CONTENTS</a:t>
            </a:r>
            <a:endParaRPr lang="zh-CN" altLang="en-US" sz="5400" dirty="0">
              <a:solidFill>
                <a:srgbClr val="044875"/>
              </a:solidFill>
              <a:latin typeface="+mj-lt"/>
              <a:ea typeface="+mn-ea"/>
            </a:endParaRPr>
          </a:p>
        </p:txBody>
      </p:sp>
      <p:cxnSp>
        <p:nvCxnSpPr>
          <p:cNvPr id="157" name="直接连接符 156"/>
          <p:cNvCxnSpPr/>
          <p:nvPr/>
        </p:nvCxnSpPr>
        <p:spPr>
          <a:xfrm flipV="1">
            <a:off x="3700780" y="1511300"/>
            <a:ext cx="4773295"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1</a:t>
            </a:r>
            <a:endParaRPr lang="zh-CN" altLang="en-US" sz="11500">
              <a:solidFill>
                <a:schemeClr val="bg1"/>
              </a:solidFill>
              <a:latin typeface="Impact" panose="020B0806030902050204"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12" name="文本框 11"/>
          <p:cNvSpPr txBox="1">
            <a:spLocks noChangeArrowheads="1"/>
          </p:cNvSpPr>
          <p:nvPr/>
        </p:nvSpPr>
        <p:spPr bwMode="auto">
          <a:xfrm>
            <a:off x="6791325" y="3632200"/>
            <a:ext cx="57277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a:solidFill>
                  <a:schemeClr val="bg1"/>
                </a:solidFill>
                <a:latin typeface="微软雅黑" panose="020B0503020204020204" pitchFamily="34" charset="-122"/>
                <a:ea typeface="微软雅黑" panose="020B0503020204020204" pitchFamily="34" charset="-122"/>
              </a:rPr>
              <a:t>完成情况</a:t>
            </a:r>
            <a:endParaRPr lang="zh-CN" altLang="en-US" sz="48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4511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3" y="82550"/>
            <a:ext cx="3381375" cy="585788"/>
            <a:chOff x="551544" y="82976"/>
            <a:chExt cx="3380742" cy="584775"/>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项目简介</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dirty="0">
                <a:solidFill>
                  <a:srgbClr val="044875"/>
                </a:solidFill>
                <a:latin typeface="微软雅黑" panose="020B0503020204020204" pitchFamily="34" charset="-122"/>
                <a:ea typeface="微软雅黑" panose="020B0503020204020204" pitchFamily="34" charset="-122"/>
              </a:rPr>
              <a:t>NKU</a:t>
            </a:r>
            <a:endParaRPr lang="zh-CN" altLang="en-US" sz="2000" dirty="0">
              <a:solidFill>
                <a:srgbClr val="044875"/>
              </a:solidFill>
              <a:latin typeface="微软雅黑" panose="020B0503020204020204" pitchFamily="34" charset="-122"/>
              <a:ea typeface="微软雅黑" panose="020B0503020204020204" pitchFamily="34" charset="-122"/>
            </a:endParaRPr>
          </a:p>
        </p:txBody>
      </p:sp>
      <p:grpSp>
        <p:nvGrpSpPr>
          <p:cNvPr id="11332" name="组合 8"/>
          <p:cNvGrpSpPr/>
          <p:nvPr/>
        </p:nvGrpSpPr>
        <p:grpSpPr bwMode="auto">
          <a:xfrm>
            <a:off x="146050" y="1568632"/>
            <a:ext cx="2957513" cy="4465456"/>
            <a:chOff x="146663" y="1567952"/>
            <a:chExt cx="2956560" cy="4465456"/>
          </a:xfrm>
        </p:grpSpPr>
        <p:grpSp>
          <p:nvGrpSpPr>
            <p:cNvPr id="11334" name="组合 3"/>
            <p:cNvGrpSpPr/>
            <p:nvPr/>
          </p:nvGrpSpPr>
          <p:grpSpPr bwMode="auto">
            <a:xfrm>
              <a:off x="146663" y="1567952"/>
              <a:ext cx="2956560" cy="4465456"/>
              <a:chOff x="304800" y="1840094"/>
              <a:chExt cx="2705100" cy="4465456"/>
            </a:xfrm>
          </p:grpSpPr>
          <p:sp>
            <p:nvSpPr>
              <p:cNvPr id="2" name="矩形 1"/>
              <p:cNvSpPr/>
              <p:nvPr/>
            </p:nvSpPr>
            <p:spPr>
              <a:xfrm>
                <a:off x="304800" y="1840094"/>
                <a:ext cx="2705100" cy="33160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3" name="矩形 22"/>
          <p:cNvSpPr/>
          <p:nvPr/>
        </p:nvSpPr>
        <p:spPr>
          <a:xfrm>
            <a:off x="173038" y="2933546"/>
            <a:ext cx="2944813" cy="2168525"/>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600" dirty="0">
                <a:solidFill>
                  <a:schemeClr val="bg2">
                    <a:lumMod val="25000"/>
                  </a:schemeClr>
                </a:solidFill>
                <a:latin typeface="+mn-lt"/>
                <a:ea typeface="+mn-ea"/>
                <a:cs typeface="Arial" panose="020B0604020202020204" pitchFamily="34" charset="0"/>
              </a:rPr>
              <a:t>立项时间：</a:t>
            </a:r>
            <a:r>
              <a:rPr lang="en-US" altLang="zh-CN" sz="1600" dirty="0">
                <a:solidFill>
                  <a:schemeClr val="bg2">
                    <a:lumMod val="25000"/>
                  </a:schemeClr>
                </a:solidFill>
                <a:latin typeface="+mn-lt"/>
                <a:ea typeface="+mn-ea"/>
                <a:cs typeface="Arial" panose="020B0604020202020204" pitchFamily="34" charset="0"/>
              </a:rPr>
              <a:t>2020</a:t>
            </a:r>
            <a:r>
              <a:rPr lang="zh-CN" altLang="en-US" sz="1600" dirty="0">
                <a:solidFill>
                  <a:schemeClr val="bg2">
                    <a:lumMod val="25000"/>
                  </a:schemeClr>
                </a:solidFill>
                <a:latin typeface="+mn-lt"/>
                <a:ea typeface="+mn-ea"/>
                <a:cs typeface="Arial" panose="020B0604020202020204" pitchFamily="34" charset="0"/>
              </a:rPr>
              <a:t>年</a:t>
            </a:r>
            <a:r>
              <a:rPr lang="en-US" altLang="zh-CN" sz="1600" dirty="0">
                <a:solidFill>
                  <a:schemeClr val="bg2">
                    <a:lumMod val="25000"/>
                  </a:schemeClr>
                </a:solidFill>
                <a:latin typeface="+mn-lt"/>
                <a:ea typeface="+mn-ea"/>
                <a:cs typeface="Arial" panose="020B0604020202020204" pitchFamily="34" charset="0"/>
              </a:rPr>
              <a:t>5</a:t>
            </a:r>
            <a:r>
              <a:rPr lang="zh-CN" altLang="en-US" sz="1600" dirty="0">
                <a:solidFill>
                  <a:schemeClr val="bg2">
                    <a:lumMod val="25000"/>
                  </a:schemeClr>
                </a:solidFill>
                <a:latin typeface="+mn-lt"/>
                <a:ea typeface="+mn-ea"/>
                <a:cs typeface="Arial" panose="020B0604020202020204" pitchFamily="34" charset="0"/>
              </a:rPr>
              <a:t>月</a:t>
            </a: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600" dirty="0">
                <a:solidFill>
                  <a:schemeClr val="bg2">
                    <a:lumMod val="25000"/>
                  </a:schemeClr>
                </a:solidFill>
                <a:latin typeface="+mn-lt"/>
                <a:ea typeface="+mn-ea"/>
                <a:cs typeface="Arial" panose="020B0604020202020204" pitchFamily="34" charset="0"/>
              </a:rPr>
              <a:t>项目导师：师文轩</a:t>
            </a:r>
            <a:endParaRPr lang="en-US" altLang="zh-CN" sz="1600" dirty="0">
              <a:solidFill>
                <a:schemeClr val="bg2">
                  <a:lumMod val="25000"/>
                </a:schemeClr>
              </a:solidFill>
              <a:latin typeface="+mn-lt"/>
              <a:ea typeface="+mn-ea"/>
              <a:cs typeface="Arial" panose="020B0604020202020204" pitchFamily="34" charset="0"/>
            </a:endParaRPr>
          </a:p>
          <a:p>
            <a:pPr eaLnBrk="1" fontAlgn="auto" hangingPunct="1">
              <a:lnSpc>
                <a:spcPts val="1800"/>
              </a:lnSpc>
              <a:spcBef>
                <a:spcPts val="0"/>
              </a:spcBef>
              <a:spcAft>
                <a:spcPts val="0"/>
              </a:spcAft>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600" dirty="0">
                <a:solidFill>
                  <a:schemeClr val="bg2">
                    <a:lumMod val="25000"/>
                  </a:schemeClr>
                </a:solidFill>
                <a:latin typeface="+mn-lt"/>
                <a:ea typeface="+mn-ea"/>
                <a:cs typeface="Arial" panose="020B0604020202020204" pitchFamily="34" charset="0"/>
              </a:rPr>
              <a:t>团队成员：申峻宇</a:t>
            </a:r>
            <a:endParaRPr lang="zh-CN" altLang="en-US" sz="1600" dirty="0">
              <a:solidFill>
                <a:schemeClr val="bg2">
                  <a:lumMod val="25000"/>
                </a:schemeClr>
              </a:solidFill>
              <a:latin typeface="+mn-lt"/>
              <a:ea typeface="+mn-ea"/>
              <a:cs typeface="Arial" panose="020B0604020202020204" pitchFamily="34" charset="0"/>
            </a:endParaRPr>
          </a:p>
          <a:p>
            <a:pPr lvl="2" indent="0" eaLnBrk="1" fontAlgn="auto" hangingPunct="1">
              <a:lnSpc>
                <a:spcPts val="1800"/>
              </a:lnSpc>
              <a:spcBef>
                <a:spcPts val="0"/>
              </a:spcBef>
              <a:spcAft>
                <a:spcPts val="0"/>
              </a:spcAft>
              <a:buFont typeface="Wingdings" panose="05000000000000000000" pitchFamily="2" charset="2"/>
              <a:buNone/>
              <a:defRPr/>
            </a:pPr>
            <a:r>
              <a:rPr lang="zh-CN" altLang="en-US" sz="1600" dirty="0">
                <a:solidFill>
                  <a:schemeClr val="bg2">
                    <a:lumMod val="25000"/>
                  </a:schemeClr>
                </a:solidFill>
                <a:latin typeface="+mn-lt"/>
                <a:ea typeface="+mn-ea"/>
                <a:cs typeface="Arial" panose="020B0604020202020204" pitchFamily="34" charset="0"/>
              </a:rPr>
              <a:t>        王子旭</a:t>
            </a:r>
            <a:endParaRPr lang="zh-CN" altLang="en-US" sz="1600" dirty="0">
              <a:solidFill>
                <a:schemeClr val="bg2">
                  <a:lumMod val="25000"/>
                </a:schemeClr>
              </a:solidFill>
              <a:latin typeface="+mn-lt"/>
              <a:ea typeface="+mn-ea"/>
              <a:cs typeface="Arial" panose="020B0604020202020204" pitchFamily="34" charset="0"/>
            </a:endParaRPr>
          </a:p>
          <a:p>
            <a:pPr lvl="2" indent="0" eaLnBrk="1" fontAlgn="auto" hangingPunct="1">
              <a:lnSpc>
                <a:spcPts val="1800"/>
              </a:lnSpc>
              <a:spcBef>
                <a:spcPts val="0"/>
              </a:spcBef>
              <a:spcAft>
                <a:spcPts val="0"/>
              </a:spcAft>
              <a:buFont typeface="Wingdings" panose="05000000000000000000" pitchFamily="2" charset="2"/>
              <a:buNone/>
              <a:defRPr/>
            </a:pPr>
            <a:r>
              <a:rPr lang="zh-CN" altLang="en-US" sz="1600" dirty="0">
                <a:solidFill>
                  <a:schemeClr val="bg2">
                    <a:lumMod val="25000"/>
                  </a:schemeClr>
                </a:solidFill>
                <a:latin typeface="+mn-lt"/>
                <a:ea typeface="+mn-ea"/>
                <a:cs typeface="Arial" panose="020B0604020202020204" pitchFamily="34" charset="0"/>
              </a:rPr>
              <a:t>        阳铠行</a:t>
            </a:r>
            <a:endParaRPr lang="zh-CN" altLang="en-US" sz="1600" dirty="0">
              <a:solidFill>
                <a:schemeClr val="bg2">
                  <a:lumMod val="25000"/>
                </a:schemeClr>
              </a:solidFill>
              <a:latin typeface="+mn-lt"/>
              <a:ea typeface="+mn-ea"/>
              <a:cs typeface="Arial" panose="020B0604020202020204" pitchFamily="34" charset="0"/>
            </a:endParaRPr>
          </a:p>
          <a:p>
            <a:pPr lvl="2" indent="0" eaLnBrk="1" fontAlgn="auto" hangingPunct="1">
              <a:lnSpc>
                <a:spcPts val="1800"/>
              </a:lnSpc>
              <a:spcBef>
                <a:spcPts val="0"/>
              </a:spcBef>
              <a:spcAft>
                <a:spcPts val="0"/>
              </a:spcAft>
              <a:buFont typeface="Wingdings" panose="05000000000000000000" pitchFamily="2" charset="2"/>
              <a:buNone/>
              <a:defRPr/>
            </a:pPr>
            <a:r>
              <a:rPr lang="zh-CN" altLang="en-US" sz="1600" dirty="0">
                <a:solidFill>
                  <a:schemeClr val="bg2">
                    <a:lumMod val="25000"/>
                  </a:schemeClr>
                </a:solidFill>
                <a:latin typeface="+mn-lt"/>
                <a:ea typeface="+mn-ea"/>
                <a:cs typeface="Arial" panose="020B0604020202020204" pitchFamily="34" charset="0"/>
              </a:rPr>
              <a:t>        仲玲叶</a:t>
            </a:r>
            <a:endParaRPr lang="zh-CN" altLang="en-US" sz="1600" dirty="0">
              <a:solidFill>
                <a:schemeClr val="bg2">
                  <a:lumMod val="25000"/>
                </a:schemeClr>
              </a:solidFill>
              <a:latin typeface="+mn-lt"/>
              <a:ea typeface="+mn-ea"/>
              <a:cs typeface="Arial" panose="020B0604020202020204" pitchFamily="34" charset="0"/>
            </a:endParaRPr>
          </a:p>
          <a:p>
            <a:pPr lvl="2" indent="0" eaLnBrk="1" fontAlgn="auto" hangingPunct="1">
              <a:lnSpc>
                <a:spcPts val="1800"/>
              </a:lnSpc>
              <a:spcBef>
                <a:spcPts val="0"/>
              </a:spcBef>
              <a:spcAft>
                <a:spcPts val="0"/>
              </a:spcAft>
              <a:buFont typeface="Wingdings" panose="05000000000000000000" pitchFamily="2" charset="2"/>
              <a:buNone/>
              <a:defRPr/>
            </a:pPr>
            <a:r>
              <a:rPr lang="zh-CN" altLang="en-US" sz="1600" dirty="0">
                <a:solidFill>
                  <a:schemeClr val="bg2">
                    <a:lumMod val="25000"/>
                  </a:schemeClr>
                </a:solidFill>
                <a:latin typeface="+mn-lt"/>
                <a:ea typeface="+mn-ea"/>
                <a:cs typeface="Arial" panose="020B0604020202020204" pitchFamily="34" charset="0"/>
              </a:rPr>
              <a:t>        马斓轩</a:t>
            </a:r>
            <a:endParaRPr lang="zh-CN" altLang="en-US" sz="1600" dirty="0">
              <a:solidFill>
                <a:schemeClr val="bg2">
                  <a:lumMod val="25000"/>
                </a:schemeClr>
              </a:solidFill>
              <a:latin typeface="+mn-lt"/>
              <a:ea typeface="+mn-ea"/>
              <a:cs typeface="Arial" panose="020B0604020202020204" pitchFamily="34" charset="0"/>
            </a:endParaRPr>
          </a:p>
        </p:txBody>
      </p:sp>
      <p:grpSp>
        <p:nvGrpSpPr>
          <p:cNvPr id="11326" name="组合 19"/>
          <p:cNvGrpSpPr/>
          <p:nvPr/>
        </p:nvGrpSpPr>
        <p:grpSpPr bwMode="auto">
          <a:xfrm>
            <a:off x="3179763" y="1568630"/>
            <a:ext cx="2955925" cy="4465458"/>
            <a:chOff x="3179561" y="1567950"/>
            <a:chExt cx="2956560" cy="4465458"/>
          </a:xfrm>
        </p:grpSpPr>
        <p:grpSp>
          <p:nvGrpSpPr>
            <p:cNvPr id="11328" name="组合 27"/>
            <p:cNvGrpSpPr/>
            <p:nvPr/>
          </p:nvGrpSpPr>
          <p:grpSpPr bwMode="auto">
            <a:xfrm>
              <a:off x="3179561" y="1567950"/>
              <a:ext cx="2956560" cy="4465458"/>
              <a:chOff x="304800" y="1840092"/>
              <a:chExt cx="2705100" cy="4465458"/>
            </a:xfrm>
          </p:grpSpPr>
          <p:sp>
            <p:nvSpPr>
              <p:cNvPr id="30" name="矩形 29"/>
              <p:cNvSpPr/>
              <p:nvPr/>
            </p:nvSpPr>
            <p:spPr>
              <a:xfrm>
                <a:off x="304800" y="1840092"/>
                <a:ext cx="2705100" cy="3316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7" name="矩形 26"/>
          <p:cNvSpPr/>
          <p:nvPr/>
        </p:nvSpPr>
        <p:spPr>
          <a:xfrm>
            <a:off x="3128963" y="2124075"/>
            <a:ext cx="2944812" cy="4939814"/>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600" dirty="0">
                <a:solidFill>
                  <a:schemeClr val="bg2">
                    <a:lumMod val="25000"/>
                  </a:schemeClr>
                </a:solidFill>
                <a:latin typeface="+mn-lt"/>
                <a:ea typeface="+mn-ea"/>
                <a:cs typeface="Arial" panose="020B0604020202020204" pitchFamily="34" charset="0"/>
              </a:rPr>
              <a:t>项目简介：</a:t>
            </a:r>
            <a:endParaRPr lang="en-US" altLang="zh-CN" sz="1600" dirty="0">
              <a:solidFill>
                <a:schemeClr val="bg2">
                  <a:lumMod val="25000"/>
                </a:schemeClr>
              </a:solidFill>
              <a:latin typeface="+mn-lt"/>
              <a:ea typeface="+mn-ea"/>
              <a:cs typeface="Arial" panose="020B0604020202020204" pitchFamily="34" charset="0"/>
            </a:endParaRPr>
          </a:p>
          <a:p>
            <a:pPr eaLnBrk="1" fontAlgn="auto" hangingPunct="1">
              <a:lnSpc>
                <a:spcPts val="1800"/>
              </a:lnSpc>
              <a:spcBef>
                <a:spcPts val="0"/>
              </a:spcBef>
              <a:spcAft>
                <a:spcPts val="0"/>
              </a:spcAft>
              <a:defRPr/>
            </a:pPr>
            <a:r>
              <a:rPr lang="en-US" altLang="zh-CN" sz="1600" dirty="0">
                <a:solidFill>
                  <a:schemeClr val="bg2">
                    <a:lumMod val="25000"/>
                  </a:schemeClr>
                </a:solidFill>
                <a:latin typeface="+mn-lt"/>
                <a:ea typeface="+mn-ea"/>
                <a:cs typeface="Arial" panose="020B0604020202020204" pitchFamily="34" charset="0"/>
              </a:rPr>
              <a:t>        </a:t>
            </a:r>
            <a:r>
              <a:rPr lang="zh-CN" altLang="en-US" sz="1600" dirty="0">
                <a:latin typeface="宋体" panose="02010600030101010101" pitchFamily="2" charset="-122"/>
              </a:rPr>
              <a:t>以</a:t>
            </a:r>
            <a:r>
              <a:rPr lang="en-US" altLang="zh-CN" sz="1600" dirty="0">
                <a:latin typeface="宋体" panose="02010600030101010101" pitchFamily="2" charset="-122"/>
              </a:rPr>
              <a:t>ABM</a:t>
            </a:r>
            <a:r>
              <a:rPr lang="zh-CN" altLang="en-US" sz="1600" dirty="0">
                <a:latin typeface="宋体" panose="02010600030101010101" pitchFamily="2" charset="-122"/>
              </a:rPr>
              <a:t>模型为基础，机器学习等计算机技术为工具对简单的市场模型定性分析进行建模从微观多维的角度探索宏观经  济运转，更贴近真实地进行模拟。</a:t>
            </a:r>
            <a:endParaRPr lang="en-US" altLang="zh-CN" sz="1600" dirty="0">
              <a:latin typeface="宋体" panose="02010600030101010101" pitchFamily="2" charset="-122"/>
            </a:endParaRPr>
          </a:p>
          <a:p>
            <a:pPr eaLnBrk="1" fontAlgn="auto" hangingPunct="1">
              <a:lnSpc>
                <a:spcPts val="1800"/>
              </a:lnSpc>
              <a:spcBef>
                <a:spcPts val="0"/>
              </a:spcBef>
              <a:spcAft>
                <a:spcPts val="0"/>
              </a:spcAft>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600" dirty="0">
                <a:solidFill>
                  <a:schemeClr val="bg2">
                    <a:lumMod val="25000"/>
                  </a:schemeClr>
                </a:solidFill>
                <a:latin typeface="+mn-lt"/>
                <a:ea typeface="+mn-ea"/>
                <a:cs typeface="Arial" panose="020B0604020202020204" pitchFamily="34" charset="0"/>
              </a:rPr>
              <a:t>基于代理模型</a:t>
            </a:r>
            <a:r>
              <a:rPr lang="en-US" altLang="zh-CN" sz="1600" dirty="0">
                <a:solidFill>
                  <a:schemeClr val="bg2">
                    <a:lumMod val="25000"/>
                  </a:schemeClr>
                </a:solidFill>
                <a:latin typeface="+mn-lt"/>
                <a:ea typeface="+mn-ea"/>
                <a:cs typeface="Arial" panose="020B0604020202020204" pitchFamily="34" charset="0"/>
              </a:rPr>
              <a:t>(ABM)</a:t>
            </a:r>
            <a:r>
              <a:rPr lang="zh-CN" altLang="en-US" sz="1600" dirty="0">
                <a:solidFill>
                  <a:schemeClr val="bg2">
                    <a:lumMod val="25000"/>
                  </a:schemeClr>
                </a:solidFill>
                <a:latin typeface="+mn-lt"/>
                <a:ea typeface="+mn-ea"/>
                <a:cs typeface="Arial" panose="020B0604020202020204" pitchFamily="34" charset="0"/>
              </a:rPr>
              <a:t>：</a:t>
            </a:r>
            <a:endParaRPr lang="en-US" altLang="zh-CN" sz="1600" dirty="0">
              <a:solidFill>
                <a:schemeClr val="bg2">
                  <a:lumMod val="25000"/>
                </a:schemeClr>
              </a:solidFill>
              <a:latin typeface="+mn-lt"/>
              <a:ea typeface="+mn-ea"/>
              <a:cs typeface="Arial" panose="020B0604020202020204" pitchFamily="34" charset="0"/>
            </a:endParaRPr>
          </a:p>
          <a:p>
            <a:pPr eaLnBrk="1" fontAlgn="auto" hangingPunct="1">
              <a:lnSpc>
                <a:spcPts val="1800"/>
              </a:lnSpc>
              <a:spcBef>
                <a:spcPts val="0"/>
              </a:spcBef>
              <a:spcAft>
                <a:spcPts val="0"/>
              </a:spcAft>
              <a:defRPr/>
            </a:pPr>
            <a:r>
              <a:rPr lang="zh-CN" altLang="en-US" sz="1600" dirty="0">
                <a:solidFill>
                  <a:schemeClr val="bg2">
                    <a:lumMod val="25000"/>
                  </a:schemeClr>
                </a:solidFill>
                <a:cs typeface="Arial" panose="020B0604020202020204" pitchFamily="34" charset="0"/>
              </a:rPr>
              <a:t>         计算机模拟，涉及多个实体，</a:t>
            </a:r>
            <a:r>
              <a:rPr lang="zh-CN" altLang="en-US" sz="1600" dirty="0"/>
              <a:t>适合研究各种模型仿真主体的合作与竞争关系。</a:t>
            </a:r>
            <a:endParaRPr lang="en-US" altLang="zh-CN" sz="1600" dirty="0"/>
          </a:p>
          <a:p>
            <a:pPr eaLnBrk="1" fontAlgn="auto" hangingPunct="1">
              <a:lnSpc>
                <a:spcPts val="1800"/>
              </a:lnSpc>
              <a:spcBef>
                <a:spcPts val="0"/>
              </a:spcBef>
              <a:spcAft>
                <a:spcPts val="0"/>
              </a:spcAft>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600" dirty="0">
                <a:solidFill>
                  <a:schemeClr val="bg2">
                    <a:lumMod val="25000"/>
                  </a:schemeClr>
                </a:solidFill>
                <a:latin typeface="+mn-lt"/>
                <a:ea typeface="+mn-ea"/>
                <a:cs typeface="Arial" panose="020B0604020202020204" pitchFamily="34" charset="0"/>
              </a:rPr>
              <a:t>沙盘模拟：</a:t>
            </a:r>
            <a:endParaRPr lang="en-US" altLang="zh-CN" sz="1600" dirty="0">
              <a:solidFill>
                <a:schemeClr val="bg2">
                  <a:lumMod val="25000"/>
                </a:schemeClr>
              </a:solidFill>
              <a:latin typeface="+mn-lt"/>
              <a:ea typeface="+mn-ea"/>
              <a:cs typeface="Arial" panose="020B0604020202020204" pitchFamily="34" charset="0"/>
            </a:endParaRPr>
          </a:p>
          <a:p>
            <a:pPr eaLnBrk="1" fontAlgn="auto" hangingPunct="1">
              <a:lnSpc>
                <a:spcPts val="1800"/>
              </a:lnSpc>
              <a:spcBef>
                <a:spcPts val="0"/>
              </a:spcBef>
              <a:spcAft>
                <a:spcPts val="0"/>
              </a:spcAft>
              <a:defRPr/>
            </a:pPr>
            <a:r>
              <a:rPr lang="en-US" altLang="zh-CN" sz="1600" dirty="0">
                <a:solidFill>
                  <a:schemeClr val="bg2">
                    <a:lumMod val="25000"/>
                  </a:schemeClr>
                </a:solidFill>
                <a:latin typeface="+mn-lt"/>
                <a:ea typeface="+mn-ea"/>
                <a:cs typeface="Arial" panose="020B0604020202020204" pitchFamily="34" charset="0"/>
              </a:rPr>
              <a:t>         </a:t>
            </a:r>
            <a:r>
              <a:rPr lang="zh-CN" altLang="en-US" sz="1600" dirty="0">
                <a:solidFill>
                  <a:schemeClr val="bg2">
                    <a:lumMod val="25000"/>
                  </a:schemeClr>
                </a:solidFill>
                <a:latin typeface="+mn-lt"/>
                <a:ea typeface="+mn-ea"/>
                <a:cs typeface="Arial" panose="020B0604020202020204" pitchFamily="34" charset="0"/>
              </a:rPr>
              <a:t>模拟企业的经营及竞争过程。</a:t>
            </a:r>
            <a:endParaRPr lang="zh-CN" altLang="en-US"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eaLnBrk="1" fontAlgn="auto" hangingPunct="1">
              <a:lnSpc>
                <a:spcPts val="1800"/>
              </a:lnSpc>
              <a:spcBef>
                <a:spcPts val="0"/>
              </a:spcBef>
              <a:spcAft>
                <a:spcPts val="0"/>
              </a:spcAft>
              <a:defRPr/>
            </a:pPr>
            <a:endParaRPr lang="en-US" altLang="zh-CN" sz="1600" dirty="0">
              <a:solidFill>
                <a:schemeClr val="bg2">
                  <a:lumMod val="25000"/>
                </a:schemeClr>
              </a:solidFill>
              <a:latin typeface="+mn-lt"/>
              <a:ea typeface="+mn-ea"/>
              <a:cs typeface="Arial" panose="020B0604020202020204" pitchFamily="34" charset="0"/>
            </a:endParaRPr>
          </a:p>
          <a:p>
            <a:pPr eaLnBrk="1" fontAlgn="auto" hangingPunct="1">
              <a:lnSpc>
                <a:spcPts val="1800"/>
              </a:lnSpc>
              <a:spcBef>
                <a:spcPts val="0"/>
              </a:spcBef>
              <a:spcAft>
                <a:spcPts val="0"/>
              </a:spcAft>
              <a:defRPr/>
            </a:pPr>
            <a:endParaRPr lang="zh-CN" altLang="en-US"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p:txBody>
      </p:sp>
      <p:grpSp>
        <p:nvGrpSpPr>
          <p:cNvPr id="11320" name="组合 20"/>
          <p:cNvGrpSpPr/>
          <p:nvPr/>
        </p:nvGrpSpPr>
        <p:grpSpPr bwMode="auto">
          <a:xfrm>
            <a:off x="6211888" y="1568630"/>
            <a:ext cx="2957512" cy="4465458"/>
            <a:chOff x="6212458" y="1567950"/>
            <a:chExt cx="2956560" cy="4465458"/>
          </a:xfrm>
        </p:grpSpPr>
        <p:grpSp>
          <p:nvGrpSpPr>
            <p:cNvPr id="11322" name="组合 35"/>
            <p:cNvGrpSpPr/>
            <p:nvPr/>
          </p:nvGrpSpPr>
          <p:grpSpPr bwMode="auto">
            <a:xfrm>
              <a:off x="6212458" y="1567950"/>
              <a:ext cx="2956560" cy="4465458"/>
              <a:chOff x="304800" y="1840092"/>
              <a:chExt cx="2705100" cy="4465458"/>
            </a:xfrm>
          </p:grpSpPr>
          <p:sp>
            <p:nvSpPr>
              <p:cNvPr id="38" name="矩形 37"/>
              <p:cNvSpPr/>
              <p:nvPr/>
            </p:nvSpPr>
            <p:spPr>
              <a:xfrm>
                <a:off x="304800" y="1840092"/>
                <a:ext cx="2705100" cy="33160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39" name="矩形 38"/>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7" name="矩形 36"/>
            <p:cNvSpPr/>
            <p:nvPr/>
          </p:nvSpPr>
          <p:spPr>
            <a:xfrm>
              <a:off x="6212458"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5" name="矩形 34"/>
          <p:cNvSpPr/>
          <p:nvPr/>
        </p:nvSpPr>
        <p:spPr>
          <a:xfrm>
            <a:off x="6162675" y="2124075"/>
            <a:ext cx="2944813" cy="553998"/>
          </a:xfrm>
          <a:prstGeom prst="rect">
            <a:avLst/>
          </a:prstGeom>
        </p:spPr>
        <p:txBody>
          <a:bodyPr>
            <a:spAutoFit/>
          </a:bodyPr>
          <a:lstStyle/>
          <a:p>
            <a:pPr eaLnBrk="1" fontAlgn="auto" hangingPunct="1">
              <a:lnSpc>
                <a:spcPts val="1800"/>
              </a:lnSpc>
              <a:spcBef>
                <a:spcPts val="0"/>
              </a:spcBef>
              <a:spcAft>
                <a:spcPts val="0"/>
              </a:spcAft>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grpSp>
        <p:nvGrpSpPr>
          <p:cNvPr id="45" name="组合 44"/>
          <p:cNvGrpSpPr/>
          <p:nvPr/>
        </p:nvGrpSpPr>
        <p:grpSpPr bwMode="auto">
          <a:xfrm>
            <a:off x="9296400" y="1195388"/>
            <a:ext cx="1336675" cy="1533525"/>
            <a:chOff x="9296155" y="1194708"/>
            <a:chExt cx="1336423" cy="1533978"/>
          </a:xfrm>
        </p:grpSpPr>
        <p:sp>
          <p:nvSpPr>
            <p:cNvPr id="7" name="矩形 6"/>
            <p:cNvSpPr/>
            <p:nvPr/>
          </p:nvSpPr>
          <p:spPr>
            <a:xfrm>
              <a:off x="9296155" y="1194708"/>
              <a:ext cx="1336423"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15" name="组合 21"/>
            <p:cNvGrpSpPr/>
            <p:nvPr/>
          </p:nvGrpSpPr>
          <p:grpSpPr bwMode="auto">
            <a:xfrm>
              <a:off x="9695239" y="1568061"/>
              <a:ext cx="589662" cy="766272"/>
              <a:chOff x="9695239" y="1568061"/>
              <a:chExt cx="589662" cy="766272"/>
            </a:xfrm>
          </p:grpSpPr>
          <p:sp>
            <p:nvSpPr>
              <p:cNvPr id="11316" name="Freeform 74"/>
              <p:cNvSpPr>
                <a:spLocks noEditPoints="1"/>
              </p:cNvSpPr>
              <p:nvPr/>
            </p:nvSpPr>
            <p:spPr bwMode="auto">
              <a:xfrm>
                <a:off x="9695239" y="1568061"/>
                <a:ext cx="538255" cy="351936"/>
              </a:xfrm>
              <a:custGeom>
                <a:avLst/>
                <a:gdLst>
                  <a:gd name="T0" fmla="*/ 532084097 w 99"/>
                  <a:gd name="T1" fmla="*/ 1700311104 h 65"/>
                  <a:gd name="T2" fmla="*/ 1566686324 w 99"/>
                  <a:gd name="T3" fmla="*/ 1905522278 h 65"/>
                  <a:gd name="T4" fmla="*/ 2147483646 w 99"/>
                  <a:gd name="T5" fmla="*/ 1670997542 h 65"/>
                  <a:gd name="T6" fmla="*/ 2147483646 w 99"/>
                  <a:gd name="T7" fmla="*/ 674260646 h 65"/>
                  <a:gd name="T8" fmla="*/ 1566686324 w 99"/>
                  <a:gd name="T9" fmla="*/ 820839283 h 65"/>
                  <a:gd name="T10" fmla="*/ 532084097 w 99"/>
                  <a:gd name="T11" fmla="*/ 674260646 h 65"/>
                  <a:gd name="T12" fmla="*/ 532084097 w 99"/>
                  <a:gd name="T13" fmla="*/ 1700311104 h 65"/>
                  <a:gd name="T14" fmla="*/ 2147483646 w 99"/>
                  <a:gd name="T15" fmla="*/ 234524736 h 65"/>
                  <a:gd name="T16" fmla="*/ 2147483646 w 99"/>
                  <a:gd name="T17" fmla="*/ 498368448 h 65"/>
                  <a:gd name="T18" fmla="*/ 1566686324 w 99"/>
                  <a:gd name="T19" fmla="*/ 703579622 h 65"/>
                  <a:gd name="T20" fmla="*/ 206918271 w 99"/>
                  <a:gd name="T21" fmla="*/ 498368448 h 65"/>
                  <a:gd name="T22" fmla="*/ 206918271 w 99"/>
                  <a:gd name="T23" fmla="*/ 996736896 h 65"/>
                  <a:gd name="T24" fmla="*/ 266039330 w 99"/>
                  <a:gd name="T25" fmla="*/ 1084682995 h 65"/>
                  <a:gd name="T26" fmla="*/ 147802648 w 99"/>
                  <a:gd name="T27" fmla="*/ 1201942656 h 65"/>
                  <a:gd name="T28" fmla="*/ 59121059 w 99"/>
                  <a:gd name="T29" fmla="*/ 1084682995 h 65"/>
                  <a:gd name="T30" fmla="*/ 118242119 w 99"/>
                  <a:gd name="T31" fmla="*/ 996736896 h 65"/>
                  <a:gd name="T32" fmla="*/ 118242119 w 99"/>
                  <a:gd name="T33" fmla="*/ 234524736 h 65"/>
                  <a:gd name="T34" fmla="*/ 1566686324 w 99"/>
                  <a:gd name="T35" fmla="*/ 0 h 65"/>
                  <a:gd name="T36" fmla="*/ 2147483646 w 99"/>
                  <a:gd name="T37" fmla="*/ 234524736 h 65"/>
                  <a:gd name="T38" fmla="*/ 236478800 w 99"/>
                  <a:gd name="T39" fmla="*/ 1231261632 h 65"/>
                  <a:gd name="T40" fmla="*/ 88681589 w 99"/>
                  <a:gd name="T41" fmla="*/ 1231261632 h 65"/>
                  <a:gd name="T42" fmla="*/ 0 w 99"/>
                  <a:gd name="T43" fmla="*/ 1700311104 h 65"/>
                  <a:gd name="T44" fmla="*/ 59121059 w 99"/>
                  <a:gd name="T45" fmla="*/ 1700311104 h 65"/>
                  <a:gd name="T46" fmla="*/ 88681589 w 99"/>
                  <a:gd name="T47" fmla="*/ 1641678566 h 65"/>
                  <a:gd name="T48" fmla="*/ 88681589 w 99"/>
                  <a:gd name="T49" fmla="*/ 1700311104 h 65"/>
                  <a:gd name="T50" fmla="*/ 177363178 w 99"/>
                  <a:gd name="T51" fmla="*/ 1729630080 h 65"/>
                  <a:gd name="T52" fmla="*/ 206918271 w 99"/>
                  <a:gd name="T53" fmla="*/ 1670997542 h 65"/>
                  <a:gd name="T54" fmla="*/ 206918271 w 99"/>
                  <a:gd name="T55" fmla="*/ 1729630080 h 65"/>
                  <a:gd name="T56" fmla="*/ 236478800 w 99"/>
                  <a:gd name="T57" fmla="*/ 1729630080 h 65"/>
                  <a:gd name="T58" fmla="*/ 236478800 w 99"/>
                  <a:gd name="T59" fmla="*/ 1495099930 h 65"/>
                  <a:gd name="T60" fmla="*/ 266039330 w 99"/>
                  <a:gd name="T61" fmla="*/ 1700311104 h 65"/>
                  <a:gd name="T62" fmla="*/ 325160389 w 99"/>
                  <a:gd name="T63" fmla="*/ 1700311104 h 65"/>
                  <a:gd name="T64" fmla="*/ 236478800 w 99"/>
                  <a:gd name="T65" fmla="*/ 1231261632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69" name="直接连接符 68"/>
              <p:cNvCxnSpPr/>
              <p:nvPr/>
            </p:nvCxnSpPr>
            <p:spPr bwMode="auto">
              <a:xfrm>
                <a:off x="9738904" y="2334333"/>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6" name="组合 45"/>
          <p:cNvGrpSpPr/>
          <p:nvPr/>
        </p:nvGrpSpPr>
        <p:grpSpPr bwMode="auto">
          <a:xfrm>
            <a:off x="10709275" y="1195388"/>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09" name="组合 39"/>
            <p:cNvGrpSpPr/>
            <p:nvPr/>
          </p:nvGrpSpPr>
          <p:grpSpPr bwMode="auto">
            <a:xfrm>
              <a:off x="11094605" y="1504766"/>
              <a:ext cx="545997" cy="829567"/>
              <a:chOff x="11094605" y="1504766"/>
              <a:chExt cx="545997" cy="829567"/>
            </a:xfrm>
          </p:grpSpPr>
          <p:sp>
            <p:nvSpPr>
              <p:cNvPr id="11310" name="Freeform 48"/>
              <p:cNvSpPr>
                <a:spLocks noEditPoints="1"/>
              </p:cNvSpPr>
              <p:nvPr/>
            </p:nvSpPr>
            <p:spPr bwMode="auto">
              <a:xfrm>
                <a:off x="11227025" y="1504766"/>
                <a:ext cx="300203" cy="476905"/>
              </a:xfrm>
              <a:custGeom>
                <a:avLst/>
                <a:gdLst>
                  <a:gd name="T0" fmla="*/ 1144342472 w 67"/>
                  <a:gd name="T1" fmla="*/ 202419178 h 106"/>
                  <a:gd name="T2" fmla="*/ 1244722290 w 67"/>
                  <a:gd name="T3" fmla="*/ 1032337357 h 106"/>
                  <a:gd name="T4" fmla="*/ 1023884898 w 67"/>
                  <a:gd name="T5" fmla="*/ 1335968374 h 106"/>
                  <a:gd name="T6" fmla="*/ 1104186960 w 67"/>
                  <a:gd name="T7" fmla="*/ 1315726906 h 106"/>
                  <a:gd name="T8" fmla="*/ 1144342472 w 67"/>
                  <a:gd name="T9" fmla="*/ 1477663148 h 106"/>
                  <a:gd name="T10" fmla="*/ 1124264716 w 67"/>
                  <a:gd name="T11" fmla="*/ 1619353423 h 106"/>
                  <a:gd name="T12" fmla="*/ 1144342472 w 67"/>
                  <a:gd name="T13" fmla="*/ 1740806729 h 106"/>
                  <a:gd name="T14" fmla="*/ 1104186960 w 67"/>
                  <a:gd name="T15" fmla="*/ 1882501504 h 106"/>
                  <a:gd name="T16" fmla="*/ 301143935 w 67"/>
                  <a:gd name="T17" fmla="*/ 1963467375 h 106"/>
                  <a:gd name="T18" fmla="*/ 240915148 w 67"/>
                  <a:gd name="T19" fmla="*/ 1922984439 h 106"/>
                  <a:gd name="T20" fmla="*/ 240915148 w 67"/>
                  <a:gd name="T21" fmla="*/ 1680082326 h 106"/>
                  <a:gd name="T22" fmla="*/ 240915148 w 67"/>
                  <a:gd name="T23" fmla="*/ 1659840858 h 106"/>
                  <a:gd name="T24" fmla="*/ 240915148 w 67"/>
                  <a:gd name="T25" fmla="*/ 1437175713 h 106"/>
                  <a:gd name="T26" fmla="*/ 301143935 w 67"/>
                  <a:gd name="T27" fmla="*/ 1396692777 h 106"/>
                  <a:gd name="T28" fmla="*/ 321217210 w 67"/>
                  <a:gd name="T29" fmla="*/ 1275243970 h 106"/>
                  <a:gd name="T30" fmla="*/ 0 w 67"/>
                  <a:gd name="T31" fmla="*/ 688227904 h 106"/>
                  <a:gd name="T32" fmla="*/ 662512176 w 67"/>
                  <a:gd name="T33" fmla="*/ 0 h 106"/>
                  <a:gd name="T34" fmla="*/ 562132358 w 67"/>
                  <a:gd name="T35" fmla="*/ 829918179 h 106"/>
                  <a:gd name="T36" fmla="*/ 602283389 w 67"/>
                  <a:gd name="T37" fmla="*/ 789435244 h 106"/>
                  <a:gd name="T38" fmla="*/ 662512176 w 67"/>
                  <a:gd name="T39" fmla="*/ 829918179 h 106"/>
                  <a:gd name="T40" fmla="*/ 722740963 w 67"/>
                  <a:gd name="T41" fmla="*/ 789435244 h 106"/>
                  <a:gd name="T42" fmla="*/ 782969750 w 67"/>
                  <a:gd name="T43" fmla="*/ 829918179 h 106"/>
                  <a:gd name="T44" fmla="*/ 863276293 w 67"/>
                  <a:gd name="T45" fmla="*/ 769193776 h 106"/>
                  <a:gd name="T46" fmla="*/ 782969750 w 67"/>
                  <a:gd name="T47" fmla="*/ 1052578825 h 106"/>
                  <a:gd name="T48" fmla="*/ 883349568 w 67"/>
                  <a:gd name="T49" fmla="*/ 1335968374 h 106"/>
                  <a:gd name="T50" fmla="*/ 883349568 w 67"/>
                  <a:gd name="T51" fmla="*/ 1174032132 h 106"/>
                  <a:gd name="T52" fmla="*/ 1124264716 w 67"/>
                  <a:gd name="T53" fmla="*/ 951371486 h 106"/>
                  <a:gd name="T54" fmla="*/ 1043958173 w 67"/>
                  <a:gd name="T55" fmla="*/ 303631016 h 106"/>
                  <a:gd name="T56" fmla="*/ 301143935 w 67"/>
                  <a:gd name="T57" fmla="*/ 303631016 h 106"/>
                  <a:gd name="T58" fmla="*/ 220837392 w 67"/>
                  <a:gd name="T59" fmla="*/ 971612954 h 106"/>
                  <a:gd name="T60" fmla="*/ 461752540 w 67"/>
                  <a:gd name="T61" fmla="*/ 1194273599 h 106"/>
                  <a:gd name="T62" fmla="*/ 461752540 w 67"/>
                  <a:gd name="T63" fmla="*/ 1356209842 h 106"/>
                  <a:gd name="T64" fmla="*/ 582210114 w 67"/>
                  <a:gd name="T65" fmla="*/ 1052578825 h 106"/>
                  <a:gd name="T66" fmla="*/ 501903571 w 67"/>
                  <a:gd name="T67" fmla="*/ 769193776 h 106"/>
                  <a:gd name="T68" fmla="*/ 803047506 w 67"/>
                  <a:gd name="T69" fmla="*/ 870401115 h 106"/>
                  <a:gd name="T70" fmla="*/ 722740963 w 67"/>
                  <a:gd name="T71" fmla="*/ 850159647 h 106"/>
                  <a:gd name="T72" fmla="*/ 602283389 w 67"/>
                  <a:gd name="T73" fmla="*/ 850159647 h 106"/>
                  <a:gd name="T74" fmla="*/ 542054602 w 67"/>
                  <a:gd name="T75" fmla="*/ 850159647 h 106"/>
                  <a:gd name="T76" fmla="*/ 642438901 w 67"/>
                  <a:gd name="T77" fmla="*/ 1032337357 h 106"/>
                  <a:gd name="T78" fmla="*/ 642438901 w 67"/>
                  <a:gd name="T79" fmla="*/ 1356209842 h 106"/>
                  <a:gd name="T80" fmla="*/ 702663207 w 67"/>
                  <a:gd name="T81" fmla="*/ 1032337357 h 106"/>
                  <a:gd name="T82" fmla="*/ 702663207 w 67"/>
                  <a:gd name="T83" fmla="*/ 1012095889 h 106"/>
                  <a:gd name="T84" fmla="*/ 863276293 w 67"/>
                  <a:gd name="T85" fmla="*/ 1943225907 h 106"/>
                  <a:gd name="T86" fmla="*/ 682589932 w 67"/>
                  <a:gd name="T87" fmla="*/ 2145645085 h 106"/>
                  <a:gd name="T88" fmla="*/ 863276293 w 67"/>
                  <a:gd name="T89" fmla="*/ 1943225907 h 106"/>
                  <a:gd name="T90" fmla="*/ 341294966 w 67"/>
                  <a:gd name="T91" fmla="*/ 1781289665 h 106"/>
                  <a:gd name="T92" fmla="*/ 341294966 w 67"/>
                  <a:gd name="T93" fmla="*/ 1821772601 h 106"/>
                  <a:gd name="T94" fmla="*/ 1003807142 w 67"/>
                  <a:gd name="T95" fmla="*/ 1740806729 h 106"/>
                  <a:gd name="T96" fmla="*/ 1003807142 w 67"/>
                  <a:gd name="T97" fmla="*/ 1477663148 h 106"/>
                  <a:gd name="T98" fmla="*/ 341294966 w 67"/>
                  <a:gd name="T99" fmla="*/ 1558629019 h 106"/>
                  <a:gd name="T100" fmla="*/ 1003807142 w 67"/>
                  <a:gd name="T101" fmla="*/ 1497904616 h 106"/>
                  <a:gd name="T102" fmla="*/ 1003807142 w 67"/>
                  <a:gd name="T103" fmla="*/ 1477663148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74" name="直接连接符 73"/>
              <p:cNvCxnSpPr/>
              <p:nvPr/>
            </p:nvCxnSpPr>
            <p:spPr bwMode="auto">
              <a:xfrm>
                <a:off x="11094605" y="2334333"/>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7" name="组合 46"/>
          <p:cNvGrpSpPr/>
          <p:nvPr/>
        </p:nvGrpSpPr>
        <p:grpSpPr bwMode="auto">
          <a:xfrm>
            <a:off x="9296400" y="2846388"/>
            <a:ext cx="1336675" cy="1527175"/>
            <a:chOff x="9296155" y="2846424"/>
            <a:chExt cx="1336423" cy="1527514"/>
          </a:xfrm>
        </p:grpSpPr>
        <p:sp>
          <p:nvSpPr>
            <p:cNvPr id="59" name="矩形 58"/>
            <p:cNvSpPr/>
            <p:nvPr/>
          </p:nvSpPr>
          <p:spPr>
            <a:xfrm>
              <a:off x="9296155" y="2846424"/>
              <a:ext cx="1336423" cy="15275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03" name="组合 40"/>
            <p:cNvGrpSpPr/>
            <p:nvPr/>
          </p:nvGrpSpPr>
          <p:grpSpPr bwMode="auto">
            <a:xfrm>
              <a:off x="9673695" y="3085967"/>
              <a:ext cx="545997" cy="949771"/>
              <a:chOff x="9673695" y="3085967"/>
              <a:chExt cx="545997" cy="949771"/>
            </a:xfrm>
          </p:grpSpPr>
          <p:sp>
            <p:nvSpPr>
              <p:cNvPr id="11304" name="Freeform 71"/>
              <p:cNvSpPr>
                <a:spLocks noEditPoints="1"/>
              </p:cNvSpPr>
              <p:nvPr/>
            </p:nvSpPr>
            <p:spPr bwMode="auto">
              <a:xfrm>
                <a:off x="9709040" y="3085967"/>
                <a:ext cx="510652" cy="540555"/>
              </a:xfrm>
              <a:custGeom>
                <a:avLst/>
                <a:gdLst>
                  <a:gd name="T0" fmla="*/ 899483595 w 222"/>
                  <a:gd name="T1" fmla="*/ 153441712 h 235"/>
                  <a:gd name="T2" fmla="*/ 962976961 w 222"/>
                  <a:gd name="T3" fmla="*/ 37038369 h 235"/>
                  <a:gd name="T4" fmla="*/ 798951858 w 222"/>
                  <a:gd name="T5" fmla="*/ 100529429 h 235"/>
                  <a:gd name="T6" fmla="*/ 37038372 w 222"/>
                  <a:gd name="T7" fmla="*/ 841280698 h 235"/>
                  <a:gd name="T8" fmla="*/ 164022803 w 222"/>
                  <a:gd name="T9" fmla="*/ 1179909653 h 235"/>
                  <a:gd name="T10" fmla="*/ 164022803 w 222"/>
                  <a:gd name="T11" fmla="*/ 904774058 h 235"/>
                  <a:gd name="T12" fmla="*/ 576728529 w 222"/>
                  <a:gd name="T13" fmla="*/ 603183472 h 235"/>
                  <a:gd name="T14" fmla="*/ 613764600 w 222"/>
                  <a:gd name="T15" fmla="*/ 492070667 h 235"/>
                  <a:gd name="T16" fmla="*/ 460322875 w 222"/>
                  <a:gd name="T17" fmla="*/ 550271189 h 235"/>
                  <a:gd name="T18" fmla="*/ 402122348 w 222"/>
                  <a:gd name="T19" fmla="*/ 529106735 h 235"/>
                  <a:gd name="T20" fmla="*/ 613764600 w 222"/>
                  <a:gd name="T21" fmla="*/ 439158383 h 235"/>
                  <a:gd name="T22" fmla="*/ 698422421 w 222"/>
                  <a:gd name="T23" fmla="*/ 476196752 h 235"/>
                  <a:gd name="T24" fmla="*/ 698422421 w 222"/>
                  <a:gd name="T25" fmla="*/ 100529429 h 235"/>
                  <a:gd name="T26" fmla="*/ 952393583 w 222"/>
                  <a:gd name="T27" fmla="*/ 0 h 235"/>
                  <a:gd name="T28" fmla="*/ 962976961 w 222"/>
                  <a:gd name="T29" fmla="*/ 0 h 235"/>
                  <a:gd name="T30" fmla="*/ 1174619212 w 222"/>
                  <a:gd name="T31" fmla="*/ 100529429 h 235"/>
                  <a:gd name="T32" fmla="*/ 915357511 w 222"/>
                  <a:gd name="T33" fmla="*/ 989431872 h 235"/>
                  <a:gd name="T34" fmla="*/ 835990229 w 222"/>
                  <a:gd name="T35" fmla="*/ 952393503 h 235"/>
                  <a:gd name="T36" fmla="*/ 560854612 w 222"/>
                  <a:gd name="T37" fmla="*/ 1116416292 h 235"/>
                  <a:gd name="T38" fmla="*/ 476196791 w 222"/>
                  <a:gd name="T39" fmla="*/ 1063506309 h 235"/>
                  <a:gd name="T40" fmla="*/ 201061174 w 222"/>
                  <a:gd name="T41" fmla="*/ 1243403013 h 235"/>
                  <a:gd name="T42" fmla="*/ 10581077 w 222"/>
                  <a:gd name="T43" fmla="*/ 1153454661 h 235"/>
                  <a:gd name="T44" fmla="*/ 0 w 222"/>
                  <a:gd name="T45" fmla="*/ 1126999669 h 235"/>
                  <a:gd name="T46" fmla="*/ 0 w 222"/>
                  <a:gd name="T47" fmla="*/ 777787338 h 235"/>
                  <a:gd name="T48" fmla="*/ 248680623 w 222"/>
                  <a:gd name="T49" fmla="*/ 677257909 h 235"/>
                  <a:gd name="T50" fmla="*/ 264554540 w 222"/>
                  <a:gd name="T51" fmla="*/ 677257909 h 235"/>
                  <a:gd name="T52" fmla="*/ 476196791 w 222"/>
                  <a:gd name="T53" fmla="*/ 777787338 h 235"/>
                  <a:gd name="T54" fmla="*/ 523816241 w 222"/>
                  <a:gd name="T55" fmla="*/ 1052925232 h 235"/>
                  <a:gd name="T56" fmla="*/ 402122348 w 222"/>
                  <a:gd name="T57" fmla="*/ 603183472 h 235"/>
                  <a:gd name="T58" fmla="*/ 359793438 w 222"/>
                  <a:gd name="T59" fmla="*/ 730167893 h 235"/>
                  <a:gd name="T60" fmla="*/ 359793438 w 222"/>
                  <a:gd name="T61" fmla="*/ 539690112 h 235"/>
                  <a:gd name="T62" fmla="*/ 735460792 w 222"/>
                  <a:gd name="T63" fmla="*/ 502651743 h 235"/>
                  <a:gd name="T64" fmla="*/ 835990229 w 222"/>
                  <a:gd name="T65" fmla="*/ 539690112 h 235"/>
                  <a:gd name="T66" fmla="*/ 873028601 w 222"/>
                  <a:gd name="T67" fmla="*/ 925938512 h 235"/>
                  <a:gd name="T68" fmla="*/ 735460792 w 222"/>
                  <a:gd name="T69" fmla="*/ 164022789 h 235"/>
                  <a:gd name="T70" fmla="*/ 735460792 w 222"/>
                  <a:gd name="T71" fmla="*/ 502651743 h 235"/>
                  <a:gd name="T72" fmla="*/ 201061174 w 222"/>
                  <a:gd name="T73" fmla="*/ 841280698 h 235"/>
                  <a:gd name="T74" fmla="*/ 248680623 w 222"/>
                  <a:gd name="T75" fmla="*/ 730167893 h 235"/>
                  <a:gd name="T76" fmla="*/ 100529437 w 222"/>
                  <a:gd name="T77" fmla="*/ 788370715 h 235"/>
                  <a:gd name="T78" fmla="*/ 915357511 w 222"/>
                  <a:gd name="T79" fmla="*/ 190477781 h 235"/>
                  <a:gd name="T80" fmla="*/ 915357511 w 222"/>
                  <a:gd name="T81" fmla="*/ 20106115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82" name="直接连接符 81"/>
              <p:cNvCxnSpPr/>
              <p:nvPr/>
            </p:nvCxnSpPr>
            <p:spPr bwMode="auto">
              <a:xfrm>
                <a:off x="9673695" y="4035738"/>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9" name="组合 48"/>
          <p:cNvGrpSpPr/>
          <p:nvPr/>
        </p:nvGrpSpPr>
        <p:grpSpPr bwMode="auto">
          <a:xfrm>
            <a:off x="10709275" y="2846388"/>
            <a:ext cx="1336675" cy="1527175"/>
            <a:chOff x="10708915" y="2846424"/>
            <a:chExt cx="1336423" cy="1527514"/>
          </a:xfrm>
        </p:grpSpPr>
        <p:sp>
          <p:nvSpPr>
            <p:cNvPr id="60" name="矩形 59"/>
            <p:cNvSpPr/>
            <p:nvPr/>
          </p:nvSpPr>
          <p:spPr>
            <a:xfrm>
              <a:off x="10708915" y="2846424"/>
              <a:ext cx="1336423" cy="152751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297" name="组合 41"/>
            <p:cNvGrpSpPr/>
            <p:nvPr/>
          </p:nvGrpSpPr>
          <p:grpSpPr bwMode="auto">
            <a:xfrm>
              <a:off x="11094605" y="3186220"/>
              <a:ext cx="558271" cy="839779"/>
              <a:chOff x="11094605" y="3186220"/>
              <a:chExt cx="558271" cy="839779"/>
            </a:xfrm>
          </p:grpSpPr>
          <p:sp>
            <p:nvSpPr>
              <p:cNvPr id="11298" name="Freeform 59"/>
              <p:cNvSpPr>
                <a:spLocks noEditPoints="1"/>
              </p:cNvSpPr>
              <p:nvPr/>
            </p:nvSpPr>
            <p:spPr bwMode="auto">
              <a:xfrm>
                <a:off x="11101376" y="3186220"/>
                <a:ext cx="551500" cy="417294"/>
              </a:xfrm>
              <a:custGeom>
                <a:avLst/>
                <a:gdLst>
                  <a:gd name="T0" fmla="*/ 419656721 w 111"/>
                  <a:gd name="T1" fmla="*/ 49359919 h 84"/>
                  <a:gd name="T2" fmla="*/ 715886748 w 111"/>
                  <a:gd name="T3" fmla="*/ 98714870 h 84"/>
                  <a:gd name="T4" fmla="*/ 493711743 w 111"/>
                  <a:gd name="T5" fmla="*/ 1258623285 h 84"/>
                  <a:gd name="T6" fmla="*/ 123426694 w 111"/>
                  <a:gd name="T7" fmla="*/ 1184588375 h 84"/>
                  <a:gd name="T8" fmla="*/ 419656721 w 111"/>
                  <a:gd name="T9" fmla="*/ 49359919 h 84"/>
                  <a:gd name="T10" fmla="*/ 493711743 w 111"/>
                  <a:gd name="T11" fmla="*/ 1678162724 h 84"/>
                  <a:gd name="T12" fmla="*/ 419656721 w 111"/>
                  <a:gd name="T13" fmla="*/ 1875597432 h 84"/>
                  <a:gd name="T14" fmla="*/ 2147483646 w 111"/>
                  <a:gd name="T15" fmla="*/ 1875597432 h 84"/>
                  <a:gd name="T16" fmla="*/ 2147483646 w 111"/>
                  <a:gd name="T17" fmla="*/ 1875597432 h 84"/>
                  <a:gd name="T18" fmla="*/ 2147483646 w 111"/>
                  <a:gd name="T19" fmla="*/ 1776882562 h 84"/>
                  <a:gd name="T20" fmla="*/ 2147483646 w 111"/>
                  <a:gd name="T21" fmla="*/ 666329098 h 84"/>
                  <a:gd name="T22" fmla="*/ 2147483646 w 111"/>
                  <a:gd name="T23" fmla="*/ 641649138 h 84"/>
                  <a:gd name="T24" fmla="*/ 2147483646 w 111"/>
                  <a:gd name="T25" fmla="*/ 592294187 h 84"/>
                  <a:gd name="T26" fmla="*/ 2147483646 w 111"/>
                  <a:gd name="T27" fmla="*/ 271469618 h 84"/>
                  <a:gd name="T28" fmla="*/ 2147483646 w 111"/>
                  <a:gd name="T29" fmla="*/ 246789659 h 84"/>
                  <a:gd name="T30" fmla="*/ 2147483646 w 111"/>
                  <a:gd name="T31" fmla="*/ 246789659 h 84"/>
                  <a:gd name="T32" fmla="*/ 814625122 w 111"/>
                  <a:gd name="T33" fmla="*/ 246789659 h 84"/>
                  <a:gd name="T34" fmla="*/ 814625122 w 111"/>
                  <a:gd name="T35" fmla="*/ 419539439 h 84"/>
                  <a:gd name="T36" fmla="*/ 2147483646 w 111"/>
                  <a:gd name="T37" fmla="*/ 419539439 h 84"/>
                  <a:gd name="T38" fmla="*/ 2147483646 w 111"/>
                  <a:gd name="T39" fmla="*/ 715689017 h 84"/>
                  <a:gd name="T40" fmla="*/ 2147483646 w 111"/>
                  <a:gd name="T41" fmla="*/ 765043968 h 84"/>
                  <a:gd name="T42" fmla="*/ 2147483646 w 111"/>
                  <a:gd name="T43" fmla="*/ 765043968 h 84"/>
                  <a:gd name="T44" fmla="*/ 2147483646 w 111"/>
                  <a:gd name="T45" fmla="*/ 765043968 h 84"/>
                  <a:gd name="T46" fmla="*/ 2147483646 w 111"/>
                  <a:gd name="T47" fmla="*/ 1678162724 h 84"/>
                  <a:gd name="T48" fmla="*/ 493711743 w 111"/>
                  <a:gd name="T49" fmla="*/ 1678162724 h 84"/>
                  <a:gd name="T50" fmla="*/ 2147483646 w 111"/>
                  <a:gd name="T51" fmla="*/ 666329098 h 84"/>
                  <a:gd name="T52" fmla="*/ 2147483646 w 111"/>
                  <a:gd name="T53" fmla="*/ 666329098 h 84"/>
                  <a:gd name="T54" fmla="*/ 2147483646 w 111"/>
                  <a:gd name="T55" fmla="*/ 468899358 h 84"/>
                  <a:gd name="T56" fmla="*/ 2147483646 w 111"/>
                  <a:gd name="T57" fmla="*/ 666329098 h 84"/>
                  <a:gd name="T58" fmla="*/ 839313441 w 111"/>
                  <a:gd name="T59" fmla="*/ 1110548496 h 84"/>
                  <a:gd name="T60" fmla="*/ 1950168590 w 111"/>
                  <a:gd name="T61" fmla="*/ 1110548496 h 84"/>
                  <a:gd name="T62" fmla="*/ 1950168590 w 111"/>
                  <a:gd name="T63" fmla="*/ 1184588375 h 84"/>
                  <a:gd name="T64" fmla="*/ 839313441 w 111"/>
                  <a:gd name="T65" fmla="*/ 1184588375 h 84"/>
                  <a:gd name="T66" fmla="*/ 839313441 w 111"/>
                  <a:gd name="T67" fmla="*/ 1110548496 h 84"/>
                  <a:gd name="T68" fmla="*/ 839313441 w 111"/>
                  <a:gd name="T69" fmla="*/ 839083846 h 84"/>
                  <a:gd name="T70" fmla="*/ 1851425248 w 111"/>
                  <a:gd name="T71" fmla="*/ 839083846 h 84"/>
                  <a:gd name="T72" fmla="*/ 1851425248 w 111"/>
                  <a:gd name="T73" fmla="*/ 913118757 h 84"/>
                  <a:gd name="T74" fmla="*/ 839313441 w 111"/>
                  <a:gd name="T75" fmla="*/ 913118757 h 84"/>
                  <a:gd name="T76" fmla="*/ 839313441 w 111"/>
                  <a:gd name="T77" fmla="*/ 839083846 h 84"/>
                  <a:gd name="T78" fmla="*/ 839313441 w 111"/>
                  <a:gd name="T79" fmla="*/ 567614228 h 84"/>
                  <a:gd name="T80" fmla="*/ 1851425248 w 111"/>
                  <a:gd name="T81" fmla="*/ 567614228 h 84"/>
                  <a:gd name="T82" fmla="*/ 1851425248 w 111"/>
                  <a:gd name="T83" fmla="*/ 641649138 h 84"/>
                  <a:gd name="T84" fmla="*/ 839313441 w 111"/>
                  <a:gd name="T85" fmla="*/ 641649138 h 84"/>
                  <a:gd name="T86" fmla="*/ 839313441 w 111"/>
                  <a:gd name="T87" fmla="*/ 567614228 h 84"/>
                  <a:gd name="T88" fmla="*/ 98743342 w 111"/>
                  <a:gd name="T89" fmla="*/ 1727522643 h 84"/>
                  <a:gd name="T90" fmla="*/ 246858356 w 111"/>
                  <a:gd name="T91" fmla="*/ 1776882562 h 84"/>
                  <a:gd name="T92" fmla="*/ 246858356 w 111"/>
                  <a:gd name="T93" fmla="*/ 1949632343 h 84"/>
                  <a:gd name="T94" fmla="*/ 123426694 w 111"/>
                  <a:gd name="T95" fmla="*/ 2073027172 h 84"/>
                  <a:gd name="T96" fmla="*/ 49371671 w 111"/>
                  <a:gd name="T97" fmla="*/ 2048347212 h 84"/>
                  <a:gd name="T98" fmla="*/ 0 w 111"/>
                  <a:gd name="T99" fmla="*/ 1875597432 h 84"/>
                  <a:gd name="T100" fmla="*/ 98743342 w 111"/>
                  <a:gd name="T101" fmla="*/ 1727522643 h 84"/>
                  <a:gd name="T102" fmla="*/ 98743342 w 111"/>
                  <a:gd name="T103" fmla="*/ 1258623285 h 84"/>
                  <a:gd name="T104" fmla="*/ 49371671 w 111"/>
                  <a:gd name="T105" fmla="*/ 1678162724 h 84"/>
                  <a:gd name="T106" fmla="*/ 320913378 w 111"/>
                  <a:gd name="T107" fmla="*/ 1752202603 h 84"/>
                  <a:gd name="T108" fmla="*/ 444340072 w 111"/>
                  <a:gd name="T109" fmla="*/ 1332658196 h 84"/>
                  <a:gd name="T110" fmla="*/ 98743342 w 111"/>
                  <a:gd name="T111" fmla="*/ 1258623285 h 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80" name="直接连接符 79"/>
              <p:cNvCxnSpPr/>
              <p:nvPr/>
            </p:nvCxnSpPr>
            <p:spPr bwMode="auto">
              <a:xfrm>
                <a:off x="11094605" y="4025999"/>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50" name="组合 49"/>
          <p:cNvGrpSpPr/>
          <p:nvPr/>
        </p:nvGrpSpPr>
        <p:grpSpPr bwMode="auto">
          <a:xfrm>
            <a:off x="9296400" y="4491038"/>
            <a:ext cx="1336675" cy="1543050"/>
            <a:chOff x="9296155" y="4491676"/>
            <a:chExt cx="1336423" cy="1541732"/>
          </a:xfrm>
        </p:grpSpPr>
        <p:sp>
          <p:nvSpPr>
            <p:cNvPr id="61" name="矩形 60"/>
            <p:cNvSpPr/>
            <p:nvPr/>
          </p:nvSpPr>
          <p:spPr>
            <a:xfrm>
              <a:off x="9296155" y="4491676"/>
              <a:ext cx="1336423" cy="154173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291" name="组合 42"/>
            <p:cNvGrpSpPr/>
            <p:nvPr/>
          </p:nvGrpSpPr>
          <p:grpSpPr bwMode="auto">
            <a:xfrm>
              <a:off x="9738904" y="4734711"/>
              <a:ext cx="545997" cy="921161"/>
              <a:chOff x="9738904" y="4734711"/>
              <a:chExt cx="545997" cy="921161"/>
            </a:xfrm>
          </p:grpSpPr>
          <p:sp>
            <p:nvSpPr>
              <p:cNvPr id="11292" name="Freeform 283"/>
              <p:cNvSpPr>
                <a:spLocks noEditPoints="1"/>
              </p:cNvSpPr>
              <p:nvPr/>
            </p:nvSpPr>
            <p:spPr bwMode="auto">
              <a:xfrm>
                <a:off x="9743708" y="4734711"/>
                <a:ext cx="441316" cy="559000"/>
              </a:xfrm>
              <a:custGeom>
                <a:avLst/>
                <a:gdLst>
                  <a:gd name="T0" fmla="*/ 884782835 w 95"/>
                  <a:gd name="T1" fmla="*/ 0 h 120"/>
                  <a:gd name="T2" fmla="*/ 625823251 w 95"/>
                  <a:gd name="T3" fmla="*/ 151898933 h 120"/>
                  <a:gd name="T4" fmla="*/ 625823251 w 95"/>
                  <a:gd name="T5" fmla="*/ 151898933 h 120"/>
                  <a:gd name="T6" fmla="*/ 302120288 w 95"/>
                  <a:gd name="T7" fmla="*/ 21698517 h 120"/>
                  <a:gd name="T8" fmla="*/ 64738734 w 95"/>
                  <a:gd name="T9" fmla="*/ 173602108 h 120"/>
                  <a:gd name="T10" fmla="*/ 0 w 95"/>
                  <a:gd name="T11" fmla="*/ 455701458 h 120"/>
                  <a:gd name="T12" fmla="*/ 64738734 w 95"/>
                  <a:gd name="T13" fmla="*/ 737800808 h 120"/>
                  <a:gd name="T14" fmla="*/ 302120288 w 95"/>
                  <a:gd name="T15" fmla="*/ 868001225 h 120"/>
                  <a:gd name="T16" fmla="*/ 668979311 w 95"/>
                  <a:gd name="T17" fmla="*/ 802901017 h 120"/>
                  <a:gd name="T18" fmla="*/ 884782835 w 95"/>
                  <a:gd name="T19" fmla="*/ 889704400 h 120"/>
                  <a:gd name="T20" fmla="*/ 927943540 w 95"/>
                  <a:gd name="T21" fmla="*/ 889704400 h 120"/>
                  <a:gd name="T22" fmla="*/ 1230063828 w 95"/>
                  <a:gd name="T23" fmla="*/ 1215205442 h 120"/>
                  <a:gd name="T24" fmla="*/ 1467440736 w 95"/>
                  <a:gd name="T25" fmla="*/ 1258602475 h 120"/>
                  <a:gd name="T26" fmla="*/ 1424280031 w 95"/>
                  <a:gd name="T27" fmla="*/ 1692605417 h 120"/>
                  <a:gd name="T28" fmla="*/ 1402702002 w 95"/>
                  <a:gd name="T29" fmla="*/ 2147483646 h 120"/>
                  <a:gd name="T30" fmla="*/ 1618500880 w 95"/>
                  <a:gd name="T31" fmla="*/ 2147483646 h 120"/>
                  <a:gd name="T32" fmla="*/ 1661661585 w 95"/>
                  <a:gd name="T33" fmla="*/ 1822805833 h 120"/>
                  <a:gd name="T34" fmla="*/ 1769561024 w 95"/>
                  <a:gd name="T35" fmla="*/ 1822805833 h 120"/>
                  <a:gd name="T36" fmla="*/ 1812721729 w 95"/>
                  <a:gd name="T37" fmla="*/ 2147483646 h 120"/>
                  <a:gd name="T38" fmla="*/ 2050103283 w 95"/>
                  <a:gd name="T39" fmla="*/ 2147483646 h 120"/>
                  <a:gd name="T40" fmla="*/ 1985364548 w 95"/>
                  <a:gd name="T41" fmla="*/ 1692605417 h 120"/>
                  <a:gd name="T42" fmla="*/ 2028525253 w 95"/>
                  <a:gd name="T43" fmla="*/ 889704400 h 120"/>
                  <a:gd name="T44" fmla="*/ 1596922850 w 95"/>
                  <a:gd name="T45" fmla="*/ 889704400 h 120"/>
                  <a:gd name="T46" fmla="*/ 1510601441 w 95"/>
                  <a:gd name="T47" fmla="*/ 759503983 h 120"/>
                  <a:gd name="T48" fmla="*/ 1532184116 w 95"/>
                  <a:gd name="T49" fmla="*/ 759503983 h 120"/>
                  <a:gd name="T50" fmla="*/ 1704822290 w 95"/>
                  <a:gd name="T51" fmla="*/ 824604192 h 120"/>
                  <a:gd name="T52" fmla="*/ 1963781873 w 95"/>
                  <a:gd name="T53" fmla="*/ 564203358 h 120"/>
                  <a:gd name="T54" fmla="*/ 1704822290 w 95"/>
                  <a:gd name="T55" fmla="*/ 303802525 h 120"/>
                  <a:gd name="T56" fmla="*/ 1532184116 w 95"/>
                  <a:gd name="T57" fmla="*/ 390601250 h 120"/>
                  <a:gd name="T58" fmla="*/ 1035842979 w 95"/>
                  <a:gd name="T59" fmla="*/ 43401692 h 120"/>
                  <a:gd name="T60" fmla="*/ 884782835 w 95"/>
                  <a:gd name="T61" fmla="*/ 0 h 120"/>
                  <a:gd name="T62" fmla="*/ 1402702002 w 95"/>
                  <a:gd name="T63" fmla="*/ 933101433 h 120"/>
                  <a:gd name="T64" fmla="*/ 1251641857 w 95"/>
                  <a:gd name="T65" fmla="*/ 998201642 h 120"/>
                  <a:gd name="T66" fmla="*/ 1100581713 w 95"/>
                  <a:gd name="T67" fmla="*/ 846302708 h 120"/>
                  <a:gd name="T68" fmla="*/ 1337963267 w 95"/>
                  <a:gd name="T69" fmla="*/ 802901017 h 120"/>
                  <a:gd name="T70" fmla="*/ 1402702002 w 95"/>
                  <a:gd name="T71" fmla="*/ 933101433 h 120"/>
                  <a:gd name="T72" fmla="*/ 215798879 w 95"/>
                  <a:gd name="T73" fmla="*/ 260400833 h 120"/>
                  <a:gd name="T74" fmla="*/ 302120288 w 95"/>
                  <a:gd name="T75" fmla="*/ 195300625 h 120"/>
                  <a:gd name="T76" fmla="*/ 388441698 w 95"/>
                  <a:gd name="T77" fmla="*/ 260400833 h 120"/>
                  <a:gd name="T78" fmla="*/ 453180432 w 95"/>
                  <a:gd name="T79" fmla="*/ 455701458 h 120"/>
                  <a:gd name="T80" fmla="*/ 388441698 w 95"/>
                  <a:gd name="T81" fmla="*/ 651002083 h 120"/>
                  <a:gd name="T82" fmla="*/ 302120288 w 95"/>
                  <a:gd name="T83" fmla="*/ 694403775 h 120"/>
                  <a:gd name="T84" fmla="*/ 215798879 w 95"/>
                  <a:gd name="T85" fmla="*/ 651002083 h 120"/>
                  <a:gd name="T86" fmla="*/ 151060144 w 95"/>
                  <a:gd name="T87" fmla="*/ 455701458 h 120"/>
                  <a:gd name="T88" fmla="*/ 215798879 w 95"/>
                  <a:gd name="T89" fmla="*/ 260400833 h 120"/>
                  <a:gd name="T90" fmla="*/ 755300720 w 95"/>
                  <a:gd name="T91" fmla="*/ 238702317 h 120"/>
                  <a:gd name="T92" fmla="*/ 884782835 w 95"/>
                  <a:gd name="T93" fmla="*/ 173602108 h 120"/>
                  <a:gd name="T94" fmla="*/ 1014260304 w 95"/>
                  <a:gd name="T95" fmla="*/ 238702317 h 120"/>
                  <a:gd name="T96" fmla="*/ 1079003684 w 95"/>
                  <a:gd name="T97" fmla="*/ 455701458 h 120"/>
                  <a:gd name="T98" fmla="*/ 1014260304 w 95"/>
                  <a:gd name="T99" fmla="*/ 651002083 h 120"/>
                  <a:gd name="T100" fmla="*/ 884782835 w 95"/>
                  <a:gd name="T101" fmla="*/ 737800808 h 120"/>
                  <a:gd name="T102" fmla="*/ 755300720 w 95"/>
                  <a:gd name="T103" fmla="*/ 651002083 h 120"/>
                  <a:gd name="T104" fmla="*/ 712140016 w 95"/>
                  <a:gd name="T105" fmla="*/ 455701458 h 120"/>
                  <a:gd name="T106" fmla="*/ 755300720 w 95"/>
                  <a:gd name="T107" fmla="*/ 238702317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90" name="直接连接符 89"/>
              <p:cNvCxnSpPr/>
              <p:nvPr/>
            </p:nvCxnSpPr>
            <p:spPr bwMode="auto">
              <a:xfrm>
                <a:off x="9738904" y="5655872"/>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51" name="组合 50"/>
          <p:cNvGrpSpPr/>
          <p:nvPr/>
        </p:nvGrpSpPr>
        <p:grpSpPr bwMode="auto">
          <a:xfrm>
            <a:off x="10709275" y="4491038"/>
            <a:ext cx="1336675" cy="1543050"/>
            <a:chOff x="10708915" y="4491676"/>
            <a:chExt cx="1336423" cy="1541732"/>
          </a:xfrm>
        </p:grpSpPr>
        <p:sp>
          <p:nvSpPr>
            <p:cNvPr id="62" name="矩形 61"/>
            <p:cNvSpPr/>
            <p:nvPr/>
          </p:nvSpPr>
          <p:spPr>
            <a:xfrm>
              <a:off x="10708915" y="4491676"/>
              <a:ext cx="1336423" cy="154173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285" name="组合 43"/>
            <p:cNvGrpSpPr/>
            <p:nvPr/>
          </p:nvGrpSpPr>
          <p:grpSpPr bwMode="auto">
            <a:xfrm>
              <a:off x="11094605" y="4742336"/>
              <a:ext cx="552774" cy="886703"/>
              <a:chOff x="11094605" y="4742336"/>
              <a:chExt cx="552774" cy="886703"/>
            </a:xfrm>
          </p:grpSpPr>
          <p:sp>
            <p:nvSpPr>
              <p:cNvPr id="11286" name="Freeform 306"/>
              <p:cNvSpPr>
                <a:spLocks noEditPoints="1"/>
              </p:cNvSpPr>
              <p:nvPr/>
            </p:nvSpPr>
            <p:spPr bwMode="auto">
              <a:xfrm>
                <a:off x="11106874" y="4742336"/>
                <a:ext cx="540505" cy="538049"/>
              </a:xfrm>
              <a:custGeom>
                <a:avLst/>
                <a:gdLst>
                  <a:gd name="T0" fmla="*/ 1788465529 w 99"/>
                  <a:gd name="T1" fmla="*/ 265839685 h 99"/>
                  <a:gd name="T2" fmla="*/ 2147483646 w 99"/>
                  <a:gd name="T3" fmla="*/ 295372596 h 99"/>
                  <a:gd name="T4" fmla="*/ 2147483646 w 99"/>
                  <a:gd name="T5" fmla="*/ 590750628 h 99"/>
                  <a:gd name="T6" fmla="*/ 2147483646 w 99"/>
                  <a:gd name="T7" fmla="*/ 915661571 h 99"/>
                  <a:gd name="T8" fmla="*/ 2147483646 w 99"/>
                  <a:gd name="T9" fmla="*/ 1122424562 h 99"/>
                  <a:gd name="T10" fmla="*/ 2147483646 w 99"/>
                  <a:gd name="T11" fmla="*/ 1683636844 h 99"/>
                  <a:gd name="T12" fmla="*/ 2147483646 w 99"/>
                  <a:gd name="T13" fmla="*/ 1772246449 h 99"/>
                  <a:gd name="T14" fmla="*/ 2147483646 w 99"/>
                  <a:gd name="T15" fmla="*/ 2147483646 h 99"/>
                  <a:gd name="T16" fmla="*/ 2147483646 w 99"/>
                  <a:gd name="T17" fmla="*/ 2147483646 h 99"/>
                  <a:gd name="T18" fmla="*/ 2026926508 w 99"/>
                  <a:gd name="T19" fmla="*/ 2147483646 h 99"/>
                  <a:gd name="T20" fmla="*/ 1818269739 w 99"/>
                  <a:gd name="T21" fmla="*/ 2147483646 h 99"/>
                  <a:gd name="T22" fmla="*/ 1251924233 w 99"/>
                  <a:gd name="T23" fmla="*/ 2147483646 h 99"/>
                  <a:gd name="T24" fmla="*/ 1162500683 w 99"/>
                  <a:gd name="T25" fmla="*/ 2147483646 h 99"/>
                  <a:gd name="T26" fmla="*/ 536541297 w 99"/>
                  <a:gd name="T27" fmla="*/ 2147483646 h 99"/>
                  <a:gd name="T28" fmla="*/ 596155176 w 99"/>
                  <a:gd name="T29" fmla="*/ 2147483646 h 99"/>
                  <a:gd name="T30" fmla="*/ 89423549 w 99"/>
                  <a:gd name="T31" fmla="*/ 2008547787 h 99"/>
                  <a:gd name="T32" fmla="*/ 268270648 w 99"/>
                  <a:gd name="T33" fmla="*/ 1801784795 h 99"/>
                  <a:gd name="T34" fmla="*/ 0 w 99"/>
                  <a:gd name="T35" fmla="*/ 1240572514 h 99"/>
                  <a:gd name="T36" fmla="*/ 268270648 w 99"/>
                  <a:gd name="T37" fmla="*/ 1151962909 h 99"/>
                  <a:gd name="T38" fmla="*/ 298074858 w 99"/>
                  <a:gd name="T39" fmla="*/ 531673935 h 99"/>
                  <a:gd name="T40" fmla="*/ 566345507 w 99"/>
                  <a:gd name="T41" fmla="*/ 590750628 h 99"/>
                  <a:gd name="T42" fmla="*/ 924039704 w 99"/>
                  <a:gd name="T43" fmla="*/ 88615040 h 99"/>
                  <a:gd name="T44" fmla="*/ 1132696473 w 99"/>
                  <a:gd name="T45" fmla="*/ 265839685 h 99"/>
                  <a:gd name="T46" fmla="*/ 1699041980 w 99"/>
                  <a:gd name="T47" fmla="*/ 0 h 99"/>
                  <a:gd name="T48" fmla="*/ 1073077134 w 99"/>
                  <a:gd name="T49" fmla="*/ 1713175190 h 99"/>
                  <a:gd name="T50" fmla="*/ 1341347782 w 99"/>
                  <a:gd name="T51" fmla="*/ 1388258812 h 99"/>
                  <a:gd name="T52" fmla="*/ 1728846190 w 99"/>
                  <a:gd name="T53" fmla="*/ 1624560150 h 99"/>
                  <a:gd name="T54" fmla="*/ 1907693289 w 99"/>
                  <a:gd name="T55" fmla="*/ 1654098497 h 99"/>
                  <a:gd name="T56" fmla="*/ 1609618430 w 99"/>
                  <a:gd name="T57" fmla="*/ 1595021804 h 99"/>
                  <a:gd name="T58" fmla="*/ 1728846190 w 99"/>
                  <a:gd name="T59" fmla="*/ 2038086133 h 99"/>
                  <a:gd name="T60" fmla="*/ 2116350057 w 99"/>
                  <a:gd name="T61" fmla="*/ 2097162827 h 99"/>
                  <a:gd name="T62" fmla="*/ 2116350057 w 99"/>
                  <a:gd name="T63" fmla="*/ 827046531 h 99"/>
                  <a:gd name="T64" fmla="*/ 834616155 w 99"/>
                  <a:gd name="T65" fmla="*/ 827046531 h 99"/>
                  <a:gd name="T66" fmla="*/ 834616155 w 99"/>
                  <a:gd name="T67" fmla="*/ 2097162827 h 99"/>
                  <a:gd name="T68" fmla="*/ 1639428100 w 99"/>
                  <a:gd name="T69" fmla="*/ 2147483646 h 99"/>
                  <a:gd name="T70" fmla="*/ 1430771331 w 99"/>
                  <a:gd name="T71" fmla="*/ 1949471093 h 99"/>
                  <a:gd name="T72" fmla="*/ 1043272924 w 99"/>
                  <a:gd name="T73" fmla="*/ 2147483646 h 99"/>
                  <a:gd name="T74" fmla="*/ 1251924233 w 99"/>
                  <a:gd name="T75" fmla="*/ 2097162827 h 99"/>
                  <a:gd name="T76" fmla="*/ 1341347782 w 99"/>
                  <a:gd name="T77" fmla="*/ 1535950545 h 99"/>
                  <a:gd name="T78" fmla="*/ 1132696473 w 99"/>
                  <a:gd name="T79" fmla="*/ 1742708102 h 99"/>
                  <a:gd name="T80" fmla="*/ 1520194881 w 99"/>
                  <a:gd name="T81" fmla="*/ 1092886216 h 99"/>
                  <a:gd name="T82" fmla="*/ 1520194881 w 99"/>
                  <a:gd name="T83" fmla="*/ 1358725900 h 99"/>
                  <a:gd name="T84" fmla="*/ 1520194881 w 99"/>
                  <a:gd name="T85" fmla="*/ 1092886216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88" name="直接连接符 87"/>
              <p:cNvCxnSpPr/>
              <p:nvPr/>
            </p:nvCxnSpPr>
            <p:spPr bwMode="auto">
              <a:xfrm>
                <a:off x="11094605" y="5629039"/>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 name="文本框 2"/>
          <p:cNvSpPr txBox="1"/>
          <p:nvPr/>
        </p:nvSpPr>
        <p:spPr>
          <a:xfrm>
            <a:off x="146050" y="887651"/>
            <a:ext cx="6760260" cy="461665"/>
          </a:xfrm>
          <a:prstGeom prst="rect">
            <a:avLst/>
          </a:prstGeom>
          <a:noFill/>
          <a:ln w="19050">
            <a:solidFill>
              <a:srgbClr val="044875"/>
            </a:solidFill>
          </a:ln>
        </p:spPr>
        <p:txBody>
          <a:bodyPr wrap="square" rtlCol="0">
            <a:spAutoFit/>
          </a:bodyPr>
          <a:lstStyle/>
          <a:p>
            <a:r>
              <a:rPr lang="en-US" altLang="zh-CN" sz="2400" dirty="0">
                <a:latin typeface="+mj-ea"/>
                <a:ea typeface="+mj-ea"/>
              </a:rPr>
              <a:t>《</a:t>
            </a:r>
            <a:r>
              <a:rPr lang="zh-CN" altLang="en-US" sz="2400" dirty="0">
                <a:latin typeface="+mj-ea"/>
                <a:ea typeface="+mj-ea"/>
              </a:rPr>
              <a:t>基于</a:t>
            </a:r>
            <a:r>
              <a:rPr lang="en-US" altLang="zh-CN" sz="2400" dirty="0">
                <a:latin typeface="+mj-ea"/>
                <a:ea typeface="+mj-ea"/>
              </a:rPr>
              <a:t>ABMs</a:t>
            </a:r>
            <a:r>
              <a:rPr lang="zh-CN" altLang="en-US" sz="2400" dirty="0">
                <a:latin typeface="+mj-ea"/>
                <a:ea typeface="+mj-ea"/>
              </a:rPr>
              <a:t>模型的智能化经济学习模拟平台</a:t>
            </a:r>
            <a:r>
              <a:rPr lang="en-US" altLang="zh-CN" sz="2400" dirty="0">
                <a:latin typeface="+mj-ea"/>
                <a:ea typeface="+mj-ea"/>
              </a:rPr>
              <a:t>》</a:t>
            </a:r>
            <a:endParaRPr lang="zh-CN" altLang="en-US" sz="2400" dirty="0">
              <a:latin typeface="+mj-ea"/>
              <a:ea typeface="+mj-ea"/>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11888" y="1900237"/>
            <a:ext cx="2957512" cy="3864035"/>
          </a:xfrm>
          <a:prstGeom prst="rect">
            <a:avLst/>
          </a:prstGeom>
        </p:spPr>
      </p:pic>
      <p:sp>
        <p:nvSpPr>
          <p:cNvPr id="6" name="矩形 5"/>
          <p:cNvSpPr/>
          <p:nvPr/>
        </p:nvSpPr>
        <p:spPr>
          <a:xfrm>
            <a:off x="8865641" y="1895292"/>
            <a:ext cx="308204" cy="199089"/>
          </a:xfrm>
          <a:prstGeom prst="rect">
            <a:avLst/>
          </a:prstGeom>
          <a:solidFill>
            <a:srgbClr val="F9F9F9"/>
          </a:solidFill>
          <a:ln>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3" y="82550"/>
            <a:ext cx="3381375" cy="583565"/>
            <a:chOff x="551544" y="82976"/>
            <a:chExt cx="3380742" cy="582556"/>
          </a:xfrm>
        </p:grpSpPr>
        <p:sp>
          <p:nvSpPr>
            <p:cNvPr id="11338" name="文本框 12"/>
            <p:cNvSpPr txBox="1">
              <a:spLocks noChangeArrowheads="1"/>
            </p:cNvSpPr>
            <p:nvPr/>
          </p:nvSpPr>
          <p:spPr bwMode="auto">
            <a:xfrm>
              <a:off x="640446"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完成情况</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764" cy="582556"/>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rgbClr val="044875"/>
                </a:solidFill>
                <a:latin typeface="微软雅黑" panose="020B0503020204020204" pitchFamily="34" charset="-122"/>
                <a:ea typeface="微软雅黑" panose="020B0503020204020204" pitchFamily="34" charset="-122"/>
              </a:rPr>
              <a:t>NKU</a:t>
            </a:r>
            <a:endParaRPr lang="en-US" altLang="zh-CN" sz="2000">
              <a:solidFill>
                <a:srgbClr val="044875"/>
              </a:solidFill>
              <a:latin typeface="微软雅黑" panose="020B0503020204020204" pitchFamily="34" charset="-122"/>
              <a:ea typeface="微软雅黑" panose="020B0503020204020204" pitchFamily="34" charset="-122"/>
            </a:endParaRPr>
          </a:p>
        </p:txBody>
      </p:sp>
      <p:grpSp>
        <p:nvGrpSpPr>
          <p:cNvPr id="11332" name="组合 8"/>
          <p:cNvGrpSpPr/>
          <p:nvPr/>
        </p:nvGrpSpPr>
        <p:grpSpPr bwMode="auto">
          <a:xfrm rot="0">
            <a:off x="156845" y="1203325"/>
            <a:ext cx="2957830" cy="4482465"/>
            <a:chOff x="146663" y="1550943"/>
            <a:chExt cx="2956560" cy="4482465"/>
          </a:xfrm>
        </p:grpSpPr>
        <p:grpSp>
          <p:nvGrpSpPr>
            <p:cNvPr id="11334" name="组合 3"/>
            <p:cNvGrpSpPr/>
            <p:nvPr/>
          </p:nvGrpSpPr>
          <p:grpSpPr bwMode="auto">
            <a:xfrm>
              <a:off x="146663" y="1550943"/>
              <a:ext cx="2956560" cy="4482465"/>
              <a:chOff x="304800" y="1823085"/>
              <a:chExt cx="2705100" cy="4482465"/>
            </a:xfrm>
          </p:grpSpPr>
          <p:sp>
            <p:nvSpPr>
              <p:cNvPr id="2" name="矩形 1"/>
              <p:cNvSpPr/>
              <p:nvPr/>
            </p:nvSpPr>
            <p:spPr>
              <a:xfrm>
                <a:off x="304800" y="1823085"/>
                <a:ext cx="2705100" cy="34861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1326" name="组合 19"/>
          <p:cNvGrpSpPr/>
          <p:nvPr/>
        </p:nvGrpSpPr>
        <p:grpSpPr bwMode="auto">
          <a:xfrm rot="0">
            <a:off x="4146550" y="1203325"/>
            <a:ext cx="2955925" cy="4482465"/>
            <a:chOff x="3179561" y="1550943"/>
            <a:chExt cx="2956560" cy="4482465"/>
          </a:xfrm>
        </p:grpSpPr>
        <p:grpSp>
          <p:nvGrpSpPr>
            <p:cNvPr id="11328" name="组合 27"/>
            <p:cNvGrpSpPr/>
            <p:nvPr/>
          </p:nvGrpSpPr>
          <p:grpSpPr bwMode="auto">
            <a:xfrm>
              <a:off x="3179561" y="1550943"/>
              <a:ext cx="2956560" cy="4482465"/>
              <a:chOff x="304800" y="1823085"/>
              <a:chExt cx="2705100" cy="4482465"/>
            </a:xfrm>
          </p:grpSpPr>
          <p:sp>
            <p:nvSpPr>
              <p:cNvPr id="30" name="矩形 29"/>
              <p:cNvSpPr/>
              <p:nvPr/>
            </p:nvSpPr>
            <p:spPr>
              <a:xfrm>
                <a:off x="304800" y="1823085"/>
                <a:ext cx="2705100" cy="34861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1320" name="组合 20"/>
          <p:cNvGrpSpPr/>
          <p:nvPr/>
        </p:nvGrpSpPr>
        <p:grpSpPr bwMode="auto">
          <a:xfrm rot="0">
            <a:off x="8134985" y="1203325"/>
            <a:ext cx="2957195" cy="4482465"/>
            <a:chOff x="6212458" y="1550943"/>
            <a:chExt cx="2956560" cy="4482465"/>
          </a:xfrm>
        </p:grpSpPr>
        <p:grpSp>
          <p:nvGrpSpPr>
            <p:cNvPr id="11322" name="组合 35"/>
            <p:cNvGrpSpPr/>
            <p:nvPr/>
          </p:nvGrpSpPr>
          <p:grpSpPr bwMode="auto">
            <a:xfrm>
              <a:off x="6212458" y="1550943"/>
              <a:ext cx="2956560" cy="4482465"/>
              <a:chOff x="304800" y="1823085"/>
              <a:chExt cx="2705100" cy="4482465"/>
            </a:xfrm>
          </p:grpSpPr>
          <p:sp>
            <p:nvSpPr>
              <p:cNvPr id="38" name="矩形 37"/>
              <p:cNvSpPr/>
              <p:nvPr/>
            </p:nvSpPr>
            <p:spPr>
              <a:xfrm>
                <a:off x="304800" y="1823085"/>
                <a:ext cx="2705100" cy="34861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7" name="矩形 36"/>
            <p:cNvSpPr/>
            <p:nvPr/>
          </p:nvSpPr>
          <p:spPr>
            <a:xfrm>
              <a:off x="6212458"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 name="文本框 2"/>
          <p:cNvSpPr txBox="1"/>
          <p:nvPr/>
        </p:nvSpPr>
        <p:spPr>
          <a:xfrm>
            <a:off x="156845" y="2535555"/>
            <a:ext cx="2957830" cy="1476375"/>
          </a:xfrm>
          <a:prstGeom prst="rect">
            <a:avLst/>
          </a:prstGeom>
          <a:noFill/>
        </p:spPr>
        <p:txBody>
          <a:bodyPr wrap="square" rtlCol="0">
            <a:spAutoFit/>
          </a:bodyPr>
          <a:p>
            <a:pPr marL="285750" indent="-285750">
              <a:buFont typeface="Wingdings" panose="05000000000000000000" charset="0"/>
              <a:buChar char="Ø"/>
            </a:pPr>
            <a:r>
              <a:rPr lang="zh-CN" altLang="en-US"/>
              <a:t>明确市场运转基本方式</a:t>
            </a: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为各决策主体行为及彼此间的关系建立基本数学模型。</a:t>
            </a:r>
            <a:endParaRPr lang="zh-CN" altLang="en-US"/>
          </a:p>
        </p:txBody>
      </p:sp>
      <p:sp>
        <p:nvSpPr>
          <p:cNvPr id="4" name="文本框 3"/>
          <p:cNvSpPr txBox="1"/>
          <p:nvPr/>
        </p:nvSpPr>
        <p:spPr>
          <a:xfrm>
            <a:off x="8134985" y="3106420"/>
            <a:ext cx="2957830" cy="645160"/>
          </a:xfrm>
          <a:prstGeom prst="rect">
            <a:avLst/>
          </a:prstGeom>
          <a:noFill/>
        </p:spPr>
        <p:txBody>
          <a:bodyPr wrap="square" rtlCol="0">
            <a:spAutoFit/>
          </a:bodyPr>
          <a:p>
            <a:pPr marL="285750" indent="-285750">
              <a:buFont typeface="Wingdings" panose="05000000000000000000" charset="0"/>
              <a:buChar char="Ø"/>
            </a:pPr>
            <a:r>
              <a:rPr lang="zh-CN" altLang="en-US"/>
              <a:t>建立gitlab远程库，明确分工。</a:t>
            </a:r>
            <a:endParaRPr lang="zh-CN" altLang="en-US"/>
          </a:p>
        </p:txBody>
      </p:sp>
      <p:sp>
        <p:nvSpPr>
          <p:cNvPr id="8" name="文本框 7"/>
          <p:cNvSpPr txBox="1"/>
          <p:nvPr/>
        </p:nvSpPr>
        <p:spPr>
          <a:xfrm>
            <a:off x="4146550" y="2465705"/>
            <a:ext cx="2957830" cy="2306955"/>
          </a:xfrm>
          <a:prstGeom prst="rect">
            <a:avLst/>
          </a:prstGeom>
          <a:noFill/>
        </p:spPr>
        <p:txBody>
          <a:bodyPr wrap="square" rtlCol="0">
            <a:spAutoFit/>
          </a:bodyPr>
          <a:p>
            <a:pPr marL="285750" indent="-285750">
              <a:buFont typeface="Wingdings" panose="05000000000000000000" charset="0"/>
              <a:buChar char="Ø"/>
            </a:pPr>
            <a:r>
              <a:rPr lang="zh-CN" altLang="en-US"/>
              <a:t>使用python-ABM-mesa库进行开发，当前已基本搭建企业、银行与劳动力市场的框架，</a:t>
            </a: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通过该框架进行数据模拟，得到基本符合实际的统计分布。</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2</a:t>
            </a:r>
            <a:endParaRPr lang="en-US" altLang="zh-CN" sz="11500">
              <a:solidFill>
                <a:schemeClr val="bg1"/>
              </a:solidFill>
              <a:latin typeface="Impact" panose="020B0806030902050204"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12" name="文本框 11"/>
          <p:cNvSpPr txBox="1">
            <a:spLocks noChangeArrowheads="1"/>
          </p:cNvSpPr>
          <p:nvPr/>
        </p:nvSpPr>
        <p:spPr bwMode="auto">
          <a:xfrm>
            <a:off x="6791325" y="3632200"/>
            <a:ext cx="57277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a:solidFill>
                  <a:schemeClr val="bg1"/>
                </a:solidFill>
                <a:latin typeface="微软雅黑" panose="020B0503020204020204" pitchFamily="34" charset="-122"/>
                <a:ea typeface="微软雅黑" panose="020B0503020204020204" pitchFamily="34" charset="-122"/>
              </a:rPr>
              <a:t>阶段成果</a:t>
            </a:r>
            <a:endParaRPr lang="zh-CN" altLang="en-US" sz="48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3" y="82550"/>
            <a:ext cx="3395662" cy="583565"/>
            <a:chOff x="551544" y="82976"/>
            <a:chExt cx="3395256" cy="582556"/>
          </a:xfrm>
        </p:grpSpPr>
        <p:sp>
          <p:nvSpPr>
            <p:cNvPr id="9293" name="文本框 12"/>
            <p:cNvSpPr txBox="1">
              <a:spLocks noChangeArrowheads="1"/>
            </p:cNvSpPr>
            <p:nvPr/>
          </p:nvSpPr>
          <p:spPr bwMode="auto">
            <a:xfrm>
              <a:off x="65496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思想技术</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813" cy="582556"/>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dirty="0">
                <a:solidFill>
                  <a:srgbClr val="044875"/>
                </a:solidFill>
                <a:latin typeface="微软雅黑" panose="020B0503020204020204" pitchFamily="34" charset="-122"/>
                <a:ea typeface="微软雅黑" panose="020B0503020204020204" pitchFamily="34" charset="-122"/>
              </a:rPr>
              <a:t>NKU</a:t>
            </a:r>
            <a:endParaRPr lang="zh-CN" altLang="en-US" sz="2000" dirty="0">
              <a:solidFill>
                <a:srgbClr val="044875"/>
              </a:solidFill>
              <a:latin typeface="微软雅黑" panose="020B0503020204020204" pitchFamily="34" charset="-122"/>
              <a:ea typeface="微软雅黑" panose="020B0503020204020204" pitchFamily="34" charset="-122"/>
            </a:endParaRPr>
          </a:p>
        </p:txBody>
      </p:sp>
      <p:sp>
        <p:nvSpPr>
          <p:cNvPr id="63" name="文本框 62"/>
          <p:cNvSpPr txBox="1"/>
          <p:nvPr/>
        </p:nvSpPr>
        <p:spPr bwMode="auto">
          <a:xfrm>
            <a:off x="765969" y="2159920"/>
            <a:ext cx="5048250" cy="746358"/>
          </a:xfrm>
          <a:prstGeom prst="rect">
            <a:avLst/>
          </a:prstGeom>
          <a:noFill/>
        </p:spPr>
        <p:txBody>
          <a:bodyPr>
            <a:spAutoFit/>
          </a:bodyPr>
          <a:lstStyle/>
          <a:p>
            <a:pPr eaLnBrk="1" fontAlgn="auto" hangingPunct="1">
              <a:lnSpc>
                <a:spcPts val="1700"/>
              </a:lnSpc>
              <a:spcBef>
                <a:spcPts val="0"/>
              </a:spcBef>
              <a:spcAft>
                <a:spcPts val="0"/>
              </a:spcAft>
              <a:defRPr/>
            </a:pPr>
            <a:r>
              <a:rPr lang="zh-CN" altLang="en-US" dirty="0">
                <a:solidFill>
                  <a:schemeClr val="bg2">
                    <a:lumMod val="25000"/>
                  </a:schemeClr>
                </a:solidFill>
                <a:latin typeface="微软雅黑 Light" panose="020B0502040204020203" pitchFamily="34" charset="-122"/>
                <a:ea typeface="+mn-ea"/>
                <a:cs typeface="Arial" panose="020B0604020202020204" pitchFamily="34" charset="0"/>
              </a:rPr>
              <a:t>理性经济人</a:t>
            </a:r>
            <a:endParaRPr lang="en-US" altLang="zh-CN" dirty="0">
              <a:solidFill>
                <a:schemeClr val="bg2">
                  <a:lumMod val="25000"/>
                </a:schemeClr>
              </a:solidFill>
              <a:latin typeface="微软雅黑 Light" panose="020B0502040204020203" pitchFamily="34" charset="-122"/>
              <a:ea typeface="+mn-ea"/>
              <a:cs typeface="Arial" panose="020B0604020202020204" pitchFamily="34" charset="0"/>
            </a:endParaRPr>
          </a:p>
          <a:p>
            <a:pPr eaLnBrk="1" fontAlgn="auto" hangingPunct="1">
              <a:lnSpc>
                <a:spcPts val="1700"/>
              </a:lnSpc>
              <a:spcBef>
                <a:spcPts val="0"/>
              </a:spcBef>
              <a:spcAft>
                <a:spcPts val="0"/>
              </a:spcAft>
              <a:defRPr/>
            </a:pPr>
            <a:endParaRPr lang="en-US" altLang="zh-CN" dirty="0">
              <a:solidFill>
                <a:schemeClr val="bg2">
                  <a:lumMod val="25000"/>
                </a:schemeClr>
              </a:solidFill>
              <a:latin typeface="微软雅黑 Light" panose="020B0502040204020203" pitchFamily="34" charset="-122"/>
              <a:ea typeface="+mn-ea"/>
              <a:cs typeface="Arial" panose="020B0604020202020204" pitchFamily="34" charset="0"/>
            </a:endParaRPr>
          </a:p>
          <a:p>
            <a:pPr eaLnBrk="1" fontAlgn="auto" hangingPunct="1">
              <a:lnSpc>
                <a:spcPts val="1700"/>
              </a:lnSpc>
              <a:spcBef>
                <a:spcPts val="0"/>
              </a:spcBef>
              <a:spcAft>
                <a:spcPts val="0"/>
              </a:spcAft>
              <a:defRPr/>
            </a:pPr>
            <a:r>
              <a:rPr lang="zh-CN" altLang="en-US" dirty="0">
                <a:solidFill>
                  <a:schemeClr val="bg2">
                    <a:lumMod val="25000"/>
                  </a:schemeClr>
                </a:solidFill>
                <a:latin typeface="微软雅黑 Light" panose="020B0502040204020203" pitchFamily="34" charset="-122"/>
                <a:ea typeface="+mn-ea"/>
                <a:cs typeface="Arial" panose="020B0604020202020204" pitchFamily="34" charset="0"/>
              </a:rPr>
              <a:t>利润最大化</a:t>
            </a:r>
            <a:r>
              <a:rPr lang="en-US" altLang="zh-CN" dirty="0">
                <a:solidFill>
                  <a:schemeClr val="bg2">
                    <a:lumMod val="25000"/>
                  </a:schemeClr>
                </a:solidFill>
                <a:latin typeface="微软雅黑 Light" panose="020B0502040204020203" pitchFamily="34" charset="-122"/>
                <a:ea typeface="+mn-ea"/>
                <a:cs typeface="Arial" panose="020B0604020202020204" pitchFamily="34" charset="0"/>
              </a:rPr>
              <a:t> </a:t>
            </a:r>
            <a:endParaRPr lang="en-US" altLang="zh-CN" dirty="0">
              <a:solidFill>
                <a:schemeClr val="bg2">
                  <a:lumMod val="25000"/>
                </a:schemeClr>
              </a:solidFill>
              <a:latin typeface="微软雅黑 Light" panose="020B0502040204020203" pitchFamily="34" charset="-122"/>
              <a:ea typeface="+mn-ea"/>
              <a:cs typeface="Arial" panose="020B0604020202020204" pitchFamily="34" charset="0"/>
            </a:endParaRPr>
          </a:p>
        </p:txBody>
      </p:sp>
      <p:grpSp>
        <p:nvGrpSpPr>
          <p:cNvPr id="2" name="组合 1"/>
          <p:cNvGrpSpPr/>
          <p:nvPr/>
        </p:nvGrpSpPr>
        <p:grpSpPr bwMode="auto">
          <a:xfrm>
            <a:off x="229570" y="1423024"/>
            <a:ext cx="5729288" cy="1941512"/>
            <a:chOff x="238407" y="766950"/>
            <a:chExt cx="5728511" cy="1940706"/>
          </a:xfrm>
        </p:grpSpPr>
        <p:grpSp>
          <p:nvGrpSpPr>
            <p:cNvPr id="9283" name="组合 3"/>
            <p:cNvGrpSpPr/>
            <p:nvPr/>
          </p:nvGrpSpPr>
          <p:grpSpPr bwMode="auto">
            <a:xfrm>
              <a:off x="238407" y="766950"/>
              <a:ext cx="5724700" cy="1940706"/>
              <a:chOff x="238407" y="766950"/>
              <a:chExt cx="5724700" cy="1940706"/>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文本框 61"/>
              <p:cNvSpPr txBox="1"/>
              <p:nvPr/>
            </p:nvSpPr>
            <p:spPr>
              <a:xfrm>
                <a:off x="382055" y="766950"/>
                <a:ext cx="3081998" cy="461665"/>
              </a:xfrm>
              <a:prstGeom prst="rect">
                <a:avLst/>
              </a:prstGeom>
              <a:blipFill>
                <a:blip r:embed="rId1"/>
                <a:stretch>
                  <a:fillRect t="-45000"/>
                </a:stretch>
              </a:blipFill>
            </p:spPr>
            <p:txBody>
              <a:bodyPr>
                <a:spAutoFit/>
              </a:bodyPr>
              <a:lstStyle/>
              <a:p>
                <a:pPr algn="ctr" eaLnBrk="1" fontAlgn="auto" hangingPunct="1">
                  <a:spcBef>
                    <a:spcPts val="0"/>
                  </a:spcBef>
                  <a:spcAft>
                    <a:spcPts val="0"/>
                  </a:spcAft>
                  <a:defRPr/>
                </a:pPr>
                <a:r>
                  <a:rPr lang="zh-CN" altLang="en-US" sz="2400" dirty="0">
                    <a:solidFill>
                      <a:schemeClr val="bg2">
                        <a:lumMod val="25000"/>
                      </a:schemeClr>
                    </a:solidFill>
                    <a:latin typeface="+mn-lt"/>
                    <a:ea typeface="+mn-ea"/>
                  </a:rPr>
                  <a:t>经济假设</a:t>
                </a:r>
                <a:endParaRPr lang="zh-CN" altLang="en-US" sz="2400" dirty="0">
                  <a:solidFill>
                    <a:schemeClr val="bg2">
                      <a:lumMod val="25000"/>
                    </a:schemeClr>
                  </a:solidFill>
                  <a:latin typeface="+mn-lt"/>
                  <a:ea typeface="+mn-ea"/>
                </a:endParaRPr>
              </a:p>
            </p:txBody>
          </p:sp>
          <p:sp>
            <p:nvSpPr>
              <p:cNvPr id="64" name="矩形 63"/>
              <p:cNvSpPr/>
              <p:nvPr/>
            </p:nvSpPr>
            <p:spPr>
              <a:xfrm>
                <a:off x="586023" y="781231"/>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90" name="组合 78"/>
              <p:cNvGrpSpPr/>
              <p:nvPr/>
            </p:nvGrpSpPr>
            <p:grpSpPr bwMode="auto">
              <a:xfrm>
                <a:off x="5349240" y="2102118"/>
                <a:ext cx="613867" cy="605538"/>
                <a:chOff x="5502097" y="2295716"/>
                <a:chExt cx="461010" cy="454755"/>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矩形 77"/>
                <p:cNvSpPr/>
                <p:nvPr/>
              </p:nvSpPr>
              <p:spPr>
                <a:xfrm>
                  <a:off x="5502265" y="2295239"/>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9284" name="文本框 79"/>
            <p:cNvSpPr txBox="1">
              <a:spLocks noChangeArrowheads="1"/>
            </p:cNvSpPr>
            <p:nvPr/>
          </p:nvSpPr>
          <p:spPr bwMode="auto">
            <a:xfrm>
              <a:off x="5488594"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chemeClr val="bg1"/>
                  </a:solidFill>
                  <a:latin typeface="Impact" panose="020B0806030902050204" pitchFamily="34" charset="0"/>
                </a:rPr>
                <a:t>01</a:t>
              </a:r>
              <a:endParaRPr lang="zh-CN" altLang="en-US" sz="2000">
                <a:solidFill>
                  <a:schemeClr val="bg1"/>
                </a:solidFill>
                <a:latin typeface="Impact" panose="020B0806030902050204" pitchFamily="34" charset="0"/>
              </a:endParaRPr>
            </a:p>
          </p:txBody>
        </p:sp>
      </p:grpSp>
      <p:sp>
        <p:nvSpPr>
          <p:cNvPr id="68" name="文本框 67"/>
          <p:cNvSpPr txBox="1"/>
          <p:nvPr/>
        </p:nvSpPr>
        <p:spPr bwMode="auto">
          <a:xfrm>
            <a:off x="757238" y="4632949"/>
            <a:ext cx="5048250" cy="1182375"/>
          </a:xfrm>
          <a:prstGeom prst="rect">
            <a:avLst/>
          </a:prstGeom>
          <a:noFill/>
        </p:spPr>
        <p:txBody>
          <a:bodyPr>
            <a:spAutoFit/>
          </a:bodyPr>
          <a:lstStyle/>
          <a:p>
            <a:pPr eaLnBrk="1" fontAlgn="auto" hangingPunct="1">
              <a:lnSpc>
                <a:spcPts val="1700"/>
              </a:lnSpc>
              <a:spcBef>
                <a:spcPts val="0"/>
              </a:spcBef>
              <a:spcAft>
                <a:spcPts val="0"/>
              </a:spcAft>
              <a:defRPr/>
            </a:pPr>
            <a:r>
              <a:rPr lang="zh-CN" altLang="en-US" dirty="0">
                <a:solidFill>
                  <a:schemeClr val="bg2">
                    <a:lumMod val="25000"/>
                  </a:schemeClr>
                </a:solidFill>
                <a:latin typeface="微软雅黑 Light" panose="020B0502040204020203" pitchFamily="34" charset="-122"/>
                <a:ea typeface="+mn-ea"/>
                <a:cs typeface="Arial" panose="020B0604020202020204" pitchFamily="34" charset="0"/>
              </a:rPr>
              <a:t>供求定理  效用理论</a:t>
            </a:r>
            <a:endParaRPr lang="en-US" altLang="zh-CN" dirty="0">
              <a:solidFill>
                <a:schemeClr val="bg2">
                  <a:lumMod val="25000"/>
                </a:schemeClr>
              </a:solidFill>
              <a:latin typeface="微软雅黑 Light" panose="020B0502040204020203" pitchFamily="34" charset="-122"/>
              <a:ea typeface="+mn-ea"/>
              <a:cs typeface="Arial" panose="020B0604020202020204" pitchFamily="34" charset="0"/>
            </a:endParaRPr>
          </a:p>
          <a:p>
            <a:pPr eaLnBrk="1" fontAlgn="auto" hangingPunct="1">
              <a:lnSpc>
                <a:spcPts val="1700"/>
              </a:lnSpc>
              <a:spcBef>
                <a:spcPts val="0"/>
              </a:spcBef>
              <a:spcAft>
                <a:spcPts val="0"/>
              </a:spcAft>
              <a:defRPr/>
            </a:pPr>
            <a:endParaRPr lang="en-US" altLang="zh-CN" dirty="0">
              <a:solidFill>
                <a:schemeClr val="bg2">
                  <a:lumMod val="25000"/>
                </a:schemeClr>
              </a:solidFill>
              <a:latin typeface="微软雅黑 Light" panose="020B0502040204020203" pitchFamily="34" charset="-122"/>
              <a:ea typeface="+mn-ea"/>
              <a:cs typeface="Arial" panose="020B0604020202020204" pitchFamily="34" charset="0"/>
            </a:endParaRPr>
          </a:p>
          <a:p>
            <a:pPr eaLnBrk="1" fontAlgn="auto" hangingPunct="1">
              <a:lnSpc>
                <a:spcPts val="1700"/>
              </a:lnSpc>
              <a:spcBef>
                <a:spcPts val="0"/>
              </a:spcBef>
              <a:spcAft>
                <a:spcPts val="0"/>
              </a:spcAft>
              <a:defRPr/>
            </a:pPr>
            <a:r>
              <a:rPr lang="zh-CN" altLang="en-US" dirty="0">
                <a:solidFill>
                  <a:schemeClr val="bg2">
                    <a:lumMod val="25000"/>
                  </a:schemeClr>
                </a:solidFill>
                <a:latin typeface="微软雅黑 Light" panose="020B0502040204020203" pitchFamily="34" charset="-122"/>
                <a:ea typeface="+mn-ea"/>
                <a:cs typeface="Arial" panose="020B0604020202020204" pitchFamily="34" charset="0"/>
              </a:rPr>
              <a:t>价格弹性  货币理论</a:t>
            </a:r>
            <a:endParaRPr lang="en-US" altLang="zh-CN" dirty="0">
              <a:solidFill>
                <a:schemeClr val="bg2">
                  <a:lumMod val="25000"/>
                </a:schemeClr>
              </a:solidFill>
              <a:latin typeface="微软雅黑 Light" panose="020B0502040204020203" pitchFamily="34" charset="-122"/>
              <a:ea typeface="+mn-ea"/>
              <a:cs typeface="Arial" panose="020B0604020202020204" pitchFamily="34" charset="0"/>
            </a:endParaRPr>
          </a:p>
          <a:p>
            <a:pPr eaLnBrk="1" fontAlgn="auto" hangingPunct="1">
              <a:lnSpc>
                <a:spcPts val="1700"/>
              </a:lnSpc>
              <a:spcBef>
                <a:spcPts val="0"/>
              </a:spcBef>
              <a:spcAft>
                <a:spcPts val="0"/>
              </a:spcAft>
              <a:defRPr/>
            </a:pPr>
            <a:endParaRPr lang="en-US" altLang="zh-CN" dirty="0">
              <a:solidFill>
                <a:schemeClr val="bg2">
                  <a:lumMod val="25000"/>
                </a:schemeClr>
              </a:solidFill>
              <a:latin typeface="微软雅黑 Light" panose="020B0502040204020203" pitchFamily="34" charset="-122"/>
              <a:ea typeface="+mn-ea"/>
              <a:cs typeface="Arial" panose="020B0604020202020204" pitchFamily="34" charset="0"/>
            </a:endParaRPr>
          </a:p>
          <a:p>
            <a:pPr eaLnBrk="1" fontAlgn="auto" hangingPunct="1">
              <a:lnSpc>
                <a:spcPts val="1700"/>
              </a:lnSpc>
              <a:spcBef>
                <a:spcPts val="0"/>
              </a:spcBef>
              <a:spcAft>
                <a:spcPts val="0"/>
              </a:spcAft>
              <a:defRPr/>
            </a:pPr>
            <a:r>
              <a:rPr lang="en-US" altLang="zh-CN" sz="1600" b="1" dirty="0">
                <a:solidFill>
                  <a:schemeClr val="bg2">
                    <a:lumMod val="25000"/>
                  </a:schemeClr>
                </a:solidFill>
                <a:latin typeface="微软雅黑 Light" panose="020B0502040204020203" pitchFamily="34" charset="-122"/>
                <a:ea typeface="+mn-ea"/>
                <a:cs typeface="Arial" panose="020B0604020202020204" pitchFamily="34" charset="0"/>
              </a:rPr>
              <a:t>······</a:t>
            </a:r>
            <a:endParaRPr lang="en-US" altLang="zh-CN" sz="1600" b="1" dirty="0">
              <a:solidFill>
                <a:schemeClr val="bg2">
                  <a:lumMod val="25000"/>
                </a:schemeClr>
              </a:solidFill>
              <a:latin typeface="微软雅黑 Light" panose="020B0502040204020203" pitchFamily="34" charset="-122"/>
              <a:ea typeface="+mn-ea"/>
              <a:cs typeface="Arial" panose="020B0604020202020204" pitchFamily="34" charset="0"/>
            </a:endParaRPr>
          </a:p>
        </p:txBody>
      </p:sp>
      <p:grpSp>
        <p:nvGrpSpPr>
          <p:cNvPr id="3" name="组合 2"/>
          <p:cNvGrpSpPr/>
          <p:nvPr/>
        </p:nvGrpSpPr>
        <p:grpSpPr bwMode="auto">
          <a:xfrm>
            <a:off x="246856" y="4022243"/>
            <a:ext cx="5729288" cy="1941513"/>
            <a:chOff x="238407" y="2600596"/>
            <a:chExt cx="5728511" cy="1940544"/>
          </a:xfrm>
        </p:grpSpPr>
        <p:grpSp>
          <p:nvGrpSpPr>
            <p:cNvPr id="9273" name="组合 4"/>
            <p:cNvGrpSpPr/>
            <p:nvPr/>
          </p:nvGrpSpPr>
          <p:grpSpPr bwMode="auto">
            <a:xfrm>
              <a:off x="238407" y="2600596"/>
              <a:ext cx="5724700" cy="1940544"/>
              <a:chOff x="238407" y="2600596"/>
              <a:chExt cx="5724700" cy="1940544"/>
            </a:xfrm>
          </p:grpSpPr>
          <p:sp>
            <p:nvSpPr>
              <p:cNvPr id="66" name="矩形 65"/>
              <p:cNvSpPr/>
              <p:nvPr/>
            </p:nvSpPr>
            <p:spPr>
              <a:xfrm>
                <a:off x="238407" y="2830669"/>
                <a:ext cx="571263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文本框 66"/>
              <p:cNvSpPr txBox="1"/>
              <p:nvPr/>
            </p:nvSpPr>
            <p:spPr>
              <a:xfrm>
                <a:off x="382055" y="2600596"/>
                <a:ext cx="3081998" cy="461665"/>
              </a:xfrm>
              <a:prstGeom prst="rect">
                <a:avLst/>
              </a:prstGeom>
              <a:blipFill>
                <a:blip r:embed="rId1"/>
                <a:stretch>
                  <a:fillRect t="-45000"/>
                </a:stretch>
              </a:blipFill>
            </p:spPr>
            <p:txBody>
              <a:bodyPr>
                <a:spAutoFit/>
              </a:bodyPr>
              <a:lstStyle/>
              <a:p>
                <a:pPr algn="ctr" eaLnBrk="1" fontAlgn="auto" hangingPunct="1">
                  <a:spcBef>
                    <a:spcPts val="0"/>
                  </a:spcBef>
                  <a:spcAft>
                    <a:spcPts val="0"/>
                  </a:spcAft>
                  <a:defRPr/>
                </a:pPr>
                <a:r>
                  <a:rPr lang="zh-CN" altLang="en-US" sz="2400" dirty="0">
                    <a:solidFill>
                      <a:srgbClr val="044875"/>
                    </a:solidFill>
                    <a:latin typeface="+mn-lt"/>
                    <a:ea typeface="+mn-ea"/>
                  </a:rPr>
                  <a:t>基本理论</a:t>
                </a:r>
                <a:endParaRPr lang="zh-CN" altLang="en-US" sz="2400" dirty="0">
                  <a:solidFill>
                    <a:srgbClr val="044875"/>
                  </a:solidFill>
                  <a:latin typeface="+mn-lt"/>
                  <a:ea typeface="+mn-ea"/>
                </a:endParaRPr>
              </a:p>
            </p:txBody>
          </p:sp>
          <p:sp>
            <p:nvSpPr>
              <p:cNvPr id="69" name="矩形 68"/>
              <p:cNvSpPr/>
              <p:nvPr/>
            </p:nvSpPr>
            <p:spPr>
              <a:xfrm>
                <a:off x="586023" y="2614877"/>
                <a:ext cx="171427"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80" name="组合 82"/>
              <p:cNvGrpSpPr/>
              <p:nvPr/>
            </p:nvGrpSpPr>
            <p:grpSpPr bwMode="auto">
              <a:xfrm>
                <a:off x="5349240" y="3935602"/>
                <a:ext cx="613867" cy="605538"/>
                <a:chOff x="5502097" y="2295716"/>
                <a:chExt cx="461010" cy="454755"/>
              </a:xfrm>
            </p:grpSpPr>
            <p:sp>
              <p:nvSpPr>
                <p:cNvPr id="85" name="矩形 84"/>
                <p:cNvSpPr/>
                <p:nvPr/>
              </p:nvSpPr>
              <p:spPr>
                <a:xfrm>
                  <a:off x="5594053" y="2381073"/>
                  <a:ext cx="369533"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6" name="矩形 85"/>
                <p:cNvSpPr/>
                <p:nvPr/>
              </p:nvSpPr>
              <p:spPr>
                <a:xfrm>
                  <a:off x="5502265" y="2295277"/>
                  <a:ext cx="255097"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9274" name="文本框 83"/>
            <p:cNvSpPr txBox="1">
              <a:spLocks noChangeArrowheads="1"/>
            </p:cNvSpPr>
            <p:nvPr/>
          </p:nvSpPr>
          <p:spPr bwMode="auto">
            <a:xfrm>
              <a:off x="5488594"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chemeClr val="bg1"/>
                  </a:solidFill>
                  <a:latin typeface="Impact" panose="020B0806030902050204" pitchFamily="34" charset="0"/>
                </a:rPr>
                <a:t>02</a:t>
              </a:r>
              <a:endParaRPr lang="zh-CN" altLang="en-US" sz="2000">
                <a:solidFill>
                  <a:schemeClr val="bg1"/>
                </a:solidFill>
                <a:latin typeface="Impact" panose="020B0806030902050204" pitchFamily="34" charset="0"/>
              </a:endParaRPr>
            </a:p>
          </p:txBody>
        </p:sp>
      </p:grpSp>
      <p:sp>
        <p:nvSpPr>
          <p:cNvPr id="42" name="文本框 41"/>
          <p:cNvSpPr txBox="1"/>
          <p:nvPr/>
        </p:nvSpPr>
        <p:spPr bwMode="auto">
          <a:xfrm>
            <a:off x="6827044" y="2162412"/>
            <a:ext cx="5048250" cy="746358"/>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python-ABM-mesa</a:t>
            </a: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可视化库</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a:p>
            <a:pPr eaLnBrk="1" fontAlgn="auto" hangingPunct="1">
              <a:lnSpc>
                <a:spcPts val="1700"/>
              </a:lnSpc>
              <a:spcBef>
                <a:spcPts val="0"/>
              </a:spcBef>
              <a:spcAft>
                <a:spcPts val="0"/>
              </a:spcAft>
              <a:defRPr/>
            </a:pP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a:p>
            <a:pPr eaLnBrk="1" fontAlgn="auto" hangingPunct="1">
              <a:lnSpc>
                <a:spcPts val="1700"/>
              </a:lnSpc>
              <a:spcBef>
                <a:spcPts val="0"/>
              </a:spcBef>
              <a:spcAft>
                <a:spcPts val="0"/>
              </a:spcAft>
              <a:defRPr/>
            </a:pP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grpSp>
        <p:nvGrpSpPr>
          <p:cNvPr id="7" name="组合 6"/>
          <p:cNvGrpSpPr/>
          <p:nvPr/>
        </p:nvGrpSpPr>
        <p:grpSpPr bwMode="auto">
          <a:xfrm>
            <a:off x="6230002" y="1423024"/>
            <a:ext cx="5727700" cy="1941512"/>
            <a:chOff x="6224731" y="766950"/>
            <a:chExt cx="5727203" cy="1940706"/>
          </a:xfrm>
        </p:grpSpPr>
        <p:sp>
          <p:nvSpPr>
            <p:cNvPr id="38" name="矩形 37"/>
            <p:cNvSpPr/>
            <p:nvPr/>
          </p:nvSpPr>
          <p:spPr>
            <a:xfrm>
              <a:off x="6224731" y="997041"/>
              <a:ext cx="571132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41" name="文本框 40"/>
            <p:cNvSpPr txBox="1"/>
            <p:nvPr/>
          </p:nvSpPr>
          <p:spPr>
            <a:xfrm>
              <a:off x="6368379" y="766950"/>
              <a:ext cx="3081998" cy="461665"/>
            </a:xfrm>
            <a:prstGeom prst="rect">
              <a:avLst/>
            </a:prstGeom>
            <a:blipFill>
              <a:blip r:embed="rId1"/>
              <a:stretch>
                <a:fillRect t="-45000"/>
              </a:stretch>
            </a:blipFill>
          </p:spPr>
          <p:txBody>
            <a:bodyPr>
              <a:spAutoFit/>
            </a:bodyPr>
            <a:lstStyle/>
            <a:p>
              <a:pPr algn="ctr" eaLnBrk="1" fontAlgn="auto" hangingPunct="1">
                <a:spcBef>
                  <a:spcPts val="0"/>
                </a:spcBef>
                <a:spcAft>
                  <a:spcPts val="0"/>
                </a:spcAft>
                <a:defRPr/>
              </a:pPr>
              <a:r>
                <a:rPr lang="zh-CN" altLang="en-US" sz="2400" dirty="0">
                  <a:solidFill>
                    <a:schemeClr val="bg2">
                      <a:lumMod val="25000"/>
                    </a:schemeClr>
                  </a:solidFill>
                  <a:latin typeface="+mn-lt"/>
                  <a:ea typeface="+mn-ea"/>
                </a:rPr>
                <a:t>数据模拟</a:t>
              </a:r>
              <a:endParaRPr lang="zh-CN" altLang="en-US" sz="2400" dirty="0">
                <a:solidFill>
                  <a:schemeClr val="bg2">
                    <a:lumMod val="25000"/>
                  </a:schemeClr>
                </a:solidFill>
                <a:latin typeface="+mn-lt"/>
                <a:ea typeface="+mn-ea"/>
              </a:endParaRPr>
            </a:p>
          </p:txBody>
        </p:sp>
        <p:sp>
          <p:nvSpPr>
            <p:cNvPr id="45" name="矩形 44"/>
            <p:cNvSpPr/>
            <p:nvPr/>
          </p:nvSpPr>
          <p:spPr>
            <a:xfrm>
              <a:off x="6572363" y="781231"/>
              <a:ext cx="171435"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59" name="组合 104"/>
            <p:cNvGrpSpPr/>
            <p:nvPr/>
          </p:nvGrpSpPr>
          <p:grpSpPr bwMode="auto">
            <a:xfrm>
              <a:off x="11334256" y="2102118"/>
              <a:ext cx="613867" cy="605538"/>
              <a:chOff x="5502097" y="2295716"/>
              <a:chExt cx="461010" cy="454755"/>
            </a:xfrm>
          </p:grpSpPr>
          <p:sp>
            <p:nvSpPr>
              <p:cNvPr id="107" name="矩形 106"/>
              <p:cNvSpPr/>
              <p:nvPr/>
            </p:nvSpPr>
            <p:spPr>
              <a:xfrm>
                <a:off x="5594035" y="2381042"/>
                <a:ext cx="369551"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8" name="矩形 107"/>
              <p:cNvSpPr/>
              <p:nvPr/>
            </p:nvSpPr>
            <p:spPr>
              <a:xfrm>
                <a:off x="5502243" y="2295239"/>
                <a:ext cx="255109"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60" name="文本框 105"/>
            <p:cNvSpPr txBox="1">
              <a:spLocks noChangeArrowheads="1"/>
            </p:cNvSpPr>
            <p:nvPr/>
          </p:nvSpPr>
          <p:spPr bwMode="auto">
            <a:xfrm>
              <a:off x="11473610"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dirty="0">
                  <a:solidFill>
                    <a:schemeClr val="bg1"/>
                  </a:solidFill>
                  <a:latin typeface="Impact" panose="020B0806030902050204" pitchFamily="34" charset="0"/>
                </a:rPr>
                <a:t>03</a:t>
              </a:r>
              <a:endParaRPr lang="zh-CN" altLang="en-US" sz="2000" dirty="0">
                <a:solidFill>
                  <a:schemeClr val="bg1"/>
                </a:solidFill>
                <a:latin typeface="Impact" panose="020B0806030902050204" pitchFamily="34" charset="0"/>
              </a:endParaRPr>
            </a:p>
          </p:txBody>
        </p:sp>
      </p:grpSp>
      <p:sp>
        <p:nvSpPr>
          <p:cNvPr id="50" name="文本框 49"/>
          <p:cNvSpPr txBox="1"/>
          <p:nvPr/>
        </p:nvSpPr>
        <p:spPr bwMode="auto">
          <a:xfrm>
            <a:off x="6831012" y="4645578"/>
            <a:ext cx="5048250" cy="746358"/>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SSM((Spring MVC + Spring + </a:t>
            </a:r>
            <a:r>
              <a:rPr lang="en-US" altLang="zh-CN" sz="1600" dirty="0" err="1">
                <a:solidFill>
                  <a:schemeClr val="bg2">
                    <a:lumMod val="25000"/>
                  </a:schemeClr>
                </a:solidFill>
                <a:latin typeface="微软雅黑 Light" panose="020B0502040204020203" pitchFamily="34" charset="-122"/>
                <a:ea typeface="+mn-ea"/>
                <a:cs typeface="Arial" panose="020B0604020202020204" pitchFamily="34" charset="0"/>
              </a:rPr>
              <a:t>mybatis</a:t>
            </a: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a:p>
            <a:pPr eaLnBrk="1" fontAlgn="auto" hangingPunct="1">
              <a:lnSpc>
                <a:spcPts val="1700"/>
              </a:lnSpc>
              <a:spcBef>
                <a:spcPts val="0"/>
              </a:spcBef>
              <a:spcAft>
                <a:spcPts val="0"/>
              </a:spcAft>
              <a:defRPr/>
            </a:pP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a:p>
            <a:pPr eaLnBrk="1" fontAlgn="auto" hangingPunct="1">
              <a:lnSpc>
                <a:spcPts val="1700"/>
              </a:lnSpc>
              <a:spcBef>
                <a:spcPts val="0"/>
              </a:spcBef>
              <a:spcAft>
                <a:spcPts val="0"/>
              </a:spcAft>
              <a:defRPr/>
            </a:pP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Java</a:t>
            </a: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并发</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grpSp>
        <p:nvGrpSpPr>
          <p:cNvPr id="8" name="组合 7"/>
          <p:cNvGrpSpPr/>
          <p:nvPr/>
        </p:nvGrpSpPr>
        <p:grpSpPr bwMode="auto">
          <a:xfrm>
            <a:off x="6307932" y="4042880"/>
            <a:ext cx="5727700" cy="1941513"/>
            <a:chOff x="6224731" y="2600596"/>
            <a:chExt cx="5727203" cy="1940544"/>
          </a:xfrm>
        </p:grpSpPr>
        <p:sp>
          <p:nvSpPr>
            <p:cNvPr id="48" name="矩形 47"/>
            <p:cNvSpPr/>
            <p:nvPr/>
          </p:nvSpPr>
          <p:spPr>
            <a:xfrm>
              <a:off x="6224731" y="2830669"/>
              <a:ext cx="571132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文本框 48"/>
            <p:cNvSpPr txBox="1"/>
            <p:nvPr/>
          </p:nvSpPr>
          <p:spPr>
            <a:xfrm>
              <a:off x="6368379" y="2600596"/>
              <a:ext cx="3081998" cy="461665"/>
            </a:xfrm>
            <a:prstGeom prst="rect">
              <a:avLst/>
            </a:prstGeom>
            <a:blipFill>
              <a:blip r:embed="rId1"/>
              <a:stretch>
                <a:fillRect t="-45000"/>
              </a:stretch>
            </a:blipFill>
          </p:spPr>
          <p:txBody>
            <a:bodyPr>
              <a:spAutoFit/>
            </a:bodyPr>
            <a:lstStyle/>
            <a:p>
              <a:pPr algn="ctr" eaLnBrk="1" fontAlgn="auto" hangingPunct="1">
                <a:spcBef>
                  <a:spcPts val="0"/>
                </a:spcBef>
                <a:spcAft>
                  <a:spcPts val="0"/>
                </a:spcAft>
                <a:defRPr/>
              </a:pPr>
              <a:r>
                <a:rPr lang="zh-CN" altLang="en-US" sz="2400" dirty="0">
                  <a:solidFill>
                    <a:srgbClr val="044875"/>
                  </a:solidFill>
                  <a:latin typeface="+mn-lt"/>
                  <a:ea typeface="+mn-ea"/>
                </a:rPr>
                <a:t>后台框架</a:t>
              </a:r>
              <a:endParaRPr lang="zh-CN" altLang="en-US" sz="2400" dirty="0">
                <a:solidFill>
                  <a:srgbClr val="044875"/>
                </a:solidFill>
                <a:latin typeface="+mn-lt"/>
                <a:ea typeface="+mn-ea"/>
              </a:endParaRPr>
            </a:p>
          </p:txBody>
        </p:sp>
        <p:sp>
          <p:nvSpPr>
            <p:cNvPr id="51" name="矩形 50"/>
            <p:cNvSpPr/>
            <p:nvPr/>
          </p:nvSpPr>
          <p:spPr>
            <a:xfrm>
              <a:off x="6572363" y="2614877"/>
              <a:ext cx="171435"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50" name="组合 100"/>
            <p:cNvGrpSpPr/>
            <p:nvPr/>
          </p:nvGrpSpPr>
          <p:grpSpPr bwMode="auto">
            <a:xfrm>
              <a:off x="11334256" y="3935602"/>
              <a:ext cx="613867" cy="605538"/>
              <a:chOff x="5502097" y="2295716"/>
              <a:chExt cx="461010" cy="454755"/>
            </a:xfrm>
          </p:grpSpPr>
          <p:sp>
            <p:nvSpPr>
              <p:cNvPr id="103" name="矩形 102"/>
              <p:cNvSpPr/>
              <p:nvPr/>
            </p:nvSpPr>
            <p:spPr>
              <a:xfrm>
                <a:off x="5594035" y="2381073"/>
                <a:ext cx="369551"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4" name="矩形 103"/>
              <p:cNvSpPr/>
              <p:nvPr/>
            </p:nvSpPr>
            <p:spPr>
              <a:xfrm>
                <a:off x="5502243" y="2295277"/>
                <a:ext cx="255109"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51" name="文本框 101"/>
            <p:cNvSpPr txBox="1">
              <a:spLocks noChangeArrowheads="1"/>
            </p:cNvSpPr>
            <p:nvPr/>
          </p:nvSpPr>
          <p:spPr bwMode="auto">
            <a:xfrm>
              <a:off x="11473610"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dirty="0">
                  <a:solidFill>
                    <a:schemeClr val="bg1"/>
                  </a:solidFill>
                  <a:latin typeface="Impact" panose="020B0806030902050204" pitchFamily="34" charset="0"/>
                </a:rPr>
                <a:t>04</a:t>
              </a:r>
              <a:endParaRPr lang="zh-CN" altLang="en-US" sz="2000" dirty="0">
                <a:solidFill>
                  <a:schemeClr val="bg1"/>
                </a:solidFill>
                <a:latin typeface="Impact" panose="020B0806030902050204" pitchFamily="34" charset="0"/>
              </a:endParaRPr>
            </a:p>
          </p:txBody>
        </p:sp>
      </p:grpSp>
    </p:spTree>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3" y="82550"/>
            <a:ext cx="3395662" cy="585788"/>
            <a:chOff x="551544" y="82976"/>
            <a:chExt cx="3395256" cy="584775"/>
          </a:xfrm>
        </p:grpSpPr>
        <p:sp>
          <p:nvSpPr>
            <p:cNvPr id="9293" name="文本框 12"/>
            <p:cNvSpPr txBox="1">
              <a:spLocks noChangeArrowheads="1"/>
            </p:cNvSpPr>
            <p:nvPr/>
          </p:nvSpPr>
          <p:spPr bwMode="auto">
            <a:xfrm>
              <a:off x="65496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阶段成果</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rgbClr val="044875"/>
                </a:solidFill>
                <a:latin typeface="微软雅黑" panose="020B0503020204020204" pitchFamily="34" charset="-122"/>
                <a:ea typeface="微软雅黑" panose="020B0503020204020204" pitchFamily="34" charset="-122"/>
              </a:rPr>
              <a:t>NKU</a:t>
            </a:r>
            <a:endParaRPr lang="en-US" altLang="zh-CN" sz="2000">
              <a:solidFill>
                <a:srgbClr val="044875"/>
              </a:solidFill>
              <a:latin typeface="微软雅黑" panose="020B0503020204020204" pitchFamily="34" charset="-122"/>
              <a:ea typeface="微软雅黑" panose="020B0503020204020204" pitchFamily="34" charset="-122"/>
            </a:endParaRPr>
          </a:p>
        </p:txBody>
      </p:sp>
      <p:sp>
        <p:nvSpPr>
          <p:cNvPr id="63" name="文本框 62"/>
          <p:cNvSpPr txBox="1"/>
          <p:nvPr/>
        </p:nvSpPr>
        <p:spPr bwMode="auto">
          <a:xfrm>
            <a:off x="455295" y="1411605"/>
            <a:ext cx="5712460" cy="963295"/>
          </a:xfrm>
          <a:prstGeom prst="rect">
            <a:avLst/>
          </a:prstGeom>
          <a:noFill/>
        </p:spPr>
        <p:txBody>
          <a:bodyPr wrap="square">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       </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a:p>
            <a:pPr eaLnBrk="1" fontAlgn="auto" hangingPunct="1">
              <a:lnSpc>
                <a:spcPts val="1700"/>
              </a:lnSpc>
              <a:spcBef>
                <a:spcPts val="0"/>
              </a:spcBef>
              <a:spcAft>
                <a:spcPts val="0"/>
              </a:spcAft>
              <a:defRPr/>
            </a:pP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经济学理论数学框架基本搭建，理论概述文档撰写完成。</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a:p>
            <a:pPr eaLnBrk="1" fontAlgn="auto" hangingPunct="1">
              <a:lnSpc>
                <a:spcPts val="1700"/>
              </a:lnSpc>
              <a:spcBef>
                <a:spcPts val="0"/>
              </a:spcBef>
              <a:spcAft>
                <a:spcPts val="0"/>
              </a:spcAft>
              <a:defRPr/>
            </a:pP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       </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a:p>
            <a:pPr eaLnBrk="1" fontAlgn="auto" hangingPunct="1">
              <a:lnSpc>
                <a:spcPts val="1700"/>
              </a:lnSpc>
              <a:spcBef>
                <a:spcPts val="0"/>
              </a:spcBef>
              <a:spcAft>
                <a:spcPts val="0"/>
              </a:spcAft>
              <a:defRPr/>
            </a:pP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       </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grpSp>
        <p:nvGrpSpPr>
          <p:cNvPr id="2" name="组合 1"/>
          <p:cNvGrpSpPr/>
          <p:nvPr/>
        </p:nvGrpSpPr>
        <p:grpSpPr bwMode="auto">
          <a:xfrm>
            <a:off x="238125" y="766763"/>
            <a:ext cx="5729288" cy="1941512"/>
            <a:chOff x="238407" y="766950"/>
            <a:chExt cx="5728511" cy="1940706"/>
          </a:xfrm>
        </p:grpSpPr>
        <p:grpSp>
          <p:nvGrpSpPr>
            <p:cNvPr id="9283" name="组合 3"/>
            <p:cNvGrpSpPr/>
            <p:nvPr/>
          </p:nvGrpSpPr>
          <p:grpSpPr bwMode="auto">
            <a:xfrm>
              <a:off x="238407" y="766950"/>
              <a:ext cx="5724700" cy="1940706"/>
              <a:chOff x="238407" y="766950"/>
              <a:chExt cx="5724700" cy="1940706"/>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文本框 61"/>
              <p:cNvSpPr txBox="1"/>
              <p:nvPr/>
            </p:nvSpPr>
            <p:spPr>
              <a:xfrm>
                <a:off x="382055" y="766950"/>
                <a:ext cx="3081998" cy="460184"/>
              </a:xfrm>
              <a:prstGeom prst="rect">
                <a:avLst/>
              </a:prstGeom>
              <a:blipFill>
                <a:blip r:embed="rId1"/>
                <a:stretch>
                  <a:fillRect t="-45000"/>
                </a:stretch>
              </a:blipFill>
            </p:spPr>
            <p:txBody>
              <a:bodyPr>
                <a:spAutoFit/>
              </a:bodyPr>
              <a:lstStyle/>
              <a:p>
                <a:pPr algn="ctr" eaLnBrk="1" fontAlgn="auto" hangingPunct="1">
                  <a:spcBef>
                    <a:spcPts val="0"/>
                  </a:spcBef>
                  <a:spcAft>
                    <a:spcPts val="0"/>
                  </a:spcAft>
                  <a:defRPr/>
                </a:pPr>
                <a:r>
                  <a:rPr lang="zh-CN" altLang="en-US" sz="2400" dirty="0">
                    <a:solidFill>
                      <a:schemeClr val="bg2">
                        <a:lumMod val="25000"/>
                      </a:schemeClr>
                    </a:solidFill>
                    <a:latin typeface="+mn-lt"/>
                    <a:ea typeface="+mn-ea"/>
                  </a:rPr>
                  <a:t>理论</a:t>
                </a:r>
                <a:endParaRPr lang="zh-CN" altLang="en-US" sz="2400" dirty="0">
                  <a:solidFill>
                    <a:schemeClr val="bg2">
                      <a:lumMod val="25000"/>
                    </a:schemeClr>
                  </a:solidFill>
                  <a:latin typeface="+mn-lt"/>
                  <a:ea typeface="+mn-ea"/>
                </a:endParaRPr>
              </a:p>
            </p:txBody>
          </p:sp>
          <p:sp>
            <p:nvSpPr>
              <p:cNvPr id="64" name="矩形 63"/>
              <p:cNvSpPr/>
              <p:nvPr/>
            </p:nvSpPr>
            <p:spPr>
              <a:xfrm>
                <a:off x="586023" y="781231"/>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90" name="组合 78"/>
              <p:cNvGrpSpPr/>
              <p:nvPr/>
            </p:nvGrpSpPr>
            <p:grpSpPr bwMode="auto">
              <a:xfrm>
                <a:off x="5349240" y="2102118"/>
                <a:ext cx="613867" cy="605538"/>
                <a:chOff x="5502097" y="2295716"/>
                <a:chExt cx="461010" cy="454755"/>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矩形 77"/>
                <p:cNvSpPr/>
                <p:nvPr/>
              </p:nvSpPr>
              <p:spPr>
                <a:xfrm>
                  <a:off x="5502265" y="2295239"/>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9284" name="文本框 79"/>
            <p:cNvSpPr txBox="1">
              <a:spLocks noChangeArrowheads="1"/>
            </p:cNvSpPr>
            <p:nvPr/>
          </p:nvSpPr>
          <p:spPr bwMode="auto">
            <a:xfrm>
              <a:off x="5488594"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chemeClr val="bg1"/>
                  </a:solidFill>
                  <a:latin typeface="Impact" panose="020B0806030902050204" pitchFamily="34" charset="0"/>
                </a:rPr>
                <a:t>01</a:t>
              </a:r>
              <a:endParaRPr lang="zh-CN" altLang="en-US" sz="2000">
                <a:solidFill>
                  <a:schemeClr val="bg1"/>
                </a:solidFill>
                <a:latin typeface="Impact" panose="020B0806030902050204" pitchFamily="34" charset="0"/>
              </a:endParaRPr>
            </a:p>
          </p:txBody>
        </p:sp>
      </p:grpSp>
      <p:sp>
        <p:nvSpPr>
          <p:cNvPr id="68" name="文本框 67"/>
          <p:cNvSpPr txBox="1"/>
          <p:nvPr/>
        </p:nvSpPr>
        <p:spPr bwMode="auto">
          <a:xfrm>
            <a:off x="316230" y="3156585"/>
            <a:ext cx="5635625" cy="963295"/>
          </a:xfrm>
          <a:prstGeom prst="rect">
            <a:avLst/>
          </a:prstGeom>
          <a:noFill/>
        </p:spPr>
        <p:txBody>
          <a:bodyPr wrap="square">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     调研选型，选取python语言的mesa包来作为本项目abms建模的库，并实现了模型类、公司代理类和职员代理类，</a:t>
            </a: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具体功能有</a:t>
            </a: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招聘、解雇</a:t>
            </a: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等；</a:t>
            </a: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在模型类中进行随机的调度所有代理对象，得到了拥有一致性的数据。 </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grpSp>
        <p:nvGrpSpPr>
          <p:cNvPr id="3" name="组合 2"/>
          <p:cNvGrpSpPr/>
          <p:nvPr/>
        </p:nvGrpSpPr>
        <p:grpSpPr bwMode="auto">
          <a:xfrm>
            <a:off x="238125" y="2600325"/>
            <a:ext cx="5729288" cy="1941513"/>
            <a:chOff x="238407" y="2600596"/>
            <a:chExt cx="5728511" cy="1940544"/>
          </a:xfrm>
        </p:grpSpPr>
        <p:grpSp>
          <p:nvGrpSpPr>
            <p:cNvPr id="9273" name="组合 4"/>
            <p:cNvGrpSpPr/>
            <p:nvPr/>
          </p:nvGrpSpPr>
          <p:grpSpPr bwMode="auto">
            <a:xfrm>
              <a:off x="238407" y="2600596"/>
              <a:ext cx="5724700" cy="1940544"/>
              <a:chOff x="238407" y="2600596"/>
              <a:chExt cx="5724700" cy="1940544"/>
            </a:xfrm>
          </p:grpSpPr>
          <p:sp>
            <p:nvSpPr>
              <p:cNvPr id="66" name="矩形 65"/>
              <p:cNvSpPr/>
              <p:nvPr/>
            </p:nvSpPr>
            <p:spPr>
              <a:xfrm>
                <a:off x="238407" y="2830669"/>
                <a:ext cx="571263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文本框 66"/>
              <p:cNvSpPr txBox="1"/>
              <p:nvPr/>
            </p:nvSpPr>
            <p:spPr>
              <a:xfrm>
                <a:off x="382055" y="2600596"/>
                <a:ext cx="3081998" cy="460145"/>
              </a:xfrm>
              <a:prstGeom prst="rect">
                <a:avLst/>
              </a:prstGeom>
              <a:blipFill>
                <a:blip r:embed="rId1"/>
                <a:stretch>
                  <a:fillRect t="-45000"/>
                </a:stretch>
              </a:blipFill>
            </p:spPr>
            <p:txBody>
              <a:bodyPr>
                <a:spAutoFit/>
              </a:bodyPr>
              <a:lstStyle/>
              <a:p>
                <a:pPr algn="ctr" eaLnBrk="1" fontAlgn="auto" hangingPunct="1">
                  <a:spcBef>
                    <a:spcPts val="0"/>
                  </a:spcBef>
                  <a:spcAft>
                    <a:spcPts val="0"/>
                  </a:spcAft>
                  <a:defRPr/>
                </a:pPr>
                <a:r>
                  <a:rPr lang="zh-CN" altLang="en-US" sz="2400" dirty="0">
                    <a:solidFill>
                      <a:srgbClr val="044875"/>
                    </a:solidFill>
                    <a:latin typeface="+mn-lt"/>
                    <a:ea typeface="+mn-ea"/>
                  </a:rPr>
                  <a:t>数据</a:t>
                </a:r>
                <a:endParaRPr lang="zh-CN" altLang="en-US" sz="2400" dirty="0">
                  <a:solidFill>
                    <a:srgbClr val="044875"/>
                  </a:solidFill>
                  <a:latin typeface="+mn-lt"/>
                  <a:ea typeface="+mn-ea"/>
                </a:endParaRPr>
              </a:p>
            </p:txBody>
          </p:sp>
          <p:sp>
            <p:nvSpPr>
              <p:cNvPr id="69" name="矩形 68"/>
              <p:cNvSpPr/>
              <p:nvPr/>
            </p:nvSpPr>
            <p:spPr>
              <a:xfrm>
                <a:off x="586023" y="2614877"/>
                <a:ext cx="171427"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80" name="组合 82"/>
              <p:cNvGrpSpPr/>
              <p:nvPr/>
            </p:nvGrpSpPr>
            <p:grpSpPr bwMode="auto">
              <a:xfrm>
                <a:off x="5349240" y="3935602"/>
                <a:ext cx="613867" cy="605538"/>
                <a:chOff x="5502097" y="2295716"/>
                <a:chExt cx="461010" cy="454755"/>
              </a:xfrm>
            </p:grpSpPr>
            <p:sp>
              <p:nvSpPr>
                <p:cNvPr id="85" name="矩形 84"/>
                <p:cNvSpPr/>
                <p:nvPr/>
              </p:nvSpPr>
              <p:spPr>
                <a:xfrm>
                  <a:off x="5594053" y="2381073"/>
                  <a:ext cx="369533"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6" name="矩形 85"/>
                <p:cNvSpPr/>
                <p:nvPr/>
              </p:nvSpPr>
              <p:spPr>
                <a:xfrm>
                  <a:off x="5502265" y="2295277"/>
                  <a:ext cx="255097"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9274" name="文本框 83"/>
            <p:cNvSpPr txBox="1">
              <a:spLocks noChangeArrowheads="1"/>
            </p:cNvSpPr>
            <p:nvPr/>
          </p:nvSpPr>
          <p:spPr bwMode="auto">
            <a:xfrm>
              <a:off x="5488594"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chemeClr val="bg1"/>
                  </a:solidFill>
                  <a:latin typeface="Impact" panose="020B0806030902050204" pitchFamily="34" charset="0"/>
                </a:rPr>
                <a:t>02</a:t>
              </a:r>
              <a:endParaRPr lang="zh-CN" altLang="en-US" sz="2000">
                <a:solidFill>
                  <a:schemeClr val="bg1"/>
                </a:solidFill>
                <a:latin typeface="Impact" panose="020B0806030902050204" pitchFamily="34" charset="0"/>
              </a:endParaRPr>
            </a:p>
          </p:txBody>
        </p:sp>
      </p:grpSp>
      <p:sp>
        <p:nvSpPr>
          <p:cNvPr id="73" name="文本框 72"/>
          <p:cNvSpPr txBox="1"/>
          <p:nvPr/>
        </p:nvSpPr>
        <p:spPr bwMode="auto">
          <a:xfrm>
            <a:off x="237490" y="4987925"/>
            <a:ext cx="5715000" cy="963295"/>
          </a:xfrm>
          <a:prstGeom prst="rect">
            <a:avLst/>
          </a:prstGeom>
          <a:noFill/>
        </p:spPr>
        <p:txBody>
          <a:bodyPr wrap="square">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      完成企业主体类的初步代码实现，对企业贷款申请、招聘员工、购买原材料及固定成本、生产及销售产品、贷款偿还及其他相关结算作必要的基本模式设定，并明确其余其他相关主体的交互接口位。</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grpSp>
        <p:nvGrpSpPr>
          <p:cNvPr id="18" name="组合 17"/>
          <p:cNvGrpSpPr/>
          <p:nvPr/>
        </p:nvGrpSpPr>
        <p:grpSpPr bwMode="auto">
          <a:xfrm>
            <a:off x="238125" y="4433888"/>
            <a:ext cx="5729288" cy="1938337"/>
            <a:chOff x="238407" y="4434080"/>
            <a:chExt cx="5728511" cy="1937907"/>
          </a:xfrm>
        </p:grpSpPr>
        <p:grpSp>
          <p:nvGrpSpPr>
            <p:cNvPr id="9263" name="组合 5"/>
            <p:cNvGrpSpPr/>
            <p:nvPr/>
          </p:nvGrpSpPr>
          <p:grpSpPr bwMode="auto">
            <a:xfrm>
              <a:off x="238407" y="4434080"/>
              <a:ext cx="5724700" cy="1937907"/>
              <a:chOff x="238407" y="4434080"/>
              <a:chExt cx="5724700" cy="1937907"/>
            </a:xfrm>
          </p:grpSpPr>
          <p:sp>
            <p:nvSpPr>
              <p:cNvPr id="71" name="矩形 70"/>
              <p:cNvSpPr/>
              <p:nvPr/>
            </p:nvSpPr>
            <p:spPr>
              <a:xfrm>
                <a:off x="238407" y="4664216"/>
                <a:ext cx="571263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文本框 71"/>
              <p:cNvSpPr txBox="1"/>
              <p:nvPr/>
            </p:nvSpPr>
            <p:spPr>
              <a:xfrm>
                <a:off x="382055" y="4434080"/>
                <a:ext cx="3081998" cy="460273"/>
              </a:xfrm>
              <a:prstGeom prst="rect">
                <a:avLst/>
              </a:prstGeom>
              <a:blipFill>
                <a:blip r:embed="rId1"/>
                <a:stretch>
                  <a:fillRect t="-45000"/>
                </a:stretch>
              </a:blipFill>
            </p:spPr>
            <p:txBody>
              <a:bodyPr>
                <a:spAutoFit/>
              </a:bodyPr>
              <a:lstStyle/>
              <a:p>
                <a:pPr algn="ctr" eaLnBrk="1" fontAlgn="auto" hangingPunct="1">
                  <a:spcBef>
                    <a:spcPts val="0"/>
                  </a:spcBef>
                  <a:spcAft>
                    <a:spcPts val="0"/>
                  </a:spcAft>
                  <a:defRPr/>
                </a:pPr>
                <a:r>
                  <a:rPr lang="zh-CN" altLang="en-US" sz="2400" dirty="0">
                    <a:solidFill>
                      <a:schemeClr val="bg2">
                        <a:lumMod val="25000"/>
                      </a:schemeClr>
                    </a:solidFill>
                    <a:latin typeface="+mn-lt"/>
                    <a:ea typeface="+mn-ea"/>
                  </a:rPr>
                  <a:t>技术</a:t>
                </a:r>
                <a:endParaRPr lang="zh-CN" altLang="en-US" sz="2400" dirty="0">
                  <a:solidFill>
                    <a:schemeClr val="bg2">
                      <a:lumMod val="25000"/>
                    </a:schemeClr>
                  </a:solidFill>
                  <a:latin typeface="+mn-lt"/>
                  <a:ea typeface="+mn-ea"/>
                </a:endParaRPr>
              </a:p>
            </p:txBody>
          </p:sp>
          <p:sp>
            <p:nvSpPr>
              <p:cNvPr id="74" name="矩形 73"/>
              <p:cNvSpPr/>
              <p:nvPr/>
            </p:nvSpPr>
            <p:spPr>
              <a:xfrm>
                <a:off x="586023" y="4448364"/>
                <a:ext cx="171427"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70" name="组合 87"/>
              <p:cNvGrpSpPr/>
              <p:nvPr/>
            </p:nvGrpSpPr>
            <p:grpSpPr bwMode="auto">
              <a:xfrm>
                <a:off x="5349240" y="5766449"/>
                <a:ext cx="613867" cy="605538"/>
                <a:chOff x="5502097" y="2295716"/>
                <a:chExt cx="461010" cy="454755"/>
              </a:xfrm>
            </p:grpSpPr>
            <p:sp>
              <p:nvSpPr>
                <p:cNvPr id="90" name="矩形 89"/>
                <p:cNvSpPr/>
                <p:nvPr/>
              </p:nvSpPr>
              <p:spPr>
                <a:xfrm>
                  <a:off x="5594053" y="2380970"/>
                  <a:ext cx="369533"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矩形 90"/>
                <p:cNvSpPr/>
                <p:nvPr/>
              </p:nvSpPr>
              <p:spPr>
                <a:xfrm>
                  <a:off x="5502265" y="2295151"/>
                  <a:ext cx="255097"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9264" name="文本框 88"/>
            <p:cNvSpPr txBox="1">
              <a:spLocks noChangeArrowheads="1"/>
            </p:cNvSpPr>
            <p:nvPr/>
          </p:nvSpPr>
          <p:spPr bwMode="auto">
            <a:xfrm>
              <a:off x="5488594"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chemeClr val="bg1"/>
                  </a:solidFill>
                  <a:latin typeface="Impact" panose="020B0806030902050204" pitchFamily="34" charset="0"/>
                </a:rPr>
                <a:t>03</a:t>
              </a:r>
              <a:endParaRPr lang="zh-CN" altLang="en-US" sz="2000">
                <a:solidFill>
                  <a:schemeClr val="bg1"/>
                </a:solidFill>
                <a:latin typeface="Impact" panose="020B0806030902050204" pitchFamily="34" charset="0"/>
              </a:endParaRPr>
            </a:p>
          </p:txBody>
        </p:sp>
      </p:grpSp>
      <p:sp>
        <p:nvSpPr>
          <p:cNvPr id="42" name="文本框 41"/>
          <p:cNvSpPr txBox="1"/>
          <p:nvPr/>
        </p:nvSpPr>
        <p:spPr bwMode="auto">
          <a:xfrm>
            <a:off x="6435725" y="1411605"/>
            <a:ext cx="5501005" cy="963295"/>
          </a:xfrm>
          <a:prstGeom prst="rect">
            <a:avLst/>
          </a:prstGeom>
          <a:noFill/>
        </p:spPr>
        <p:txBody>
          <a:bodyPr wrap="square">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sym typeface="+mn-ea"/>
              </a:rPr>
              <a:t>       从政府、企业、银行、劳动力供给四个方面分别介绍了相关原理，如GDP核算、成本最小化、利润最大化以及现金流贴现等。</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a:p>
            <a:pPr eaLnBrk="1" fontAlgn="auto" hangingPunct="1">
              <a:lnSpc>
                <a:spcPts val="1700"/>
              </a:lnSpc>
              <a:spcBef>
                <a:spcPts val="0"/>
              </a:spcBef>
              <a:spcAft>
                <a:spcPts val="0"/>
              </a:spcAft>
              <a:defRPr/>
            </a:pP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grpSp>
        <p:nvGrpSpPr>
          <p:cNvPr id="7" name="组合 6"/>
          <p:cNvGrpSpPr/>
          <p:nvPr/>
        </p:nvGrpSpPr>
        <p:grpSpPr bwMode="auto">
          <a:xfrm>
            <a:off x="6224588" y="766763"/>
            <a:ext cx="5727700" cy="1941512"/>
            <a:chOff x="6224731" y="766950"/>
            <a:chExt cx="5727203" cy="1940706"/>
          </a:xfrm>
        </p:grpSpPr>
        <p:sp>
          <p:nvSpPr>
            <p:cNvPr id="38" name="矩形 37"/>
            <p:cNvSpPr/>
            <p:nvPr/>
          </p:nvSpPr>
          <p:spPr>
            <a:xfrm>
              <a:off x="6224731" y="997041"/>
              <a:ext cx="571132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文本框 40"/>
            <p:cNvSpPr txBox="1"/>
            <p:nvPr/>
          </p:nvSpPr>
          <p:spPr>
            <a:xfrm>
              <a:off x="6368379" y="766950"/>
              <a:ext cx="3081998" cy="460184"/>
            </a:xfrm>
            <a:prstGeom prst="rect">
              <a:avLst/>
            </a:prstGeom>
            <a:blipFill>
              <a:blip r:embed="rId1"/>
              <a:stretch>
                <a:fillRect t="-45000"/>
              </a:stretch>
            </a:blipFill>
          </p:spPr>
          <p:txBody>
            <a:bodyPr>
              <a:spAutoFit/>
            </a:bodyPr>
            <a:lstStyle/>
            <a:p>
              <a:pPr algn="ctr" eaLnBrk="1" fontAlgn="auto" hangingPunct="1">
                <a:spcBef>
                  <a:spcPts val="0"/>
                </a:spcBef>
                <a:spcAft>
                  <a:spcPts val="0"/>
                </a:spcAft>
                <a:defRPr/>
              </a:pPr>
              <a:r>
                <a:rPr lang="zh-CN" altLang="en-US" sz="2400" dirty="0">
                  <a:solidFill>
                    <a:schemeClr val="bg2">
                      <a:lumMod val="25000"/>
                    </a:schemeClr>
                  </a:solidFill>
                  <a:latin typeface="+mn-lt"/>
                  <a:ea typeface="+mn-ea"/>
                </a:rPr>
                <a:t>理论</a:t>
              </a:r>
              <a:endParaRPr lang="zh-CN" altLang="en-US" sz="2400" dirty="0">
                <a:solidFill>
                  <a:schemeClr val="bg2">
                    <a:lumMod val="25000"/>
                  </a:schemeClr>
                </a:solidFill>
                <a:latin typeface="+mn-lt"/>
                <a:ea typeface="+mn-ea"/>
              </a:endParaRPr>
            </a:p>
          </p:txBody>
        </p:sp>
        <p:sp>
          <p:nvSpPr>
            <p:cNvPr id="45" name="矩形 44"/>
            <p:cNvSpPr/>
            <p:nvPr/>
          </p:nvSpPr>
          <p:spPr>
            <a:xfrm>
              <a:off x="6572363" y="781231"/>
              <a:ext cx="171435"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59" name="组合 104"/>
            <p:cNvGrpSpPr/>
            <p:nvPr/>
          </p:nvGrpSpPr>
          <p:grpSpPr bwMode="auto">
            <a:xfrm>
              <a:off x="11334256" y="2102118"/>
              <a:ext cx="613867" cy="605538"/>
              <a:chOff x="5502097" y="2295716"/>
              <a:chExt cx="461010" cy="454755"/>
            </a:xfrm>
          </p:grpSpPr>
          <p:sp>
            <p:nvSpPr>
              <p:cNvPr id="107" name="矩形 106"/>
              <p:cNvSpPr/>
              <p:nvPr/>
            </p:nvSpPr>
            <p:spPr>
              <a:xfrm>
                <a:off x="5594035" y="2381042"/>
                <a:ext cx="369551"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8" name="矩形 107"/>
              <p:cNvSpPr/>
              <p:nvPr/>
            </p:nvSpPr>
            <p:spPr>
              <a:xfrm>
                <a:off x="5502243" y="2295239"/>
                <a:ext cx="255109"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60" name="文本框 105"/>
            <p:cNvSpPr txBox="1">
              <a:spLocks noChangeArrowheads="1"/>
            </p:cNvSpPr>
            <p:nvPr/>
          </p:nvSpPr>
          <p:spPr bwMode="auto">
            <a:xfrm>
              <a:off x="11473610"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chemeClr val="bg1"/>
                  </a:solidFill>
                  <a:latin typeface="Impact" panose="020B0806030902050204" pitchFamily="34" charset="0"/>
                </a:rPr>
                <a:t>04</a:t>
              </a:r>
              <a:endParaRPr lang="zh-CN" altLang="en-US" sz="2000">
                <a:solidFill>
                  <a:schemeClr val="bg1"/>
                </a:solidFill>
                <a:latin typeface="Impact" panose="020B0806030902050204" pitchFamily="34" charset="0"/>
              </a:endParaRPr>
            </a:p>
          </p:txBody>
        </p:sp>
      </p:grpSp>
      <p:sp>
        <p:nvSpPr>
          <p:cNvPr id="50" name="文本框 49"/>
          <p:cNvSpPr txBox="1"/>
          <p:nvPr/>
        </p:nvSpPr>
        <p:spPr bwMode="auto">
          <a:xfrm>
            <a:off x="6224270" y="3154680"/>
            <a:ext cx="5727065" cy="744855"/>
          </a:xfrm>
          <a:prstGeom prst="rect">
            <a:avLst/>
          </a:prstGeom>
          <a:noFill/>
        </p:spPr>
        <p:txBody>
          <a:bodyPr wrap="square">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       在模型运行500轮后</a:t>
            </a: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收集数据并绘制了</a:t>
            </a: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所有工薪阶层职员的工作经验分布图和薪水分布图</a:t>
            </a: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a:t>
            </a: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观察可知：工作经验大体符合正态分布，而薪水大体呈躺下的金字塔状，和现实较为符合。</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grpSp>
        <p:nvGrpSpPr>
          <p:cNvPr id="8" name="组合 7"/>
          <p:cNvGrpSpPr/>
          <p:nvPr/>
        </p:nvGrpSpPr>
        <p:grpSpPr bwMode="auto">
          <a:xfrm>
            <a:off x="6224588" y="2600325"/>
            <a:ext cx="5727700" cy="1941513"/>
            <a:chOff x="6224731" y="2600596"/>
            <a:chExt cx="5727203" cy="1940544"/>
          </a:xfrm>
        </p:grpSpPr>
        <p:sp>
          <p:nvSpPr>
            <p:cNvPr id="48" name="矩形 47"/>
            <p:cNvSpPr/>
            <p:nvPr/>
          </p:nvSpPr>
          <p:spPr>
            <a:xfrm>
              <a:off x="6224731" y="2830669"/>
              <a:ext cx="571132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文本框 48"/>
            <p:cNvSpPr txBox="1"/>
            <p:nvPr/>
          </p:nvSpPr>
          <p:spPr>
            <a:xfrm>
              <a:off x="6368379" y="2600596"/>
              <a:ext cx="3081998" cy="460145"/>
            </a:xfrm>
            <a:prstGeom prst="rect">
              <a:avLst/>
            </a:prstGeom>
            <a:blipFill>
              <a:blip r:embed="rId1"/>
              <a:stretch>
                <a:fillRect t="-45000"/>
              </a:stretch>
            </a:blipFill>
          </p:spPr>
          <p:txBody>
            <a:bodyPr>
              <a:spAutoFit/>
            </a:bodyPr>
            <a:lstStyle/>
            <a:p>
              <a:pPr algn="ctr" eaLnBrk="1" fontAlgn="auto" hangingPunct="1">
                <a:spcBef>
                  <a:spcPts val="0"/>
                </a:spcBef>
                <a:spcAft>
                  <a:spcPts val="0"/>
                </a:spcAft>
                <a:defRPr/>
              </a:pPr>
              <a:r>
                <a:rPr lang="zh-CN" altLang="en-US" sz="2400" dirty="0">
                  <a:solidFill>
                    <a:srgbClr val="044875"/>
                  </a:solidFill>
                  <a:latin typeface="+mn-lt"/>
                  <a:ea typeface="+mn-ea"/>
                </a:rPr>
                <a:t>数据</a:t>
              </a:r>
              <a:endParaRPr lang="zh-CN" altLang="en-US" sz="2400" dirty="0">
                <a:solidFill>
                  <a:srgbClr val="044875"/>
                </a:solidFill>
                <a:latin typeface="+mn-lt"/>
                <a:ea typeface="+mn-ea"/>
              </a:endParaRPr>
            </a:p>
          </p:txBody>
        </p:sp>
        <p:sp>
          <p:nvSpPr>
            <p:cNvPr id="51" name="矩形 50"/>
            <p:cNvSpPr/>
            <p:nvPr/>
          </p:nvSpPr>
          <p:spPr>
            <a:xfrm>
              <a:off x="6572363" y="2614877"/>
              <a:ext cx="171435"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50" name="组合 100"/>
            <p:cNvGrpSpPr/>
            <p:nvPr/>
          </p:nvGrpSpPr>
          <p:grpSpPr bwMode="auto">
            <a:xfrm>
              <a:off x="11334256" y="3935602"/>
              <a:ext cx="613867" cy="605538"/>
              <a:chOff x="5502097" y="2295716"/>
              <a:chExt cx="461010" cy="454755"/>
            </a:xfrm>
          </p:grpSpPr>
          <p:sp>
            <p:nvSpPr>
              <p:cNvPr id="103" name="矩形 102"/>
              <p:cNvSpPr/>
              <p:nvPr/>
            </p:nvSpPr>
            <p:spPr>
              <a:xfrm>
                <a:off x="5594035" y="2381073"/>
                <a:ext cx="369551"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4" name="矩形 103"/>
              <p:cNvSpPr/>
              <p:nvPr/>
            </p:nvSpPr>
            <p:spPr>
              <a:xfrm>
                <a:off x="5502243" y="2295277"/>
                <a:ext cx="255109"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51" name="文本框 101"/>
            <p:cNvSpPr txBox="1">
              <a:spLocks noChangeArrowheads="1"/>
            </p:cNvSpPr>
            <p:nvPr/>
          </p:nvSpPr>
          <p:spPr bwMode="auto">
            <a:xfrm>
              <a:off x="11473610"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chemeClr val="bg1"/>
                  </a:solidFill>
                  <a:latin typeface="Impact" panose="020B0806030902050204" pitchFamily="34" charset="0"/>
                </a:rPr>
                <a:t>05</a:t>
              </a:r>
              <a:endParaRPr lang="zh-CN" altLang="en-US" sz="2000">
                <a:solidFill>
                  <a:schemeClr val="bg1"/>
                </a:solidFill>
                <a:latin typeface="Impact" panose="020B0806030902050204" pitchFamily="34" charset="0"/>
              </a:endParaRPr>
            </a:p>
          </p:txBody>
        </p:sp>
      </p:grpSp>
      <p:sp>
        <p:nvSpPr>
          <p:cNvPr id="55" name="文本框 54"/>
          <p:cNvSpPr txBox="1"/>
          <p:nvPr/>
        </p:nvSpPr>
        <p:spPr bwMode="auto">
          <a:xfrm>
            <a:off x="6224270" y="4987925"/>
            <a:ext cx="5713095" cy="744855"/>
          </a:xfrm>
          <a:prstGeom prst="rect">
            <a:avLst/>
          </a:prstGeom>
          <a:noFill/>
        </p:spPr>
        <p:txBody>
          <a:bodyPr wrap="square">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       </a:t>
            </a: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根据</a:t>
            </a: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银行</a:t>
            </a: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中的两组数据</a:t>
            </a: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——公司的贷款和工人给银行的存款，</a:t>
            </a: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使用现金流贴现模型及复利计算公式，实现和公司、工人的交互。</a:t>
            </a: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 </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grpSp>
        <p:nvGrpSpPr>
          <p:cNvPr id="9" name="组合 8"/>
          <p:cNvGrpSpPr/>
          <p:nvPr/>
        </p:nvGrpSpPr>
        <p:grpSpPr bwMode="auto">
          <a:xfrm>
            <a:off x="6224588" y="4433888"/>
            <a:ext cx="5727700" cy="1938337"/>
            <a:chOff x="6224731" y="4434080"/>
            <a:chExt cx="5727203" cy="1937907"/>
          </a:xfrm>
        </p:grpSpPr>
        <p:sp>
          <p:nvSpPr>
            <p:cNvPr id="53" name="矩形 52"/>
            <p:cNvSpPr/>
            <p:nvPr/>
          </p:nvSpPr>
          <p:spPr>
            <a:xfrm>
              <a:off x="6224731" y="4664216"/>
              <a:ext cx="571132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文本框 53"/>
            <p:cNvSpPr txBox="1"/>
            <p:nvPr/>
          </p:nvSpPr>
          <p:spPr>
            <a:xfrm>
              <a:off x="6368379" y="4434080"/>
              <a:ext cx="3081998" cy="460273"/>
            </a:xfrm>
            <a:prstGeom prst="rect">
              <a:avLst/>
            </a:prstGeom>
            <a:blipFill>
              <a:blip r:embed="rId1"/>
              <a:stretch>
                <a:fillRect t="-45000"/>
              </a:stretch>
            </a:blipFill>
          </p:spPr>
          <p:txBody>
            <a:bodyPr>
              <a:spAutoFit/>
            </a:bodyPr>
            <a:lstStyle/>
            <a:p>
              <a:pPr algn="ctr" eaLnBrk="1" fontAlgn="auto" hangingPunct="1">
                <a:spcBef>
                  <a:spcPts val="0"/>
                </a:spcBef>
                <a:spcAft>
                  <a:spcPts val="0"/>
                </a:spcAft>
                <a:defRPr/>
              </a:pPr>
              <a:r>
                <a:rPr lang="zh-CN" altLang="en-US" sz="2400" dirty="0">
                  <a:solidFill>
                    <a:schemeClr val="bg2">
                      <a:lumMod val="25000"/>
                    </a:schemeClr>
                  </a:solidFill>
                  <a:latin typeface="+mn-lt"/>
                  <a:ea typeface="+mn-ea"/>
                </a:rPr>
                <a:t>技术</a:t>
              </a:r>
              <a:endParaRPr lang="zh-CN" altLang="en-US" sz="2400" dirty="0">
                <a:solidFill>
                  <a:schemeClr val="bg2">
                    <a:lumMod val="25000"/>
                  </a:schemeClr>
                </a:solidFill>
                <a:latin typeface="+mn-lt"/>
                <a:ea typeface="+mn-ea"/>
              </a:endParaRPr>
            </a:p>
          </p:txBody>
        </p:sp>
        <p:sp>
          <p:nvSpPr>
            <p:cNvPr id="56" name="矩形 55"/>
            <p:cNvSpPr/>
            <p:nvPr/>
          </p:nvSpPr>
          <p:spPr>
            <a:xfrm>
              <a:off x="6572363" y="4448364"/>
              <a:ext cx="171435"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41" name="组合 96"/>
            <p:cNvGrpSpPr/>
            <p:nvPr/>
          </p:nvGrpSpPr>
          <p:grpSpPr bwMode="auto">
            <a:xfrm>
              <a:off x="11334256" y="5766449"/>
              <a:ext cx="613867" cy="605538"/>
              <a:chOff x="5502097" y="2295716"/>
              <a:chExt cx="461010" cy="454755"/>
            </a:xfrm>
          </p:grpSpPr>
          <p:sp>
            <p:nvSpPr>
              <p:cNvPr id="99" name="矩形 98"/>
              <p:cNvSpPr/>
              <p:nvPr/>
            </p:nvSpPr>
            <p:spPr>
              <a:xfrm>
                <a:off x="5594035" y="2380970"/>
                <a:ext cx="369551"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0" name="矩形 99"/>
              <p:cNvSpPr/>
              <p:nvPr/>
            </p:nvSpPr>
            <p:spPr>
              <a:xfrm>
                <a:off x="5502243" y="2295151"/>
                <a:ext cx="255109"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42" name="文本框 97"/>
            <p:cNvSpPr txBox="1">
              <a:spLocks noChangeArrowheads="1"/>
            </p:cNvSpPr>
            <p:nvPr/>
          </p:nvSpPr>
          <p:spPr bwMode="auto">
            <a:xfrm>
              <a:off x="11473610"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chemeClr val="bg1"/>
                  </a:solidFill>
                  <a:latin typeface="Impact" panose="020B0806030902050204" pitchFamily="34" charset="0"/>
                </a:rPr>
                <a:t>06</a:t>
              </a:r>
              <a:endParaRPr lang="zh-CN" altLang="en-US" sz="2000">
                <a:solidFill>
                  <a:schemeClr val="bg1"/>
                </a:solidFill>
                <a:latin typeface="Impact" panose="020B080603090205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p:nvPr/>
        </p:nvGrpSpPr>
        <p:grpSpPr bwMode="auto">
          <a:xfrm>
            <a:off x="550863" y="82550"/>
            <a:ext cx="3541712" cy="583565"/>
            <a:chOff x="551544" y="82976"/>
            <a:chExt cx="3540396" cy="582556"/>
          </a:xfrm>
        </p:grpSpPr>
        <p:sp>
          <p:nvSpPr>
            <p:cNvPr id="7251" name="文本框 3"/>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图表展示</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2556"/>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dirty="0">
                <a:solidFill>
                  <a:srgbClr val="044875"/>
                </a:solidFill>
                <a:latin typeface="微软雅黑" panose="020B0503020204020204" pitchFamily="34" charset="-122"/>
                <a:ea typeface="微软雅黑" panose="020B0503020204020204" pitchFamily="34" charset="-122"/>
              </a:rPr>
              <a:t>NKU</a:t>
            </a:r>
            <a:endParaRPr lang="zh-CN" altLang="en-US" sz="2000" dirty="0">
              <a:solidFill>
                <a:srgbClr val="044875"/>
              </a:solidFill>
              <a:latin typeface="微软雅黑" panose="020B0503020204020204" pitchFamily="34" charset="-122"/>
              <a:ea typeface="微软雅黑" panose="020B0503020204020204" pitchFamily="34" charset="-122"/>
            </a:endParaRPr>
          </a:p>
        </p:txBody>
      </p:sp>
      <p:pic>
        <p:nvPicPr>
          <p:cNvPr id="9" name="图片 8" descr="1"/>
          <p:cNvPicPr>
            <a:picLocks noChangeAspect="1"/>
          </p:cNvPicPr>
          <p:nvPr/>
        </p:nvPicPr>
        <p:blipFill>
          <a:blip r:embed="rId1"/>
          <a:stretch>
            <a:fillRect/>
          </a:stretch>
        </p:blipFill>
        <p:spPr>
          <a:xfrm>
            <a:off x="434340" y="1296670"/>
            <a:ext cx="4898601" cy="3600000"/>
          </a:xfrm>
          <a:prstGeom prst="rect">
            <a:avLst/>
          </a:prstGeom>
          <a:ln>
            <a:solidFill>
              <a:schemeClr val="accent1"/>
            </a:solidFill>
          </a:ln>
        </p:spPr>
      </p:pic>
      <p:pic>
        <p:nvPicPr>
          <p:cNvPr id="10" name="图片 9" descr="2"/>
          <p:cNvPicPr>
            <a:picLocks noChangeAspect="1"/>
          </p:cNvPicPr>
          <p:nvPr/>
        </p:nvPicPr>
        <p:blipFill>
          <a:blip r:embed="rId2"/>
          <a:stretch>
            <a:fillRect/>
          </a:stretch>
        </p:blipFill>
        <p:spPr>
          <a:xfrm>
            <a:off x="6124575" y="1296670"/>
            <a:ext cx="5339277" cy="3600000"/>
          </a:xfrm>
          <a:prstGeom prst="rect">
            <a:avLst/>
          </a:prstGeom>
          <a:ln>
            <a:solidFill>
              <a:schemeClr val="accent1"/>
            </a:solidFill>
          </a:ln>
        </p:spPr>
      </p:pic>
    </p:spTree>
  </p:cSld>
  <p:clrMapOvr>
    <a:masterClrMapping/>
  </p:clrMapOvr>
  <p:transition spd="med">
    <p:random/>
  </p:transition>
  <p:timing>
    <p:tnLst>
      <p:par>
        <p:cTn id="1" dur="indefinite" restart="never" nodeType="tmRoot"/>
      </p:par>
    </p:tnLst>
  </p:timing>
</p:sld>
</file>

<file path=ppt/tags/tag1.xml><?xml version="1.0" encoding="utf-8"?>
<p:tagLst xmlns:p="http://schemas.openxmlformats.org/presentationml/2006/main">
  <p:tag name="ISPRING_ULTRA_SCORM_COURSE_ID" val="3B3929F7-7FF6-4FF6-BDD6-E690ABB1B414"/>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ARrhU0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Ea4VN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ARrhU0Acll6uAIAAFcKAAAhAAAAdW5pdmVyc2FsL2ZsYXNoX3NraW5fc2V0dGluZ3MueG1slVbbbtswDH3fVwTZe9xd0wFugDTNgALdWqxF32WbsYXIkiHR6fL3k2SplpI48UwUqMhzxItItqnaUr74MJmkuWBCPgMi5aUyGq+b0OJmmrWIgs9ywRE4zriQNWHTxcef9ksTi7zEEjuQYzkbkkPvZm6/MRTn49vcyBAhF3VD+P5BlGKWkXxbStHy4mJo1b4BySjfauTVj/lqPeiAUYX3CHUU0/rayDhKI0EpMCF9Xxu5yGIkA+Y9XdlvJKd3dT77A9qOKoqWtvxkZIjWkBLiIl8vjQzjub49fpW5kfMEhL+ooV8+GxmEMrIHGV9+99XIIEM0bfM/PdJIUZqCxpzzj/jOYYIUevxMVFdGLhJMQsbRxVdw5bG53gUg92s496kZVynYk6nrwUIwj54xWKBsIU38qbOpSrw9tqjnAxYbwpQGhKoe9KSDfiKt8tfEuh73B94oLwKQU/SIV8HaGlZdvAEw1vf41erWroowvnddEKCEnVMGEfbKHvlbl/UIGSh75DOjBTxytj+CH1o6jn/iW+Ie83z1tRU40UdfL3/yVuPpwQyuClw7hcfUooCFWQd6WROkgr/QGszjpYk1dZElR6GlnOxoaRm/DC7b25xUmhwYXMOdbq8UKTI41XU2VL2rw2ez57gpnTXuyu5vQ59jd56gXuU3U4JI8qrW6arpxPH0rOj6TJPTDFcdkPd8I0ZyaiK3IF+EYGO9cIEQYm1mQ2DRDdgQPE2CEqTJ6SKn7pJT1edtnYFc60ej4Jsn1nW4ipYV0z/4SuENipgwYOyYWOnrOKHvvRkoXAcAkXnlO7c7dJa6ZUgZ7MDPf6CwCQ9llirdokPdtsQH2GDYb04zqiHduugbJcTFhhOEVx2XiBdPaBjR80gyZTOLpt8v4v7maDX7jWZaL1xm9uw6KbpY248rqJXmH8p/UEsDBBQAAgAIAARrhU0qlg9n/gIAAJcLAAAmAAAAdW5pdmVyc2FsL2h0bWxfcHVibGlzaGluZ19zZXR0aW5ncy54bWzNlm9PGjEYwN/zKZouvpRT56YjdxgjGIlOiLBNX5lyLVxjr721PfB8tU+zD7ZPsqdXQIiOnUaWhRDo0z6/51/7tOHRfSrQhGnDlYzwbn0HIyZjRbkcR/jL4HT7ECNjiaREKMkiLBVGR81amOVDwU3SZ9bCUoMAI00jsxFOrM0aQTCdTuvcZNrNKpFb4Jt6rNIg08wwaZkOMkEK+LFFxgyeESoA4JsqOVNr1moIhZ70WdFcMMQpeC65C4qIM5sKHPhVQxLfjbXKJT1RQmmkx8MIvzs8dp/5Gk9q8ZRJlxLTBKET2wahlDsniOjzB4YSxscJeHuwj9GUU5tEeG/fUWB18JRSsn3kxFFOFKRA2hk+ZZZQYokfenuW3VszF3gRLSRJeTyAGeTCj3BrcHt202tfXXQuz28H3e7FoNPzTpQ6wSonDFYNheCQynXMFnZCYi2JE/AbdEZEGBYGy6L5spGSK865MRoqAakvtTAagaeiiPCx5kRgxC0RPF7MWqLHzJ5yATE43d36SFr8CPTxxgnRhi0bms8Yl8W4+U3lgqJC5UjwO4asQhBRnsK/hKHldKORVmkpFcRYZASnDE04mzJ6VGZpBvyToRswkeagCZsvE8x6C99z/oCGbKQ0cBmZwFYFOTeeX38ROCPGPELJ3Met/kWn1b7tXLba11suQEInRMYvhEMJWZrZjfBJgaSycz1IR0xyw8qiUE7LuSqx1V9fBsPTXPgyv3UxltAbLMlmrLykMH/1oLLZhEzKg+gOV4mGI8ihJJ4JEzEcdy5zVhUYE4mUFAUiMTQq4471hKvcgMQfYI82r/fQ6yMuy9EYbg6wqCnTlZA7u3vv9z98PDj81KgHv3783F6rNGvhPUGcOd/DT9Y28UUjf9oNw8D1zufbsNX5v+rCvav21yqZumxfDyoVqd2vhOtWWdU9r7Lqyl8bvaUro5IL0GbG/thAoxE85ZbRt9w0ryj8+vvXb4s3KvwGo1i7ff/fIPxo8dxaeV+FwbMPwBrIVx/TzdpvUEsDBBQAAgAIAARrhU0MqAFFowEAADQGAAAfAAAAdW5pdmVyc2FsL2h0bWxfc2tpbl9zZXR0aW5ncy5qc42UTW/CMAyG7/yKKrtOiH3CdkODSUgcJo3btEMoplSkcZSmHR3iv68OX02bDuJL8/LwOnbrbDtBuVjIgtdga5/t/sPdWw1IMzqDW1cXLXpCOlMaUpCGmxjlLE5AxBJYjcyPDid5dyZ8/kxa73nxKeIFpBU/hvTLkou0iiuPhfZoqUfLPdqPR9v4Ev86lR2q2ldU6fY8MwZlN0RpylZ1JeqEW4bdvNtVLbAGYw76ArrkITimfbvayLPjU5+iyoWYKC6LKUbYnfNwHWnM5KIt/6pQoMsXvt4DvZf+29ixE3FqJgaSeuLxgKKdpI8qhUPe5zGFFxZ8DqLi27PrH9QxbhZUo/M4jc2RHt5RVGnFI2h0aTCkcDFZejW62adocgY2Zk883FM4hOAF6IbV6JHCAVFl6ooXqDRG1JEG2uz5CRXIF7GMDql7FF6ODku2bd07F2qPP2LOCGFthFaeiUzaLo4rpt54BzetZZ36Zl74RF9e9GjK9+f8JDqnMfVrhPZfAePG8HCVlLdDeTOebmDQE7lEEhKu16BniKKs5/vSyevJO7s/UEsDBBQAAgAIAARrhU0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ARrhU3R2i9udAAAAHQAAAAcAAAAdW5pdmVyc2FsL2xvY2FsX3NldHRpbmdzLnhtbLOxr8jNUShLLSrOzM+zVTLUM1BSSM1Lzk/JzEu3VQoNcdO1UFIoLknMS0nMyc9LtVXKy1dSsLfjssnJT07MCU4tKQEqLFYoyEmsTC0KSc0FMkpS/RJzgSpfLG97uWji8ynzn3VMeLZi4bO5+zUMNZX07bg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ARrhU2Eg8TxYQgAAJYgAAApAAAAdW5pdmVyc2FsL3NraW5fY3VzdG9taXphdGlvbl9zZXR0aW5ncy54bWy1Wktv48gRvu+vaChYYAME1oN6OdAooMiWTYxMaUXankkQCC2xbREm2VqypRkvdMgpyDEBcg2C5JDkX+S/5DBJ/kWqm6RFypJM2hNxbAyr66uqrlc/5F704AbaOuLMd38k3GWBRTl3g/uo/w1CvQXzWDgJaUR5VN1Rbt3AYZ+M4I4JGlAjTgKHhI4mRqN+DQ3lB3U7alfvwltz0GygThM3cBfpuKXB2LminysajOmNutar7omI5YZ0QQN+WGqvmht9DjCCiIbcCBz6ua/kubND+RlchMRxgS/qt5vi2aZat3pTPKhZb3VaeNtQFUVpI62l1/XattM576h1hGvNVk3ZDroNpaGgeqtVP29v651GS4G34XkbpDTxeRs1O81mQ982cAPQSFUHekPbdpTzel0Fbbh7rm2Hw0GnVkP1el1p6ttWWxkOagi4FZChKl3hQEVXBkp7qw7UeldBQ204GDa3WMdtrYW6Ddyu1bbNwUCp1XbO3c0u664dtfB0Une+IPBgCA6OityqHkiu3mIdhsBsU3/lEU5RQHz6rvKfv//2v3/9w7//+Ocvv/v9l3/85cuf/vld/aeVJEVlOqeA1LI8NSYCWYjrH5TWq8qxlFHali2OLB25zrvKfM05C84WLOBg8FnAQp94lf5P4vxJZlcEyTY0LIO7Iwu6U9eRn6KwRBfkNDynQAvmr0jwOGL37GxOFg/3IVsHTiEzl48rGnpu8ADctfOOhk8q8tyIG5z6OftwVzzFYSvoWREV5rWxeAohPTKnXqqxJj8lcDuVL3tkD7pxI5dLqFoXzynoitzTfAC6qnhOYwLQko9aRzwvgzj9zIFdES2gcZLdI480zCuJW+ZJFFutV2XzaRWye+HsPO7lQD/hPAYdKLgXFtbEUwgkJigUFopS4jY5f32PMXnd7yU9H7RAcLPNJSFJkZPBTBtfTVTz42w0vhjPBsZFpa/FVYlEWX7zXaPd/VxvtaF1JcCCoqwrdTTKC0NSWKtWTJZpT8ejGQjEo5mJP9iVvvhdGjq+tkeGiSv95D+lBUym+KbSF7+LQK+nU2zaM2tk6HhmWDNzbEu/jLCN9Ur/I1ujJdlQxBnauPQT4kuKoD+7IUWR5zpyQPRsN1jTAvr08ZVqmLMptuypodnG2Kz0LRaGjz+TksmaLyF7liRCjhuRuUcdqRZyRI6L/gLa5SYNwT++dIGT+cQNzopon6q3hnkxs8fjkTXDpp5SKn0cOEgPidBUXtBUtfAUZIQEFvPXwWcy+6QEpHpeaSGXxsXlCH5sYcile7/04Ie/wpoJhpBMaFAACImDp5B1lnU7nurCh6AQEbQiUfSJhU4uabKhKyDbMLUxpKZmZ+TbQkwqGwLvBgtIHbrgBeRdYctSL/BsMP4AOQ61OS4JGr+HknxfEvQRW1BD2CoAM9Ub40IVFSHKMC2QtAYXROS794jIYgE44c2Ny9YRUISHoUxkNUZnpTVZ+PtrCKShjo5UeywYnC3f7t0NBVNCB9a5ArqgDWlYF9n1/bXxy9lQNUZYn0G66ePbmS27pFDqk0cUMI6IsyHBgqI5XZA1VMIjjDmuI8dE5KUJP6zdHxHhSf/5Nmldpo4/fPsKk3IN74BlsGUGZbBPWfGXtAu3JTN4pSEi149aUcQBrzbB0rCpTo3x1wlR5PprL+7SXyNQT8aVDdaLdrzdX8XD9n8wxopb8MCAjjZwWSkQhpVYLDmweHqlgIY5BHWTuJ9DwxfH1FICzHEiw2ToDWJuwHM5Q27Ao+VE3OKBZdiw2bqlc3H8KACWtRpH7XC8xSHRo3BKfyrVOb1jsF/yKNnEGxlYu2T4i0Q5s1XKLS22YY/AcBNk3sdJBVI91xeHqGJir69w6op4NcjN55atPUdWt+c+yBUB/Lz26fN92F3IfEn1SJTmdbwo/eKNhsRTnMZ6J+U2EE8FWjhWmfp8U8QsrE61y5mmmhoWJwpRz15xHFSH8MnItmYjdSAkQJn4hC+WsArfiYNecVnxiUDHQxXkJZO3KAkXy3/95m/FxezZE1NRQv15WTlQ/KJr4id5vzIZp9GvC8ix1UEeKl8KApMDVQotfr6yDUjQr3JkIfGy5DNf3HEVUg0lkIRRtW1Vu7yCKrFkUbB1CHvBkkKu1Ol7aHxyr1/pX5HwARqnzZhXVpD0vMhNXtqG3RF3zT03oCXhb16JxORtYzJTdV2e/aFGPXfxEC+/Dhxgkns+5LH7MvK0S9WE7rwnkjouLy9TLm5p14KWEL/vGsLm4Fr3RNjdqHgEejjPXdAEPGTeRFxtPb/LBQZxEwdp3OehONKnb1mOaMk+JbHr3xEvArYsaZ91AjZMxGYxEZmn7XNPRe04GdaEsM93wzxYFrR4Nhn2PH0fpWkDefObtfuJ9sxwOGUlQxnLd8R9fpN+5s/4M8R9fkssKWM41j0D7Y9kkelt3ICEWXqRyAEPDWSPSnjStzyPsGAkbmWjjEkJIc/pM4f2sy3Odn2a1LQYytpdPWJ4L3jaw1wJzPxRzj4SXz7kBnY5XD2dxD3uco8ez3A5HajDbBLI90NlkPAcqoP4S4R9n8RUxB9X9F0FTiNksRTtPqqgRMa7ivBq/E3NMdwqbWqip5VC+rKny5ZeCheITp5ByHmfhrC44E+DetVnbupVTwWol4g9Hr9g7c9piCEFXJqmaJ6W5V6mt2E3clOahx0ZzOL5EkQHcEpKMRlCLqvkxiqtmPglOw67S+56dEPTbpUhZFxzeva9CErjdGarfETveDa3E0rpEkja3S4Rs9z5gaMweSjLt8/sQMmK42Qeydkf6Fjp8rPTdWBBSju1SPZsk2Z8L+rVA6qA95j3e9XsQgsN6tlXrfs0gIK8o3968D9QSwMEFAACAAgABWuFTYw15O6IFAAAJGQAABcAAAB1bml2ZXJzYWwvdW5pdmVyc2FsLnBuZ+3deVhS2d8AcBvbxhazMrUcSUubLIV0yiWFFsscLc0WNRcwLTPHTBl3gbLph1vZRCnmgpXlLpkRKgqZJblSLmBuWC6EJKSIKAi8zDv1vDP66+/3n+vziA/nXM89557v59xzzh/3Jrocs1+ltlFNRUVllcMRO1cVlcVOKiqqocuXKlPkB3baK/8sQrraH1Apa9PlKr8sDth/dL+KSnnqijnfJcrvP14+4oFUUVld/9fvInpIgb+Kil+Vg93+k1E+4/3Oyf6Rsw0foo9SVeBXPOuuV/752e73R/HxD9au1VqresBl+Zjxg4SPRgmIDcbH1xjor7Fz2vPuCuKpYwrmZ4wzLgS9bVv4WBalqDi/iBCEeOvEmjqJYXTZ9hOqiiV1lyaHSskDPbXTPUEUN5/okVGOI7h2ON8ccWXRUu1/flyNDURMpV7U77J7DNNLUcz0suURYHbUO/upswsONVladCMFZFE3fMNiYI1j54F/Zys/LoTkbnSQRX1p2yt4BksxudsY3Hlk/kEx2gWnJ3P18ofixZWDZRW8FhXVlZAX//fxovrqRUN1+VQ+7EcjI7d/Zf2dT1ladNfGJY3ZfNs87PD8/CmzzfifE9QMVOdntKxcbjSwvebEgvKuINqDDvibjcaYz8u5tekJ5LjGKbsFrXwCaSy+vZbTMj/907kXL+0OndTQmX+RX7zMc9M4sc87ZH5RYaobjIwfJL1RmV/dDUbRp1w/ZunMT69d6Y4vSDBe2Dx3/JTxWbUCXuu8ovZd+m6dthJ//TXL3G9eem76ohXrNI8f8p/f+4tW4HwOOS0Kr51f1JtV363T8CmHROT5hX2E8H1gUJSwoG8Rvu3FCdtzyyzmF1X1/TrVGG8PbUuZH6k+S3c6nbTT/HP+8crkGM1dSzpF5+cVtdniu3W67WZo2Jaxa1762+Yr1xOTCgzMFsTTdQeiweMr1QPzixr+fp0mi/JeWZkvkKLz3QDknnq13oWVOb/Zfd+vk8/dO5YBDfOjA/z9AKxNwv8wBqAAUAAoABQACgAFgAJAAaAAUAAoABQACgAFgAJAAaAAUAAoABQACgAFgAJAAaAAUAAoABQACgAFgAJAAaAAUAAoABQACgAFgAJAAaAAUAAoABQACgAFgAJAAaAAUAAoABQACgAFgAJAAaAAUAAoABQACgAFgAJAAaAAUAAoABQACgAFgAJAAaAAUAAo/t9QQOD4Gtl0715Y9qIFDYR8USzVs1wpWPNfHtknXbXcaMOeDYcXFmi+GR+V/+VY3YJOj0/MuJuhueAsunu+e7m+l3x7+6MFyWt0vtzSRRhA1PLU5gXJ27orCAP8cqMF/3J5E8N3cjQzhJ+Dmn7ff8LZlhT7uZweAZ95qWXKD+gnVmPCYTx5RAF84PDd9H9dT8vfEBLRZ0O0CUUE7WJRRMJ8mCxwandIrUwU2yBgSzjeH8fbZLsxNZBomYgVCZ9tcjM1vaVbHRWO4aGlLz6A1f8dlMSrbnCU6KzineLO5uNwIbP3+XnKJWQwnBFilb7R6bdoKastQD5pibcRtpi7aTo2fGDKjqkHNI9jJnGEz2OctF401xHeUzvZtANUOR6Ckfb2k2my8UwCWyEXW9SWmWByeksUh758TAZTI6dpM6/BA5HTHTxXsqc1o/r8kEQmE2Aw7PF2XrX/8B55yiOpme216taqvr5ps/FuzQxpuRwdaqrqQ6wI+Bp/2MBcuYbMFaRfbqhW0j8ay5YOjHEmwzNJLGQpmBgU23sw0RLvFXSjSIrqFWSJDn3GQqfuZ4LTyDV8e73oYVVycbcrzQeexWKkxg1vsVBQRkRVrVzMh873bj8Xmis+B8BihQqe1464lKDjYGk3HfpcmzIm7goeEzPHG8K3a6XC5DOtzQ0KOOW8NCVFGtFEKP8dbjzY1euxmk6o6BL29JqhZqvSAz3d/Pl0rsC8MTzSk/MtLNLP5srffU7cllNJLkfY3SQJqUztpyI0aze1NX844Vojc29MItmzHldTQz1SBr7Jw5DjrnrA8UwthhD2cMOSjn1mp1UaUaG9Q3KDjfr+WXATE2O9TgxD1f51efVp0VMNrTFF6qCZj320dvLDpMCO141Y2NyH2nfn5gYMt9DlOqI9KYc62lGF5KDqi0Xm77WCj+2O0Gp+ZrLDTDxUKb57gkhjC/q+DkKDvpsKOM9rXhGPh0ihpdnCYEV0+oxk7Awxu56ZvsLIHrpuMiqhgfniOPxOG2iyXGDgge/rhxsN+Zp28Fx878tj9Z4+1r//kpVgoLn/MQ0TVeCyS13dz+HZVFuV/3A37KG8JuxeX3oMhTHx5AnF/XGwx59VoEixnCQC65ORR79G52Df0rEqE9OJFVJkXz6pwoZOiA4kInnCqpLsU7VeECszfEp9/0ani9EQDDp5dkkR+DQ9ybf5NTKzQx72PnL8MCSDfuPRyOtKWV89tZe4BGe4JV+u4ylwPJTLPZh0qYPljVrjTWHw6YEC8yAOb6TtGzXT1n22NkNQWEjjnLCXJKQVM7CgacIJ9VaPvckmYC0n/s943Rj8wet3Yqrcw8iYOq8zEA+zMK26vNPmpEtnkmM8oQWfKa3eqBdeFEx6HCxiBQw99RD0kwxsEMT5MBIp3UWP3vv1lsUfeIFC3+5AEXrLdCjK84A/MApDsmsi9IL+Os9mfOfB0LQcTh51Xymmiy2eMwrSYjQ7S694JicF5t2DYh1kkikK6Cih3j+Gr6nzmD17wQbbGGXWxQ1Wt8U26v/V3iDxowFm0m5OkmH4Uk8oQj64DNZdO9XuSKHNjYApflvqeqSv0qShm8hWo+jPPEN6Tj1zm+wMheCD7qFrczhzf/dFVOXSHIx89igBO9DAwaRPWjNbvJtkNcXSiZcrwFnrj+qdgWRgQiG2Tw6C944gWF90hZMm6o2F2k+nggN5yV1qRkOU4U4FX8qsp/dZ0Dhfln2y5iRpD/U4gdbu1stx1fC1K9VweewssZbZimIeH/ePE2dUr1YOaeua+BTToMOHux3kKVwc1bQ/vRoeTqBHqhljsNTrk+WPV9ey0TxPdo9MRMSg2BQZGDPb/FAe5knB0OPm3KvB4dh0H/YusZ88VNBtjh/IJ0k/jKiLcZYcwdzfoW5JuIrERL7ygxJrktkV58dM+fWGMh1PWuZoe9WPRttMncZWtHHX+rL3g207z9qsz/eByqqmJcyBH2vipMsGrHkxbxxlJZd3e3uczNMGF4+8sWQp63kTb3bJojZiy6XOZuNfdSUR74LU3xdJ0+Q6Qw5wHhrcn15umiHZS+8J5F47j1KJHbphMRC0RKQQmzih5UICu69sgxY2pzK8FT1ZR5FnVYMdfYf76ob/egrvKadf+UiJNpMknJwcBzlm3a34+9m6g09XZk2a/MEDlY3CglbZQllFjPR8MJFxiibMFsQNIskoYj66FJr/E9GP/aDSx62/TG4h87rc6iuRjE2Hw8eCs+QDoSDeeAGcSPbjjpems2a7mvM57jQfIhldCxX7SGT0nNeVtHwbQiIi7CzEQ5U7ki662iGKsmT5cVWFy9dqglabGI/dt+4AYWbqQdMNf5B4FBE4QbIiN/71zC74iy4MYQe+s3cPuhNlObJXWpKNTYdliZdx+F/HHEvi1Rh+UilBPE7pb0c237jgQthhKitgeNJ5XtVHUau9yDqEkDYYexOPp7HlNvlc6+nJ6tEQ+i+DnRy+yG+uZ0ooQaVqF2KWl4A6GCE7cjpTQ/WSsdWTpJdpZG43x1zDaTEOp9dBml7NHeHImgfPtEWyl5UXvR2yPxR/EPQpDRrVtqW5J1pXGNBS/2ZGgFyMmwCv7KgopEFSbxj9BXcA9m1wpOpEzY6kOycZDoEaGrQm/Jbskr1EL8ZxOQ80LRrCYv64yRW8F0d/msE+5cY8RIcoG7GI/MeV333jWni6hGRWrwVa4QqxmpLQBYVkCpT2U90Fvf80zB4j1u0Sx8pjmw6PeUM0nM7+st2MLNaaoKpf9tvtCopSX3L1eE5+cbIEQSFWEj32GuJbDjYGL8PN6lYYx8kMw5oOIplt9c21IV+n7i9Q5pc3sTUD4J+0i1MlcWFwSCFcoVQio3a9PgPRKU4O1C2McoXdRE0qSLxopyi8fGgkwY6+GCepoFvdPNREvTtbFe/w3n0vYbZ5ybq6rYdxBshYjAbonjUTvhMLvewMevD0dC+rxDsM8j6SPQZ+dyKH7j9uU9MnNfo6z+mzUKUvvjor0CEgmVp8EfKPWxJsSSCkECyhCy+1hJinGUvT2juOQE5vH0JSNda3kSDQ0bjDM4XS0wGQHMwjNGpc30p4902CnSg2P/kuV2btBimEbRGZ4nWXG2GUTiLZMn5kyD4nDJPY1dxeHxGL0Q/ffflnfAnKAj8x7PLwLHv6qV8f+RFWttPEsS0cxpSvddRr7unKJPfSz/w9/ko2uku9LjY3p0PBus7u1tRcAloYr/YjKTcHXXZaKab2Qd0U53dbswOOMkGUZVtPfZd67aqgaXKNTPqDa79iIoLVW/UMkkErFWJ0s6HrA7j6FvGNFGe85XXL2p+RuXSvThQtYBUjKvr1rZeSDEbcefGNkDg/8TDOmSrgPEyFVks786HhyE0f8gTLhkpz+vjjtStuT6CpzyE6guYhMA55PSlouZEonUPFftpZ6tItnEj8epOq1olSzhlvxvBTZ1kPSY+1V+BmI4szYFsDXl2b5ZCClIMvDCnxLxj6YCkUbMXF2dZE1OJYu2XY1xoWDZJYm7zzVIhHrKwDO8KabaFJ2+LqKqYlt9PTb5CEE7ey7mIH54ZAim4UH0noPbV+e4EjjICWcDN7O4N54rxlgmn55Jg/gr3s6cT+iMAkC4WtX07Upx+fMNum7mCHnRQvtdc1P2JFNsncY7I7AvwIh3ETXtvy7T6SpLwRqM/XZfALknYUv4pzyVB5M335DsXwNYO6ZWPSs0ycvay9i36T9c2YwtSz/0PgHvBnHwxbjaLaUsv3Zzf+sr5VMSHwWoF7+qf19K0sj32Fuxu1lDPLa+X+G4+PPRfFtl+LjMVwfzd7IlDlTO2tK7HdGSB5RZQaT0XJggKqSfucQXJz+LMW0AOkU0F3DGyUnJnjcQgnEUx8/kjvS1WOq2Gg/G8TkI2rbESdJ7YdwpHOvWmPbNRJHimvdo850mbzIOWcQz+aJ5H4LsFJkPmETIaWkRA7nGLpmtqmzX6LsPktsKZfiFljaw/Zvo7uvsHJqG74tRa8Jrqg9f65Rmo66uM6QrdMOd3slU2kYqaETW2DdJh8ovUgcc4Les2YSo+7nCHPeaT+qeMedf3RMdQlu6tccTDMaM3W+w+gLqAkDU7Mhbc9qKzDuEfY3ZdWHcn3caOxt737tr5IXDoQJ2y9xr4eOi4slRgoXCoLGKm8PUKB/4lFCBuN32Q60o91MyQuquAKBG0bTa1GYqA2PgqqsAA7mqLtSi4WnomJ5dWMIWUxs3MgGJ2XAV0ZmCUonLjQpzjz+k6iX4maEQ7h6jx6huFhlmoQHooRZrL75nSd91nVtrJoclG/G01yqny46Wzjcq+zjTEQ69FrzWkIM71jZtQvxGqbnMAaeaRNQ2hN3PhEVpAYOQ6mzzbzrvHaUyaVF7Q6VbikpR3lsVcdLHYw/TaYuKmCaXOTDjtwU8IGxypZj6jmjjQ6XTx0XcvH0jit0wP6DBGWvuyZCO4Jk3Gd2TbljF/+c3JRJth+jPWYXBjNUF7f0Do7SBXZ8S5JvSYIDJuS+2iibEaR3ES3IO4uzNNSivEYPa7EesSGKa+J9t8YENESXdLvrKzDL1/r4FVxNYCAeu79iwfFJ4gQNEBOhynXRfb0tXX+03OGqTaTb5YxDR3VKzKILlDJu1Q1o/hExNMveU1BoKigxuP6YZI12WqLROwhz5LS2psxs4/mloSWScvXO+50ijOjnG9r1vH93+2Oi4PKNcIFzaPMMmEao1DQHDxG+agrdckKvbnBCAf+shiXw6j7qG+lLtC3IsvqZlzl8ZVp0vIIWG3fNta3CBhf6oORiZRHDj+HwW3FPE+KD0cuBHNFNMlYcbEitzrCJ75xK/5z7JFjtm4v4s6ZYfTWqTdW8d8a4LNg+M744T6QDY/hLr3CQc/khbQmpJu//FutzNyF4RvKZxwCj4iIs7XKPuBLJ+aEDCI6+EnEab3bFRxPNUFsOwsuG3MTKF0phNihThyVSdaa9g4rM89absRRNxJ11yExLn2TM3biITnqh2cjYGtyaP+326spVN1GzKF4+ijuiUyIQz0hFSO8eBLSWqJvFTkBfsap3OcpF81G0qT9rUiXPPbpGRxhbpivXOzcR4RdV66spcrV5wBU8Cb4ei5DeZ/YxnqPdNbnySjyFJJ6HB/rnMZMibLa8jWs4KqiN1eQcaXR24kVORV+rSH9o658gRXf3nuIZH7ERw+2lXOmuY/ZNDUCxkSLPz1MvXTTKLxXYtt4nzIuk23+3GMK741Z+cFKfruIlWEDfSf7IufI7nzbfttoKYblZG9R2UpENrNqWBLRXBqyW5Ja0CjF6DqVaXiEXSbWTveU5TQPB8GlPXUXJqc6nNl9jy950rZZ/U4en13UEx7Z/4+NIeU8fAzEKBMdX4d9UMckRhMneLOl5Vtn7TtLBdhQSKFbXBnmfn/YGm5wOwZVRib+8AbnDK0qxhp0KtpAD4StIWjhqK+uyKx8+AP6Ra9a/7jXtn9uCFQ+JwaQ42SZ6NbYo3AGYWjcGbpaV9PpNmzwXoi0D8kY18PMTXijKB+4DAkp5v1uWjCfQts5f7/Ofc9mfAv1xOqdUMR/eUWCAd69aeG2TssVxMfsl3uXLHzZwrVGmGLWGfvxp2sLNp20o1j7SLeXKSQsmm5CpNqCbMSgt2rXr3pzYpoifPPAdu2Fb6yIXHVyR/QTKQ102ihHxjLfZ76gYr0WN/LQfcpZ0YQAo/B0cF23YMcvt/TqxS1D9Ni6PPQHZVUZ/OzIgcBYyK/37jXN3zSEqXYdKEp0wsypn7FYGsLeH+ikovxxOHTMruwAIv5/AFBLAwQUAAIACAAFa4VNle6RfksAAABrAAAAGwAAAHVuaXZlcnNhbC91bml2ZXJzYWwucG5nLnhtbLOxr8jNUShLLSrOzM+zVTLUM1Cyt+PlsikoSi3LTC1XqACKAQUhQEmhEsg1QnDLM1NKMoBCBuZmCMGM1Mz0jBJbJQsDc7igPtBMAFBLAQIAABQAAgAIAARrhU0VDq0oZAQAAAcRAAAdAAAAAAAAAAEAAAAAAAAAAAB1bml2ZXJzYWwvY29tbW9uX21lc3NhZ2VzLmxuZ1BLAQIAABQAAgAIAARrhU0IfgsjKQMAAIYMAAAnAAAAAAAAAAEAAAAAAJ8EAAB1bml2ZXJzYWwvZmxhc2hfcHVibGlzaGluZ19zZXR0aW5ncy54bWxQSwECAAAUAAIACAAEa4VNAHJZergCAABXCgAAIQAAAAAAAAABAAAAAAANCAAAdW5pdmVyc2FsL2ZsYXNoX3NraW5fc2V0dGluZ3MueG1sUEsBAgAAFAACAAgABGuFTSqWD2f+AgAAlwsAACYAAAAAAAAAAQAAAAAABAsAAHVuaXZlcnNhbC9odG1sX3B1Ymxpc2hpbmdfc2V0dGluZ3MueG1sUEsBAgAAFAACAAgABGuFTQyoAUWjAQAANAYAAB8AAAAAAAAAAQAAAAAARg4AAHVuaXZlcnNhbC9odG1sX3NraW5fc2V0dGluZ3MuanNQSwECAAAUAAIACAAEa4VNPTwv0cEAAADlAQAAGgAAAAAAAAABAAAAAAAmEAAAdW5pdmVyc2FsL2kxOG5fcHJlc2V0cy54bWxQSwECAAAUAAIACAAEa4VN0dovbnQAAAB0AAAAHAAAAAAAAAABAAAAAAAfEQAAdW5pdmVyc2FsL2xvY2FsX3NldHRpbmdzLnhtbFBLAQIAABQAAgAIAESUV0cjtE77+wIAALAIAAAUAAAAAAAAAAEAAAAAAM0RAAB1bml2ZXJzYWwvcGxheWVyLnhtbFBLAQIAABQAAgAIAARrhU2Eg8TxYQgAAJYgAAApAAAAAAAAAAEAAAAAAPoUAAB1bml2ZXJzYWwvc2tpbl9jdXN0b21pemF0aW9uX3NldHRpbmdzLnhtbFBLAQIAABQAAgAIAAVrhU2MNeTuiBQAACRkAAAXAAAAAAAAAAAAAAAAAKIdAAB1bml2ZXJzYWwvdW5pdmVyc2FsLnBuZ1BLAQIAABQAAgAIAAVrhU2V7pF+SwAAAGsAAAAbAAAAAAAAAAEAAAAAAF8yAAB1bml2ZXJzYWwvdW5pdmVyc2FsLnBuZy54bWxQSwUGAAAAAAsACwBJAwAA4zIAAAAA"/>
  <p:tag name="ISPRING_PRESENTATION_TITLE" val="开题报告PPT (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1704</Words>
  <Application>WPS 演示</Application>
  <PresentationFormat>自定义</PresentationFormat>
  <Paragraphs>268</Paragraphs>
  <Slides>15</Slides>
  <Notes>18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宋体</vt:lpstr>
      <vt:lpstr>Wingdings</vt:lpstr>
      <vt:lpstr>Calibri</vt:lpstr>
      <vt:lpstr>Calibri Light</vt:lpstr>
      <vt:lpstr>微软雅黑</vt:lpstr>
      <vt:lpstr>Impact</vt:lpstr>
      <vt:lpstr>微软雅黑 Light</vt:lpstr>
      <vt:lpstr>Levenim MT</vt:lpstr>
      <vt:lpstr>NumberOnly</vt:lpstr>
      <vt:lpstr>Arial Unicode MS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开题报告PPT (7)</dc:title>
  <dc:creator/>
  <cp:lastModifiedBy>BLOOM</cp:lastModifiedBy>
  <cp:revision>3</cp:revision>
  <dcterms:created xsi:type="dcterms:W3CDTF">2017-06-05T15:40:00Z</dcterms:created>
  <dcterms:modified xsi:type="dcterms:W3CDTF">2020-11-18T15:01:37Z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