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6" r:id="rId3"/>
    <p:sldId id="260" r:id="rId4"/>
    <p:sldId id="317" r:id="rId5"/>
    <p:sldId id="319" r:id="rId6"/>
    <p:sldId id="306" r:id="rId7"/>
    <p:sldId id="258" r:id="rId8"/>
    <p:sldId id="289" r:id="rId9"/>
    <p:sldId id="310" r:id="rId10"/>
    <p:sldId id="313" r:id="rId11"/>
    <p:sldId id="320" r:id="rId12"/>
    <p:sldId id="308" r:id="rId13"/>
    <p:sldId id="305" r:id="rId14"/>
    <p:sldId id="318" r:id="rId15"/>
    <p:sldId id="311" r:id="rId16"/>
    <p:sldId id="309" r:id="rId17"/>
    <p:sldId id="312" r:id="rId18"/>
    <p:sldId id="30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8497B0"/>
    <a:srgbClr val="2859A8"/>
    <a:srgbClr val="6184D3"/>
    <a:srgbClr val="1B3C72"/>
    <a:srgbClr val="2473D2"/>
    <a:srgbClr val="99BADD"/>
    <a:srgbClr val="003D6A"/>
    <a:srgbClr val="0053A1"/>
    <a:srgbClr val="3B7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1604" autoAdjust="0"/>
  </p:normalViewPr>
  <p:slideViewPr>
    <p:cSldViewPr snapToGrid="0">
      <p:cViewPr varScale="1">
        <p:scale>
          <a:sx n="59" d="100"/>
          <a:sy n="5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前期</c:v>
                </c:pt>
                <c:pt idx="1">
                  <c:v>中期</c:v>
                </c:pt>
                <c:pt idx="2">
                  <c:v>后期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80</c:v>
                </c:pt>
                <c:pt idx="2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9F-42AC-BAB8-6259F5B734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前期</c:v>
                </c:pt>
                <c:pt idx="1">
                  <c:v>中期</c:v>
                </c:pt>
                <c:pt idx="2">
                  <c:v>后期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9F-42AC-BAB8-6259F5B734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前期</c:v>
                </c:pt>
                <c:pt idx="1">
                  <c:v>中期</c:v>
                </c:pt>
                <c:pt idx="2">
                  <c:v>后期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9F-42AC-BAB8-6259F5B734A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6874800"/>
        <c:axId val="626873488"/>
      </c:lineChart>
      <c:catAx>
        <c:axId val="62687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6873488"/>
        <c:crosses val="autoZero"/>
        <c:auto val="1"/>
        <c:lblAlgn val="ctr"/>
        <c:lblOffset val="100"/>
        <c:noMultiLvlLbl val="0"/>
      </c:catAx>
      <c:valAx>
        <c:axId val="6268734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687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56B71-9EAA-4EF3-BB5F-012BD31D26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D620-B765-4925-9660-3E0ECA0B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8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72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3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7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5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86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45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45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45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4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2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9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6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8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5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0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FD932-877C-4603-92CB-FAF4A07D9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06F41-245D-4882-B5C8-E3C6C573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0D6BA-776A-4172-A994-BAAEDD87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1DE87-7157-4E64-8496-DD2C861A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11FA4-6291-416D-B7FA-E19D2C20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8AFF7-356C-4478-B25F-A7F92C9E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8B92A-1BAC-4954-B187-2C9C8A797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FFA60-E918-43AB-A371-B902C524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E1BFE-F4A0-4328-8025-51ED25FA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19887-E569-4248-AE44-0FA106CE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25DA92-9265-449B-9C99-66A81F00E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5BE72-A02E-467F-AAE1-15157EACD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87747-C3FB-479A-BDD1-162E9500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45220-70CE-4279-81DB-FEAEC8C5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8F9C6-E465-4D6E-BBEA-C280D515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3E368-A352-4D0B-A67F-84BCB734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ED265-AC5E-48B4-9040-B50D13EA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B4B39-BD8E-4CCD-ADFA-D5C7867B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DED8C-CBDA-4077-B377-BB31DBA0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74341-3FD2-43A9-85CB-B24DBB6C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0893F-E354-4024-A54D-6B1CD660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77401-FB72-4444-9FBC-5762FA962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98675-36D4-4285-B79A-ADB057F0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076EE-B2F0-4EC8-BEAC-E19F76AD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A6E58-C8DA-4320-A0EA-7E99F0AD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F63EB-9429-4A3A-82A6-30A732C9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B9E2C-0E91-4261-98D9-8CECED6A3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59D4E-BE12-4962-B858-B59C30B51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69E06-26F9-4278-8398-8CD3A5E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05A44-9A45-4DB5-9AB4-99BBFA46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85D52-24A3-417A-B6D3-D608EE23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4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CB103-E479-426D-9BBB-C3921A74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1A434-7001-402A-89F5-00A2AB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C2AA9-C38C-4E66-A90B-CCB59F23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B4916A-FD4B-4FFC-AA51-B1F610D5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F229B-79DD-4AD2-8D32-6C9337E83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DD07F-2F94-4E4F-B678-FD469F65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2709E2-641D-4DCA-9C42-916B2F15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B19AC-AF84-4E73-96A4-4E951688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DF033-4248-4E4D-98B7-2F8287CF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742E9F-2076-43CF-B391-3B39102E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6C7DAE-D7ED-4CCE-B25B-2BDFAC38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E15815-DBA3-4253-84B9-2C462DB3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38B5A7-84F2-4094-B14B-FB6B8FE1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5F7F25-1EA0-4A06-BBEE-7C7BFA6F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3E635-DAFD-4596-9BD2-474323EA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C29C3-60B7-48B1-BD31-91098F2F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38F07-7684-4185-8689-82585678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DF3F6F-B36F-416E-9ED5-27A322198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42D8B-E835-425F-B5B7-BD9B6D72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F96FE-D487-4D1B-BB41-7B024103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CBEF-9A7C-4888-BF3B-8DCD729D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A030-B91B-4186-951F-88D6F54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F80E5A-0AFC-47EA-AB31-F5DAE640F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0AC58-E421-4566-B8CD-425814402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E1F85-07E2-4330-9BD9-8BE7E4BD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A3F62-2D91-44C1-AFF8-2188A68C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7F078-4627-401C-BDA2-AB59BF66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19A78-C3E0-4315-9259-FB443AD6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220B1-0D74-4656-8F89-A9470CA5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C278F-8466-4C31-A4CE-48B595772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A4CB-960D-4DB7-93A4-90BAACD7400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7CD5F-BCA8-48CB-A749-6F625A123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3386E-B372-4A8B-B230-A5E99A46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8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C66CF0-F465-434E-8D74-652B5A8C5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44" y="0"/>
            <a:ext cx="12319244" cy="687705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9277B25-2211-447B-995C-2A9AD25794C3}"/>
              </a:ext>
            </a:extLst>
          </p:cNvPr>
          <p:cNvSpPr txBox="1">
            <a:spLocks/>
          </p:cNvSpPr>
          <p:nvPr/>
        </p:nvSpPr>
        <p:spPr>
          <a:xfrm>
            <a:off x="0" y="1452563"/>
            <a:ext cx="7600950" cy="1776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我在</a:t>
            </a:r>
            <a:r>
              <a:rPr lang="en-US" altLang="zh-CN" sz="6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5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商业策划书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7BA249B-AF11-4F61-A2C1-DD80182A046E}"/>
              </a:ext>
            </a:extLst>
          </p:cNvPr>
          <p:cNvSpPr txBox="1">
            <a:spLocks/>
          </p:cNvSpPr>
          <p:nvPr/>
        </p:nvSpPr>
        <p:spPr>
          <a:xfrm>
            <a:off x="666686" y="-2409825"/>
            <a:ext cx="4041900" cy="8505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ts val="35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ts val="35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ts val="35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ts val="35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项目名称：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“我在”独处空间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负责人姓名：牛清华</a:t>
            </a: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学院：经济学院</a:t>
            </a: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参赛类别： 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创业项目创意组</a:t>
            </a:r>
            <a:endParaRPr lang="zh-CN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指导教师：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王修彦</a:t>
            </a:r>
            <a:endParaRPr lang="zh-CN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材料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上交时间</a:t>
            </a:r>
            <a:r>
              <a:rPr lang="zh-CN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2020.4.30</a:t>
            </a:r>
            <a:endParaRPr lang="zh-CN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11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顶角 60">
            <a:extLst>
              <a:ext uri="{FF2B5EF4-FFF2-40B4-BE49-F238E27FC236}">
                <a16:creationId xmlns:a16="http://schemas.microsoft.com/office/drawing/2014/main" id="{E2FF3935-3444-4AF9-9AE6-8F9898E9CC9F}"/>
              </a:ext>
            </a:extLst>
          </p:cNvPr>
          <p:cNvSpPr/>
          <p:nvPr/>
        </p:nvSpPr>
        <p:spPr>
          <a:xfrm flipV="1">
            <a:off x="6945305" y="4824296"/>
            <a:ext cx="3041537" cy="2336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" name="矩形: 圆顶角 61">
            <a:extLst>
              <a:ext uri="{FF2B5EF4-FFF2-40B4-BE49-F238E27FC236}">
                <a16:creationId xmlns:a16="http://schemas.microsoft.com/office/drawing/2014/main" id="{D19370A3-5D1A-43A9-B2BF-F0AF2D50DC1B}"/>
              </a:ext>
            </a:extLst>
          </p:cNvPr>
          <p:cNvSpPr/>
          <p:nvPr/>
        </p:nvSpPr>
        <p:spPr>
          <a:xfrm rot="4599532" flipV="1">
            <a:off x="5170483" y="3391587"/>
            <a:ext cx="2713485" cy="1888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79F603-F283-4911-B4F3-EE7F3272DABC}"/>
              </a:ext>
            </a:extLst>
          </p:cNvPr>
          <p:cNvSpPr/>
          <p:nvPr/>
        </p:nvSpPr>
        <p:spPr>
          <a:xfrm>
            <a:off x="6945305" y="3471932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477346-299E-48BE-BC4D-C42A96C5D547}"/>
              </a:ext>
            </a:extLst>
          </p:cNvPr>
          <p:cNvSpPr/>
          <p:nvPr/>
        </p:nvSpPr>
        <p:spPr>
          <a:xfrm>
            <a:off x="7961305" y="3628342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6CD4812-35A1-44B0-9577-8C027458EB46}"/>
              </a:ext>
            </a:extLst>
          </p:cNvPr>
          <p:cNvSpPr/>
          <p:nvPr/>
        </p:nvSpPr>
        <p:spPr>
          <a:xfrm>
            <a:off x="7425597" y="2366046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2A9B2A-6C87-454F-A4DA-19BF2D82C6D3}"/>
              </a:ext>
            </a:extLst>
          </p:cNvPr>
          <p:cNvSpPr/>
          <p:nvPr/>
        </p:nvSpPr>
        <p:spPr>
          <a:xfrm>
            <a:off x="8660840" y="2347250"/>
            <a:ext cx="1653866" cy="16538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2" name="任意多边形: 形状 66">
            <a:extLst>
              <a:ext uri="{FF2B5EF4-FFF2-40B4-BE49-F238E27FC236}">
                <a16:creationId xmlns:a16="http://schemas.microsoft.com/office/drawing/2014/main" id="{CC220CE1-2280-4DCA-B94B-9F1F9BF7B54C}"/>
              </a:ext>
            </a:extLst>
          </p:cNvPr>
          <p:cNvSpPr>
            <a:spLocks/>
          </p:cNvSpPr>
          <p:nvPr/>
        </p:nvSpPr>
        <p:spPr bwMode="auto">
          <a:xfrm>
            <a:off x="7082917" y="3669371"/>
            <a:ext cx="440588" cy="37232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3" name="任意多边形: 形状 67">
            <a:extLst>
              <a:ext uri="{FF2B5EF4-FFF2-40B4-BE49-F238E27FC236}">
                <a16:creationId xmlns:a16="http://schemas.microsoft.com/office/drawing/2014/main" id="{C16695CC-AF65-48EC-8845-9E1E5BF2E768}"/>
              </a:ext>
            </a:extLst>
          </p:cNvPr>
          <p:cNvSpPr>
            <a:spLocks/>
          </p:cNvSpPr>
          <p:nvPr/>
        </p:nvSpPr>
        <p:spPr bwMode="auto">
          <a:xfrm>
            <a:off x="8238606" y="3948190"/>
            <a:ext cx="446708" cy="377500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4" name="任意多边形: 形状 68">
            <a:extLst>
              <a:ext uri="{FF2B5EF4-FFF2-40B4-BE49-F238E27FC236}">
                <a16:creationId xmlns:a16="http://schemas.microsoft.com/office/drawing/2014/main" id="{CEA74C2C-C0AF-470E-8372-FC9EFB91EB38}"/>
              </a:ext>
            </a:extLst>
          </p:cNvPr>
          <p:cNvSpPr>
            <a:spLocks/>
          </p:cNvSpPr>
          <p:nvPr/>
        </p:nvSpPr>
        <p:spPr bwMode="auto">
          <a:xfrm>
            <a:off x="9269659" y="2895556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5" name="任意多边形: 形状 69">
            <a:extLst>
              <a:ext uri="{FF2B5EF4-FFF2-40B4-BE49-F238E27FC236}">
                <a16:creationId xmlns:a16="http://schemas.microsoft.com/office/drawing/2014/main" id="{0F64FCBA-E11F-48B3-95E0-D5BB3E52B731}"/>
              </a:ext>
            </a:extLst>
          </p:cNvPr>
          <p:cNvSpPr>
            <a:spLocks noChangeAspect="1"/>
          </p:cNvSpPr>
          <p:nvPr/>
        </p:nvSpPr>
        <p:spPr bwMode="auto">
          <a:xfrm>
            <a:off x="7788460" y="2761885"/>
            <a:ext cx="467258" cy="394866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46A2035-58AF-4C53-BED2-32FD8772772C}"/>
              </a:ext>
            </a:extLst>
          </p:cNvPr>
          <p:cNvGrpSpPr/>
          <p:nvPr/>
        </p:nvGrpSpPr>
        <p:grpSpPr>
          <a:xfrm>
            <a:off x="1664721" y="2017277"/>
            <a:ext cx="399214" cy="399214"/>
            <a:chOff x="0" y="0"/>
            <a:chExt cx="767929" cy="767929"/>
          </a:xfrm>
        </p:grpSpPr>
        <p:sp>
          <p:nvSpPr>
            <p:cNvPr id="17" name="任意多边形: 形状 58">
              <a:extLst>
                <a:ext uri="{FF2B5EF4-FFF2-40B4-BE49-F238E27FC236}">
                  <a16:creationId xmlns:a16="http://schemas.microsoft.com/office/drawing/2014/main" id="{44F6344D-352E-4433-9350-92FF912A9997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任意多边形: 形状 59">
              <a:extLst>
                <a:ext uri="{FF2B5EF4-FFF2-40B4-BE49-F238E27FC236}">
                  <a16:creationId xmlns:a16="http://schemas.microsoft.com/office/drawing/2014/main" id="{CFFDA663-DB1A-4854-ACF9-5A781F7ACCE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6E942D-0BB5-47A7-90E6-4D0C2BFC8D35}"/>
              </a:ext>
            </a:extLst>
          </p:cNvPr>
          <p:cNvGrpSpPr/>
          <p:nvPr/>
        </p:nvGrpSpPr>
        <p:grpSpPr>
          <a:xfrm>
            <a:off x="2063934" y="1986637"/>
            <a:ext cx="4745018" cy="700515"/>
            <a:chOff x="6729846" y="3935367"/>
            <a:chExt cx="4745018" cy="70051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4A631D9-F4FE-4B7F-90EB-BB3B180D5EE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FABF4C9-8C03-4A6E-820E-981066A76F17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7A0E8C4-5C6C-401E-B630-D0D8816B59E5}"/>
              </a:ext>
            </a:extLst>
          </p:cNvPr>
          <p:cNvGrpSpPr/>
          <p:nvPr/>
        </p:nvGrpSpPr>
        <p:grpSpPr>
          <a:xfrm>
            <a:off x="1664721" y="2953441"/>
            <a:ext cx="399214" cy="399214"/>
            <a:chOff x="0" y="0"/>
            <a:chExt cx="767929" cy="767929"/>
          </a:xfrm>
        </p:grpSpPr>
        <p:sp>
          <p:nvSpPr>
            <p:cNvPr id="23" name="任意多边形: 形状 52">
              <a:extLst>
                <a:ext uri="{FF2B5EF4-FFF2-40B4-BE49-F238E27FC236}">
                  <a16:creationId xmlns:a16="http://schemas.microsoft.com/office/drawing/2014/main" id="{1E0BB512-392E-4464-9CDC-ABAD77FD9D18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53">
              <a:extLst>
                <a:ext uri="{FF2B5EF4-FFF2-40B4-BE49-F238E27FC236}">
                  <a16:creationId xmlns:a16="http://schemas.microsoft.com/office/drawing/2014/main" id="{250DD80D-01A9-442F-AADC-D39E7DA4A247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9870C1-8559-4437-9B73-3167CC123607}"/>
              </a:ext>
            </a:extLst>
          </p:cNvPr>
          <p:cNvGrpSpPr/>
          <p:nvPr/>
        </p:nvGrpSpPr>
        <p:grpSpPr>
          <a:xfrm>
            <a:off x="2074962" y="2874955"/>
            <a:ext cx="4745018" cy="700515"/>
            <a:chOff x="6729846" y="3935367"/>
            <a:chExt cx="4745018" cy="70051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CD318C-0F06-4C0B-A445-C45B4AF4FB0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5CF01E-8547-477F-BF4A-151D22831EE6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A950E15-9408-4B52-A32A-52898F90CDD1}"/>
              </a:ext>
            </a:extLst>
          </p:cNvPr>
          <p:cNvGrpSpPr/>
          <p:nvPr/>
        </p:nvGrpSpPr>
        <p:grpSpPr>
          <a:xfrm>
            <a:off x="1664721" y="3763273"/>
            <a:ext cx="399214" cy="399214"/>
            <a:chOff x="0" y="0"/>
            <a:chExt cx="767929" cy="767929"/>
          </a:xfrm>
        </p:grpSpPr>
        <p:sp>
          <p:nvSpPr>
            <p:cNvPr id="29" name="任意多边形: 形状 46">
              <a:extLst>
                <a:ext uri="{FF2B5EF4-FFF2-40B4-BE49-F238E27FC236}">
                  <a16:creationId xmlns:a16="http://schemas.microsoft.com/office/drawing/2014/main" id="{20D3C1D1-7D36-419B-98B0-8D431A26BC0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47">
              <a:extLst>
                <a:ext uri="{FF2B5EF4-FFF2-40B4-BE49-F238E27FC236}">
                  <a16:creationId xmlns:a16="http://schemas.microsoft.com/office/drawing/2014/main" id="{6BCA23C0-85B2-4225-B201-47A067018E36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7728F7B-CEFE-4196-8614-F0F2476DFB7A}"/>
              </a:ext>
            </a:extLst>
          </p:cNvPr>
          <p:cNvGrpSpPr/>
          <p:nvPr/>
        </p:nvGrpSpPr>
        <p:grpSpPr>
          <a:xfrm>
            <a:off x="2063934" y="3763273"/>
            <a:ext cx="4745018" cy="700515"/>
            <a:chOff x="6729846" y="3935367"/>
            <a:chExt cx="4745018" cy="70051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469AF5-94AE-49DB-AB93-28AFE3C3AE75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A539A2-84B1-4426-B623-BB90EBF360F1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4B84E27-F59F-4335-87A5-664E2EF27D3A}"/>
              </a:ext>
            </a:extLst>
          </p:cNvPr>
          <p:cNvGrpSpPr/>
          <p:nvPr/>
        </p:nvGrpSpPr>
        <p:grpSpPr>
          <a:xfrm>
            <a:off x="1664721" y="4651590"/>
            <a:ext cx="399214" cy="399214"/>
            <a:chOff x="0" y="0"/>
            <a:chExt cx="767929" cy="767929"/>
          </a:xfrm>
        </p:grpSpPr>
        <p:sp>
          <p:nvSpPr>
            <p:cNvPr id="35" name="任意多边形: 形状 40">
              <a:extLst>
                <a:ext uri="{FF2B5EF4-FFF2-40B4-BE49-F238E27FC236}">
                  <a16:creationId xmlns:a16="http://schemas.microsoft.com/office/drawing/2014/main" id="{826971D8-A8DB-4931-90D9-381CE5C8A4C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41">
              <a:extLst>
                <a:ext uri="{FF2B5EF4-FFF2-40B4-BE49-F238E27FC236}">
                  <a16:creationId xmlns:a16="http://schemas.microsoft.com/office/drawing/2014/main" id="{61EA22A5-1B06-4960-BAE2-C8926588D0B4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C0764A-121A-4A3B-BBC1-52EFABC67976}"/>
              </a:ext>
            </a:extLst>
          </p:cNvPr>
          <p:cNvGrpSpPr/>
          <p:nvPr/>
        </p:nvGrpSpPr>
        <p:grpSpPr>
          <a:xfrm>
            <a:off x="2063934" y="4651590"/>
            <a:ext cx="4745018" cy="700515"/>
            <a:chOff x="6729846" y="3935367"/>
            <a:chExt cx="4745018" cy="70051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9A98F83-68E8-40BF-825A-EBA9AE4D6CA9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AE1F6FA-DC4C-4263-9FCB-EC11BEEA04A1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E0D4CEE2-28E5-44E6-8D35-03C580BC7DF7}"/>
              </a:ext>
            </a:extLst>
          </p:cNvPr>
          <p:cNvSpPr/>
          <p:nvPr/>
        </p:nvSpPr>
        <p:spPr>
          <a:xfrm>
            <a:off x="6945305" y="3488334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78D3F28-A272-45E7-A598-79303D3D875E}"/>
              </a:ext>
            </a:extLst>
          </p:cNvPr>
          <p:cNvSpPr/>
          <p:nvPr/>
        </p:nvSpPr>
        <p:spPr>
          <a:xfrm>
            <a:off x="7425597" y="2382448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F518917-191F-4724-91E3-455488E42FB1}"/>
              </a:ext>
            </a:extLst>
          </p:cNvPr>
          <p:cNvGrpSpPr/>
          <p:nvPr/>
        </p:nvGrpSpPr>
        <p:grpSpPr>
          <a:xfrm>
            <a:off x="1664721" y="2033679"/>
            <a:ext cx="399214" cy="399214"/>
            <a:chOff x="0" y="0"/>
            <a:chExt cx="767929" cy="767929"/>
          </a:xfrm>
        </p:grpSpPr>
        <p:sp>
          <p:nvSpPr>
            <p:cNvPr id="43" name="任意多边形: 形状 58">
              <a:extLst>
                <a:ext uri="{FF2B5EF4-FFF2-40B4-BE49-F238E27FC236}">
                  <a16:creationId xmlns:a16="http://schemas.microsoft.com/office/drawing/2014/main" id="{5EC5F43D-D99F-4FF9-8E9E-6D66FABAF14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59">
              <a:extLst>
                <a:ext uri="{FF2B5EF4-FFF2-40B4-BE49-F238E27FC236}">
                  <a16:creationId xmlns:a16="http://schemas.microsoft.com/office/drawing/2014/main" id="{E7EC33F9-8E06-4453-8E36-EC0E4C544FF0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71C2B3A-2EDA-4AC0-8B93-F545445B840A}"/>
              </a:ext>
            </a:extLst>
          </p:cNvPr>
          <p:cNvGrpSpPr/>
          <p:nvPr/>
        </p:nvGrpSpPr>
        <p:grpSpPr>
          <a:xfrm>
            <a:off x="2063934" y="2003039"/>
            <a:ext cx="4745018" cy="700515"/>
            <a:chOff x="6729846" y="3935367"/>
            <a:chExt cx="4745018" cy="70051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6881347-8305-4EDC-BF0C-2C76B0B112BB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73BF73B-70DF-45DC-B83A-2F8EE6A87D8D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C1A0489-037A-46EC-80A7-3A6B6B04DDEB}"/>
              </a:ext>
            </a:extLst>
          </p:cNvPr>
          <p:cNvGrpSpPr/>
          <p:nvPr/>
        </p:nvGrpSpPr>
        <p:grpSpPr>
          <a:xfrm>
            <a:off x="1664721" y="2969843"/>
            <a:ext cx="399214" cy="399214"/>
            <a:chOff x="0" y="0"/>
            <a:chExt cx="767929" cy="767929"/>
          </a:xfrm>
        </p:grpSpPr>
        <p:sp>
          <p:nvSpPr>
            <p:cNvPr id="49" name="任意多边形: 形状 52">
              <a:extLst>
                <a:ext uri="{FF2B5EF4-FFF2-40B4-BE49-F238E27FC236}">
                  <a16:creationId xmlns:a16="http://schemas.microsoft.com/office/drawing/2014/main" id="{ED1A37C5-60F0-44AE-A286-52FE8DA1FA9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53">
              <a:extLst>
                <a:ext uri="{FF2B5EF4-FFF2-40B4-BE49-F238E27FC236}">
                  <a16:creationId xmlns:a16="http://schemas.microsoft.com/office/drawing/2014/main" id="{C401D189-3795-4A62-8308-525BADC9A18D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502D38C-E0F7-4B65-AD12-32CB95A212ED}"/>
              </a:ext>
            </a:extLst>
          </p:cNvPr>
          <p:cNvGrpSpPr/>
          <p:nvPr/>
        </p:nvGrpSpPr>
        <p:grpSpPr>
          <a:xfrm>
            <a:off x="2074962" y="2891357"/>
            <a:ext cx="4745018" cy="700515"/>
            <a:chOff x="6729846" y="3935367"/>
            <a:chExt cx="4745018" cy="70051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129C1A2-8DB0-495F-82C3-F5707308C2A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4177FF0-2F85-4A1B-BC0F-B5F016D80392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3C28B97-336A-406B-988A-AB0C5BDE5E59}"/>
              </a:ext>
            </a:extLst>
          </p:cNvPr>
          <p:cNvGrpSpPr/>
          <p:nvPr/>
        </p:nvGrpSpPr>
        <p:grpSpPr>
          <a:xfrm>
            <a:off x="1664721" y="3779675"/>
            <a:ext cx="399214" cy="399214"/>
            <a:chOff x="0" y="0"/>
            <a:chExt cx="767929" cy="767929"/>
          </a:xfrm>
        </p:grpSpPr>
        <p:sp>
          <p:nvSpPr>
            <p:cNvPr id="55" name="任意多边形: 形状 46">
              <a:extLst>
                <a:ext uri="{FF2B5EF4-FFF2-40B4-BE49-F238E27FC236}">
                  <a16:creationId xmlns:a16="http://schemas.microsoft.com/office/drawing/2014/main" id="{DB2FFC75-99D1-4967-AA70-D14BF635649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47">
              <a:extLst>
                <a:ext uri="{FF2B5EF4-FFF2-40B4-BE49-F238E27FC236}">
                  <a16:creationId xmlns:a16="http://schemas.microsoft.com/office/drawing/2014/main" id="{FE0190A6-10B3-4745-B243-43459458E8CC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6CA2624-C594-44B1-AE78-3AB8EAEEF6F7}"/>
              </a:ext>
            </a:extLst>
          </p:cNvPr>
          <p:cNvGrpSpPr/>
          <p:nvPr/>
        </p:nvGrpSpPr>
        <p:grpSpPr>
          <a:xfrm>
            <a:off x="2063934" y="3779675"/>
            <a:ext cx="4745018" cy="700515"/>
            <a:chOff x="6729846" y="3935367"/>
            <a:chExt cx="4745018" cy="700515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CD6AF88-38D0-47C7-9321-C13D1367AE06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B9E1045-2E07-4EC2-9C0B-A62F39D78049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CB5ED8F-3978-46DC-BAB6-5871758ADAC1}"/>
              </a:ext>
            </a:extLst>
          </p:cNvPr>
          <p:cNvGrpSpPr/>
          <p:nvPr/>
        </p:nvGrpSpPr>
        <p:grpSpPr>
          <a:xfrm>
            <a:off x="1664721" y="4667992"/>
            <a:ext cx="399214" cy="399214"/>
            <a:chOff x="0" y="0"/>
            <a:chExt cx="767929" cy="767929"/>
          </a:xfrm>
        </p:grpSpPr>
        <p:sp>
          <p:nvSpPr>
            <p:cNvPr id="61" name="任意多边形: 形状 40">
              <a:extLst>
                <a:ext uri="{FF2B5EF4-FFF2-40B4-BE49-F238E27FC236}">
                  <a16:creationId xmlns:a16="http://schemas.microsoft.com/office/drawing/2014/main" id="{E8F69EC7-F62A-4D93-821D-5E8CDBE39939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41">
              <a:extLst>
                <a:ext uri="{FF2B5EF4-FFF2-40B4-BE49-F238E27FC236}">
                  <a16:creationId xmlns:a16="http://schemas.microsoft.com/office/drawing/2014/main" id="{FE64926C-CD31-4CDC-8B7D-C76BB4CA169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95ECCE-4C8C-4D09-9BCA-3B230BA09F52}"/>
              </a:ext>
            </a:extLst>
          </p:cNvPr>
          <p:cNvGrpSpPr/>
          <p:nvPr/>
        </p:nvGrpSpPr>
        <p:grpSpPr>
          <a:xfrm>
            <a:off x="2063934" y="4667992"/>
            <a:ext cx="4745018" cy="700515"/>
            <a:chOff x="6729846" y="3935367"/>
            <a:chExt cx="4745018" cy="70051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6CDD37-7B89-40F6-8569-4FA76C66B2BA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1382624-C353-4648-96C2-B314661A3812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8512AC09-E902-43BA-AF1C-C16724453A08}"/>
              </a:ext>
            </a:extLst>
          </p:cNvPr>
          <p:cNvSpPr/>
          <p:nvPr/>
        </p:nvSpPr>
        <p:spPr>
          <a:xfrm>
            <a:off x="7987584" y="3819349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8" name="任意多边形: 形状 68">
            <a:extLst>
              <a:ext uri="{FF2B5EF4-FFF2-40B4-BE49-F238E27FC236}">
                <a16:creationId xmlns:a16="http://schemas.microsoft.com/office/drawing/2014/main" id="{7E94090C-A893-4016-B59A-7784A12D1023}"/>
              </a:ext>
            </a:extLst>
          </p:cNvPr>
          <p:cNvSpPr>
            <a:spLocks/>
          </p:cNvSpPr>
          <p:nvPr/>
        </p:nvSpPr>
        <p:spPr bwMode="auto">
          <a:xfrm>
            <a:off x="9295938" y="3086563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5FC0A48-63F6-48F5-B2D3-1E10CDC98180}"/>
              </a:ext>
            </a:extLst>
          </p:cNvPr>
          <p:cNvSpPr/>
          <p:nvPr/>
        </p:nvSpPr>
        <p:spPr>
          <a:xfrm>
            <a:off x="6971584" y="3679341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E5BF196-9FB3-485D-9552-ACF5E69F5349}"/>
              </a:ext>
            </a:extLst>
          </p:cNvPr>
          <p:cNvSpPr/>
          <p:nvPr/>
        </p:nvSpPr>
        <p:spPr>
          <a:xfrm>
            <a:off x="7451876" y="2573455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1EC7CF8-6477-4859-B532-0B6F3F0DBC55}"/>
              </a:ext>
            </a:extLst>
          </p:cNvPr>
          <p:cNvGrpSpPr/>
          <p:nvPr/>
        </p:nvGrpSpPr>
        <p:grpSpPr>
          <a:xfrm>
            <a:off x="1691000" y="2224686"/>
            <a:ext cx="399214" cy="399214"/>
            <a:chOff x="0" y="0"/>
            <a:chExt cx="767929" cy="767929"/>
          </a:xfrm>
        </p:grpSpPr>
        <p:sp>
          <p:nvSpPr>
            <p:cNvPr id="72" name="任意多边形: 形状 58">
              <a:extLst>
                <a:ext uri="{FF2B5EF4-FFF2-40B4-BE49-F238E27FC236}">
                  <a16:creationId xmlns:a16="http://schemas.microsoft.com/office/drawing/2014/main" id="{AB0C16F9-EE8A-4413-B7DF-9E851A1595C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59">
              <a:extLst>
                <a:ext uri="{FF2B5EF4-FFF2-40B4-BE49-F238E27FC236}">
                  <a16:creationId xmlns:a16="http://schemas.microsoft.com/office/drawing/2014/main" id="{57B0F072-FC14-48C4-A806-C433ED11E52F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4F70AD3-D745-4AB6-887A-FE38B3FFB8B8}"/>
              </a:ext>
            </a:extLst>
          </p:cNvPr>
          <p:cNvGrpSpPr/>
          <p:nvPr/>
        </p:nvGrpSpPr>
        <p:grpSpPr>
          <a:xfrm>
            <a:off x="2090213" y="2194046"/>
            <a:ext cx="4745018" cy="700515"/>
            <a:chOff x="6729846" y="3935367"/>
            <a:chExt cx="4745018" cy="70051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8E71022-2C5D-4BD5-B666-D100F45B021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703E1F5-EA71-4821-81A2-8F6EF6A6C1A9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F91CAFA-E0D4-48F3-AFE0-C06030A355A5}"/>
              </a:ext>
            </a:extLst>
          </p:cNvPr>
          <p:cNvGrpSpPr/>
          <p:nvPr/>
        </p:nvGrpSpPr>
        <p:grpSpPr>
          <a:xfrm>
            <a:off x="1691000" y="3160850"/>
            <a:ext cx="399214" cy="399214"/>
            <a:chOff x="0" y="0"/>
            <a:chExt cx="767929" cy="767929"/>
          </a:xfrm>
        </p:grpSpPr>
        <p:sp>
          <p:nvSpPr>
            <p:cNvPr id="78" name="任意多边形: 形状 52">
              <a:extLst>
                <a:ext uri="{FF2B5EF4-FFF2-40B4-BE49-F238E27FC236}">
                  <a16:creationId xmlns:a16="http://schemas.microsoft.com/office/drawing/2014/main" id="{C5C5FC3D-2481-484A-979B-E30FCEC2BE3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53">
              <a:extLst>
                <a:ext uri="{FF2B5EF4-FFF2-40B4-BE49-F238E27FC236}">
                  <a16:creationId xmlns:a16="http://schemas.microsoft.com/office/drawing/2014/main" id="{F9258F25-3998-453D-91DA-A98C878CBE5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5A6E276-EF8E-45CE-835C-31F1A6E88E4B}"/>
              </a:ext>
            </a:extLst>
          </p:cNvPr>
          <p:cNvGrpSpPr/>
          <p:nvPr/>
        </p:nvGrpSpPr>
        <p:grpSpPr>
          <a:xfrm>
            <a:off x="2101241" y="3082364"/>
            <a:ext cx="4745018" cy="700515"/>
            <a:chOff x="6729846" y="3935367"/>
            <a:chExt cx="4745018" cy="700515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E0F3C0F-7787-4ABA-A3C3-345E2628A4D7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292AC2C-F425-44A7-80B9-225C446910A4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44E3B9F-003A-41FC-AB77-9E55B0DA9E06}"/>
              </a:ext>
            </a:extLst>
          </p:cNvPr>
          <p:cNvGrpSpPr/>
          <p:nvPr/>
        </p:nvGrpSpPr>
        <p:grpSpPr>
          <a:xfrm>
            <a:off x="1691000" y="3970682"/>
            <a:ext cx="399214" cy="399214"/>
            <a:chOff x="0" y="0"/>
            <a:chExt cx="767929" cy="767929"/>
          </a:xfrm>
        </p:grpSpPr>
        <p:sp>
          <p:nvSpPr>
            <p:cNvPr id="84" name="任意多边形: 形状 46">
              <a:extLst>
                <a:ext uri="{FF2B5EF4-FFF2-40B4-BE49-F238E27FC236}">
                  <a16:creationId xmlns:a16="http://schemas.microsoft.com/office/drawing/2014/main" id="{E84CE862-FE08-4BEF-A5CB-C325DBC050CB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47">
              <a:extLst>
                <a:ext uri="{FF2B5EF4-FFF2-40B4-BE49-F238E27FC236}">
                  <a16:creationId xmlns:a16="http://schemas.microsoft.com/office/drawing/2014/main" id="{08DE0620-37D3-4114-8B3B-731867FED3A5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C6026C6-D336-43A6-A9D3-D70EE7F9C3AC}"/>
              </a:ext>
            </a:extLst>
          </p:cNvPr>
          <p:cNvGrpSpPr/>
          <p:nvPr/>
        </p:nvGrpSpPr>
        <p:grpSpPr>
          <a:xfrm>
            <a:off x="2090213" y="3970682"/>
            <a:ext cx="4745018" cy="700515"/>
            <a:chOff x="6729846" y="3935367"/>
            <a:chExt cx="4745018" cy="700515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C4CD7C6-1EE0-42D0-B173-7F357DC72028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ADBEAA-5BE0-48C5-8811-FCD352E8B5B6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23F6CEC-C76A-467B-BE74-076DB72B80BE}"/>
              </a:ext>
            </a:extLst>
          </p:cNvPr>
          <p:cNvGrpSpPr/>
          <p:nvPr/>
        </p:nvGrpSpPr>
        <p:grpSpPr>
          <a:xfrm>
            <a:off x="1691000" y="4858999"/>
            <a:ext cx="399214" cy="399214"/>
            <a:chOff x="0" y="0"/>
            <a:chExt cx="767929" cy="767929"/>
          </a:xfrm>
        </p:grpSpPr>
        <p:sp>
          <p:nvSpPr>
            <p:cNvPr id="90" name="任意多边形: 形状 40">
              <a:extLst>
                <a:ext uri="{FF2B5EF4-FFF2-40B4-BE49-F238E27FC236}">
                  <a16:creationId xmlns:a16="http://schemas.microsoft.com/office/drawing/2014/main" id="{EBD3C965-B8E7-4746-A628-A7CCB66B681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" name="任意多边形: 形状 41">
              <a:extLst>
                <a:ext uri="{FF2B5EF4-FFF2-40B4-BE49-F238E27FC236}">
                  <a16:creationId xmlns:a16="http://schemas.microsoft.com/office/drawing/2014/main" id="{95B143E9-7EE5-4D80-A5CE-85E8FE35A0D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72C1E01-ACAB-4C72-8543-1AB3F497D231}"/>
              </a:ext>
            </a:extLst>
          </p:cNvPr>
          <p:cNvGrpSpPr/>
          <p:nvPr/>
        </p:nvGrpSpPr>
        <p:grpSpPr>
          <a:xfrm>
            <a:off x="2090213" y="4858999"/>
            <a:ext cx="4745018" cy="700515"/>
            <a:chOff x="6729846" y="3935367"/>
            <a:chExt cx="4745018" cy="70051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36BA229-C015-418C-85E0-5597CB43FE1D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8383713-8D4E-47C5-8688-94C964209AD0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3045DE33-02D4-4C33-B861-4755FFE986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69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00C69202-6075-449F-BC44-902430180131}"/>
              </a:ext>
            </a:extLst>
          </p:cNvPr>
          <p:cNvSpPr txBox="1"/>
          <p:nvPr/>
        </p:nvSpPr>
        <p:spPr>
          <a:xfrm>
            <a:off x="389663" y="40778"/>
            <a:ext cx="6875235" cy="10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五、目标客户与竞争优势</a:t>
            </a:r>
            <a:endParaRPr lang="en-US" altLang="zh-CN" sz="4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167CBE6-6B38-4375-A2FF-1C9E1F428546}"/>
              </a:ext>
            </a:extLst>
          </p:cNvPr>
          <p:cNvSpPr/>
          <p:nvPr/>
        </p:nvSpPr>
        <p:spPr>
          <a:xfrm>
            <a:off x="7836153" y="1482371"/>
            <a:ext cx="3564920" cy="3919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竞争优势：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独创性（</a:t>
            </a: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创新的产品理念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地缘优势与资金支持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专业团队</a:t>
            </a:r>
          </a:p>
          <a:p>
            <a:endParaRPr lang="zh-CN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宣传优势明显</a:t>
            </a:r>
          </a:p>
          <a:p>
            <a:pPr lvl="0" algn="just">
              <a:spcBef>
                <a:spcPts val="1300"/>
              </a:spcBef>
              <a:spcAft>
                <a:spcPts val="130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2D0719-9F14-4199-B642-DE004FCB375F}"/>
              </a:ext>
            </a:extLst>
          </p:cNvPr>
          <p:cNvSpPr/>
          <p:nvPr/>
        </p:nvSpPr>
        <p:spPr>
          <a:xfrm>
            <a:off x="1052897" y="1193088"/>
            <a:ext cx="5816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前中期的目标客户满足以下特点中的一个或几个：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疲于学习、疲于社交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无法有效利用闲暇时间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缺乏私人空间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想要享受独处的乐趣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4F75D1-6FDD-4A1F-AE7B-62186ED278CD}"/>
              </a:ext>
            </a:extLst>
          </p:cNvPr>
          <p:cNvSpPr/>
          <p:nvPr/>
        </p:nvSpPr>
        <p:spPr>
          <a:xfrm>
            <a:off x="744685" y="38671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后期的目标客户满足以下特点中的一个或几个：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生活与工作压力大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由于家庭与上班因素难以得到独处机会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内向型人格，不擅长抒发自己的情绪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享受独处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E47B983-548D-423B-95C3-C53312131C7C}"/>
              </a:ext>
            </a:extLst>
          </p:cNvPr>
          <p:cNvCxnSpPr>
            <a:cxnSpLocks/>
          </p:cNvCxnSpPr>
          <p:nvPr/>
        </p:nvCxnSpPr>
        <p:spPr>
          <a:xfrm>
            <a:off x="7617695" y="1032893"/>
            <a:ext cx="36000" cy="422532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6BCED63-4A88-42BF-8B13-F76BC8E9008B}"/>
              </a:ext>
            </a:extLst>
          </p:cNvPr>
          <p:cNvCxnSpPr/>
          <p:nvPr/>
        </p:nvCxnSpPr>
        <p:spPr>
          <a:xfrm flipV="1">
            <a:off x="943583" y="3591872"/>
            <a:ext cx="5505855" cy="2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号 6">
            <a:extLst>
              <a:ext uri="{FF2B5EF4-FFF2-40B4-BE49-F238E27FC236}">
                <a16:creationId xmlns:a16="http://schemas.microsoft.com/office/drawing/2014/main" id="{31495B21-26DF-415D-AB65-5CE841E597EE}"/>
              </a:ext>
            </a:extLst>
          </p:cNvPr>
          <p:cNvSpPr/>
          <p:nvPr/>
        </p:nvSpPr>
        <p:spPr>
          <a:xfrm>
            <a:off x="4900787" y="2033679"/>
            <a:ext cx="221978" cy="1393592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67B3BDA-6236-4CE2-B380-2EE3A80F1056}"/>
              </a:ext>
            </a:extLst>
          </p:cNvPr>
          <p:cNvSpPr txBox="1"/>
          <p:nvPr/>
        </p:nvSpPr>
        <p:spPr>
          <a:xfrm>
            <a:off x="5340485" y="2314711"/>
            <a:ext cx="162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自在——独行</a:t>
            </a:r>
          </a:p>
          <a:p>
            <a:endParaRPr lang="zh-CN" altLang="en-US" dirty="0"/>
          </a:p>
        </p:txBody>
      </p:sp>
      <p:sp>
        <p:nvSpPr>
          <p:cNvPr id="105" name="右大括号 104">
            <a:extLst>
              <a:ext uri="{FF2B5EF4-FFF2-40B4-BE49-F238E27FC236}">
                <a16:creationId xmlns:a16="http://schemas.microsoft.com/office/drawing/2014/main" id="{5C4E1691-62A3-4CAE-948F-07BC3422B08D}"/>
              </a:ext>
            </a:extLst>
          </p:cNvPr>
          <p:cNvSpPr/>
          <p:nvPr/>
        </p:nvSpPr>
        <p:spPr>
          <a:xfrm>
            <a:off x="6387132" y="4706450"/>
            <a:ext cx="221978" cy="1393592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B9FC52-9E2F-4368-AD3B-454099931CFB}"/>
              </a:ext>
            </a:extLst>
          </p:cNvPr>
          <p:cNvSpPr txBox="1"/>
          <p:nvPr/>
        </p:nvSpPr>
        <p:spPr>
          <a:xfrm>
            <a:off x="6535304" y="5217309"/>
            <a:ext cx="162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自在——独行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05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 animBg="1"/>
      <p:bldP spid="41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D0821D-7D2B-4EB7-9F67-CBCA3CBBA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4"/>
            <a:ext cx="12192000" cy="68746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C90F01-F2C2-410A-8BE1-98C7A0C8B95D}"/>
              </a:ext>
            </a:extLst>
          </p:cNvPr>
          <p:cNvSpPr txBox="1"/>
          <p:nvPr/>
        </p:nvSpPr>
        <p:spPr>
          <a:xfrm>
            <a:off x="456262" y="248107"/>
            <a:ext cx="6566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六、发展规划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82B9F7A-1B37-4508-BBCF-5780AEB60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117444"/>
              </p:ext>
            </p:extLst>
          </p:nvPr>
        </p:nvGraphicFramePr>
        <p:xfrm>
          <a:off x="6368997" y="1803163"/>
          <a:ext cx="527431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809ABF8-2DA3-499C-B5D0-E285B5450BB9}"/>
              </a:ext>
            </a:extLst>
          </p:cNvPr>
          <p:cNvSpPr txBox="1"/>
          <p:nvPr/>
        </p:nvSpPr>
        <p:spPr>
          <a:xfrm>
            <a:off x="7056783" y="5108714"/>
            <a:ext cx="432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中后期推出数量以实际情况与社会反响为主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6DA540-E690-4D80-8A98-564BFB901AB7}"/>
              </a:ext>
            </a:extLst>
          </p:cNvPr>
          <p:cNvSpPr/>
          <p:nvPr/>
        </p:nvSpPr>
        <p:spPr>
          <a:xfrm>
            <a:off x="490248" y="1913862"/>
            <a:ext cx="54144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前期，在本校进行投放十个舱，观察市场反应，采纳客户的意见，并完善产品。中期，改进产品后，开始到其他的高校投放，采纳意见，完善产品。</a:t>
            </a:r>
            <a:endParaRPr lang="en-US" altLang="zh-CN" sz="240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终极目标</a:t>
            </a:r>
            <a:endParaRPr lang="en-US" altLang="zh-CN" sz="240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是面向社会投放，引入风投资金，创造更大价值，实现利润最大化。</a:t>
            </a:r>
          </a:p>
        </p:txBody>
      </p:sp>
    </p:spTree>
    <p:extLst>
      <p:ext uri="{BB962C8B-B14F-4D97-AF65-F5344CB8AC3E}">
        <p14:creationId xmlns:p14="http://schemas.microsoft.com/office/powerpoint/2010/main" val="14294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D0821D-7D2B-4EB7-9F67-CBCA3CBBA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A71F415-71F3-4762-9830-4CECC94A12B1}"/>
              </a:ext>
            </a:extLst>
          </p:cNvPr>
          <p:cNvSpPr/>
          <p:nvPr/>
        </p:nvSpPr>
        <p:spPr>
          <a:xfrm>
            <a:off x="1429966" y="1595336"/>
            <a:ext cx="85797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前期，在校园内部运营期间，由于我们所建造的价格壁垒等因素，竞争者将难以在校园内部与我们的独处空间抗衡。</a:t>
            </a:r>
          </a:p>
          <a:p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预计前期市场占有率可达</a:t>
            </a:r>
            <a:r>
              <a:rPr lang="en-US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％以上。</a:t>
            </a:r>
          </a:p>
          <a:p>
            <a:r>
              <a:rPr lang="en-US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中期，由于我们的独处空间将进一步进入其它高校，</a:t>
            </a:r>
          </a:p>
          <a:p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预测我们的市场占有率将在</a:t>
            </a:r>
            <a:r>
              <a:rPr lang="en-US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左右。</a:t>
            </a:r>
          </a:p>
          <a:p>
            <a:r>
              <a:rPr lang="en-US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后期，</a:t>
            </a:r>
            <a:r>
              <a:rPr lang="zh-CN" altLang="en-US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面向社会投放，引入风投资金，创造更大价值，实现利润最大化，</a:t>
            </a:r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预测未来“我在”市场占有率达到</a:t>
            </a:r>
            <a:r>
              <a:rPr lang="en-US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20%</a:t>
            </a:r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左右。</a:t>
            </a:r>
          </a:p>
          <a:p>
            <a:pPr indent="358140" algn="just">
              <a:spcAft>
                <a:spcPts val="0"/>
              </a:spcAft>
            </a:pPr>
            <a:endParaRPr lang="zh-CN" altLang="zh-CN" sz="240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BE66D5-0A89-488C-8335-B0B7F01A1495}"/>
              </a:ext>
            </a:extLst>
          </p:cNvPr>
          <p:cNvSpPr txBox="1"/>
          <p:nvPr/>
        </p:nvSpPr>
        <p:spPr>
          <a:xfrm>
            <a:off x="638926" y="243379"/>
            <a:ext cx="8128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七、发展战略</a:t>
            </a:r>
          </a:p>
        </p:txBody>
      </p:sp>
    </p:spTree>
    <p:extLst>
      <p:ext uri="{BB962C8B-B14F-4D97-AF65-F5344CB8AC3E}">
        <p14:creationId xmlns:p14="http://schemas.microsoft.com/office/powerpoint/2010/main" val="19353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顶角 60">
            <a:extLst>
              <a:ext uri="{FF2B5EF4-FFF2-40B4-BE49-F238E27FC236}">
                <a16:creationId xmlns:a16="http://schemas.microsoft.com/office/drawing/2014/main" id="{E2FF3935-3444-4AF9-9AE6-8F9898E9CC9F}"/>
              </a:ext>
            </a:extLst>
          </p:cNvPr>
          <p:cNvSpPr/>
          <p:nvPr/>
        </p:nvSpPr>
        <p:spPr>
          <a:xfrm flipV="1">
            <a:off x="6945305" y="4824296"/>
            <a:ext cx="3041537" cy="2336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" name="矩形: 圆顶角 61">
            <a:extLst>
              <a:ext uri="{FF2B5EF4-FFF2-40B4-BE49-F238E27FC236}">
                <a16:creationId xmlns:a16="http://schemas.microsoft.com/office/drawing/2014/main" id="{D19370A3-5D1A-43A9-B2BF-F0AF2D50DC1B}"/>
              </a:ext>
            </a:extLst>
          </p:cNvPr>
          <p:cNvSpPr/>
          <p:nvPr/>
        </p:nvSpPr>
        <p:spPr>
          <a:xfrm rot="4599532" flipV="1">
            <a:off x="5170483" y="3391587"/>
            <a:ext cx="2713485" cy="1888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79F603-F283-4911-B4F3-EE7F3272DABC}"/>
              </a:ext>
            </a:extLst>
          </p:cNvPr>
          <p:cNvSpPr/>
          <p:nvPr/>
        </p:nvSpPr>
        <p:spPr>
          <a:xfrm>
            <a:off x="6945305" y="3471932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477346-299E-48BE-BC4D-C42A96C5D547}"/>
              </a:ext>
            </a:extLst>
          </p:cNvPr>
          <p:cNvSpPr/>
          <p:nvPr/>
        </p:nvSpPr>
        <p:spPr>
          <a:xfrm>
            <a:off x="7961305" y="3628342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6CD4812-35A1-44B0-9577-8C027458EB46}"/>
              </a:ext>
            </a:extLst>
          </p:cNvPr>
          <p:cNvSpPr/>
          <p:nvPr/>
        </p:nvSpPr>
        <p:spPr>
          <a:xfrm>
            <a:off x="7425597" y="2366046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2A9B2A-6C87-454F-A4DA-19BF2D82C6D3}"/>
              </a:ext>
            </a:extLst>
          </p:cNvPr>
          <p:cNvSpPr/>
          <p:nvPr/>
        </p:nvSpPr>
        <p:spPr>
          <a:xfrm>
            <a:off x="8660840" y="2347250"/>
            <a:ext cx="1653866" cy="16538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2" name="任意多边形: 形状 66">
            <a:extLst>
              <a:ext uri="{FF2B5EF4-FFF2-40B4-BE49-F238E27FC236}">
                <a16:creationId xmlns:a16="http://schemas.microsoft.com/office/drawing/2014/main" id="{CC220CE1-2280-4DCA-B94B-9F1F9BF7B54C}"/>
              </a:ext>
            </a:extLst>
          </p:cNvPr>
          <p:cNvSpPr>
            <a:spLocks/>
          </p:cNvSpPr>
          <p:nvPr/>
        </p:nvSpPr>
        <p:spPr bwMode="auto">
          <a:xfrm>
            <a:off x="7082917" y="3669371"/>
            <a:ext cx="440588" cy="37232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3" name="任意多边形: 形状 67">
            <a:extLst>
              <a:ext uri="{FF2B5EF4-FFF2-40B4-BE49-F238E27FC236}">
                <a16:creationId xmlns:a16="http://schemas.microsoft.com/office/drawing/2014/main" id="{C16695CC-AF65-48EC-8845-9E1E5BF2E768}"/>
              </a:ext>
            </a:extLst>
          </p:cNvPr>
          <p:cNvSpPr>
            <a:spLocks/>
          </p:cNvSpPr>
          <p:nvPr/>
        </p:nvSpPr>
        <p:spPr bwMode="auto">
          <a:xfrm>
            <a:off x="8238606" y="3948190"/>
            <a:ext cx="446708" cy="377500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4" name="任意多边形: 形状 68">
            <a:extLst>
              <a:ext uri="{FF2B5EF4-FFF2-40B4-BE49-F238E27FC236}">
                <a16:creationId xmlns:a16="http://schemas.microsoft.com/office/drawing/2014/main" id="{CEA74C2C-C0AF-470E-8372-FC9EFB91EB38}"/>
              </a:ext>
            </a:extLst>
          </p:cNvPr>
          <p:cNvSpPr>
            <a:spLocks/>
          </p:cNvSpPr>
          <p:nvPr/>
        </p:nvSpPr>
        <p:spPr bwMode="auto">
          <a:xfrm>
            <a:off x="9269659" y="2895556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5" name="任意多边形: 形状 69">
            <a:extLst>
              <a:ext uri="{FF2B5EF4-FFF2-40B4-BE49-F238E27FC236}">
                <a16:creationId xmlns:a16="http://schemas.microsoft.com/office/drawing/2014/main" id="{0F64FCBA-E11F-48B3-95E0-D5BB3E52B731}"/>
              </a:ext>
            </a:extLst>
          </p:cNvPr>
          <p:cNvSpPr>
            <a:spLocks noChangeAspect="1"/>
          </p:cNvSpPr>
          <p:nvPr/>
        </p:nvSpPr>
        <p:spPr bwMode="auto">
          <a:xfrm>
            <a:off x="7788460" y="2761885"/>
            <a:ext cx="467258" cy="394866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46A2035-58AF-4C53-BED2-32FD8772772C}"/>
              </a:ext>
            </a:extLst>
          </p:cNvPr>
          <p:cNvGrpSpPr/>
          <p:nvPr/>
        </p:nvGrpSpPr>
        <p:grpSpPr>
          <a:xfrm>
            <a:off x="1664721" y="2017277"/>
            <a:ext cx="399214" cy="399214"/>
            <a:chOff x="0" y="0"/>
            <a:chExt cx="767929" cy="767929"/>
          </a:xfrm>
        </p:grpSpPr>
        <p:sp>
          <p:nvSpPr>
            <p:cNvPr id="17" name="任意多边形: 形状 58">
              <a:extLst>
                <a:ext uri="{FF2B5EF4-FFF2-40B4-BE49-F238E27FC236}">
                  <a16:creationId xmlns:a16="http://schemas.microsoft.com/office/drawing/2014/main" id="{44F6344D-352E-4433-9350-92FF912A9997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任意多边形: 形状 59">
              <a:extLst>
                <a:ext uri="{FF2B5EF4-FFF2-40B4-BE49-F238E27FC236}">
                  <a16:creationId xmlns:a16="http://schemas.microsoft.com/office/drawing/2014/main" id="{CFFDA663-DB1A-4854-ACF9-5A781F7ACCE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6E942D-0BB5-47A7-90E6-4D0C2BFC8D35}"/>
              </a:ext>
            </a:extLst>
          </p:cNvPr>
          <p:cNvGrpSpPr/>
          <p:nvPr/>
        </p:nvGrpSpPr>
        <p:grpSpPr>
          <a:xfrm>
            <a:off x="2063934" y="1986637"/>
            <a:ext cx="4745018" cy="700515"/>
            <a:chOff x="6729846" y="3935367"/>
            <a:chExt cx="4745018" cy="70051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4A631D9-F4FE-4B7F-90EB-BB3B180D5EE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FABF4C9-8C03-4A6E-820E-981066A76F17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7A0E8C4-5C6C-401E-B630-D0D8816B59E5}"/>
              </a:ext>
            </a:extLst>
          </p:cNvPr>
          <p:cNvGrpSpPr/>
          <p:nvPr/>
        </p:nvGrpSpPr>
        <p:grpSpPr>
          <a:xfrm>
            <a:off x="1664721" y="2953441"/>
            <a:ext cx="399214" cy="399214"/>
            <a:chOff x="0" y="0"/>
            <a:chExt cx="767929" cy="767929"/>
          </a:xfrm>
        </p:grpSpPr>
        <p:sp>
          <p:nvSpPr>
            <p:cNvPr id="23" name="任意多边形: 形状 52">
              <a:extLst>
                <a:ext uri="{FF2B5EF4-FFF2-40B4-BE49-F238E27FC236}">
                  <a16:creationId xmlns:a16="http://schemas.microsoft.com/office/drawing/2014/main" id="{1E0BB512-392E-4464-9CDC-ABAD77FD9D18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53">
              <a:extLst>
                <a:ext uri="{FF2B5EF4-FFF2-40B4-BE49-F238E27FC236}">
                  <a16:creationId xmlns:a16="http://schemas.microsoft.com/office/drawing/2014/main" id="{250DD80D-01A9-442F-AADC-D39E7DA4A247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9870C1-8559-4437-9B73-3167CC123607}"/>
              </a:ext>
            </a:extLst>
          </p:cNvPr>
          <p:cNvGrpSpPr/>
          <p:nvPr/>
        </p:nvGrpSpPr>
        <p:grpSpPr>
          <a:xfrm>
            <a:off x="2074962" y="2874955"/>
            <a:ext cx="4745018" cy="700515"/>
            <a:chOff x="6729846" y="3935367"/>
            <a:chExt cx="4745018" cy="70051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CD318C-0F06-4C0B-A445-C45B4AF4FB0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5CF01E-8547-477F-BF4A-151D22831EE6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A950E15-9408-4B52-A32A-52898F90CDD1}"/>
              </a:ext>
            </a:extLst>
          </p:cNvPr>
          <p:cNvGrpSpPr/>
          <p:nvPr/>
        </p:nvGrpSpPr>
        <p:grpSpPr>
          <a:xfrm>
            <a:off x="1664721" y="3763273"/>
            <a:ext cx="399214" cy="399214"/>
            <a:chOff x="0" y="0"/>
            <a:chExt cx="767929" cy="767929"/>
          </a:xfrm>
        </p:grpSpPr>
        <p:sp>
          <p:nvSpPr>
            <p:cNvPr id="29" name="任意多边形: 形状 46">
              <a:extLst>
                <a:ext uri="{FF2B5EF4-FFF2-40B4-BE49-F238E27FC236}">
                  <a16:creationId xmlns:a16="http://schemas.microsoft.com/office/drawing/2014/main" id="{20D3C1D1-7D36-419B-98B0-8D431A26BC0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47">
              <a:extLst>
                <a:ext uri="{FF2B5EF4-FFF2-40B4-BE49-F238E27FC236}">
                  <a16:creationId xmlns:a16="http://schemas.microsoft.com/office/drawing/2014/main" id="{6BCA23C0-85B2-4225-B201-47A067018E36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7728F7B-CEFE-4196-8614-F0F2476DFB7A}"/>
              </a:ext>
            </a:extLst>
          </p:cNvPr>
          <p:cNvGrpSpPr/>
          <p:nvPr/>
        </p:nvGrpSpPr>
        <p:grpSpPr>
          <a:xfrm>
            <a:off x="2063934" y="3763273"/>
            <a:ext cx="4745018" cy="700515"/>
            <a:chOff x="6729846" y="3935367"/>
            <a:chExt cx="4745018" cy="70051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469AF5-94AE-49DB-AB93-28AFE3C3AE75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A539A2-84B1-4426-B623-BB90EBF360F1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4B84E27-F59F-4335-87A5-664E2EF27D3A}"/>
              </a:ext>
            </a:extLst>
          </p:cNvPr>
          <p:cNvGrpSpPr/>
          <p:nvPr/>
        </p:nvGrpSpPr>
        <p:grpSpPr>
          <a:xfrm>
            <a:off x="1664721" y="4651590"/>
            <a:ext cx="399214" cy="399214"/>
            <a:chOff x="0" y="0"/>
            <a:chExt cx="767929" cy="767929"/>
          </a:xfrm>
        </p:grpSpPr>
        <p:sp>
          <p:nvSpPr>
            <p:cNvPr id="35" name="任意多边形: 形状 40">
              <a:extLst>
                <a:ext uri="{FF2B5EF4-FFF2-40B4-BE49-F238E27FC236}">
                  <a16:creationId xmlns:a16="http://schemas.microsoft.com/office/drawing/2014/main" id="{826971D8-A8DB-4931-90D9-381CE5C8A4C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41">
              <a:extLst>
                <a:ext uri="{FF2B5EF4-FFF2-40B4-BE49-F238E27FC236}">
                  <a16:creationId xmlns:a16="http://schemas.microsoft.com/office/drawing/2014/main" id="{61EA22A5-1B06-4960-BAE2-C8926588D0B4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C0764A-121A-4A3B-BBC1-52EFABC67976}"/>
              </a:ext>
            </a:extLst>
          </p:cNvPr>
          <p:cNvGrpSpPr/>
          <p:nvPr/>
        </p:nvGrpSpPr>
        <p:grpSpPr>
          <a:xfrm>
            <a:off x="2063934" y="4651590"/>
            <a:ext cx="4745018" cy="700515"/>
            <a:chOff x="6729846" y="3935367"/>
            <a:chExt cx="4745018" cy="70051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9A98F83-68E8-40BF-825A-EBA9AE4D6CA9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AE1F6FA-DC4C-4263-9FCB-EC11BEEA04A1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E0D4CEE2-28E5-44E6-8D35-03C580BC7DF7}"/>
              </a:ext>
            </a:extLst>
          </p:cNvPr>
          <p:cNvSpPr/>
          <p:nvPr/>
        </p:nvSpPr>
        <p:spPr>
          <a:xfrm>
            <a:off x="6945305" y="3488334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78D3F28-A272-45E7-A598-79303D3D875E}"/>
              </a:ext>
            </a:extLst>
          </p:cNvPr>
          <p:cNvSpPr/>
          <p:nvPr/>
        </p:nvSpPr>
        <p:spPr>
          <a:xfrm>
            <a:off x="7425597" y="2382448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F518917-191F-4724-91E3-455488E42FB1}"/>
              </a:ext>
            </a:extLst>
          </p:cNvPr>
          <p:cNvGrpSpPr/>
          <p:nvPr/>
        </p:nvGrpSpPr>
        <p:grpSpPr>
          <a:xfrm>
            <a:off x="1664721" y="2033679"/>
            <a:ext cx="399214" cy="399214"/>
            <a:chOff x="0" y="0"/>
            <a:chExt cx="767929" cy="767929"/>
          </a:xfrm>
        </p:grpSpPr>
        <p:sp>
          <p:nvSpPr>
            <p:cNvPr id="43" name="任意多边形: 形状 58">
              <a:extLst>
                <a:ext uri="{FF2B5EF4-FFF2-40B4-BE49-F238E27FC236}">
                  <a16:creationId xmlns:a16="http://schemas.microsoft.com/office/drawing/2014/main" id="{5EC5F43D-D99F-4FF9-8E9E-6D66FABAF14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59">
              <a:extLst>
                <a:ext uri="{FF2B5EF4-FFF2-40B4-BE49-F238E27FC236}">
                  <a16:creationId xmlns:a16="http://schemas.microsoft.com/office/drawing/2014/main" id="{E7EC33F9-8E06-4453-8E36-EC0E4C544FF0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71C2B3A-2EDA-4AC0-8B93-F545445B840A}"/>
              </a:ext>
            </a:extLst>
          </p:cNvPr>
          <p:cNvGrpSpPr/>
          <p:nvPr/>
        </p:nvGrpSpPr>
        <p:grpSpPr>
          <a:xfrm>
            <a:off x="2063934" y="2003039"/>
            <a:ext cx="4745018" cy="700515"/>
            <a:chOff x="6729846" y="3935367"/>
            <a:chExt cx="4745018" cy="70051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6881347-8305-4EDC-BF0C-2C76B0B112BB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73BF73B-70DF-45DC-B83A-2F8EE6A87D8D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C1A0489-037A-46EC-80A7-3A6B6B04DDEB}"/>
              </a:ext>
            </a:extLst>
          </p:cNvPr>
          <p:cNvGrpSpPr/>
          <p:nvPr/>
        </p:nvGrpSpPr>
        <p:grpSpPr>
          <a:xfrm>
            <a:off x="1664721" y="2969843"/>
            <a:ext cx="399214" cy="399214"/>
            <a:chOff x="0" y="0"/>
            <a:chExt cx="767929" cy="767929"/>
          </a:xfrm>
        </p:grpSpPr>
        <p:sp>
          <p:nvSpPr>
            <p:cNvPr id="49" name="任意多边形: 形状 52">
              <a:extLst>
                <a:ext uri="{FF2B5EF4-FFF2-40B4-BE49-F238E27FC236}">
                  <a16:creationId xmlns:a16="http://schemas.microsoft.com/office/drawing/2014/main" id="{ED1A37C5-60F0-44AE-A286-52FE8DA1FA9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53">
              <a:extLst>
                <a:ext uri="{FF2B5EF4-FFF2-40B4-BE49-F238E27FC236}">
                  <a16:creationId xmlns:a16="http://schemas.microsoft.com/office/drawing/2014/main" id="{C401D189-3795-4A62-8308-525BADC9A18D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502D38C-E0F7-4B65-AD12-32CB95A212ED}"/>
              </a:ext>
            </a:extLst>
          </p:cNvPr>
          <p:cNvGrpSpPr/>
          <p:nvPr/>
        </p:nvGrpSpPr>
        <p:grpSpPr>
          <a:xfrm>
            <a:off x="2074962" y="2891357"/>
            <a:ext cx="4745018" cy="700515"/>
            <a:chOff x="6729846" y="3935367"/>
            <a:chExt cx="4745018" cy="70051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129C1A2-8DB0-495F-82C3-F5707308C2A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4177FF0-2F85-4A1B-BC0F-B5F016D80392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3C28B97-336A-406B-988A-AB0C5BDE5E59}"/>
              </a:ext>
            </a:extLst>
          </p:cNvPr>
          <p:cNvGrpSpPr/>
          <p:nvPr/>
        </p:nvGrpSpPr>
        <p:grpSpPr>
          <a:xfrm>
            <a:off x="1664721" y="3779675"/>
            <a:ext cx="399214" cy="399214"/>
            <a:chOff x="0" y="0"/>
            <a:chExt cx="767929" cy="767929"/>
          </a:xfrm>
        </p:grpSpPr>
        <p:sp>
          <p:nvSpPr>
            <p:cNvPr id="55" name="任意多边形: 形状 46">
              <a:extLst>
                <a:ext uri="{FF2B5EF4-FFF2-40B4-BE49-F238E27FC236}">
                  <a16:creationId xmlns:a16="http://schemas.microsoft.com/office/drawing/2014/main" id="{DB2FFC75-99D1-4967-AA70-D14BF635649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47">
              <a:extLst>
                <a:ext uri="{FF2B5EF4-FFF2-40B4-BE49-F238E27FC236}">
                  <a16:creationId xmlns:a16="http://schemas.microsoft.com/office/drawing/2014/main" id="{FE0190A6-10B3-4745-B243-43459458E8CC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6CA2624-C594-44B1-AE78-3AB8EAEEF6F7}"/>
              </a:ext>
            </a:extLst>
          </p:cNvPr>
          <p:cNvGrpSpPr/>
          <p:nvPr/>
        </p:nvGrpSpPr>
        <p:grpSpPr>
          <a:xfrm>
            <a:off x="2063934" y="3779675"/>
            <a:ext cx="4745018" cy="700515"/>
            <a:chOff x="6729846" y="3935367"/>
            <a:chExt cx="4745018" cy="700515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CD6AF88-38D0-47C7-9321-C13D1367AE06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B9E1045-2E07-4EC2-9C0B-A62F39D78049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CB5ED8F-3978-46DC-BAB6-5871758ADAC1}"/>
              </a:ext>
            </a:extLst>
          </p:cNvPr>
          <p:cNvGrpSpPr/>
          <p:nvPr/>
        </p:nvGrpSpPr>
        <p:grpSpPr>
          <a:xfrm>
            <a:off x="1664721" y="4667992"/>
            <a:ext cx="399214" cy="399214"/>
            <a:chOff x="0" y="0"/>
            <a:chExt cx="767929" cy="767929"/>
          </a:xfrm>
        </p:grpSpPr>
        <p:sp>
          <p:nvSpPr>
            <p:cNvPr id="61" name="任意多边形: 形状 40">
              <a:extLst>
                <a:ext uri="{FF2B5EF4-FFF2-40B4-BE49-F238E27FC236}">
                  <a16:creationId xmlns:a16="http://schemas.microsoft.com/office/drawing/2014/main" id="{E8F69EC7-F62A-4D93-821D-5E8CDBE39939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41">
              <a:extLst>
                <a:ext uri="{FF2B5EF4-FFF2-40B4-BE49-F238E27FC236}">
                  <a16:creationId xmlns:a16="http://schemas.microsoft.com/office/drawing/2014/main" id="{FE64926C-CD31-4CDC-8B7D-C76BB4CA169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95ECCE-4C8C-4D09-9BCA-3B230BA09F52}"/>
              </a:ext>
            </a:extLst>
          </p:cNvPr>
          <p:cNvGrpSpPr/>
          <p:nvPr/>
        </p:nvGrpSpPr>
        <p:grpSpPr>
          <a:xfrm>
            <a:off x="2063934" y="4667992"/>
            <a:ext cx="4745018" cy="700515"/>
            <a:chOff x="6729846" y="3935367"/>
            <a:chExt cx="4745018" cy="70051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6CDD37-7B89-40F6-8569-4FA76C66B2BA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1382624-C353-4648-96C2-B314661A3812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8512AC09-E902-43BA-AF1C-C16724453A08}"/>
              </a:ext>
            </a:extLst>
          </p:cNvPr>
          <p:cNvSpPr/>
          <p:nvPr/>
        </p:nvSpPr>
        <p:spPr>
          <a:xfrm>
            <a:off x="7987584" y="3819349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8" name="任意多边形: 形状 68">
            <a:extLst>
              <a:ext uri="{FF2B5EF4-FFF2-40B4-BE49-F238E27FC236}">
                <a16:creationId xmlns:a16="http://schemas.microsoft.com/office/drawing/2014/main" id="{7E94090C-A893-4016-B59A-7784A12D1023}"/>
              </a:ext>
            </a:extLst>
          </p:cNvPr>
          <p:cNvSpPr>
            <a:spLocks/>
          </p:cNvSpPr>
          <p:nvPr/>
        </p:nvSpPr>
        <p:spPr bwMode="auto">
          <a:xfrm>
            <a:off x="9295938" y="3086563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5FC0A48-63F6-48F5-B2D3-1E10CDC98180}"/>
              </a:ext>
            </a:extLst>
          </p:cNvPr>
          <p:cNvSpPr/>
          <p:nvPr/>
        </p:nvSpPr>
        <p:spPr>
          <a:xfrm>
            <a:off x="6971584" y="3679341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E5BF196-9FB3-485D-9552-ACF5E69F5349}"/>
              </a:ext>
            </a:extLst>
          </p:cNvPr>
          <p:cNvSpPr/>
          <p:nvPr/>
        </p:nvSpPr>
        <p:spPr>
          <a:xfrm>
            <a:off x="7451876" y="2573455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1EC7CF8-6477-4859-B532-0B6F3F0DBC55}"/>
              </a:ext>
            </a:extLst>
          </p:cNvPr>
          <p:cNvGrpSpPr/>
          <p:nvPr/>
        </p:nvGrpSpPr>
        <p:grpSpPr>
          <a:xfrm>
            <a:off x="1691000" y="2224686"/>
            <a:ext cx="399214" cy="399214"/>
            <a:chOff x="0" y="0"/>
            <a:chExt cx="767929" cy="767929"/>
          </a:xfrm>
        </p:grpSpPr>
        <p:sp>
          <p:nvSpPr>
            <p:cNvPr id="72" name="任意多边形: 形状 58">
              <a:extLst>
                <a:ext uri="{FF2B5EF4-FFF2-40B4-BE49-F238E27FC236}">
                  <a16:creationId xmlns:a16="http://schemas.microsoft.com/office/drawing/2014/main" id="{AB0C16F9-EE8A-4413-B7DF-9E851A1595C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59">
              <a:extLst>
                <a:ext uri="{FF2B5EF4-FFF2-40B4-BE49-F238E27FC236}">
                  <a16:creationId xmlns:a16="http://schemas.microsoft.com/office/drawing/2014/main" id="{57B0F072-FC14-48C4-A806-C433ED11E52F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4F70AD3-D745-4AB6-887A-FE38B3FFB8B8}"/>
              </a:ext>
            </a:extLst>
          </p:cNvPr>
          <p:cNvGrpSpPr/>
          <p:nvPr/>
        </p:nvGrpSpPr>
        <p:grpSpPr>
          <a:xfrm>
            <a:off x="2090213" y="2194046"/>
            <a:ext cx="4745018" cy="700515"/>
            <a:chOff x="6729846" y="3935367"/>
            <a:chExt cx="4745018" cy="70051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8E71022-2C5D-4BD5-B666-D100F45B021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703E1F5-EA71-4821-81A2-8F6EF6A6C1A9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F91CAFA-E0D4-48F3-AFE0-C06030A355A5}"/>
              </a:ext>
            </a:extLst>
          </p:cNvPr>
          <p:cNvGrpSpPr/>
          <p:nvPr/>
        </p:nvGrpSpPr>
        <p:grpSpPr>
          <a:xfrm>
            <a:off x="1691000" y="3160850"/>
            <a:ext cx="399214" cy="399214"/>
            <a:chOff x="0" y="0"/>
            <a:chExt cx="767929" cy="767929"/>
          </a:xfrm>
        </p:grpSpPr>
        <p:sp>
          <p:nvSpPr>
            <p:cNvPr id="78" name="任意多边形: 形状 52">
              <a:extLst>
                <a:ext uri="{FF2B5EF4-FFF2-40B4-BE49-F238E27FC236}">
                  <a16:creationId xmlns:a16="http://schemas.microsoft.com/office/drawing/2014/main" id="{C5C5FC3D-2481-484A-979B-E30FCEC2BE3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53">
              <a:extLst>
                <a:ext uri="{FF2B5EF4-FFF2-40B4-BE49-F238E27FC236}">
                  <a16:creationId xmlns:a16="http://schemas.microsoft.com/office/drawing/2014/main" id="{F9258F25-3998-453D-91DA-A98C878CBE5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5A6E276-EF8E-45CE-835C-31F1A6E88E4B}"/>
              </a:ext>
            </a:extLst>
          </p:cNvPr>
          <p:cNvGrpSpPr/>
          <p:nvPr/>
        </p:nvGrpSpPr>
        <p:grpSpPr>
          <a:xfrm>
            <a:off x="2101241" y="3082364"/>
            <a:ext cx="4745018" cy="700515"/>
            <a:chOff x="6729846" y="3935367"/>
            <a:chExt cx="4745018" cy="700515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E0F3C0F-7787-4ABA-A3C3-345E2628A4D7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292AC2C-F425-44A7-80B9-225C446910A4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44E3B9F-003A-41FC-AB77-9E55B0DA9E06}"/>
              </a:ext>
            </a:extLst>
          </p:cNvPr>
          <p:cNvGrpSpPr/>
          <p:nvPr/>
        </p:nvGrpSpPr>
        <p:grpSpPr>
          <a:xfrm>
            <a:off x="1691000" y="3970682"/>
            <a:ext cx="399214" cy="399214"/>
            <a:chOff x="0" y="0"/>
            <a:chExt cx="767929" cy="767929"/>
          </a:xfrm>
        </p:grpSpPr>
        <p:sp>
          <p:nvSpPr>
            <p:cNvPr id="84" name="任意多边形: 形状 46">
              <a:extLst>
                <a:ext uri="{FF2B5EF4-FFF2-40B4-BE49-F238E27FC236}">
                  <a16:creationId xmlns:a16="http://schemas.microsoft.com/office/drawing/2014/main" id="{E84CE862-FE08-4BEF-A5CB-C325DBC050CB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47">
              <a:extLst>
                <a:ext uri="{FF2B5EF4-FFF2-40B4-BE49-F238E27FC236}">
                  <a16:creationId xmlns:a16="http://schemas.microsoft.com/office/drawing/2014/main" id="{08DE0620-37D3-4114-8B3B-731867FED3A5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C6026C6-D336-43A6-A9D3-D70EE7F9C3AC}"/>
              </a:ext>
            </a:extLst>
          </p:cNvPr>
          <p:cNvGrpSpPr/>
          <p:nvPr/>
        </p:nvGrpSpPr>
        <p:grpSpPr>
          <a:xfrm>
            <a:off x="2090213" y="3970682"/>
            <a:ext cx="4745018" cy="700515"/>
            <a:chOff x="6729846" y="3935367"/>
            <a:chExt cx="4745018" cy="700515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C4CD7C6-1EE0-42D0-B173-7F357DC72028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ADBEAA-5BE0-48C5-8811-FCD352E8B5B6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23F6CEC-C76A-467B-BE74-076DB72B80BE}"/>
              </a:ext>
            </a:extLst>
          </p:cNvPr>
          <p:cNvGrpSpPr/>
          <p:nvPr/>
        </p:nvGrpSpPr>
        <p:grpSpPr>
          <a:xfrm>
            <a:off x="1691000" y="4858999"/>
            <a:ext cx="399214" cy="399214"/>
            <a:chOff x="0" y="0"/>
            <a:chExt cx="767929" cy="767929"/>
          </a:xfrm>
        </p:grpSpPr>
        <p:sp>
          <p:nvSpPr>
            <p:cNvPr id="90" name="任意多边形: 形状 40">
              <a:extLst>
                <a:ext uri="{FF2B5EF4-FFF2-40B4-BE49-F238E27FC236}">
                  <a16:creationId xmlns:a16="http://schemas.microsoft.com/office/drawing/2014/main" id="{EBD3C965-B8E7-4746-A628-A7CCB66B681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" name="任意多边形: 形状 41">
              <a:extLst>
                <a:ext uri="{FF2B5EF4-FFF2-40B4-BE49-F238E27FC236}">
                  <a16:creationId xmlns:a16="http://schemas.microsoft.com/office/drawing/2014/main" id="{95B143E9-7EE5-4D80-A5CE-85E8FE35A0D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72C1E01-ACAB-4C72-8543-1AB3F497D231}"/>
              </a:ext>
            </a:extLst>
          </p:cNvPr>
          <p:cNvGrpSpPr/>
          <p:nvPr/>
        </p:nvGrpSpPr>
        <p:grpSpPr>
          <a:xfrm>
            <a:off x="2090213" y="4858999"/>
            <a:ext cx="4745018" cy="700515"/>
            <a:chOff x="6729846" y="3935367"/>
            <a:chExt cx="4745018" cy="70051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36BA229-C015-418C-85E0-5597CB43FE1D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8383713-8D4E-47C5-8688-94C964209AD0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3045DE33-02D4-4C33-B861-4755FFE986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6874669"/>
          </a:xfrm>
          <a:prstGeom prst="rect">
            <a:avLst/>
          </a:prstGeom>
        </p:spPr>
      </p:pic>
      <p:sp>
        <p:nvSpPr>
          <p:cNvPr id="3" name="Rectangle 13">
            <a:extLst>
              <a:ext uri="{FF2B5EF4-FFF2-40B4-BE49-F238E27FC236}">
                <a16:creationId xmlns:a16="http://schemas.microsoft.com/office/drawing/2014/main" id="{3D89D48D-6265-4094-8537-9D586728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680" y="214190"/>
            <a:ext cx="155370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59916983-9F1E-4379-99A2-EC2C7DC5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680" y="671390"/>
            <a:ext cx="155370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F517F-0434-4E2D-B623-65F9F1B20092}"/>
              </a:ext>
            </a:extLst>
          </p:cNvPr>
          <p:cNvSpPr txBox="1"/>
          <p:nvPr/>
        </p:nvSpPr>
        <p:spPr>
          <a:xfrm>
            <a:off x="340378" y="262530"/>
            <a:ext cx="571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八、市场营销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09AE3E-1A8E-4062-B5EC-586E0ADC85D8}"/>
              </a:ext>
            </a:extLst>
          </p:cNvPr>
          <p:cNvSpPr/>
          <p:nvPr/>
        </p:nvSpPr>
        <p:spPr>
          <a:xfrm>
            <a:off x="1034980" y="2623900"/>
            <a:ext cx="777998" cy="43132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FE95AF1E-8860-4942-A7ED-0F2FEC9E9D42}"/>
              </a:ext>
            </a:extLst>
          </p:cNvPr>
          <p:cNvSpPr/>
          <p:nvPr/>
        </p:nvSpPr>
        <p:spPr>
          <a:xfrm>
            <a:off x="1406044" y="3165382"/>
            <a:ext cx="1507253" cy="6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营销策略</a:t>
            </a:r>
          </a:p>
        </p:txBody>
      </p:sp>
      <p:sp>
        <p:nvSpPr>
          <p:cNvPr id="96" name="左大括号 95">
            <a:extLst>
              <a:ext uri="{FF2B5EF4-FFF2-40B4-BE49-F238E27FC236}">
                <a16:creationId xmlns:a16="http://schemas.microsoft.com/office/drawing/2014/main" id="{C617EC4C-8453-474C-AA5B-FF82AFC8A0BD}"/>
              </a:ext>
            </a:extLst>
          </p:cNvPr>
          <p:cNvSpPr/>
          <p:nvPr/>
        </p:nvSpPr>
        <p:spPr>
          <a:xfrm>
            <a:off x="2971680" y="1917594"/>
            <a:ext cx="453145" cy="30595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D376EE19-41C3-4FD7-8498-7742DF30C773}"/>
              </a:ext>
            </a:extLst>
          </p:cNvPr>
          <p:cNvSpPr/>
          <p:nvPr/>
        </p:nvSpPr>
        <p:spPr>
          <a:xfrm>
            <a:off x="3479426" y="1433130"/>
            <a:ext cx="1596719" cy="8489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前期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75EA08E-3019-44C3-B5E9-C4E5F2908542}"/>
              </a:ext>
            </a:extLst>
          </p:cNvPr>
          <p:cNvSpPr/>
          <p:nvPr/>
        </p:nvSpPr>
        <p:spPr>
          <a:xfrm>
            <a:off x="3487507" y="4455753"/>
            <a:ext cx="1596719" cy="84369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中长期</a:t>
            </a:r>
          </a:p>
        </p:txBody>
      </p:sp>
      <p:sp>
        <p:nvSpPr>
          <p:cNvPr id="99" name="左大括号 98">
            <a:extLst>
              <a:ext uri="{FF2B5EF4-FFF2-40B4-BE49-F238E27FC236}">
                <a16:creationId xmlns:a16="http://schemas.microsoft.com/office/drawing/2014/main" id="{5CB829E5-93DD-4802-B417-07A3E5D7776D}"/>
              </a:ext>
            </a:extLst>
          </p:cNvPr>
          <p:cNvSpPr/>
          <p:nvPr/>
        </p:nvSpPr>
        <p:spPr>
          <a:xfrm>
            <a:off x="5142069" y="944568"/>
            <a:ext cx="532770" cy="1717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8CE4FA2-CC30-401D-AC35-BAC689FB1AD8}"/>
              </a:ext>
            </a:extLst>
          </p:cNvPr>
          <p:cNvSpPr txBox="1"/>
          <p:nvPr/>
        </p:nvSpPr>
        <p:spPr>
          <a:xfrm>
            <a:off x="5770346" y="783216"/>
            <a:ext cx="39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打折促销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08EAB03-1FD4-4582-8F22-26002D4E0905}"/>
              </a:ext>
            </a:extLst>
          </p:cNvPr>
          <p:cNvSpPr txBox="1"/>
          <p:nvPr/>
        </p:nvSpPr>
        <p:spPr>
          <a:xfrm>
            <a:off x="5740763" y="2359160"/>
            <a:ext cx="3986041" cy="37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C.</a:t>
            </a:r>
            <a:r>
              <a:rPr lang="zh-CN" altLang="en-US" dirty="0">
                <a:solidFill>
                  <a:schemeClr val="bg1"/>
                </a:solidFill>
              </a:rPr>
              <a:t>线下宣传（如海报传单等）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D235394-8B5A-4DD8-A758-F3991C8637A4}"/>
              </a:ext>
            </a:extLst>
          </p:cNvPr>
          <p:cNvSpPr txBox="1"/>
          <p:nvPr/>
        </p:nvSpPr>
        <p:spPr>
          <a:xfrm>
            <a:off x="5770346" y="1299717"/>
            <a:ext cx="382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第三方平台（如大众点评、美团等）宣传与互联网宣传（成立公众号、转发朋友圈集赞等）</a:t>
            </a:r>
          </a:p>
        </p:txBody>
      </p:sp>
      <p:sp>
        <p:nvSpPr>
          <p:cNvPr id="103" name="左大括号 102">
            <a:extLst>
              <a:ext uri="{FF2B5EF4-FFF2-40B4-BE49-F238E27FC236}">
                <a16:creationId xmlns:a16="http://schemas.microsoft.com/office/drawing/2014/main" id="{62CC6E26-D0F2-47F3-8904-7914463A3C8B}"/>
              </a:ext>
            </a:extLst>
          </p:cNvPr>
          <p:cNvSpPr/>
          <p:nvPr/>
        </p:nvSpPr>
        <p:spPr>
          <a:xfrm>
            <a:off x="5115812" y="3248717"/>
            <a:ext cx="614968" cy="3284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75C06CB-2CE2-492D-BD30-09A9FDB7A39F}"/>
              </a:ext>
            </a:extLst>
          </p:cNvPr>
          <p:cNvSpPr txBox="1"/>
          <p:nvPr/>
        </p:nvSpPr>
        <p:spPr>
          <a:xfrm>
            <a:off x="5788531" y="3091377"/>
            <a:ext cx="38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推广经典项目，扩大会员活动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020E9B2-F95A-4191-A339-3DB1274A9B79}"/>
              </a:ext>
            </a:extLst>
          </p:cNvPr>
          <p:cNvSpPr txBox="1"/>
          <p:nvPr/>
        </p:nvSpPr>
        <p:spPr>
          <a:xfrm>
            <a:off x="5800201" y="3695217"/>
            <a:ext cx="536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中期拓展阶段通过“天津大学生联盟”  进行拓展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D0EED2-C5D1-46C2-8844-62D56A144188}"/>
              </a:ext>
            </a:extLst>
          </p:cNvPr>
          <p:cNvSpPr txBox="1"/>
          <p:nvPr/>
        </p:nvSpPr>
        <p:spPr>
          <a:xfrm>
            <a:off x="5786475" y="4298719"/>
            <a:ext cx="487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C.</a:t>
            </a:r>
            <a:r>
              <a:rPr lang="zh-CN" altLang="en-US" dirty="0">
                <a:solidFill>
                  <a:schemeClr val="bg1"/>
                </a:solidFill>
              </a:rPr>
              <a:t>招募广告商，降低成本、扩大影响力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F52D70C-0B56-4589-ACD9-B681F2092B07}"/>
              </a:ext>
            </a:extLst>
          </p:cNvPr>
          <p:cNvSpPr txBox="1"/>
          <p:nvPr/>
        </p:nvSpPr>
        <p:spPr>
          <a:xfrm>
            <a:off x="5780722" y="4896118"/>
            <a:ext cx="51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D.</a:t>
            </a:r>
            <a:r>
              <a:rPr lang="zh-CN" altLang="en-US" dirty="0">
                <a:solidFill>
                  <a:schemeClr val="bg1"/>
                </a:solidFill>
              </a:rPr>
              <a:t>与企业合作，让企业员工免费获得体验机会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F75A140-8937-4CF9-B539-8C46C03F0CC3}"/>
              </a:ext>
            </a:extLst>
          </p:cNvPr>
          <p:cNvSpPr txBox="1"/>
          <p:nvPr/>
        </p:nvSpPr>
        <p:spPr>
          <a:xfrm>
            <a:off x="5771698" y="5548966"/>
            <a:ext cx="51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E.</a:t>
            </a:r>
            <a:r>
              <a:rPr lang="zh-CN" altLang="en-US" dirty="0">
                <a:solidFill>
                  <a:schemeClr val="bg1"/>
                </a:solidFill>
              </a:rPr>
              <a:t>利用部分收益投资公益项目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稳固品牌形象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59524F5-2D9C-4FD5-B7F2-2D3E0531F127}"/>
              </a:ext>
            </a:extLst>
          </p:cNvPr>
          <p:cNvSpPr txBox="1"/>
          <p:nvPr/>
        </p:nvSpPr>
        <p:spPr>
          <a:xfrm>
            <a:off x="5762261" y="6160650"/>
            <a:ext cx="51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F.</a:t>
            </a:r>
            <a:r>
              <a:rPr lang="zh-CN" altLang="en-US" dirty="0">
                <a:solidFill>
                  <a:schemeClr val="bg1"/>
                </a:solidFill>
              </a:rPr>
              <a:t>邀请外部资本加盟，推动产品做大做强</a:t>
            </a:r>
          </a:p>
        </p:txBody>
      </p:sp>
    </p:spTree>
    <p:extLst>
      <p:ext uri="{BB962C8B-B14F-4D97-AF65-F5344CB8AC3E}">
        <p14:creationId xmlns:p14="http://schemas.microsoft.com/office/powerpoint/2010/main" val="337517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 animBg="1"/>
      <p:bldP spid="41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D0821D-7D2B-4EB7-9F67-CBCA3CBBA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C90F01-F2C2-410A-8BE1-98C7A0C8B95D}"/>
              </a:ext>
            </a:extLst>
          </p:cNvPr>
          <p:cNvSpPr txBox="1"/>
          <p:nvPr/>
        </p:nvSpPr>
        <p:spPr>
          <a:xfrm>
            <a:off x="456262" y="248107"/>
            <a:ext cx="6566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九、盈利点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4D717-A6A7-4869-B677-CC5AD2B3772C}"/>
              </a:ext>
            </a:extLst>
          </p:cNvPr>
          <p:cNvSpPr/>
          <p:nvPr/>
        </p:nvSpPr>
        <p:spPr>
          <a:xfrm>
            <a:off x="1449421" y="1400782"/>
            <a:ext cx="9134273" cy="36702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UcPeriod"/>
            </a:pPr>
            <a:r>
              <a:rPr lang="zh-CN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依靠独处空间内部消耗时长进行收费。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UcPeriod"/>
            </a:pPr>
            <a:r>
              <a:rPr lang="zh-CN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通过与其他企业合作进行广告代言从而获取利润。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UcPeriod"/>
            </a:pPr>
            <a:r>
              <a:rPr lang="zh-CN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空间内部自营部分小商品，如饮料等，进行盈利。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UcPeriod"/>
            </a:pPr>
            <a:r>
              <a:rPr lang="zh-CN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心理咨询收费，通过对有需求的用户进行心理疏导从而获取利润</a:t>
            </a:r>
            <a:r>
              <a:rPr lang="zh-CN" altLang="zh-CN" sz="24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92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D0821D-7D2B-4EB7-9F67-CBCA3CBBA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69"/>
            <a:ext cx="12192000" cy="68746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C90F01-F2C2-410A-8BE1-98C7A0C8B95D}"/>
              </a:ext>
            </a:extLst>
          </p:cNvPr>
          <p:cNvSpPr txBox="1"/>
          <p:nvPr/>
        </p:nvSpPr>
        <p:spPr>
          <a:xfrm>
            <a:off x="291162" y="232031"/>
            <a:ext cx="6122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十、技术辅助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4C701A-1359-44FE-8FA6-7B54F2CBFF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8" t="9162"/>
          <a:stretch/>
        </p:blipFill>
        <p:spPr>
          <a:xfrm>
            <a:off x="1079770" y="1001472"/>
            <a:ext cx="10471555" cy="62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D0821D-7D2B-4EB7-9F67-CBCA3CBBA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69"/>
            <a:ext cx="12192000" cy="68746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C90F01-F2C2-410A-8BE1-98C7A0C8B95D}"/>
              </a:ext>
            </a:extLst>
          </p:cNvPr>
          <p:cNvSpPr txBox="1"/>
          <p:nvPr/>
        </p:nvSpPr>
        <p:spPr>
          <a:xfrm>
            <a:off x="291162" y="232031"/>
            <a:ext cx="6566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十一、团队组成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63CC2E7-4DFA-4EC1-823C-6A7345D87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67939"/>
              </p:ext>
            </p:extLst>
          </p:nvPr>
        </p:nvGraphicFramePr>
        <p:xfrm>
          <a:off x="1051874" y="1001472"/>
          <a:ext cx="10088251" cy="51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7614">
                  <a:extLst>
                    <a:ext uri="{9D8B030D-6E8A-4147-A177-3AD203B41FA5}">
                      <a16:colId xmlns:a16="http://schemas.microsoft.com/office/drawing/2014/main" val="2864258553"/>
                    </a:ext>
                  </a:extLst>
                </a:gridCol>
                <a:gridCol w="1277046">
                  <a:extLst>
                    <a:ext uri="{9D8B030D-6E8A-4147-A177-3AD203B41FA5}">
                      <a16:colId xmlns:a16="http://schemas.microsoft.com/office/drawing/2014/main" val="2206645616"/>
                    </a:ext>
                  </a:extLst>
                </a:gridCol>
                <a:gridCol w="1555422">
                  <a:extLst>
                    <a:ext uri="{9D8B030D-6E8A-4147-A177-3AD203B41FA5}">
                      <a16:colId xmlns:a16="http://schemas.microsoft.com/office/drawing/2014/main" val="756873670"/>
                    </a:ext>
                  </a:extLst>
                </a:gridCol>
                <a:gridCol w="2328529">
                  <a:extLst>
                    <a:ext uri="{9D8B030D-6E8A-4147-A177-3AD203B41FA5}">
                      <a16:colId xmlns:a16="http://schemas.microsoft.com/office/drawing/2014/main" val="382885585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3909831960"/>
                    </a:ext>
                  </a:extLst>
                </a:gridCol>
                <a:gridCol w="1629440">
                  <a:extLst>
                    <a:ext uri="{9D8B030D-6E8A-4147-A177-3AD203B41FA5}">
                      <a16:colId xmlns:a16="http://schemas.microsoft.com/office/drawing/2014/main" val="2764742682"/>
                    </a:ext>
                  </a:extLst>
                </a:gridCol>
              </a:tblGrid>
              <a:tr h="460154">
                <a:tc rowSpan="11">
                  <a:txBody>
                    <a:bodyPr/>
                    <a:lstStyle/>
                    <a:p>
                      <a:pPr marL="6350" indent="355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团队负责人与</a:t>
                      </a:r>
                    </a:p>
                    <a:p>
                      <a:pPr marL="6350" indent="355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团队</a:t>
                      </a:r>
                    </a:p>
                    <a:p>
                      <a:pPr marL="6350" indent="3556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成员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 rowSpan="2">
                  <a:txBody>
                    <a:bodyPr/>
                    <a:lstStyle/>
                    <a:p>
                      <a:pPr marL="6985"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负责人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350" indent="12700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组别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/>
                </a:tc>
                <a:tc>
                  <a:txBody>
                    <a:bodyPr/>
                    <a:lstStyle/>
                    <a:p>
                      <a:pPr marL="6350" indent="1270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indent="304165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专业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350" indent="1270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年级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4215887920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535940" marR="71755" lvl="1" indent="355600" algn="dist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vert="eaVert"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牛清华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350" indent="1270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经济学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350" indent="12700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</a:t>
                      </a:r>
                      <a:r>
                        <a:rPr lang="zh-CN" sz="1800" kern="100">
                          <a:effectLst/>
                        </a:rPr>
                        <a:t>级本科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1734271506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463550" lvl="1" indent="355600" algn="l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王若瑶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心理学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r>
                        <a:rPr lang="zh-CN" sz="1800" kern="100">
                          <a:effectLst/>
                        </a:rPr>
                        <a:t>级研究生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1283863550"/>
                  </a:ext>
                </a:extLst>
              </a:tr>
              <a:tr h="388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李卉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</a:t>
                      </a:r>
                      <a:r>
                        <a:rPr lang="zh-CN" sz="1800" kern="100">
                          <a:effectLst/>
                        </a:rPr>
                        <a:t>经管法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</a:t>
                      </a:r>
                      <a:r>
                        <a:rPr lang="zh-CN" sz="1800" kern="100">
                          <a:effectLst/>
                        </a:rPr>
                        <a:t>级本科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2787789050"/>
                  </a:ext>
                </a:extLst>
              </a:tr>
              <a:tr h="4363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龙志奇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公共管理类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</a:t>
                      </a:r>
                      <a:r>
                        <a:rPr lang="zh-CN" sz="1800" kern="100" dirty="0">
                          <a:effectLst/>
                        </a:rPr>
                        <a:t>级本科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1752075586"/>
                  </a:ext>
                </a:extLst>
              </a:tr>
              <a:tr h="291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谭佩宜 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工商管理类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</a:t>
                      </a:r>
                      <a:r>
                        <a:rPr lang="zh-CN" sz="1800" kern="100">
                          <a:effectLst/>
                        </a:rPr>
                        <a:t>级本科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613680357"/>
                  </a:ext>
                </a:extLst>
              </a:tr>
              <a:tr h="457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1630" marR="95885" lvl="0" indent="355600" algn="di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vert="eaVert"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袁阳梦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</a:t>
                      </a:r>
                      <a:r>
                        <a:rPr lang="zh-CN" sz="1800" kern="100" dirty="0">
                          <a:effectLst/>
                        </a:rPr>
                        <a:t>级研究生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3665744359"/>
                  </a:ext>
                </a:extLst>
              </a:tr>
              <a:tr h="563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余茂杰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设计学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</a:t>
                      </a:r>
                      <a:r>
                        <a:rPr lang="zh-CN" sz="1800" kern="100" dirty="0">
                          <a:effectLst/>
                        </a:rPr>
                        <a:t>级本科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1238102817"/>
                  </a:ext>
                </a:extLst>
              </a:tr>
              <a:tr h="7924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623310" marR="95885" indent="3556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vert="eaVert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阳铠行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软件工程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r>
                        <a:rPr lang="zh-CN" sz="1800" kern="100">
                          <a:effectLst/>
                        </a:rPr>
                        <a:t>级本科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1867508012"/>
                  </a:ext>
                </a:extLst>
              </a:tr>
              <a:tr h="5670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申峻宇</a:t>
                      </a:r>
                    </a:p>
                    <a:p>
                      <a:pPr marL="6985" indent="3556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软件工程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r>
                        <a:rPr lang="zh-CN" sz="1800" kern="100" dirty="0">
                          <a:effectLst/>
                        </a:rPr>
                        <a:t>级本科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2940355497"/>
                  </a:ext>
                </a:extLst>
              </a:tr>
              <a:tr h="5284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indent="1270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曹亮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软件工程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tc>
                  <a:txBody>
                    <a:bodyPr/>
                    <a:lstStyle/>
                    <a:p>
                      <a:pPr marL="6985" indent="1270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r>
                        <a:rPr lang="zh-CN" sz="1800" kern="100" dirty="0">
                          <a:effectLst/>
                        </a:rPr>
                        <a:t>级本科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0" marR="17680" marT="0" marB="0" anchor="ctr"/>
                </a:tc>
                <a:extLst>
                  <a:ext uri="{0D108BD9-81ED-4DB2-BD59-A6C34878D82A}">
                    <a16:rowId xmlns:a16="http://schemas.microsoft.com/office/drawing/2014/main" val="347340540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7C2DF9E-2173-4195-BE97-7DA32B3D89D7}"/>
              </a:ext>
            </a:extLst>
          </p:cNvPr>
          <p:cNvSpPr txBox="1"/>
          <p:nvPr/>
        </p:nvSpPr>
        <p:spPr>
          <a:xfrm>
            <a:off x="4577262" y="3429000"/>
            <a:ext cx="461665" cy="9216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设计组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1CAF49-CC20-4B62-942D-40CAB22EAE51}"/>
              </a:ext>
            </a:extLst>
          </p:cNvPr>
          <p:cNvSpPr txBox="1"/>
          <p:nvPr/>
        </p:nvSpPr>
        <p:spPr>
          <a:xfrm>
            <a:off x="3254301" y="2607013"/>
            <a:ext cx="461665" cy="12548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团队成员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4E9C60-DB8F-4663-B259-E433F5476D23}"/>
              </a:ext>
            </a:extLst>
          </p:cNvPr>
          <p:cNvCxnSpPr>
            <a:cxnSpLocks/>
          </p:cNvCxnSpPr>
          <p:nvPr/>
        </p:nvCxnSpPr>
        <p:spPr>
          <a:xfrm>
            <a:off x="4114800" y="1750979"/>
            <a:ext cx="1585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8E3E5C8-67B2-4B49-B9BE-38A24728F852}"/>
              </a:ext>
            </a:extLst>
          </p:cNvPr>
          <p:cNvSpPr txBox="1"/>
          <p:nvPr/>
        </p:nvSpPr>
        <p:spPr>
          <a:xfrm>
            <a:off x="4577262" y="2019613"/>
            <a:ext cx="461665" cy="12548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策划组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D00EA6-49EF-4637-A972-E5D1BEF80B5D}"/>
              </a:ext>
            </a:extLst>
          </p:cNvPr>
          <p:cNvSpPr txBox="1"/>
          <p:nvPr/>
        </p:nvSpPr>
        <p:spPr>
          <a:xfrm>
            <a:off x="4577262" y="4639716"/>
            <a:ext cx="461665" cy="1050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技术组</a:t>
            </a:r>
          </a:p>
        </p:txBody>
      </p:sp>
    </p:spTree>
    <p:extLst>
      <p:ext uri="{BB962C8B-B14F-4D97-AF65-F5344CB8AC3E}">
        <p14:creationId xmlns:p14="http://schemas.microsoft.com/office/powerpoint/2010/main" val="26913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D0821D-7D2B-4EB7-9F67-CBCA3CBBA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C90F01-F2C2-410A-8BE1-98C7A0C8B95D}"/>
              </a:ext>
            </a:extLst>
          </p:cNvPr>
          <p:cNvSpPr txBox="1"/>
          <p:nvPr/>
        </p:nvSpPr>
        <p:spPr>
          <a:xfrm>
            <a:off x="456262" y="296745"/>
            <a:ext cx="6566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十二、</a:t>
            </a:r>
            <a:r>
              <a:rPr lang="zh-CN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营运阶段安全保障</a:t>
            </a:r>
            <a:endParaRPr lang="zh-CN" altLang="en-US" sz="320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9F8BAD-257A-4DA5-9F0B-B3C38D150910}"/>
              </a:ext>
            </a:extLst>
          </p:cNvPr>
          <p:cNvSpPr txBox="1"/>
          <p:nvPr/>
        </p:nvSpPr>
        <p:spPr>
          <a:xfrm>
            <a:off x="651752" y="1659285"/>
            <a:ext cx="109043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由于本次的移动胶囊仓是团队自己设计的产品，因此产品质量检测是否达标将严格按照国家</a:t>
            </a:r>
            <a:r>
              <a:rPr lang="en-US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ISO</a:t>
            </a:r>
            <a:r>
              <a:rPr lang="zh-CN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质量检测体系要求与生产厂家沟通修改。</a:t>
            </a:r>
          </a:p>
          <a:p>
            <a:r>
              <a:rPr lang="en-US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安全方面主要从移动房屋角度考虑：透气性设计、防风性设计、抗震设计、防漏性设计等等。成品将报送质检机构例如上海钧测检测技术服务有限公司进行检测，产品只要符合国家各项行业标准要求后才能投放市场。</a:t>
            </a:r>
          </a:p>
        </p:txBody>
      </p:sp>
    </p:spTree>
    <p:extLst>
      <p:ext uri="{BB962C8B-B14F-4D97-AF65-F5344CB8AC3E}">
        <p14:creationId xmlns:p14="http://schemas.microsoft.com/office/powerpoint/2010/main" val="33252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C66CF0-F465-434E-8D74-652B5A8C5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4" y="-4537"/>
            <a:ext cx="12319244" cy="687705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13969" y="2192743"/>
            <a:ext cx="8144786" cy="709726"/>
            <a:chOff x="-113969" y="2192743"/>
            <a:chExt cx="8144786" cy="709726"/>
          </a:xfrm>
        </p:grpSpPr>
        <p:sp>
          <p:nvSpPr>
            <p:cNvPr id="8" name="标题 1">
              <a:extLst>
                <a:ext uri="{FF2B5EF4-FFF2-40B4-BE49-F238E27FC236}">
                  <a16:creationId xmlns:a16="http://schemas.microsoft.com/office/drawing/2014/main" id="{C9277B25-2211-447B-995C-2A9AD25794C3}"/>
                </a:ext>
              </a:extLst>
            </p:cNvPr>
            <p:cNvSpPr txBox="1">
              <a:spLocks/>
            </p:cNvSpPr>
            <p:nvPr/>
          </p:nvSpPr>
          <p:spPr>
            <a:xfrm>
              <a:off x="-113969" y="2192743"/>
              <a:ext cx="8144786" cy="70972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5400" b="1" dirty="0">
                  <a:solidFill>
                    <a:schemeClr val="bg1"/>
                  </a:solidFill>
                  <a:latin typeface="+mn-ea"/>
                  <a:ea typeface="+mn-ea"/>
                </a:rPr>
                <a:t>我在</a:t>
              </a:r>
              <a:r>
                <a:rPr lang="en-US" altLang="zh-CN" sz="5400" b="1" dirty="0">
                  <a:solidFill>
                    <a:schemeClr val="bg1"/>
                  </a:solidFill>
                  <a:latin typeface="+mn-ea"/>
                  <a:ea typeface="+mn-ea"/>
                </a:rPr>
                <a:t>  </a:t>
              </a:r>
              <a:r>
                <a:rPr lang="zh-CN" altLang="en-US" sz="5400" b="1" dirty="0">
                  <a:solidFill>
                    <a:schemeClr val="bg1"/>
                  </a:solidFill>
                  <a:latin typeface="+mn-ea"/>
                  <a:ea typeface="+mn-ea"/>
                </a:rPr>
                <a:t>商业计划书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7D342CE-DCFE-4408-BD49-EB6F94C556BA}"/>
                </a:ext>
              </a:extLst>
            </p:cNvPr>
            <p:cNvSpPr/>
            <p:nvPr/>
          </p:nvSpPr>
          <p:spPr>
            <a:xfrm>
              <a:off x="2929390" y="2421514"/>
              <a:ext cx="126092" cy="12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4CE83FE0-75CE-442B-89F9-24B68D95D926}"/>
              </a:ext>
            </a:extLst>
          </p:cNvPr>
          <p:cNvSpPr txBox="1">
            <a:spLocks/>
          </p:cNvSpPr>
          <p:nvPr/>
        </p:nvSpPr>
        <p:spPr>
          <a:xfrm>
            <a:off x="813005" y="2929390"/>
            <a:ext cx="2865316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感谢您的欣赏！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7BA249B-AF11-4F61-A2C1-DD80182A046E}"/>
              </a:ext>
            </a:extLst>
          </p:cNvPr>
          <p:cNvSpPr txBox="1">
            <a:spLocks/>
          </p:cNvSpPr>
          <p:nvPr/>
        </p:nvSpPr>
        <p:spPr>
          <a:xfrm>
            <a:off x="683796" y="5078770"/>
            <a:ext cx="7069944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汇报人：牛清华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ts val="35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时间：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2020.4</a:t>
            </a:r>
            <a:endParaRPr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CBE3E9-C662-4DDA-8272-169FBC5D51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64" r="1164" b="22095"/>
          <a:stretch/>
        </p:blipFill>
        <p:spPr>
          <a:xfrm>
            <a:off x="4348833" y="4303117"/>
            <a:ext cx="1785145" cy="18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6D7253-293E-4BC8-B225-7CC291833C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119" y="0"/>
            <a:ext cx="12301545" cy="693586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D32A739-29FC-4B54-9E61-4F1414485C43}"/>
              </a:ext>
            </a:extLst>
          </p:cNvPr>
          <p:cNvGrpSpPr/>
          <p:nvPr/>
        </p:nvGrpSpPr>
        <p:grpSpPr>
          <a:xfrm>
            <a:off x="-4590441" y="0"/>
            <a:ext cx="21372881" cy="7676679"/>
            <a:chOff x="-4590440" y="-183532"/>
            <a:chExt cx="21372881" cy="767667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E2D73CE-8124-46C1-A2F9-F5FFD45F5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C55D463-45A7-403E-AD8E-99D0C4F17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5EF7EF-911B-4E28-8B9D-5DD94C950653}"/>
              </a:ext>
            </a:extLst>
          </p:cNvPr>
          <p:cNvSpPr txBox="1"/>
          <p:nvPr/>
        </p:nvSpPr>
        <p:spPr>
          <a:xfrm>
            <a:off x="1108938" y="614963"/>
            <a:ext cx="249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1F45FE-7F95-4F61-80B9-00B7F1EAEA36}"/>
              </a:ext>
            </a:extLst>
          </p:cNvPr>
          <p:cNvSpPr txBox="1"/>
          <p:nvPr/>
        </p:nvSpPr>
        <p:spPr>
          <a:xfrm>
            <a:off x="3898946" y="790325"/>
            <a:ext cx="47807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背景及理念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项目概括与产品介绍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市场研究与分析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机会与挑战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目标客户与竞争优势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发展规划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发展战略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市场营销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盈利点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技术辅助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团队组成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+mj-ea"/>
              <a:buAutoNum type="arabicPeriod"/>
            </a:pP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运营阶段安全保障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7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6D7253-293E-4BC8-B225-7CC291833C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3765"/>
            <a:ext cx="12301545" cy="693586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D32A739-29FC-4B54-9E61-4F1414485C43}"/>
              </a:ext>
            </a:extLst>
          </p:cNvPr>
          <p:cNvGrpSpPr/>
          <p:nvPr/>
        </p:nvGrpSpPr>
        <p:grpSpPr>
          <a:xfrm>
            <a:off x="-4590441" y="0"/>
            <a:ext cx="21372881" cy="7676679"/>
            <a:chOff x="-4590440" y="-183532"/>
            <a:chExt cx="21372881" cy="767667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E2D73CE-8124-46C1-A2F9-F5FFD45F5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C55D463-45A7-403E-AD8E-99D0C4F17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C6CF89A-AF26-48D6-A13E-96436FD07F1B}"/>
              </a:ext>
            </a:extLst>
          </p:cNvPr>
          <p:cNvSpPr txBox="1"/>
          <p:nvPr/>
        </p:nvSpPr>
        <p:spPr>
          <a:xfrm>
            <a:off x="362230" y="160974"/>
            <a:ext cx="8608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一、背景及理念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CAF69C-5BFF-486C-8897-03E2D35F7691}"/>
              </a:ext>
            </a:extLst>
          </p:cNvPr>
          <p:cNvSpPr txBox="1"/>
          <p:nvPr/>
        </p:nvSpPr>
        <p:spPr>
          <a:xfrm>
            <a:off x="3218122" y="884249"/>
            <a:ext cx="654623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生活节奏越来越快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工作、生活的压力不断增加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享受生活、回归自我的机会越来越少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忽略内心的真实需求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生活质量与幸福指数急速下降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DA8C30-19D6-4174-9453-26493A7DAD85}"/>
              </a:ext>
            </a:extLst>
          </p:cNvPr>
          <p:cNvSpPr txBox="1"/>
          <p:nvPr/>
        </p:nvSpPr>
        <p:spPr>
          <a:xfrm>
            <a:off x="2988696" y="4825246"/>
            <a:ext cx="4939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产品理念：自在——独行</a:t>
            </a:r>
          </a:p>
          <a:p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F3CEAAF-6E3A-45E4-B874-4340D7817EA4}"/>
              </a:ext>
            </a:extLst>
          </p:cNvPr>
          <p:cNvSpPr/>
          <p:nvPr/>
        </p:nvSpPr>
        <p:spPr>
          <a:xfrm>
            <a:off x="4890053" y="3766457"/>
            <a:ext cx="506896" cy="8154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D0821D-7D2B-4EB7-9F67-CBCA3CBBA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69"/>
            <a:ext cx="12192000" cy="68746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C90F01-F2C2-410A-8BE1-98C7A0C8B95D}"/>
              </a:ext>
            </a:extLst>
          </p:cNvPr>
          <p:cNvSpPr txBox="1"/>
          <p:nvPr/>
        </p:nvSpPr>
        <p:spPr>
          <a:xfrm>
            <a:off x="581498" y="352965"/>
            <a:ext cx="6624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二、项目概括与产品介绍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C531BE-BC6F-4DB1-B443-519432A11167}"/>
              </a:ext>
            </a:extLst>
          </p:cNvPr>
          <p:cNvSpPr/>
          <p:nvPr/>
        </p:nvSpPr>
        <p:spPr>
          <a:xfrm>
            <a:off x="1345659" y="1593720"/>
            <a:ext cx="8391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140" algn="just"/>
            <a:r>
              <a:rPr lang="zh-CN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“我在”空间本质上是一个可移动舱体，我们计划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首先投放到高校中，得到一定发展后，推入社会</a:t>
            </a:r>
            <a:r>
              <a:rPr lang="zh-CN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投放在城市公共区域，满足人们“随遇随进”的需求。</a:t>
            </a:r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58140" algn="just">
              <a:spcAft>
                <a:spcPts val="0"/>
              </a:spcAft>
            </a:pPr>
            <a:r>
              <a:rPr lang="zh-CN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在空间设计营造一个极富安全感的环境，帮助他们纾解情绪。</a:t>
            </a:r>
          </a:p>
        </p:txBody>
      </p:sp>
    </p:spTree>
    <p:extLst>
      <p:ext uri="{BB962C8B-B14F-4D97-AF65-F5344CB8AC3E}">
        <p14:creationId xmlns:p14="http://schemas.microsoft.com/office/powerpoint/2010/main" val="28998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顶角 60">
            <a:extLst>
              <a:ext uri="{FF2B5EF4-FFF2-40B4-BE49-F238E27FC236}">
                <a16:creationId xmlns:a16="http://schemas.microsoft.com/office/drawing/2014/main" id="{E2FF3935-3444-4AF9-9AE6-8F9898E9CC9F}"/>
              </a:ext>
            </a:extLst>
          </p:cNvPr>
          <p:cNvSpPr/>
          <p:nvPr/>
        </p:nvSpPr>
        <p:spPr>
          <a:xfrm flipV="1">
            <a:off x="6945305" y="4824296"/>
            <a:ext cx="3041537" cy="2336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" name="矩形: 圆顶角 61">
            <a:extLst>
              <a:ext uri="{FF2B5EF4-FFF2-40B4-BE49-F238E27FC236}">
                <a16:creationId xmlns:a16="http://schemas.microsoft.com/office/drawing/2014/main" id="{D19370A3-5D1A-43A9-B2BF-F0AF2D50DC1B}"/>
              </a:ext>
            </a:extLst>
          </p:cNvPr>
          <p:cNvSpPr/>
          <p:nvPr/>
        </p:nvSpPr>
        <p:spPr>
          <a:xfrm rot="4599532" flipV="1">
            <a:off x="5170483" y="3391587"/>
            <a:ext cx="2713485" cy="1888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79F603-F283-4911-B4F3-EE7F3272DABC}"/>
              </a:ext>
            </a:extLst>
          </p:cNvPr>
          <p:cNvSpPr/>
          <p:nvPr/>
        </p:nvSpPr>
        <p:spPr>
          <a:xfrm>
            <a:off x="6945305" y="3471932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477346-299E-48BE-BC4D-C42A96C5D547}"/>
              </a:ext>
            </a:extLst>
          </p:cNvPr>
          <p:cNvSpPr/>
          <p:nvPr/>
        </p:nvSpPr>
        <p:spPr>
          <a:xfrm>
            <a:off x="7961305" y="3628342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6CD4812-35A1-44B0-9577-8C027458EB46}"/>
              </a:ext>
            </a:extLst>
          </p:cNvPr>
          <p:cNvSpPr/>
          <p:nvPr/>
        </p:nvSpPr>
        <p:spPr>
          <a:xfrm>
            <a:off x="7425597" y="2366046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2A9B2A-6C87-454F-A4DA-19BF2D82C6D3}"/>
              </a:ext>
            </a:extLst>
          </p:cNvPr>
          <p:cNvSpPr/>
          <p:nvPr/>
        </p:nvSpPr>
        <p:spPr>
          <a:xfrm>
            <a:off x="8660840" y="2347250"/>
            <a:ext cx="1653866" cy="16538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2" name="任意多边形: 形状 66">
            <a:extLst>
              <a:ext uri="{FF2B5EF4-FFF2-40B4-BE49-F238E27FC236}">
                <a16:creationId xmlns:a16="http://schemas.microsoft.com/office/drawing/2014/main" id="{CC220CE1-2280-4DCA-B94B-9F1F9BF7B54C}"/>
              </a:ext>
            </a:extLst>
          </p:cNvPr>
          <p:cNvSpPr>
            <a:spLocks/>
          </p:cNvSpPr>
          <p:nvPr/>
        </p:nvSpPr>
        <p:spPr bwMode="auto">
          <a:xfrm>
            <a:off x="7082917" y="3669371"/>
            <a:ext cx="440588" cy="37232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3" name="任意多边形: 形状 67">
            <a:extLst>
              <a:ext uri="{FF2B5EF4-FFF2-40B4-BE49-F238E27FC236}">
                <a16:creationId xmlns:a16="http://schemas.microsoft.com/office/drawing/2014/main" id="{C16695CC-AF65-48EC-8845-9E1E5BF2E768}"/>
              </a:ext>
            </a:extLst>
          </p:cNvPr>
          <p:cNvSpPr>
            <a:spLocks/>
          </p:cNvSpPr>
          <p:nvPr/>
        </p:nvSpPr>
        <p:spPr bwMode="auto">
          <a:xfrm>
            <a:off x="8238606" y="3948190"/>
            <a:ext cx="446708" cy="377500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4" name="任意多边形: 形状 68">
            <a:extLst>
              <a:ext uri="{FF2B5EF4-FFF2-40B4-BE49-F238E27FC236}">
                <a16:creationId xmlns:a16="http://schemas.microsoft.com/office/drawing/2014/main" id="{CEA74C2C-C0AF-470E-8372-FC9EFB91EB38}"/>
              </a:ext>
            </a:extLst>
          </p:cNvPr>
          <p:cNvSpPr>
            <a:spLocks/>
          </p:cNvSpPr>
          <p:nvPr/>
        </p:nvSpPr>
        <p:spPr bwMode="auto">
          <a:xfrm>
            <a:off x="9269659" y="2895556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5" name="任意多边形: 形状 69">
            <a:extLst>
              <a:ext uri="{FF2B5EF4-FFF2-40B4-BE49-F238E27FC236}">
                <a16:creationId xmlns:a16="http://schemas.microsoft.com/office/drawing/2014/main" id="{0F64FCBA-E11F-48B3-95E0-D5BB3E52B731}"/>
              </a:ext>
            </a:extLst>
          </p:cNvPr>
          <p:cNvSpPr>
            <a:spLocks noChangeAspect="1"/>
          </p:cNvSpPr>
          <p:nvPr/>
        </p:nvSpPr>
        <p:spPr bwMode="auto">
          <a:xfrm>
            <a:off x="7788460" y="2761885"/>
            <a:ext cx="467258" cy="394866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46A2035-58AF-4C53-BED2-32FD8772772C}"/>
              </a:ext>
            </a:extLst>
          </p:cNvPr>
          <p:cNvGrpSpPr/>
          <p:nvPr/>
        </p:nvGrpSpPr>
        <p:grpSpPr>
          <a:xfrm>
            <a:off x="1664721" y="2017277"/>
            <a:ext cx="399214" cy="399214"/>
            <a:chOff x="0" y="0"/>
            <a:chExt cx="767929" cy="767929"/>
          </a:xfrm>
        </p:grpSpPr>
        <p:sp>
          <p:nvSpPr>
            <p:cNvPr id="17" name="任意多边形: 形状 58">
              <a:extLst>
                <a:ext uri="{FF2B5EF4-FFF2-40B4-BE49-F238E27FC236}">
                  <a16:creationId xmlns:a16="http://schemas.microsoft.com/office/drawing/2014/main" id="{44F6344D-352E-4433-9350-92FF912A9997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任意多边形: 形状 59">
              <a:extLst>
                <a:ext uri="{FF2B5EF4-FFF2-40B4-BE49-F238E27FC236}">
                  <a16:creationId xmlns:a16="http://schemas.microsoft.com/office/drawing/2014/main" id="{CFFDA663-DB1A-4854-ACF9-5A781F7ACCE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6E942D-0BB5-47A7-90E6-4D0C2BFC8D35}"/>
              </a:ext>
            </a:extLst>
          </p:cNvPr>
          <p:cNvGrpSpPr/>
          <p:nvPr/>
        </p:nvGrpSpPr>
        <p:grpSpPr>
          <a:xfrm>
            <a:off x="2063934" y="1986637"/>
            <a:ext cx="4745018" cy="700515"/>
            <a:chOff x="6729846" y="3935367"/>
            <a:chExt cx="4745018" cy="70051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4A631D9-F4FE-4B7F-90EB-BB3B180D5EE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FABF4C9-8C03-4A6E-820E-981066A76F17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7A0E8C4-5C6C-401E-B630-D0D8816B59E5}"/>
              </a:ext>
            </a:extLst>
          </p:cNvPr>
          <p:cNvGrpSpPr/>
          <p:nvPr/>
        </p:nvGrpSpPr>
        <p:grpSpPr>
          <a:xfrm>
            <a:off x="1664721" y="2953441"/>
            <a:ext cx="399214" cy="399214"/>
            <a:chOff x="0" y="0"/>
            <a:chExt cx="767929" cy="767929"/>
          </a:xfrm>
        </p:grpSpPr>
        <p:sp>
          <p:nvSpPr>
            <p:cNvPr id="23" name="任意多边形: 形状 52">
              <a:extLst>
                <a:ext uri="{FF2B5EF4-FFF2-40B4-BE49-F238E27FC236}">
                  <a16:creationId xmlns:a16="http://schemas.microsoft.com/office/drawing/2014/main" id="{1E0BB512-392E-4464-9CDC-ABAD77FD9D18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53">
              <a:extLst>
                <a:ext uri="{FF2B5EF4-FFF2-40B4-BE49-F238E27FC236}">
                  <a16:creationId xmlns:a16="http://schemas.microsoft.com/office/drawing/2014/main" id="{250DD80D-01A9-442F-AADC-D39E7DA4A247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9870C1-8559-4437-9B73-3167CC123607}"/>
              </a:ext>
            </a:extLst>
          </p:cNvPr>
          <p:cNvGrpSpPr/>
          <p:nvPr/>
        </p:nvGrpSpPr>
        <p:grpSpPr>
          <a:xfrm>
            <a:off x="2074962" y="2874955"/>
            <a:ext cx="4745018" cy="700515"/>
            <a:chOff x="6729846" y="3935367"/>
            <a:chExt cx="4745018" cy="70051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CD318C-0F06-4C0B-A445-C45B4AF4FB0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5CF01E-8547-477F-BF4A-151D22831EE6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A950E15-9408-4B52-A32A-52898F90CDD1}"/>
              </a:ext>
            </a:extLst>
          </p:cNvPr>
          <p:cNvGrpSpPr/>
          <p:nvPr/>
        </p:nvGrpSpPr>
        <p:grpSpPr>
          <a:xfrm>
            <a:off x="1664721" y="3763273"/>
            <a:ext cx="399214" cy="399214"/>
            <a:chOff x="0" y="0"/>
            <a:chExt cx="767929" cy="767929"/>
          </a:xfrm>
        </p:grpSpPr>
        <p:sp>
          <p:nvSpPr>
            <p:cNvPr id="29" name="任意多边形: 形状 46">
              <a:extLst>
                <a:ext uri="{FF2B5EF4-FFF2-40B4-BE49-F238E27FC236}">
                  <a16:creationId xmlns:a16="http://schemas.microsoft.com/office/drawing/2014/main" id="{20D3C1D1-7D36-419B-98B0-8D431A26BC0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47">
              <a:extLst>
                <a:ext uri="{FF2B5EF4-FFF2-40B4-BE49-F238E27FC236}">
                  <a16:creationId xmlns:a16="http://schemas.microsoft.com/office/drawing/2014/main" id="{6BCA23C0-85B2-4225-B201-47A067018E36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7728F7B-CEFE-4196-8614-F0F2476DFB7A}"/>
              </a:ext>
            </a:extLst>
          </p:cNvPr>
          <p:cNvGrpSpPr/>
          <p:nvPr/>
        </p:nvGrpSpPr>
        <p:grpSpPr>
          <a:xfrm>
            <a:off x="2063934" y="3763273"/>
            <a:ext cx="4745018" cy="700515"/>
            <a:chOff x="6729846" y="3935367"/>
            <a:chExt cx="4745018" cy="70051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469AF5-94AE-49DB-AB93-28AFE3C3AE75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A539A2-84B1-4426-B623-BB90EBF360F1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4B84E27-F59F-4335-87A5-664E2EF27D3A}"/>
              </a:ext>
            </a:extLst>
          </p:cNvPr>
          <p:cNvGrpSpPr/>
          <p:nvPr/>
        </p:nvGrpSpPr>
        <p:grpSpPr>
          <a:xfrm>
            <a:off x="1664721" y="4651590"/>
            <a:ext cx="399214" cy="399214"/>
            <a:chOff x="0" y="0"/>
            <a:chExt cx="767929" cy="767929"/>
          </a:xfrm>
        </p:grpSpPr>
        <p:sp>
          <p:nvSpPr>
            <p:cNvPr id="35" name="任意多边形: 形状 40">
              <a:extLst>
                <a:ext uri="{FF2B5EF4-FFF2-40B4-BE49-F238E27FC236}">
                  <a16:creationId xmlns:a16="http://schemas.microsoft.com/office/drawing/2014/main" id="{826971D8-A8DB-4931-90D9-381CE5C8A4C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41">
              <a:extLst>
                <a:ext uri="{FF2B5EF4-FFF2-40B4-BE49-F238E27FC236}">
                  <a16:creationId xmlns:a16="http://schemas.microsoft.com/office/drawing/2014/main" id="{61EA22A5-1B06-4960-BAE2-C8926588D0B4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C0764A-121A-4A3B-BBC1-52EFABC67976}"/>
              </a:ext>
            </a:extLst>
          </p:cNvPr>
          <p:cNvGrpSpPr/>
          <p:nvPr/>
        </p:nvGrpSpPr>
        <p:grpSpPr>
          <a:xfrm>
            <a:off x="2063934" y="4651590"/>
            <a:ext cx="4745018" cy="700515"/>
            <a:chOff x="6729846" y="3935367"/>
            <a:chExt cx="4745018" cy="70051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9A98F83-68E8-40BF-825A-EBA9AE4D6CA9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AE1F6FA-DC4C-4263-9FCB-EC11BEEA04A1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E0D4CEE2-28E5-44E6-8D35-03C580BC7DF7}"/>
              </a:ext>
            </a:extLst>
          </p:cNvPr>
          <p:cNvSpPr/>
          <p:nvPr/>
        </p:nvSpPr>
        <p:spPr>
          <a:xfrm>
            <a:off x="6945305" y="3488334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78D3F28-A272-45E7-A598-79303D3D875E}"/>
              </a:ext>
            </a:extLst>
          </p:cNvPr>
          <p:cNvSpPr/>
          <p:nvPr/>
        </p:nvSpPr>
        <p:spPr>
          <a:xfrm>
            <a:off x="7425597" y="2382448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F518917-191F-4724-91E3-455488E42FB1}"/>
              </a:ext>
            </a:extLst>
          </p:cNvPr>
          <p:cNvGrpSpPr/>
          <p:nvPr/>
        </p:nvGrpSpPr>
        <p:grpSpPr>
          <a:xfrm>
            <a:off x="1664721" y="2033679"/>
            <a:ext cx="399214" cy="399214"/>
            <a:chOff x="0" y="0"/>
            <a:chExt cx="767929" cy="767929"/>
          </a:xfrm>
        </p:grpSpPr>
        <p:sp>
          <p:nvSpPr>
            <p:cNvPr id="43" name="任意多边形: 形状 58">
              <a:extLst>
                <a:ext uri="{FF2B5EF4-FFF2-40B4-BE49-F238E27FC236}">
                  <a16:creationId xmlns:a16="http://schemas.microsoft.com/office/drawing/2014/main" id="{5EC5F43D-D99F-4FF9-8E9E-6D66FABAF14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59">
              <a:extLst>
                <a:ext uri="{FF2B5EF4-FFF2-40B4-BE49-F238E27FC236}">
                  <a16:creationId xmlns:a16="http://schemas.microsoft.com/office/drawing/2014/main" id="{E7EC33F9-8E06-4453-8E36-EC0E4C544FF0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71C2B3A-2EDA-4AC0-8B93-F545445B840A}"/>
              </a:ext>
            </a:extLst>
          </p:cNvPr>
          <p:cNvGrpSpPr/>
          <p:nvPr/>
        </p:nvGrpSpPr>
        <p:grpSpPr>
          <a:xfrm>
            <a:off x="2063934" y="2003039"/>
            <a:ext cx="4745018" cy="700515"/>
            <a:chOff x="6729846" y="3935367"/>
            <a:chExt cx="4745018" cy="70051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6881347-8305-4EDC-BF0C-2C76B0B112BB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73BF73B-70DF-45DC-B83A-2F8EE6A87D8D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C1A0489-037A-46EC-80A7-3A6B6B04DDEB}"/>
              </a:ext>
            </a:extLst>
          </p:cNvPr>
          <p:cNvGrpSpPr/>
          <p:nvPr/>
        </p:nvGrpSpPr>
        <p:grpSpPr>
          <a:xfrm>
            <a:off x="1664721" y="2969843"/>
            <a:ext cx="399214" cy="399214"/>
            <a:chOff x="0" y="0"/>
            <a:chExt cx="767929" cy="767929"/>
          </a:xfrm>
        </p:grpSpPr>
        <p:sp>
          <p:nvSpPr>
            <p:cNvPr id="49" name="任意多边形: 形状 52">
              <a:extLst>
                <a:ext uri="{FF2B5EF4-FFF2-40B4-BE49-F238E27FC236}">
                  <a16:creationId xmlns:a16="http://schemas.microsoft.com/office/drawing/2014/main" id="{ED1A37C5-60F0-44AE-A286-52FE8DA1FA9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53">
              <a:extLst>
                <a:ext uri="{FF2B5EF4-FFF2-40B4-BE49-F238E27FC236}">
                  <a16:creationId xmlns:a16="http://schemas.microsoft.com/office/drawing/2014/main" id="{C401D189-3795-4A62-8308-525BADC9A18D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502D38C-E0F7-4B65-AD12-32CB95A212ED}"/>
              </a:ext>
            </a:extLst>
          </p:cNvPr>
          <p:cNvGrpSpPr/>
          <p:nvPr/>
        </p:nvGrpSpPr>
        <p:grpSpPr>
          <a:xfrm>
            <a:off x="2074962" y="2891357"/>
            <a:ext cx="4745018" cy="700515"/>
            <a:chOff x="6729846" y="3935367"/>
            <a:chExt cx="4745018" cy="70051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129C1A2-8DB0-495F-82C3-F5707308C2A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4177FF0-2F85-4A1B-BC0F-B5F016D80392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3C28B97-336A-406B-988A-AB0C5BDE5E59}"/>
              </a:ext>
            </a:extLst>
          </p:cNvPr>
          <p:cNvGrpSpPr/>
          <p:nvPr/>
        </p:nvGrpSpPr>
        <p:grpSpPr>
          <a:xfrm>
            <a:off x="1664721" y="3779675"/>
            <a:ext cx="399214" cy="399214"/>
            <a:chOff x="0" y="0"/>
            <a:chExt cx="767929" cy="767929"/>
          </a:xfrm>
        </p:grpSpPr>
        <p:sp>
          <p:nvSpPr>
            <p:cNvPr id="55" name="任意多边形: 形状 46">
              <a:extLst>
                <a:ext uri="{FF2B5EF4-FFF2-40B4-BE49-F238E27FC236}">
                  <a16:creationId xmlns:a16="http://schemas.microsoft.com/office/drawing/2014/main" id="{DB2FFC75-99D1-4967-AA70-D14BF635649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47">
              <a:extLst>
                <a:ext uri="{FF2B5EF4-FFF2-40B4-BE49-F238E27FC236}">
                  <a16:creationId xmlns:a16="http://schemas.microsoft.com/office/drawing/2014/main" id="{FE0190A6-10B3-4745-B243-43459458E8CC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6CA2624-C594-44B1-AE78-3AB8EAEEF6F7}"/>
              </a:ext>
            </a:extLst>
          </p:cNvPr>
          <p:cNvGrpSpPr/>
          <p:nvPr/>
        </p:nvGrpSpPr>
        <p:grpSpPr>
          <a:xfrm>
            <a:off x="2063934" y="3779675"/>
            <a:ext cx="4745018" cy="700515"/>
            <a:chOff x="6729846" y="3935367"/>
            <a:chExt cx="4745018" cy="700515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CD6AF88-38D0-47C7-9321-C13D1367AE06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B9E1045-2E07-4EC2-9C0B-A62F39D78049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CB5ED8F-3978-46DC-BAB6-5871758ADAC1}"/>
              </a:ext>
            </a:extLst>
          </p:cNvPr>
          <p:cNvGrpSpPr/>
          <p:nvPr/>
        </p:nvGrpSpPr>
        <p:grpSpPr>
          <a:xfrm>
            <a:off x="1664721" y="4667992"/>
            <a:ext cx="399214" cy="399214"/>
            <a:chOff x="0" y="0"/>
            <a:chExt cx="767929" cy="767929"/>
          </a:xfrm>
        </p:grpSpPr>
        <p:sp>
          <p:nvSpPr>
            <p:cNvPr id="61" name="任意多边形: 形状 40">
              <a:extLst>
                <a:ext uri="{FF2B5EF4-FFF2-40B4-BE49-F238E27FC236}">
                  <a16:creationId xmlns:a16="http://schemas.microsoft.com/office/drawing/2014/main" id="{E8F69EC7-F62A-4D93-821D-5E8CDBE39939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41">
              <a:extLst>
                <a:ext uri="{FF2B5EF4-FFF2-40B4-BE49-F238E27FC236}">
                  <a16:creationId xmlns:a16="http://schemas.microsoft.com/office/drawing/2014/main" id="{FE64926C-CD31-4CDC-8B7D-C76BB4CA169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95ECCE-4C8C-4D09-9BCA-3B230BA09F52}"/>
              </a:ext>
            </a:extLst>
          </p:cNvPr>
          <p:cNvGrpSpPr/>
          <p:nvPr/>
        </p:nvGrpSpPr>
        <p:grpSpPr>
          <a:xfrm>
            <a:off x="2063934" y="4667992"/>
            <a:ext cx="4745018" cy="700515"/>
            <a:chOff x="6729846" y="3935367"/>
            <a:chExt cx="4745018" cy="70051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6CDD37-7B89-40F6-8569-4FA76C66B2BA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1382624-C353-4648-96C2-B314661A3812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8512AC09-E902-43BA-AF1C-C16724453A08}"/>
              </a:ext>
            </a:extLst>
          </p:cNvPr>
          <p:cNvSpPr/>
          <p:nvPr/>
        </p:nvSpPr>
        <p:spPr>
          <a:xfrm>
            <a:off x="7987584" y="3819349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8" name="任意多边形: 形状 68">
            <a:extLst>
              <a:ext uri="{FF2B5EF4-FFF2-40B4-BE49-F238E27FC236}">
                <a16:creationId xmlns:a16="http://schemas.microsoft.com/office/drawing/2014/main" id="{7E94090C-A893-4016-B59A-7784A12D1023}"/>
              </a:ext>
            </a:extLst>
          </p:cNvPr>
          <p:cNvSpPr>
            <a:spLocks/>
          </p:cNvSpPr>
          <p:nvPr/>
        </p:nvSpPr>
        <p:spPr bwMode="auto">
          <a:xfrm>
            <a:off x="9295938" y="3086563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5FC0A48-63F6-48F5-B2D3-1E10CDC98180}"/>
              </a:ext>
            </a:extLst>
          </p:cNvPr>
          <p:cNvSpPr/>
          <p:nvPr/>
        </p:nvSpPr>
        <p:spPr>
          <a:xfrm>
            <a:off x="6971584" y="3679341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E5BF196-9FB3-485D-9552-ACF5E69F5349}"/>
              </a:ext>
            </a:extLst>
          </p:cNvPr>
          <p:cNvSpPr/>
          <p:nvPr/>
        </p:nvSpPr>
        <p:spPr>
          <a:xfrm>
            <a:off x="7451876" y="2573455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1EC7CF8-6477-4859-B532-0B6F3F0DBC55}"/>
              </a:ext>
            </a:extLst>
          </p:cNvPr>
          <p:cNvGrpSpPr/>
          <p:nvPr/>
        </p:nvGrpSpPr>
        <p:grpSpPr>
          <a:xfrm>
            <a:off x="1691000" y="2224686"/>
            <a:ext cx="399214" cy="399214"/>
            <a:chOff x="0" y="0"/>
            <a:chExt cx="767929" cy="767929"/>
          </a:xfrm>
        </p:grpSpPr>
        <p:sp>
          <p:nvSpPr>
            <p:cNvPr id="72" name="任意多边形: 形状 58">
              <a:extLst>
                <a:ext uri="{FF2B5EF4-FFF2-40B4-BE49-F238E27FC236}">
                  <a16:creationId xmlns:a16="http://schemas.microsoft.com/office/drawing/2014/main" id="{AB0C16F9-EE8A-4413-B7DF-9E851A1595C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59">
              <a:extLst>
                <a:ext uri="{FF2B5EF4-FFF2-40B4-BE49-F238E27FC236}">
                  <a16:creationId xmlns:a16="http://schemas.microsoft.com/office/drawing/2014/main" id="{57B0F072-FC14-48C4-A806-C433ED11E52F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4F70AD3-D745-4AB6-887A-FE38B3FFB8B8}"/>
              </a:ext>
            </a:extLst>
          </p:cNvPr>
          <p:cNvGrpSpPr/>
          <p:nvPr/>
        </p:nvGrpSpPr>
        <p:grpSpPr>
          <a:xfrm>
            <a:off x="2090213" y="2194046"/>
            <a:ext cx="4745018" cy="700515"/>
            <a:chOff x="6729846" y="3935367"/>
            <a:chExt cx="4745018" cy="70051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8E71022-2C5D-4BD5-B666-D100F45B021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703E1F5-EA71-4821-81A2-8F6EF6A6C1A9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F91CAFA-E0D4-48F3-AFE0-C06030A355A5}"/>
              </a:ext>
            </a:extLst>
          </p:cNvPr>
          <p:cNvGrpSpPr/>
          <p:nvPr/>
        </p:nvGrpSpPr>
        <p:grpSpPr>
          <a:xfrm>
            <a:off x="1691000" y="3160850"/>
            <a:ext cx="399214" cy="399214"/>
            <a:chOff x="0" y="0"/>
            <a:chExt cx="767929" cy="767929"/>
          </a:xfrm>
        </p:grpSpPr>
        <p:sp>
          <p:nvSpPr>
            <p:cNvPr id="78" name="任意多边形: 形状 52">
              <a:extLst>
                <a:ext uri="{FF2B5EF4-FFF2-40B4-BE49-F238E27FC236}">
                  <a16:creationId xmlns:a16="http://schemas.microsoft.com/office/drawing/2014/main" id="{C5C5FC3D-2481-484A-979B-E30FCEC2BE3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53">
              <a:extLst>
                <a:ext uri="{FF2B5EF4-FFF2-40B4-BE49-F238E27FC236}">
                  <a16:creationId xmlns:a16="http://schemas.microsoft.com/office/drawing/2014/main" id="{F9258F25-3998-453D-91DA-A98C878CBE5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5A6E276-EF8E-45CE-835C-31F1A6E88E4B}"/>
              </a:ext>
            </a:extLst>
          </p:cNvPr>
          <p:cNvGrpSpPr/>
          <p:nvPr/>
        </p:nvGrpSpPr>
        <p:grpSpPr>
          <a:xfrm>
            <a:off x="2101241" y="3082364"/>
            <a:ext cx="4745018" cy="700515"/>
            <a:chOff x="6729846" y="3935367"/>
            <a:chExt cx="4745018" cy="700515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E0F3C0F-7787-4ABA-A3C3-345E2628A4D7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292AC2C-F425-44A7-80B9-225C446910A4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44E3B9F-003A-41FC-AB77-9E55B0DA9E06}"/>
              </a:ext>
            </a:extLst>
          </p:cNvPr>
          <p:cNvGrpSpPr/>
          <p:nvPr/>
        </p:nvGrpSpPr>
        <p:grpSpPr>
          <a:xfrm>
            <a:off x="1691000" y="3970682"/>
            <a:ext cx="399214" cy="399214"/>
            <a:chOff x="0" y="0"/>
            <a:chExt cx="767929" cy="767929"/>
          </a:xfrm>
        </p:grpSpPr>
        <p:sp>
          <p:nvSpPr>
            <p:cNvPr id="84" name="任意多边形: 形状 46">
              <a:extLst>
                <a:ext uri="{FF2B5EF4-FFF2-40B4-BE49-F238E27FC236}">
                  <a16:creationId xmlns:a16="http://schemas.microsoft.com/office/drawing/2014/main" id="{E84CE862-FE08-4BEF-A5CB-C325DBC050CB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47">
              <a:extLst>
                <a:ext uri="{FF2B5EF4-FFF2-40B4-BE49-F238E27FC236}">
                  <a16:creationId xmlns:a16="http://schemas.microsoft.com/office/drawing/2014/main" id="{08DE0620-37D3-4114-8B3B-731867FED3A5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C6026C6-D336-43A6-A9D3-D70EE7F9C3AC}"/>
              </a:ext>
            </a:extLst>
          </p:cNvPr>
          <p:cNvGrpSpPr/>
          <p:nvPr/>
        </p:nvGrpSpPr>
        <p:grpSpPr>
          <a:xfrm>
            <a:off x="2090213" y="3970682"/>
            <a:ext cx="4745018" cy="700515"/>
            <a:chOff x="6729846" y="3935367"/>
            <a:chExt cx="4745018" cy="700515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C4CD7C6-1EE0-42D0-B173-7F357DC72028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ADBEAA-5BE0-48C5-8811-FCD352E8B5B6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23F6CEC-C76A-467B-BE74-076DB72B80BE}"/>
              </a:ext>
            </a:extLst>
          </p:cNvPr>
          <p:cNvGrpSpPr/>
          <p:nvPr/>
        </p:nvGrpSpPr>
        <p:grpSpPr>
          <a:xfrm>
            <a:off x="1691000" y="4858999"/>
            <a:ext cx="399214" cy="399214"/>
            <a:chOff x="0" y="0"/>
            <a:chExt cx="767929" cy="767929"/>
          </a:xfrm>
        </p:grpSpPr>
        <p:sp>
          <p:nvSpPr>
            <p:cNvPr id="90" name="任意多边形: 形状 40">
              <a:extLst>
                <a:ext uri="{FF2B5EF4-FFF2-40B4-BE49-F238E27FC236}">
                  <a16:creationId xmlns:a16="http://schemas.microsoft.com/office/drawing/2014/main" id="{EBD3C965-B8E7-4746-A628-A7CCB66B681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" name="任意多边形: 形状 41">
              <a:extLst>
                <a:ext uri="{FF2B5EF4-FFF2-40B4-BE49-F238E27FC236}">
                  <a16:creationId xmlns:a16="http://schemas.microsoft.com/office/drawing/2014/main" id="{95B143E9-7EE5-4D80-A5CE-85E8FE35A0D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72C1E01-ACAB-4C72-8543-1AB3F497D231}"/>
              </a:ext>
            </a:extLst>
          </p:cNvPr>
          <p:cNvGrpSpPr/>
          <p:nvPr/>
        </p:nvGrpSpPr>
        <p:grpSpPr>
          <a:xfrm>
            <a:off x="2090213" y="4858999"/>
            <a:ext cx="4745018" cy="700515"/>
            <a:chOff x="6729846" y="3935367"/>
            <a:chExt cx="4745018" cy="70051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36BA229-C015-418C-85E0-5597CB43FE1D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8383713-8D4E-47C5-8688-94C964209AD0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3045DE33-02D4-4C33-B861-4755FFE986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" y="17221"/>
            <a:ext cx="12192000" cy="6874669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5562BBB4-2183-403A-BBD2-7B152398F8FF}"/>
              </a:ext>
            </a:extLst>
          </p:cNvPr>
          <p:cNvSpPr txBox="1"/>
          <p:nvPr/>
        </p:nvSpPr>
        <p:spPr>
          <a:xfrm>
            <a:off x="76649" y="80195"/>
            <a:ext cx="648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二、项目概括与产品介绍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370B5B-F02A-49A6-AF63-7B2E81E19148}"/>
              </a:ext>
            </a:extLst>
          </p:cNvPr>
          <p:cNvSpPr/>
          <p:nvPr/>
        </p:nvSpPr>
        <p:spPr>
          <a:xfrm>
            <a:off x="220051" y="962599"/>
            <a:ext cx="40597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在独处空间内部，我们将提供三种模式：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（内部器械折叠可实现模式转换）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学习模式、放松模式和练习模式。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用户在仓舱内可以自由切换自己心仪的模式（例：选择休闲模式，用户可以把折叠凳推上去，学习空间就变成了休闲空间）</a:t>
            </a:r>
          </a:p>
          <a:p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图片 26">
            <a:extLst>
              <a:ext uri="{FF2B5EF4-FFF2-40B4-BE49-F238E27FC236}">
                <a16:creationId xmlns:a16="http://schemas.microsoft.com/office/drawing/2014/main" id="{63758467-E841-4BC8-AA1A-45D17F959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12" y="18138"/>
            <a:ext cx="3798924" cy="688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27">
            <a:extLst>
              <a:ext uri="{FF2B5EF4-FFF2-40B4-BE49-F238E27FC236}">
                <a16:creationId xmlns:a16="http://schemas.microsoft.com/office/drawing/2014/main" id="{53B295DF-6D12-4006-8942-3F33A9F6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49" y="2731261"/>
            <a:ext cx="4068191" cy="415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3323B57-74C4-47B0-9C64-0DBE4EBC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699" y="-957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967384-63CB-4667-B0C5-2992F8B09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699" y="70368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4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 animBg="1"/>
      <p:bldP spid="41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顶角 60">
            <a:extLst>
              <a:ext uri="{FF2B5EF4-FFF2-40B4-BE49-F238E27FC236}">
                <a16:creationId xmlns:a16="http://schemas.microsoft.com/office/drawing/2014/main" id="{E2FF3935-3444-4AF9-9AE6-8F9898E9CC9F}"/>
              </a:ext>
            </a:extLst>
          </p:cNvPr>
          <p:cNvSpPr/>
          <p:nvPr/>
        </p:nvSpPr>
        <p:spPr>
          <a:xfrm flipV="1">
            <a:off x="6945305" y="4824296"/>
            <a:ext cx="3041537" cy="2336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" name="矩形: 圆顶角 61">
            <a:extLst>
              <a:ext uri="{FF2B5EF4-FFF2-40B4-BE49-F238E27FC236}">
                <a16:creationId xmlns:a16="http://schemas.microsoft.com/office/drawing/2014/main" id="{D19370A3-5D1A-43A9-B2BF-F0AF2D50DC1B}"/>
              </a:ext>
            </a:extLst>
          </p:cNvPr>
          <p:cNvSpPr/>
          <p:nvPr/>
        </p:nvSpPr>
        <p:spPr>
          <a:xfrm rot="4599532" flipV="1">
            <a:off x="5170483" y="3391587"/>
            <a:ext cx="2713485" cy="1888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79F603-F283-4911-B4F3-EE7F3272DABC}"/>
              </a:ext>
            </a:extLst>
          </p:cNvPr>
          <p:cNvSpPr/>
          <p:nvPr/>
        </p:nvSpPr>
        <p:spPr>
          <a:xfrm>
            <a:off x="6945305" y="3471932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477346-299E-48BE-BC4D-C42A96C5D547}"/>
              </a:ext>
            </a:extLst>
          </p:cNvPr>
          <p:cNvSpPr/>
          <p:nvPr/>
        </p:nvSpPr>
        <p:spPr>
          <a:xfrm>
            <a:off x="7961305" y="3628342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6CD4812-35A1-44B0-9577-8C027458EB46}"/>
              </a:ext>
            </a:extLst>
          </p:cNvPr>
          <p:cNvSpPr/>
          <p:nvPr/>
        </p:nvSpPr>
        <p:spPr>
          <a:xfrm>
            <a:off x="7425597" y="2366046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2A9B2A-6C87-454F-A4DA-19BF2D82C6D3}"/>
              </a:ext>
            </a:extLst>
          </p:cNvPr>
          <p:cNvSpPr/>
          <p:nvPr/>
        </p:nvSpPr>
        <p:spPr>
          <a:xfrm>
            <a:off x="8660840" y="2347250"/>
            <a:ext cx="1653866" cy="16538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2" name="任意多边形: 形状 66">
            <a:extLst>
              <a:ext uri="{FF2B5EF4-FFF2-40B4-BE49-F238E27FC236}">
                <a16:creationId xmlns:a16="http://schemas.microsoft.com/office/drawing/2014/main" id="{CC220CE1-2280-4DCA-B94B-9F1F9BF7B54C}"/>
              </a:ext>
            </a:extLst>
          </p:cNvPr>
          <p:cNvSpPr>
            <a:spLocks/>
          </p:cNvSpPr>
          <p:nvPr/>
        </p:nvSpPr>
        <p:spPr bwMode="auto">
          <a:xfrm>
            <a:off x="7082917" y="3669371"/>
            <a:ext cx="440588" cy="37232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3" name="任意多边形: 形状 67">
            <a:extLst>
              <a:ext uri="{FF2B5EF4-FFF2-40B4-BE49-F238E27FC236}">
                <a16:creationId xmlns:a16="http://schemas.microsoft.com/office/drawing/2014/main" id="{C16695CC-AF65-48EC-8845-9E1E5BF2E768}"/>
              </a:ext>
            </a:extLst>
          </p:cNvPr>
          <p:cNvSpPr>
            <a:spLocks/>
          </p:cNvSpPr>
          <p:nvPr/>
        </p:nvSpPr>
        <p:spPr bwMode="auto">
          <a:xfrm>
            <a:off x="8238606" y="3948190"/>
            <a:ext cx="446708" cy="377500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4" name="任意多边形: 形状 68">
            <a:extLst>
              <a:ext uri="{FF2B5EF4-FFF2-40B4-BE49-F238E27FC236}">
                <a16:creationId xmlns:a16="http://schemas.microsoft.com/office/drawing/2014/main" id="{CEA74C2C-C0AF-470E-8372-FC9EFB91EB38}"/>
              </a:ext>
            </a:extLst>
          </p:cNvPr>
          <p:cNvSpPr>
            <a:spLocks/>
          </p:cNvSpPr>
          <p:nvPr/>
        </p:nvSpPr>
        <p:spPr bwMode="auto">
          <a:xfrm>
            <a:off x="9269659" y="2895556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5" name="任意多边形: 形状 69">
            <a:extLst>
              <a:ext uri="{FF2B5EF4-FFF2-40B4-BE49-F238E27FC236}">
                <a16:creationId xmlns:a16="http://schemas.microsoft.com/office/drawing/2014/main" id="{0F64FCBA-E11F-48B3-95E0-D5BB3E52B731}"/>
              </a:ext>
            </a:extLst>
          </p:cNvPr>
          <p:cNvSpPr>
            <a:spLocks noChangeAspect="1"/>
          </p:cNvSpPr>
          <p:nvPr/>
        </p:nvSpPr>
        <p:spPr bwMode="auto">
          <a:xfrm>
            <a:off x="7788460" y="2761885"/>
            <a:ext cx="467258" cy="394866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46A2035-58AF-4C53-BED2-32FD8772772C}"/>
              </a:ext>
            </a:extLst>
          </p:cNvPr>
          <p:cNvGrpSpPr/>
          <p:nvPr/>
        </p:nvGrpSpPr>
        <p:grpSpPr>
          <a:xfrm>
            <a:off x="1664721" y="2017277"/>
            <a:ext cx="399214" cy="399214"/>
            <a:chOff x="0" y="0"/>
            <a:chExt cx="767929" cy="767929"/>
          </a:xfrm>
        </p:grpSpPr>
        <p:sp>
          <p:nvSpPr>
            <p:cNvPr id="17" name="任意多边形: 形状 58">
              <a:extLst>
                <a:ext uri="{FF2B5EF4-FFF2-40B4-BE49-F238E27FC236}">
                  <a16:creationId xmlns:a16="http://schemas.microsoft.com/office/drawing/2014/main" id="{44F6344D-352E-4433-9350-92FF912A9997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任意多边形: 形状 59">
              <a:extLst>
                <a:ext uri="{FF2B5EF4-FFF2-40B4-BE49-F238E27FC236}">
                  <a16:creationId xmlns:a16="http://schemas.microsoft.com/office/drawing/2014/main" id="{CFFDA663-DB1A-4854-ACF9-5A781F7ACCE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6E942D-0BB5-47A7-90E6-4D0C2BFC8D35}"/>
              </a:ext>
            </a:extLst>
          </p:cNvPr>
          <p:cNvGrpSpPr/>
          <p:nvPr/>
        </p:nvGrpSpPr>
        <p:grpSpPr>
          <a:xfrm>
            <a:off x="2063934" y="1986637"/>
            <a:ext cx="4745018" cy="700515"/>
            <a:chOff x="6729846" y="3935367"/>
            <a:chExt cx="4745018" cy="70051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4A631D9-F4FE-4B7F-90EB-BB3B180D5EE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FABF4C9-8C03-4A6E-820E-981066A76F17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7A0E8C4-5C6C-401E-B630-D0D8816B59E5}"/>
              </a:ext>
            </a:extLst>
          </p:cNvPr>
          <p:cNvGrpSpPr/>
          <p:nvPr/>
        </p:nvGrpSpPr>
        <p:grpSpPr>
          <a:xfrm>
            <a:off x="1664721" y="2953441"/>
            <a:ext cx="399214" cy="399214"/>
            <a:chOff x="0" y="0"/>
            <a:chExt cx="767929" cy="767929"/>
          </a:xfrm>
        </p:grpSpPr>
        <p:sp>
          <p:nvSpPr>
            <p:cNvPr id="23" name="任意多边形: 形状 52">
              <a:extLst>
                <a:ext uri="{FF2B5EF4-FFF2-40B4-BE49-F238E27FC236}">
                  <a16:creationId xmlns:a16="http://schemas.microsoft.com/office/drawing/2014/main" id="{1E0BB512-392E-4464-9CDC-ABAD77FD9D18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53">
              <a:extLst>
                <a:ext uri="{FF2B5EF4-FFF2-40B4-BE49-F238E27FC236}">
                  <a16:creationId xmlns:a16="http://schemas.microsoft.com/office/drawing/2014/main" id="{250DD80D-01A9-442F-AADC-D39E7DA4A247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9870C1-8559-4437-9B73-3167CC123607}"/>
              </a:ext>
            </a:extLst>
          </p:cNvPr>
          <p:cNvGrpSpPr/>
          <p:nvPr/>
        </p:nvGrpSpPr>
        <p:grpSpPr>
          <a:xfrm>
            <a:off x="2074962" y="2874955"/>
            <a:ext cx="4745018" cy="700515"/>
            <a:chOff x="6729846" y="3935367"/>
            <a:chExt cx="4745018" cy="70051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CD318C-0F06-4C0B-A445-C45B4AF4FB0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5CF01E-8547-477F-BF4A-151D22831EE6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A950E15-9408-4B52-A32A-52898F90CDD1}"/>
              </a:ext>
            </a:extLst>
          </p:cNvPr>
          <p:cNvGrpSpPr/>
          <p:nvPr/>
        </p:nvGrpSpPr>
        <p:grpSpPr>
          <a:xfrm>
            <a:off x="1664721" y="3763273"/>
            <a:ext cx="399214" cy="399214"/>
            <a:chOff x="0" y="0"/>
            <a:chExt cx="767929" cy="767929"/>
          </a:xfrm>
        </p:grpSpPr>
        <p:sp>
          <p:nvSpPr>
            <p:cNvPr id="29" name="任意多边形: 形状 46">
              <a:extLst>
                <a:ext uri="{FF2B5EF4-FFF2-40B4-BE49-F238E27FC236}">
                  <a16:creationId xmlns:a16="http://schemas.microsoft.com/office/drawing/2014/main" id="{20D3C1D1-7D36-419B-98B0-8D431A26BC0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47">
              <a:extLst>
                <a:ext uri="{FF2B5EF4-FFF2-40B4-BE49-F238E27FC236}">
                  <a16:creationId xmlns:a16="http://schemas.microsoft.com/office/drawing/2014/main" id="{6BCA23C0-85B2-4225-B201-47A067018E36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7728F7B-CEFE-4196-8614-F0F2476DFB7A}"/>
              </a:ext>
            </a:extLst>
          </p:cNvPr>
          <p:cNvGrpSpPr/>
          <p:nvPr/>
        </p:nvGrpSpPr>
        <p:grpSpPr>
          <a:xfrm>
            <a:off x="2063934" y="3763273"/>
            <a:ext cx="4745018" cy="700515"/>
            <a:chOff x="6729846" y="3935367"/>
            <a:chExt cx="4745018" cy="70051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469AF5-94AE-49DB-AB93-28AFE3C3AE75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A539A2-84B1-4426-B623-BB90EBF360F1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4B84E27-F59F-4335-87A5-664E2EF27D3A}"/>
              </a:ext>
            </a:extLst>
          </p:cNvPr>
          <p:cNvGrpSpPr/>
          <p:nvPr/>
        </p:nvGrpSpPr>
        <p:grpSpPr>
          <a:xfrm>
            <a:off x="1664721" y="4651590"/>
            <a:ext cx="399214" cy="399214"/>
            <a:chOff x="0" y="0"/>
            <a:chExt cx="767929" cy="767929"/>
          </a:xfrm>
        </p:grpSpPr>
        <p:sp>
          <p:nvSpPr>
            <p:cNvPr id="35" name="任意多边形: 形状 40">
              <a:extLst>
                <a:ext uri="{FF2B5EF4-FFF2-40B4-BE49-F238E27FC236}">
                  <a16:creationId xmlns:a16="http://schemas.microsoft.com/office/drawing/2014/main" id="{826971D8-A8DB-4931-90D9-381CE5C8A4C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41">
              <a:extLst>
                <a:ext uri="{FF2B5EF4-FFF2-40B4-BE49-F238E27FC236}">
                  <a16:creationId xmlns:a16="http://schemas.microsoft.com/office/drawing/2014/main" id="{61EA22A5-1B06-4960-BAE2-C8926588D0B4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C0764A-121A-4A3B-BBC1-52EFABC67976}"/>
              </a:ext>
            </a:extLst>
          </p:cNvPr>
          <p:cNvGrpSpPr/>
          <p:nvPr/>
        </p:nvGrpSpPr>
        <p:grpSpPr>
          <a:xfrm>
            <a:off x="2063934" y="4651590"/>
            <a:ext cx="4745018" cy="700515"/>
            <a:chOff x="6729846" y="3935367"/>
            <a:chExt cx="4745018" cy="70051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9A98F83-68E8-40BF-825A-EBA9AE4D6CA9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AE1F6FA-DC4C-4263-9FCB-EC11BEEA04A1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E0D4CEE2-28E5-44E6-8D35-03C580BC7DF7}"/>
              </a:ext>
            </a:extLst>
          </p:cNvPr>
          <p:cNvSpPr/>
          <p:nvPr/>
        </p:nvSpPr>
        <p:spPr>
          <a:xfrm>
            <a:off x="6945305" y="3488334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78D3F28-A272-45E7-A598-79303D3D875E}"/>
              </a:ext>
            </a:extLst>
          </p:cNvPr>
          <p:cNvSpPr/>
          <p:nvPr/>
        </p:nvSpPr>
        <p:spPr>
          <a:xfrm>
            <a:off x="7425597" y="2382448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F518917-191F-4724-91E3-455488E42FB1}"/>
              </a:ext>
            </a:extLst>
          </p:cNvPr>
          <p:cNvGrpSpPr/>
          <p:nvPr/>
        </p:nvGrpSpPr>
        <p:grpSpPr>
          <a:xfrm>
            <a:off x="1664721" y="2033679"/>
            <a:ext cx="399214" cy="399214"/>
            <a:chOff x="0" y="0"/>
            <a:chExt cx="767929" cy="767929"/>
          </a:xfrm>
        </p:grpSpPr>
        <p:sp>
          <p:nvSpPr>
            <p:cNvPr id="43" name="任意多边形: 形状 58">
              <a:extLst>
                <a:ext uri="{FF2B5EF4-FFF2-40B4-BE49-F238E27FC236}">
                  <a16:creationId xmlns:a16="http://schemas.microsoft.com/office/drawing/2014/main" id="{5EC5F43D-D99F-4FF9-8E9E-6D66FABAF14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59">
              <a:extLst>
                <a:ext uri="{FF2B5EF4-FFF2-40B4-BE49-F238E27FC236}">
                  <a16:creationId xmlns:a16="http://schemas.microsoft.com/office/drawing/2014/main" id="{E7EC33F9-8E06-4453-8E36-EC0E4C544FF0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71C2B3A-2EDA-4AC0-8B93-F545445B840A}"/>
              </a:ext>
            </a:extLst>
          </p:cNvPr>
          <p:cNvGrpSpPr/>
          <p:nvPr/>
        </p:nvGrpSpPr>
        <p:grpSpPr>
          <a:xfrm>
            <a:off x="2063934" y="2003039"/>
            <a:ext cx="4745018" cy="700515"/>
            <a:chOff x="6729846" y="3935367"/>
            <a:chExt cx="4745018" cy="70051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6881347-8305-4EDC-BF0C-2C76B0B112BB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73BF73B-70DF-45DC-B83A-2F8EE6A87D8D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C1A0489-037A-46EC-80A7-3A6B6B04DDEB}"/>
              </a:ext>
            </a:extLst>
          </p:cNvPr>
          <p:cNvGrpSpPr/>
          <p:nvPr/>
        </p:nvGrpSpPr>
        <p:grpSpPr>
          <a:xfrm>
            <a:off x="1664721" y="2969843"/>
            <a:ext cx="399214" cy="399214"/>
            <a:chOff x="0" y="0"/>
            <a:chExt cx="767929" cy="767929"/>
          </a:xfrm>
        </p:grpSpPr>
        <p:sp>
          <p:nvSpPr>
            <p:cNvPr id="49" name="任意多边形: 形状 52">
              <a:extLst>
                <a:ext uri="{FF2B5EF4-FFF2-40B4-BE49-F238E27FC236}">
                  <a16:creationId xmlns:a16="http://schemas.microsoft.com/office/drawing/2014/main" id="{ED1A37C5-60F0-44AE-A286-52FE8DA1FA9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53">
              <a:extLst>
                <a:ext uri="{FF2B5EF4-FFF2-40B4-BE49-F238E27FC236}">
                  <a16:creationId xmlns:a16="http://schemas.microsoft.com/office/drawing/2014/main" id="{C401D189-3795-4A62-8308-525BADC9A18D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502D38C-E0F7-4B65-AD12-32CB95A212ED}"/>
              </a:ext>
            </a:extLst>
          </p:cNvPr>
          <p:cNvGrpSpPr/>
          <p:nvPr/>
        </p:nvGrpSpPr>
        <p:grpSpPr>
          <a:xfrm>
            <a:off x="2074962" y="2891357"/>
            <a:ext cx="4745018" cy="700515"/>
            <a:chOff x="6729846" y="3935367"/>
            <a:chExt cx="4745018" cy="70051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129C1A2-8DB0-495F-82C3-F5707308C2A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4177FF0-2F85-4A1B-BC0F-B5F016D80392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3C28B97-336A-406B-988A-AB0C5BDE5E59}"/>
              </a:ext>
            </a:extLst>
          </p:cNvPr>
          <p:cNvGrpSpPr/>
          <p:nvPr/>
        </p:nvGrpSpPr>
        <p:grpSpPr>
          <a:xfrm>
            <a:off x="1664721" y="3779675"/>
            <a:ext cx="399214" cy="399214"/>
            <a:chOff x="0" y="0"/>
            <a:chExt cx="767929" cy="767929"/>
          </a:xfrm>
        </p:grpSpPr>
        <p:sp>
          <p:nvSpPr>
            <p:cNvPr id="55" name="任意多边形: 形状 46">
              <a:extLst>
                <a:ext uri="{FF2B5EF4-FFF2-40B4-BE49-F238E27FC236}">
                  <a16:creationId xmlns:a16="http://schemas.microsoft.com/office/drawing/2014/main" id="{DB2FFC75-99D1-4967-AA70-D14BF635649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47">
              <a:extLst>
                <a:ext uri="{FF2B5EF4-FFF2-40B4-BE49-F238E27FC236}">
                  <a16:creationId xmlns:a16="http://schemas.microsoft.com/office/drawing/2014/main" id="{FE0190A6-10B3-4745-B243-43459458E8CC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6CA2624-C594-44B1-AE78-3AB8EAEEF6F7}"/>
              </a:ext>
            </a:extLst>
          </p:cNvPr>
          <p:cNvGrpSpPr/>
          <p:nvPr/>
        </p:nvGrpSpPr>
        <p:grpSpPr>
          <a:xfrm>
            <a:off x="2063934" y="3779675"/>
            <a:ext cx="4745018" cy="700515"/>
            <a:chOff x="6729846" y="3935367"/>
            <a:chExt cx="4745018" cy="700515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CD6AF88-38D0-47C7-9321-C13D1367AE06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B9E1045-2E07-4EC2-9C0B-A62F39D78049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CB5ED8F-3978-46DC-BAB6-5871758ADAC1}"/>
              </a:ext>
            </a:extLst>
          </p:cNvPr>
          <p:cNvGrpSpPr/>
          <p:nvPr/>
        </p:nvGrpSpPr>
        <p:grpSpPr>
          <a:xfrm>
            <a:off x="1664721" y="4667992"/>
            <a:ext cx="399214" cy="399214"/>
            <a:chOff x="0" y="0"/>
            <a:chExt cx="767929" cy="767929"/>
          </a:xfrm>
        </p:grpSpPr>
        <p:sp>
          <p:nvSpPr>
            <p:cNvPr id="61" name="任意多边形: 形状 40">
              <a:extLst>
                <a:ext uri="{FF2B5EF4-FFF2-40B4-BE49-F238E27FC236}">
                  <a16:creationId xmlns:a16="http://schemas.microsoft.com/office/drawing/2014/main" id="{E8F69EC7-F62A-4D93-821D-5E8CDBE39939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41">
              <a:extLst>
                <a:ext uri="{FF2B5EF4-FFF2-40B4-BE49-F238E27FC236}">
                  <a16:creationId xmlns:a16="http://schemas.microsoft.com/office/drawing/2014/main" id="{FE64926C-CD31-4CDC-8B7D-C76BB4CA169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95ECCE-4C8C-4D09-9BCA-3B230BA09F52}"/>
              </a:ext>
            </a:extLst>
          </p:cNvPr>
          <p:cNvGrpSpPr/>
          <p:nvPr/>
        </p:nvGrpSpPr>
        <p:grpSpPr>
          <a:xfrm>
            <a:off x="2063934" y="4667992"/>
            <a:ext cx="4745018" cy="700515"/>
            <a:chOff x="6729846" y="3935367"/>
            <a:chExt cx="4745018" cy="70051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6CDD37-7B89-40F6-8569-4FA76C66B2BA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1382624-C353-4648-96C2-B314661A3812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8512AC09-E902-43BA-AF1C-C16724453A08}"/>
              </a:ext>
            </a:extLst>
          </p:cNvPr>
          <p:cNvSpPr/>
          <p:nvPr/>
        </p:nvSpPr>
        <p:spPr>
          <a:xfrm>
            <a:off x="7987584" y="3819349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8" name="任意多边形: 形状 68">
            <a:extLst>
              <a:ext uri="{FF2B5EF4-FFF2-40B4-BE49-F238E27FC236}">
                <a16:creationId xmlns:a16="http://schemas.microsoft.com/office/drawing/2014/main" id="{7E94090C-A893-4016-B59A-7784A12D1023}"/>
              </a:ext>
            </a:extLst>
          </p:cNvPr>
          <p:cNvSpPr>
            <a:spLocks/>
          </p:cNvSpPr>
          <p:nvPr/>
        </p:nvSpPr>
        <p:spPr bwMode="auto">
          <a:xfrm>
            <a:off x="9295938" y="3086563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5FC0A48-63F6-48F5-B2D3-1E10CDC98180}"/>
              </a:ext>
            </a:extLst>
          </p:cNvPr>
          <p:cNvSpPr/>
          <p:nvPr/>
        </p:nvSpPr>
        <p:spPr>
          <a:xfrm>
            <a:off x="6971584" y="3679341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E5BF196-9FB3-485D-9552-ACF5E69F5349}"/>
              </a:ext>
            </a:extLst>
          </p:cNvPr>
          <p:cNvSpPr/>
          <p:nvPr/>
        </p:nvSpPr>
        <p:spPr>
          <a:xfrm>
            <a:off x="7451876" y="2573455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1EC7CF8-6477-4859-B532-0B6F3F0DBC55}"/>
              </a:ext>
            </a:extLst>
          </p:cNvPr>
          <p:cNvGrpSpPr/>
          <p:nvPr/>
        </p:nvGrpSpPr>
        <p:grpSpPr>
          <a:xfrm>
            <a:off x="1691000" y="2224686"/>
            <a:ext cx="399214" cy="399214"/>
            <a:chOff x="0" y="0"/>
            <a:chExt cx="767929" cy="767929"/>
          </a:xfrm>
        </p:grpSpPr>
        <p:sp>
          <p:nvSpPr>
            <p:cNvPr id="72" name="任意多边形: 形状 58">
              <a:extLst>
                <a:ext uri="{FF2B5EF4-FFF2-40B4-BE49-F238E27FC236}">
                  <a16:creationId xmlns:a16="http://schemas.microsoft.com/office/drawing/2014/main" id="{AB0C16F9-EE8A-4413-B7DF-9E851A1595C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59">
              <a:extLst>
                <a:ext uri="{FF2B5EF4-FFF2-40B4-BE49-F238E27FC236}">
                  <a16:creationId xmlns:a16="http://schemas.microsoft.com/office/drawing/2014/main" id="{57B0F072-FC14-48C4-A806-C433ED11E52F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4F70AD3-D745-4AB6-887A-FE38B3FFB8B8}"/>
              </a:ext>
            </a:extLst>
          </p:cNvPr>
          <p:cNvGrpSpPr/>
          <p:nvPr/>
        </p:nvGrpSpPr>
        <p:grpSpPr>
          <a:xfrm>
            <a:off x="2090213" y="2194046"/>
            <a:ext cx="4745018" cy="700515"/>
            <a:chOff x="6729846" y="3935367"/>
            <a:chExt cx="4745018" cy="70051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8E71022-2C5D-4BD5-B666-D100F45B021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703E1F5-EA71-4821-81A2-8F6EF6A6C1A9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F91CAFA-E0D4-48F3-AFE0-C06030A355A5}"/>
              </a:ext>
            </a:extLst>
          </p:cNvPr>
          <p:cNvGrpSpPr/>
          <p:nvPr/>
        </p:nvGrpSpPr>
        <p:grpSpPr>
          <a:xfrm>
            <a:off x="1691000" y="3160850"/>
            <a:ext cx="399214" cy="399214"/>
            <a:chOff x="0" y="0"/>
            <a:chExt cx="767929" cy="767929"/>
          </a:xfrm>
        </p:grpSpPr>
        <p:sp>
          <p:nvSpPr>
            <p:cNvPr id="78" name="任意多边形: 形状 52">
              <a:extLst>
                <a:ext uri="{FF2B5EF4-FFF2-40B4-BE49-F238E27FC236}">
                  <a16:creationId xmlns:a16="http://schemas.microsoft.com/office/drawing/2014/main" id="{C5C5FC3D-2481-484A-979B-E30FCEC2BE3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53">
              <a:extLst>
                <a:ext uri="{FF2B5EF4-FFF2-40B4-BE49-F238E27FC236}">
                  <a16:creationId xmlns:a16="http://schemas.microsoft.com/office/drawing/2014/main" id="{F9258F25-3998-453D-91DA-A98C878CBE5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5A6E276-EF8E-45CE-835C-31F1A6E88E4B}"/>
              </a:ext>
            </a:extLst>
          </p:cNvPr>
          <p:cNvGrpSpPr/>
          <p:nvPr/>
        </p:nvGrpSpPr>
        <p:grpSpPr>
          <a:xfrm>
            <a:off x="2101241" y="3082364"/>
            <a:ext cx="4745018" cy="700515"/>
            <a:chOff x="6729846" y="3935367"/>
            <a:chExt cx="4745018" cy="700515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E0F3C0F-7787-4ABA-A3C3-345E2628A4D7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292AC2C-F425-44A7-80B9-225C446910A4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44E3B9F-003A-41FC-AB77-9E55B0DA9E06}"/>
              </a:ext>
            </a:extLst>
          </p:cNvPr>
          <p:cNvGrpSpPr/>
          <p:nvPr/>
        </p:nvGrpSpPr>
        <p:grpSpPr>
          <a:xfrm>
            <a:off x="1691000" y="3970682"/>
            <a:ext cx="399214" cy="399214"/>
            <a:chOff x="0" y="0"/>
            <a:chExt cx="767929" cy="767929"/>
          </a:xfrm>
        </p:grpSpPr>
        <p:sp>
          <p:nvSpPr>
            <p:cNvPr id="84" name="任意多边形: 形状 46">
              <a:extLst>
                <a:ext uri="{FF2B5EF4-FFF2-40B4-BE49-F238E27FC236}">
                  <a16:creationId xmlns:a16="http://schemas.microsoft.com/office/drawing/2014/main" id="{E84CE862-FE08-4BEF-A5CB-C325DBC050CB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47">
              <a:extLst>
                <a:ext uri="{FF2B5EF4-FFF2-40B4-BE49-F238E27FC236}">
                  <a16:creationId xmlns:a16="http://schemas.microsoft.com/office/drawing/2014/main" id="{08DE0620-37D3-4114-8B3B-731867FED3A5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C6026C6-D336-43A6-A9D3-D70EE7F9C3AC}"/>
              </a:ext>
            </a:extLst>
          </p:cNvPr>
          <p:cNvGrpSpPr/>
          <p:nvPr/>
        </p:nvGrpSpPr>
        <p:grpSpPr>
          <a:xfrm>
            <a:off x="2090213" y="3970682"/>
            <a:ext cx="4745018" cy="700515"/>
            <a:chOff x="6729846" y="3935367"/>
            <a:chExt cx="4745018" cy="700515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C4CD7C6-1EE0-42D0-B173-7F357DC72028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ADBEAA-5BE0-48C5-8811-FCD352E8B5B6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23F6CEC-C76A-467B-BE74-076DB72B80BE}"/>
              </a:ext>
            </a:extLst>
          </p:cNvPr>
          <p:cNvGrpSpPr/>
          <p:nvPr/>
        </p:nvGrpSpPr>
        <p:grpSpPr>
          <a:xfrm>
            <a:off x="1691000" y="4858999"/>
            <a:ext cx="399214" cy="399214"/>
            <a:chOff x="0" y="0"/>
            <a:chExt cx="767929" cy="767929"/>
          </a:xfrm>
        </p:grpSpPr>
        <p:sp>
          <p:nvSpPr>
            <p:cNvPr id="90" name="任意多边形: 形状 40">
              <a:extLst>
                <a:ext uri="{FF2B5EF4-FFF2-40B4-BE49-F238E27FC236}">
                  <a16:creationId xmlns:a16="http://schemas.microsoft.com/office/drawing/2014/main" id="{EBD3C965-B8E7-4746-A628-A7CCB66B681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" name="任意多边形: 形状 41">
              <a:extLst>
                <a:ext uri="{FF2B5EF4-FFF2-40B4-BE49-F238E27FC236}">
                  <a16:creationId xmlns:a16="http://schemas.microsoft.com/office/drawing/2014/main" id="{95B143E9-7EE5-4D80-A5CE-85E8FE35A0D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72C1E01-ACAB-4C72-8543-1AB3F497D231}"/>
              </a:ext>
            </a:extLst>
          </p:cNvPr>
          <p:cNvGrpSpPr/>
          <p:nvPr/>
        </p:nvGrpSpPr>
        <p:grpSpPr>
          <a:xfrm>
            <a:off x="2090213" y="4858999"/>
            <a:ext cx="4745018" cy="700515"/>
            <a:chOff x="6729846" y="3935367"/>
            <a:chExt cx="4745018" cy="70051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36BA229-C015-418C-85E0-5597CB43FE1D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8383713-8D4E-47C5-8688-94C964209AD0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3045DE33-02D4-4C33-B861-4755FFE986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7"/>
            <a:ext cx="12192000" cy="6874669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5562BBB4-2183-403A-BBD2-7B152398F8FF}"/>
              </a:ext>
            </a:extLst>
          </p:cNvPr>
          <p:cNvSpPr txBox="1"/>
          <p:nvPr/>
        </p:nvSpPr>
        <p:spPr>
          <a:xfrm>
            <a:off x="136335" y="128428"/>
            <a:ext cx="6808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二、项目概括与产品介绍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370B5B-F02A-49A6-AF63-7B2E81E19148}"/>
              </a:ext>
            </a:extLst>
          </p:cNvPr>
          <p:cNvSpPr/>
          <p:nvPr/>
        </p:nvSpPr>
        <p:spPr>
          <a:xfrm>
            <a:off x="364391" y="1288550"/>
            <a:ext cx="527098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在放松模式内，我们将在房间内放置音乐播放器等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在练习模式内，用户可以利用我们提供的瑜伽垫、泡沫轴等小设备进行锻炼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本产品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购置材料、程序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建设与维护和其他费用预计初投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135000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元。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323B57-74C4-47B0-9C64-0DBE4EBC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699" y="-957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967384-63CB-4667-B0C5-2992F8B09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699" y="70368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8E3E5C1-B42C-4841-AFF8-4BB6EFB7E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145" y="-4016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2696B1B6-CB1C-40A6-9978-BD127169F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145" y="77216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A12AED18-368F-416C-BDC7-F90A536E73FA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9" t="7608" r="-1220" b="49821"/>
          <a:stretch/>
        </p:blipFill>
        <p:spPr bwMode="auto">
          <a:xfrm>
            <a:off x="7774323" y="-40392"/>
            <a:ext cx="4479295" cy="364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043DCCEF-B3A9-4BD7-9AC5-FF20B48050D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4" r="347" b="4558"/>
          <a:stretch/>
        </p:blipFill>
        <p:spPr bwMode="auto">
          <a:xfrm>
            <a:off x="5460959" y="3208314"/>
            <a:ext cx="4231516" cy="3784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2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 animBg="1"/>
      <p:bldP spid="41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D0821D-7D2B-4EB7-9F67-CBCA3CBBA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3" y="13541"/>
            <a:ext cx="12192000" cy="68746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C90F01-F2C2-410A-8BE1-98C7A0C8B95D}"/>
              </a:ext>
            </a:extLst>
          </p:cNvPr>
          <p:cNvSpPr txBox="1"/>
          <p:nvPr/>
        </p:nvSpPr>
        <p:spPr>
          <a:xfrm>
            <a:off x="208460" y="107106"/>
            <a:ext cx="5514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三、市场研究与分析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F8A1E4-50DF-4CC6-8AE6-9782B33D29DD}"/>
              </a:ext>
            </a:extLst>
          </p:cNvPr>
          <p:cNvSpPr/>
          <p:nvPr/>
        </p:nvSpPr>
        <p:spPr>
          <a:xfrm>
            <a:off x="1355939" y="886913"/>
            <a:ext cx="8180926" cy="216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通过对学生市场调查，</a:t>
            </a: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独处需求十分迫切的学生占比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88.9%</a:t>
            </a: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，对于愿意来到独处空间享受独处时光的学生占比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92.5%</a:t>
            </a: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55600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55600"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solidFill>
                <a:schemeClr val="bg1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83" name="图片 4">
            <a:extLst>
              <a:ext uri="{FF2B5EF4-FFF2-40B4-BE49-F238E27FC236}">
                <a16:creationId xmlns:a16="http://schemas.microsoft.com/office/drawing/2014/main" id="{CDE9D96D-6AA1-476B-A131-70BFBC133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" r="14147"/>
          <a:stretch/>
        </p:blipFill>
        <p:spPr bwMode="auto">
          <a:xfrm>
            <a:off x="0" y="3541037"/>
            <a:ext cx="2823793" cy="338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图片 5">
            <a:extLst>
              <a:ext uri="{FF2B5EF4-FFF2-40B4-BE49-F238E27FC236}">
                <a16:creationId xmlns:a16="http://schemas.microsoft.com/office/drawing/2014/main" id="{F4228588-0F25-4592-9F5A-D00CCBD15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11"/>
          <a:stretch/>
        </p:blipFill>
        <p:spPr bwMode="auto">
          <a:xfrm>
            <a:off x="2811988" y="3530671"/>
            <a:ext cx="271793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2A6B1379-0422-4AC3-A4C0-8DE47EB2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216" y="10588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A80AE61-4FCF-4E5C-B244-C84FDBB6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216" y="1516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F452A090-3461-4C52-864B-2DE2EDEE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216" y="5334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04B9218-7A09-45BE-8C9D-1D2CE3CBA69C}"/>
              </a:ext>
            </a:extLst>
          </p:cNvPr>
          <p:cNvSpPr/>
          <p:nvPr/>
        </p:nvSpPr>
        <p:spPr>
          <a:xfrm>
            <a:off x="1355939" y="1996717"/>
            <a:ext cx="80337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通过对社会</a:t>
            </a: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数据结果可知，对于独处需求十分迫切的人群占比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70.3%</a:t>
            </a: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，对于愿意来到独处空间享受独处时光的人群占比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98.2%</a:t>
            </a: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。由此可知，绝大多数社会人群对于独处的需求十分之高。</a:t>
            </a:r>
          </a:p>
        </p:txBody>
      </p:sp>
      <p:pic>
        <p:nvPicPr>
          <p:cNvPr id="28" name="图片 25">
            <a:extLst>
              <a:ext uri="{FF2B5EF4-FFF2-40B4-BE49-F238E27FC236}">
                <a16:creationId xmlns:a16="http://schemas.microsoft.com/office/drawing/2014/main" id="{FA6C7C42-6713-4ED7-8E44-2BA1AE296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0" t="4698" r="27265" b="2095"/>
          <a:stretch/>
        </p:blipFill>
        <p:spPr bwMode="auto">
          <a:xfrm>
            <a:off x="5469306" y="3530671"/>
            <a:ext cx="28549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32">
            <a:extLst>
              <a:ext uri="{FF2B5EF4-FFF2-40B4-BE49-F238E27FC236}">
                <a16:creationId xmlns:a16="http://schemas.microsoft.com/office/drawing/2014/main" id="{4078F953-8584-44E8-A58C-78EF1CEBE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0" t="-2740" r="15052" b="527"/>
          <a:stretch/>
        </p:blipFill>
        <p:spPr bwMode="auto">
          <a:xfrm>
            <a:off x="8104104" y="3429000"/>
            <a:ext cx="4105539" cy="3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顶角 60">
            <a:extLst>
              <a:ext uri="{FF2B5EF4-FFF2-40B4-BE49-F238E27FC236}">
                <a16:creationId xmlns:a16="http://schemas.microsoft.com/office/drawing/2014/main" id="{E2FF3935-3444-4AF9-9AE6-8F9898E9CC9F}"/>
              </a:ext>
            </a:extLst>
          </p:cNvPr>
          <p:cNvSpPr/>
          <p:nvPr/>
        </p:nvSpPr>
        <p:spPr>
          <a:xfrm flipV="1">
            <a:off x="6945305" y="4824296"/>
            <a:ext cx="3041537" cy="2336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" name="矩形: 圆顶角 61">
            <a:extLst>
              <a:ext uri="{FF2B5EF4-FFF2-40B4-BE49-F238E27FC236}">
                <a16:creationId xmlns:a16="http://schemas.microsoft.com/office/drawing/2014/main" id="{D19370A3-5D1A-43A9-B2BF-F0AF2D50DC1B}"/>
              </a:ext>
            </a:extLst>
          </p:cNvPr>
          <p:cNvSpPr/>
          <p:nvPr/>
        </p:nvSpPr>
        <p:spPr>
          <a:xfrm rot="4599532" flipV="1">
            <a:off x="5170483" y="3391587"/>
            <a:ext cx="2713485" cy="1888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79F603-F283-4911-B4F3-EE7F3272DABC}"/>
              </a:ext>
            </a:extLst>
          </p:cNvPr>
          <p:cNvSpPr/>
          <p:nvPr/>
        </p:nvSpPr>
        <p:spPr>
          <a:xfrm>
            <a:off x="6945305" y="3471932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477346-299E-48BE-BC4D-C42A96C5D547}"/>
              </a:ext>
            </a:extLst>
          </p:cNvPr>
          <p:cNvSpPr/>
          <p:nvPr/>
        </p:nvSpPr>
        <p:spPr>
          <a:xfrm>
            <a:off x="7961305" y="3628342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6CD4812-35A1-44B0-9577-8C027458EB46}"/>
              </a:ext>
            </a:extLst>
          </p:cNvPr>
          <p:cNvSpPr/>
          <p:nvPr/>
        </p:nvSpPr>
        <p:spPr>
          <a:xfrm>
            <a:off x="7425597" y="2366046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2A9B2A-6C87-454F-A4DA-19BF2D82C6D3}"/>
              </a:ext>
            </a:extLst>
          </p:cNvPr>
          <p:cNvSpPr/>
          <p:nvPr/>
        </p:nvSpPr>
        <p:spPr>
          <a:xfrm>
            <a:off x="8660840" y="2347250"/>
            <a:ext cx="1653866" cy="165386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2" name="任意多边形: 形状 66">
            <a:extLst>
              <a:ext uri="{FF2B5EF4-FFF2-40B4-BE49-F238E27FC236}">
                <a16:creationId xmlns:a16="http://schemas.microsoft.com/office/drawing/2014/main" id="{CC220CE1-2280-4DCA-B94B-9F1F9BF7B54C}"/>
              </a:ext>
            </a:extLst>
          </p:cNvPr>
          <p:cNvSpPr>
            <a:spLocks/>
          </p:cNvSpPr>
          <p:nvPr/>
        </p:nvSpPr>
        <p:spPr bwMode="auto">
          <a:xfrm>
            <a:off x="7082917" y="3669371"/>
            <a:ext cx="440588" cy="37232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3" name="任意多边形: 形状 67">
            <a:extLst>
              <a:ext uri="{FF2B5EF4-FFF2-40B4-BE49-F238E27FC236}">
                <a16:creationId xmlns:a16="http://schemas.microsoft.com/office/drawing/2014/main" id="{C16695CC-AF65-48EC-8845-9E1E5BF2E768}"/>
              </a:ext>
            </a:extLst>
          </p:cNvPr>
          <p:cNvSpPr>
            <a:spLocks/>
          </p:cNvSpPr>
          <p:nvPr/>
        </p:nvSpPr>
        <p:spPr bwMode="auto">
          <a:xfrm>
            <a:off x="8238606" y="3948190"/>
            <a:ext cx="446708" cy="377500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4" name="任意多边形: 形状 68">
            <a:extLst>
              <a:ext uri="{FF2B5EF4-FFF2-40B4-BE49-F238E27FC236}">
                <a16:creationId xmlns:a16="http://schemas.microsoft.com/office/drawing/2014/main" id="{CEA74C2C-C0AF-470E-8372-FC9EFB91EB38}"/>
              </a:ext>
            </a:extLst>
          </p:cNvPr>
          <p:cNvSpPr>
            <a:spLocks/>
          </p:cNvSpPr>
          <p:nvPr/>
        </p:nvSpPr>
        <p:spPr bwMode="auto">
          <a:xfrm>
            <a:off x="9269659" y="2895556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5" name="任意多边形: 形状 69">
            <a:extLst>
              <a:ext uri="{FF2B5EF4-FFF2-40B4-BE49-F238E27FC236}">
                <a16:creationId xmlns:a16="http://schemas.microsoft.com/office/drawing/2014/main" id="{0F64FCBA-E11F-48B3-95E0-D5BB3E52B731}"/>
              </a:ext>
            </a:extLst>
          </p:cNvPr>
          <p:cNvSpPr>
            <a:spLocks noChangeAspect="1"/>
          </p:cNvSpPr>
          <p:nvPr/>
        </p:nvSpPr>
        <p:spPr bwMode="auto">
          <a:xfrm>
            <a:off x="7788460" y="2761885"/>
            <a:ext cx="467258" cy="394866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46A2035-58AF-4C53-BED2-32FD8772772C}"/>
              </a:ext>
            </a:extLst>
          </p:cNvPr>
          <p:cNvGrpSpPr/>
          <p:nvPr/>
        </p:nvGrpSpPr>
        <p:grpSpPr>
          <a:xfrm>
            <a:off x="1664721" y="2017277"/>
            <a:ext cx="399214" cy="399214"/>
            <a:chOff x="0" y="0"/>
            <a:chExt cx="767929" cy="767929"/>
          </a:xfrm>
        </p:grpSpPr>
        <p:sp>
          <p:nvSpPr>
            <p:cNvPr id="17" name="任意多边形: 形状 58">
              <a:extLst>
                <a:ext uri="{FF2B5EF4-FFF2-40B4-BE49-F238E27FC236}">
                  <a16:creationId xmlns:a16="http://schemas.microsoft.com/office/drawing/2014/main" id="{44F6344D-352E-4433-9350-92FF912A9997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任意多边形: 形状 59">
              <a:extLst>
                <a:ext uri="{FF2B5EF4-FFF2-40B4-BE49-F238E27FC236}">
                  <a16:creationId xmlns:a16="http://schemas.microsoft.com/office/drawing/2014/main" id="{CFFDA663-DB1A-4854-ACF9-5A781F7ACCE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6E942D-0BB5-47A7-90E6-4D0C2BFC8D35}"/>
              </a:ext>
            </a:extLst>
          </p:cNvPr>
          <p:cNvGrpSpPr/>
          <p:nvPr/>
        </p:nvGrpSpPr>
        <p:grpSpPr>
          <a:xfrm>
            <a:off x="2063934" y="1986637"/>
            <a:ext cx="4745018" cy="700515"/>
            <a:chOff x="6729846" y="3935367"/>
            <a:chExt cx="4745018" cy="70051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4A631D9-F4FE-4B7F-90EB-BB3B180D5EE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FABF4C9-8C03-4A6E-820E-981066A76F17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7A0E8C4-5C6C-401E-B630-D0D8816B59E5}"/>
              </a:ext>
            </a:extLst>
          </p:cNvPr>
          <p:cNvGrpSpPr/>
          <p:nvPr/>
        </p:nvGrpSpPr>
        <p:grpSpPr>
          <a:xfrm>
            <a:off x="1664721" y="2953441"/>
            <a:ext cx="399214" cy="399214"/>
            <a:chOff x="0" y="0"/>
            <a:chExt cx="767929" cy="767929"/>
          </a:xfrm>
        </p:grpSpPr>
        <p:sp>
          <p:nvSpPr>
            <p:cNvPr id="23" name="任意多边形: 形状 52">
              <a:extLst>
                <a:ext uri="{FF2B5EF4-FFF2-40B4-BE49-F238E27FC236}">
                  <a16:creationId xmlns:a16="http://schemas.microsoft.com/office/drawing/2014/main" id="{1E0BB512-392E-4464-9CDC-ABAD77FD9D18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53">
              <a:extLst>
                <a:ext uri="{FF2B5EF4-FFF2-40B4-BE49-F238E27FC236}">
                  <a16:creationId xmlns:a16="http://schemas.microsoft.com/office/drawing/2014/main" id="{250DD80D-01A9-442F-AADC-D39E7DA4A247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9870C1-8559-4437-9B73-3167CC123607}"/>
              </a:ext>
            </a:extLst>
          </p:cNvPr>
          <p:cNvGrpSpPr/>
          <p:nvPr/>
        </p:nvGrpSpPr>
        <p:grpSpPr>
          <a:xfrm>
            <a:off x="2074962" y="2874955"/>
            <a:ext cx="4745018" cy="700515"/>
            <a:chOff x="6729846" y="3935367"/>
            <a:chExt cx="4745018" cy="70051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CD318C-0F06-4C0B-A445-C45B4AF4FB0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5CF01E-8547-477F-BF4A-151D22831EE6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A950E15-9408-4B52-A32A-52898F90CDD1}"/>
              </a:ext>
            </a:extLst>
          </p:cNvPr>
          <p:cNvGrpSpPr/>
          <p:nvPr/>
        </p:nvGrpSpPr>
        <p:grpSpPr>
          <a:xfrm>
            <a:off x="1664721" y="3763273"/>
            <a:ext cx="399214" cy="399214"/>
            <a:chOff x="0" y="0"/>
            <a:chExt cx="767929" cy="767929"/>
          </a:xfrm>
        </p:grpSpPr>
        <p:sp>
          <p:nvSpPr>
            <p:cNvPr id="29" name="任意多边形: 形状 46">
              <a:extLst>
                <a:ext uri="{FF2B5EF4-FFF2-40B4-BE49-F238E27FC236}">
                  <a16:creationId xmlns:a16="http://schemas.microsoft.com/office/drawing/2014/main" id="{20D3C1D1-7D36-419B-98B0-8D431A26BC0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47">
              <a:extLst>
                <a:ext uri="{FF2B5EF4-FFF2-40B4-BE49-F238E27FC236}">
                  <a16:creationId xmlns:a16="http://schemas.microsoft.com/office/drawing/2014/main" id="{6BCA23C0-85B2-4225-B201-47A067018E36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7728F7B-CEFE-4196-8614-F0F2476DFB7A}"/>
              </a:ext>
            </a:extLst>
          </p:cNvPr>
          <p:cNvGrpSpPr/>
          <p:nvPr/>
        </p:nvGrpSpPr>
        <p:grpSpPr>
          <a:xfrm>
            <a:off x="2063934" y="3763273"/>
            <a:ext cx="4745018" cy="700515"/>
            <a:chOff x="6729846" y="3935367"/>
            <a:chExt cx="4745018" cy="70051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469AF5-94AE-49DB-AB93-28AFE3C3AE75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A539A2-84B1-4426-B623-BB90EBF360F1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4B84E27-F59F-4335-87A5-664E2EF27D3A}"/>
              </a:ext>
            </a:extLst>
          </p:cNvPr>
          <p:cNvGrpSpPr/>
          <p:nvPr/>
        </p:nvGrpSpPr>
        <p:grpSpPr>
          <a:xfrm>
            <a:off x="1664721" y="4651590"/>
            <a:ext cx="399214" cy="399214"/>
            <a:chOff x="0" y="0"/>
            <a:chExt cx="767929" cy="767929"/>
          </a:xfrm>
        </p:grpSpPr>
        <p:sp>
          <p:nvSpPr>
            <p:cNvPr id="35" name="任意多边形: 形状 40">
              <a:extLst>
                <a:ext uri="{FF2B5EF4-FFF2-40B4-BE49-F238E27FC236}">
                  <a16:creationId xmlns:a16="http://schemas.microsoft.com/office/drawing/2014/main" id="{826971D8-A8DB-4931-90D9-381CE5C8A4C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41">
              <a:extLst>
                <a:ext uri="{FF2B5EF4-FFF2-40B4-BE49-F238E27FC236}">
                  <a16:creationId xmlns:a16="http://schemas.microsoft.com/office/drawing/2014/main" id="{61EA22A5-1B06-4960-BAE2-C8926588D0B4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C0764A-121A-4A3B-BBC1-52EFABC67976}"/>
              </a:ext>
            </a:extLst>
          </p:cNvPr>
          <p:cNvGrpSpPr/>
          <p:nvPr/>
        </p:nvGrpSpPr>
        <p:grpSpPr>
          <a:xfrm>
            <a:off x="2063934" y="4651590"/>
            <a:ext cx="4745018" cy="700515"/>
            <a:chOff x="6729846" y="3935367"/>
            <a:chExt cx="4745018" cy="70051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9A98F83-68E8-40BF-825A-EBA9AE4D6CA9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AE1F6FA-DC4C-4263-9FCB-EC11BEEA04A1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E0D4CEE2-28E5-44E6-8D35-03C580BC7DF7}"/>
              </a:ext>
            </a:extLst>
          </p:cNvPr>
          <p:cNvSpPr/>
          <p:nvPr/>
        </p:nvSpPr>
        <p:spPr>
          <a:xfrm>
            <a:off x="6945305" y="3488334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78D3F28-A272-45E7-A598-79303D3D875E}"/>
              </a:ext>
            </a:extLst>
          </p:cNvPr>
          <p:cNvSpPr/>
          <p:nvPr/>
        </p:nvSpPr>
        <p:spPr>
          <a:xfrm>
            <a:off x="7425597" y="2382448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F518917-191F-4724-91E3-455488E42FB1}"/>
              </a:ext>
            </a:extLst>
          </p:cNvPr>
          <p:cNvGrpSpPr/>
          <p:nvPr/>
        </p:nvGrpSpPr>
        <p:grpSpPr>
          <a:xfrm>
            <a:off x="1664721" y="2033679"/>
            <a:ext cx="399214" cy="399214"/>
            <a:chOff x="0" y="0"/>
            <a:chExt cx="767929" cy="767929"/>
          </a:xfrm>
        </p:grpSpPr>
        <p:sp>
          <p:nvSpPr>
            <p:cNvPr id="43" name="任意多边形: 形状 58">
              <a:extLst>
                <a:ext uri="{FF2B5EF4-FFF2-40B4-BE49-F238E27FC236}">
                  <a16:creationId xmlns:a16="http://schemas.microsoft.com/office/drawing/2014/main" id="{5EC5F43D-D99F-4FF9-8E9E-6D66FABAF14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59">
              <a:extLst>
                <a:ext uri="{FF2B5EF4-FFF2-40B4-BE49-F238E27FC236}">
                  <a16:creationId xmlns:a16="http://schemas.microsoft.com/office/drawing/2014/main" id="{E7EC33F9-8E06-4453-8E36-EC0E4C544FF0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71C2B3A-2EDA-4AC0-8B93-F545445B840A}"/>
              </a:ext>
            </a:extLst>
          </p:cNvPr>
          <p:cNvGrpSpPr/>
          <p:nvPr/>
        </p:nvGrpSpPr>
        <p:grpSpPr>
          <a:xfrm>
            <a:off x="2063934" y="2003039"/>
            <a:ext cx="4745018" cy="700515"/>
            <a:chOff x="6729846" y="3935367"/>
            <a:chExt cx="4745018" cy="70051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6881347-8305-4EDC-BF0C-2C76B0B112BB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73BF73B-70DF-45DC-B83A-2F8EE6A87D8D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C1A0489-037A-46EC-80A7-3A6B6B04DDEB}"/>
              </a:ext>
            </a:extLst>
          </p:cNvPr>
          <p:cNvGrpSpPr/>
          <p:nvPr/>
        </p:nvGrpSpPr>
        <p:grpSpPr>
          <a:xfrm>
            <a:off x="1664721" y="2969843"/>
            <a:ext cx="399214" cy="399214"/>
            <a:chOff x="0" y="0"/>
            <a:chExt cx="767929" cy="767929"/>
          </a:xfrm>
        </p:grpSpPr>
        <p:sp>
          <p:nvSpPr>
            <p:cNvPr id="49" name="任意多边形: 形状 52">
              <a:extLst>
                <a:ext uri="{FF2B5EF4-FFF2-40B4-BE49-F238E27FC236}">
                  <a16:creationId xmlns:a16="http://schemas.microsoft.com/office/drawing/2014/main" id="{ED1A37C5-60F0-44AE-A286-52FE8DA1FA9F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53">
              <a:extLst>
                <a:ext uri="{FF2B5EF4-FFF2-40B4-BE49-F238E27FC236}">
                  <a16:creationId xmlns:a16="http://schemas.microsoft.com/office/drawing/2014/main" id="{C401D189-3795-4A62-8308-525BADC9A18D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502D38C-E0F7-4B65-AD12-32CB95A212ED}"/>
              </a:ext>
            </a:extLst>
          </p:cNvPr>
          <p:cNvGrpSpPr/>
          <p:nvPr/>
        </p:nvGrpSpPr>
        <p:grpSpPr>
          <a:xfrm>
            <a:off x="2074962" y="2891357"/>
            <a:ext cx="4745018" cy="700515"/>
            <a:chOff x="6729846" y="3935367"/>
            <a:chExt cx="4745018" cy="70051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129C1A2-8DB0-495F-82C3-F5707308C2AF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4177FF0-2F85-4A1B-BC0F-B5F016D80392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3C28B97-336A-406B-988A-AB0C5BDE5E59}"/>
              </a:ext>
            </a:extLst>
          </p:cNvPr>
          <p:cNvGrpSpPr/>
          <p:nvPr/>
        </p:nvGrpSpPr>
        <p:grpSpPr>
          <a:xfrm>
            <a:off x="1664721" y="3779675"/>
            <a:ext cx="399214" cy="399214"/>
            <a:chOff x="0" y="0"/>
            <a:chExt cx="767929" cy="767929"/>
          </a:xfrm>
        </p:grpSpPr>
        <p:sp>
          <p:nvSpPr>
            <p:cNvPr id="55" name="任意多边形: 形状 46">
              <a:extLst>
                <a:ext uri="{FF2B5EF4-FFF2-40B4-BE49-F238E27FC236}">
                  <a16:creationId xmlns:a16="http://schemas.microsoft.com/office/drawing/2014/main" id="{DB2FFC75-99D1-4967-AA70-D14BF635649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47">
              <a:extLst>
                <a:ext uri="{FF2B5EF4-FFF2-40B4-BE49-F238E27FC236}">
                  <a16:creationId xmlns:a16="http://schemas.microsoft.com/office/drawing/2014/main" id="{FE0190A6-10B3-4745-B243-43459458E8CC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6CA2624-C594-44B1-AE78-3AB8EAEEF6F7}"/>
              </a:ext>
            </a:extLst>
          </p:cNvPr>
          <p:cNvGrpSpPr/>
          <p:nvPr/>
        </p:nvGrpSpPr>
        <p:grpSpPr>
          <a:xfrm>
            <a:off x="2063934" y="3779675"/>
            <a:ext cx="4745018" cy="700515"/>
            <a:chOff x="6729846" y="3935367"/>
            <a:chExt cx="4745018" cy="700515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CD6AF88-38D0-47C7-9321-C13D1367AE06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B9E1045-2E07-4EC2-9C0B-A62F39D78049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CB5ED8F-3978-46DC-BAB6-5871758ADAC1}"/>
              </a:ext>
            </a:extLst>
          </p:cNvPr>
          <p:cNvGrpSpPr/>
          <p:nvPr/>
        </p:nvGrpSpPr>
        <p:grpSpPr>
          <a:xfrm>
            <a:off x="1664721" y="4667992"/>
            <a:ext cx="399214" cy="399214"/>
            <a:chOff x="0" y="0"/>
            <a:chExt cx="767929" cy="767929"/>
          </a:xfrm>
        </p:grpSpPr>
        <p:sp>
          <p:nvSpPr>
            <p:cNvPr id="61" name="任意多边形: 形状 40">
              <a:extLst>
                <a:ext uri="{FF2B5EF4-FFF2-40B4-BE49-F238E27FC236}">
                  <a16:creationId xmlns:a16="http://schemas.microsoft.com/office/drawing/2014/main" id="{E8F69EC7-F62A-4D93-821D-5E8CDBE39939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41">
              <a:extLst>
                <a:ext uri="{FF2B5EF4-FFF2-40B4-BE49-F238E27FC236}">
                  <a16:creationId xmlns:a16="http://schemas.microsoft.com/office/drawing/2014/main" id="{FE64926C-CD31-4CDC-8B7D-C76BB4CA169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95ECCE-4C8C-4D09-9BCA-3B230BA09F52}"/>
              </a:ext>
            </a:extLst>
          </p:cNvPr>
          <p:cNvGrpSpPr/>
          <p:nvPr/>
        </p:nvGrpSpPr>
        <p:grpSpPr>
          <a:xfrm>
            <a:off x="2063934" y="4667992"/>
            <a:ext cx="4745018" cy="700515"/>
            <a:chOff x="6729846" y="3935367"/>
            <a:chExt cx="4745018" cy="70051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6CDD37-7B89-40F6-8569-4FA76C66B2BA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1382624-C353-4648-96C2-B314661A3812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8512AC09-E902-43BA-AF1C-C16724453A08}"/>
              </a:ext>
            </a:extLst>
          </p:cNvPr>
          <p:cNvSpPr/>
          <p:nvPr/>
        </p:nvSpPr>
        <p:spPr>
          <a:xfrm>
            <a:off x="7987584" y="3819349"/>
            <a:ext cx="1017197" cy="1017197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8" name="任意多边形: 形状 68">
            <a:extLst>
              <a:ext uri="{FF2B5EF4-FFF2-40B4-BE49-F238E27FC236}">
                <a16:creationId xmlns:a16="http://schemas.microsoft.com/office/drawing/2014/main" id="{7E94090C-A893-4016-B59A-7784A12D1023}"/>
              </a:ext>
            </a:extLst>
          </p:cNvPr>
          <p:cNvSpPr>
            <a:spLocks/>
          </p:cNvSpPr>
          <p:nvPr/>
        </p:nvSpPr>
        <p:spPr bwMode="auto">
          <a:xfrm>
            <a:off x="9295938" y="3086563"/>
            <a:ext cx="625404" cy="52851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5FC0A48-63F6-48F5-B2D3-1E10CDC98180}"/>
              </a:ext>
            </a:extLst>
          </p:cNvPr>
          <p:cNvSpPr/>
          <p:nvPr/>
        </p:nvSpPr>
        <p:spPr>
          <a:xfrm>
            <a:off x="6971584" y="3679341"/>
            <a:ext cx="767207" cy="767207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E5BF196-9FB3-485D-9552-ACF5E69F5349}"/>
              </a:ext>
            </a:extLst>
          </p:cNvPr>
          <p:cNvSpPr/>
          <p:nvPr/>
        </p:nvSpPr>
        <p:spPr>
          <a:xfrm>
            <a:off x="7451876" y="2573455"/>
            <a:ext cx="1189602" cy="1189602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1EC7CF8-6477-4859-B532-0B6F3F0DBC55}"/>
              </a:ext>
            </a:extLst>
          </p:cNvPr>
          <p:cNvGrpSpPr/>
          <p:nvPr/>
        </p:nvGrpSpPr>
        <p:grpSpPr>
          <a:xfrm>
            <a:off x="1691000" y="2224686"/>
            <a:ext cx="399214" cy="399214"/>
            <a:chOff x="0" y="0"/>
            <a:chExt cx="767929" cy="767929"/>
          </a:xfrm>
        </p:grpSpPr>
        <p:sp>
          <p:nvSpPr>
            <p:cNvPr id="72" name="任意多边形: 形状 58">
              <a:extLst>
                <a:ext uri="{FF2B5EF4-FFF2-40B4-BE49-F238E27FC236}">
                  <a16:creationId xmlns:a16="http://schemas.microsoft.com/office/drawing/2014/main" id="{AB0C16F9-EE8A-4413-B7DF-9E851A1595C0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59">
              <a:extLst>
                <a:ext uri="{FF2B5EF4-FFF2-40B4-BE49-F238E27FC236}">
                  <a16:creationId xmlns:a16="http://schemas.microsoft.com/office/drawing/2014/main" id="{57B0F072-FC14-48C4-A806-C433ED11E52F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4F70AD3-D745-4AB6-887A-FE38B3FFB8B8}"/>
              </a:ext>
            </a:extLst>
          </p:cNvPr>
          <p:cNvGrpSpPr/>
          <p:nvPr/>
        </p:nvGrpSpPr>
        <p:grpSpPr>
          <a:xfrm>
            <a:off x="2090213" y="2194046"/>
            <a:ext cx="4745018" cy="700515"/>
            <a:chOff x="6729846" y="3935367"/>
            <a:chExt cx="4745018" cy="70051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8E71022-2C5D-4BD5-B666-D100F45B021C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703E1F5-EA71-4821-81A2-8F6EF6A6C1A9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F91CAFA-E0D4-48F3-AFE0-C06030A355A5}"/>
              </a:ext>
            </a:extLst>
          </p:cNvPr>
          <p:cNvGrpSpPr/>
          <p:nvPr/>
        </p:nvGrpSpPr>
        <p:grpSpPr>
          <a:xfrm>
            <a:off x="1691000" y="3160850"/>
            <a:ext cx="399214" cy="399214"/>
            <a:chOff x="0" y="0"/>
            <a:chExt cx="767929" cy="767929"/>
          </a:xfrm>
        </p:grpSpPr>
        <p:sp>
          <p:nvSpPr>
            <p:cNvPr id="78" name="任意多边形: 形状 52">
              <a:extLst>
                <a:ext uri="{FF2B5EF4-FFF2-40B4-BE49-F238E27FC236}">
                  <a16:creationId xmlns:a16="http://schemas.microsoft.com/office/drawing/2014/main" id="{C5C5FC3D-2481-484A-979B-E30FCEC2BE3C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53">
              <a:extLst>
                <a:ext uri="{FF2B5EF4-FFF2-40B4-BE49-F238E27FC236}">
                  <a16:creationId xmlns:a16="http://schemas.microsoft.com/office/drawing/2014/main" id="{F9258F25-3998-453D-91DA-A98C878CBE5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5A6E276-EF8E-45CE-835C-31F1A6E88E4B}"/>
              </a:ext>
            </a:extLst>
          </p:cNvPr>
          <p:cNvGrpSpPr/>
          <p:nvPr/>
        </p:nvGrpSpPr>
        <p:grpSpPr>
          <a:xfrm>
            <a:off x="2101241" y="3082364"/>
            <a:ext cx="4745018" cy="700515"/>
            <a:chOff x="6729846" y="3935367"/>
            <a:chExt cx="4745018" cy="700515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E0F3C0F-7787-4ABA-A3C3-345E2628A4D7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292AC2C-F425-44A7-80B9-225C446910A4}"/>
                </a:ext>
              </a:extLst>
            </p:cNvPr>
            <p:cNvSpPr/>
            <p:nvPr/>
          </p:nvSpPr>
          <p:spPr>
            <a:xfrm>
              <a:off x="6729846" y="415081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44E3B9F-003A-41FC-AB77-9E55B0DA9E06}"/>
              </a:ext>
            </a:extLst>
          </p:cNvPr>
          <p:cNvGrpSpPr/>
          <p:nvPr/>
        </p:nvGrpSpPr>
        <p:grpSpPr>
          <a:xfrm>
            <a:off x="1691000" y="3970682"/>
            <a:ext cx="399214" cy="399214"/>
            <a:chOff x="0" y="0"/>
            <a:chExt cx="767929" cy="767929"/>
          </a:xfrm>
        </p:grpSpPr>
        <p:sp>
          <p:nvSpPr>
            <p:cNvPr id="84" name="任意多边形: 形状 46">
              <a:extLst>
                <a:ext uri="{FF2B5EF4-FFF2-40B4-BE49-F238E27FC236}">
                  <a16:creationId xmlns:a16="http://schemas.microsoft.com/office/drawing/2014/main" id="{E84CE862-FE08-4BEF-A5CB-C325DBC050CB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47">
              <a:extLst>
                <a:ext uri="{FF2B5EF4-FFF2-40B4-BE49-F238E27FC236}">
                  <a16:creationId xmlns:a16="http://schemas.microsoft.com/office/drawing/2014/main" id="{08DE0620-37D3-4114-8B3B-731867FED3A5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C6026C6-D336-43A6-A9D3-D70EE7F9C3AC}"/>
              </a:ext>
            </a:extLst>
          </p:cNvPr>
          <p:cNvGrpSpPr/>
          <p:nvPr/>
        </p:nvGrpSpPr>
        <p:grpSpPr>
          <a:xfrm>
            <a:off x="2090213" y="3970682"/>
            <a:ext cx="4745018" cy="700515"/>
            <a:chOff x="6729846" y="3935367"/>
            <a:chExt cx="4745018" cy="700515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C4CD7C6-1EE0-42D0-B173-7F357DC72028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ADBEAA-5BE0-48C5-8811-FCD352E8B5B6}"/>
                </a:ext>
              </a:extLst>
            </p:cNvPr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23F6CEC-C76A-467B-BE74-076DB72B80BE}"/>
              </a:ext>
            </a:extLst>
          </p:cNvPr>
          <p:cNvGrpSpPr/>
          <p:nvPr/>
        </p:nvGrpSpPr>
        <p:grpSpPr>
          <a:xfrm>
            <a:off x="1691000" y="4858999"/>
            <a:ext cx="399214" cy="399214"/>
            <a:chOff x="0" y="0"/>
            <a:chExt cx="767929" cy="767929"/>
          </a:xfrm>
        </p:grpSpPr>
        <p:sp>
          <p:nvSpPr>
            <p:cNvPr id="90" name="任意多边形: 形状 40">
              <a:extLst>
                <a:ext uri="{FF2B5EF4-FFF2-40B4-BE49-F238E27FC236}">
                  <a16:creationId xmlns:a16="http://schemas.microsoft.com/office/drawing/2014/main" id="{EBD3C965-B8E7-4746-A628-A7CCB66B681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" name="任意多边形: 形状 41">
              <a:extLst>
                <a:ext uri="{FF2B5EF4-FFF2-40B4-BE49-F238E27FC236}">
                  <a16:creationId xmlns:a16="http://schemas.microsoft.com/office/drawing/2014/main" id="{95B143E9-7EE5-4D80-A5CE-85E8FE35A0D2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72C1E01-ACAB-4C72-8543-1AB3F497D231}"/>
              </a:ext>
            </a:extLst>
          </p:cNvPr>
          <p:cNvGrpSpPr/>
          <p:nvPr/>
        </p:nvGrpSpPr>
        <p:grpSpPr>
          <a:xfrm>
            <a:off x="2090213" y="4858999"/>
            <a:ext cx="4745018" cy="700515"/>
            <a:chOff x="6729846" y="3935367"/>
            <a:chExt cx="4745018" cy="70051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36BA229-C015-418C-85E0-5597CB43FE1D}"/>
                </a:ext>
              </a:extLst>
            </p:cNvPr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8383713-8D4E-47C5-8688-94C964209AD0}"/>
                </a:ext>
              </a:extLst>
            </p:cNvPr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noProof="1">
                  <a:solidFill>
                    <a:schemeClr val="bg1"/>
                  </a:solidFill>
                  <a:latin typeface="+mn-ea"/>
                </a:rPr>
                <a:t>请在此处简单描述，表明意思即可，言简意赅，不用过于复杂，注意格式美观。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3045DE33-02D4-4C33-B861-4755FFE986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6"/>
            <a:ext cx="12192000" cy="6874669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C5B0B86F-7F38-44A7-9159-D0E11E280E15}"/>
              </a:ext>
            </a:extLst>
          </p:cNvPr>
          <p:cNvSpPr txBox="1"/>
          <p:nvPr/>
        </p:nvSpPr>
        <p:spPr>
          <a:xfrm>
            <a:off x="176862" y="19441"/>
            <a:ext cx="591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三、市场研究与分析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8215D10-F076-402D-AA09-F5EB025E4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665" y="11854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2F614CB-A2F1-43AE-9052-9B623F92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265" y="35095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10E85-6F11-4D24-9625-FB8B7D5A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265" y="53685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1" name="图片 100" descr="1588233543(1)">
            <a:extLst>
              <a:ext uri="{FF2B5EF4-FFF2-40B4-BE49-F238E27FC236}">
                <a16:creationId xmlns:a16="http://schemas.microsoft.com/office/drawing/2014/main" id="{0EEB7138-9E57-4BA6-AF67-6889BD280067}"/>
              </a:ext>
            </a:extLst>
          </p:cNvPr>
          <p:cNvPicPr/>
          <p:nvPr/>
        </p:nvPicPr>
        <p:blipFill rotWithShape="1">
          <a:blip r:embed="rId4"/>
          <a:srcRect t="745" r="29130" b="2249"/>
          <a:stretch/>
        </p:blipFill>
        <p:spPr>
          <a:xfrm>
            <a:off x="-17200" y="1540368"/>
            <a:ext cx="6042538" cy="5325241"/>
          </a:xfrm>
          <a:prstGeom prst="rect">
            <a:avLst/>
          </a:prstGeom>
        </p:spPr>
      </p:pic>
      <p:pic>
        <p:nvPicPr>
          <p:cNvPr id="102" name="图片 101" descr="1588233468(1)">
            <a:extLst>
              <a:ext uri="{FF2B5EF4-FFF2-40B4-BE49-F238E27FC236}">
                <a16:creationId xmlns:a16="http://schemas.microsoft.com/office/drawing/2014/main" id="{6F20DAC2-2FB0-466F-AE22-90DBAB5A9C2C}"/>
              </a:ext>
            </a:extLst>
          </p:cNvPr>
          <p:cNvPicPr/>
          <p:nvPr/>
        </p:nvPicPr>
        <p:blipFill rotWithShape="1">
          <a:blip r:embed="rId5"/>
          <a:srcRect t="-653" r="8118" b="-1"/>
          <a:stretch/>
        </p:blipFill>
        <p:spPr>
          <a:xfrm>
            <a:off x="6009519" y="1494125"/>
            <a:ext cx="6159316" cy="5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 animBg="1"/>
      <p:bldP spid="41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D0821D-7D2B-4EB7-9F67-CBCA3CBBA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9F9424-96CE-4E29-8CBF-164F25D9CE15}"/>
              </a:ext>
            </a:extLst>
          </p:cNvPr>
          <p:cNvSpPr txBox="1"/>
          <p:nvPr/>
        </p:nvSpPr>
        <p:spPr>
          <a:xfrm>
            <a:off x="176862" y="111770"/>
            <a:ext cx="591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四、机会与挑战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8E370E-A15A-4A8B-B802-787304DE779F}"/>
              </a:ext>
            </a:extLst>
          </p:cNvPr>
          <p:cNvSpPr/>
          <p:nvPr/>
        </p:nvSpPr>
        <p:spPr>
          <a:xfrm>
            <a:off x="434670" y="1299631"/>
            <a:ext cx="7496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机会：</a:t>
            </a: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就产品自身而言，本项目目前没有完全重合者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虽然市场上确实存在一些功能交叉产品，但是这些产品的理念与“我在”的理念差别甚大。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173B3C5-9232-4E5B-A11E-8EB89EC72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70" y="3109784"/>
            <a:ext cx="481826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挑战：</a:t>
            </a:r>
            <a:r>
              <a: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据艾媒商情舆情数据监测系统显示，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月是付费自习室的网络关注度较高的时间段，截止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日，付费自习室的网络关注度呈现持续上升的趋势。但是，我们产品于此对比，更私密，更多元。</a:t>
            </a: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图片 24" descr="1588233593(1)">
            <a:extLst>
              <a:ext uri="{FF2B5EF4-FFF2-40B4-BE49-F238E27FC236}">
                <a16:creationId xmlns:a16="http://schemas.microsoft.com/office/drawing/2014/main" id="{62AB599F-6871-4D4C-9E89-0DAA972E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17" y="3320941"/>
            <a:ext cx="6841384" cy="35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A6D3C868-1FDA-467A-9D42-15E0A88D1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82" y="6520437"/>
            <a:ext cx="597585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F6A98B9-95BD-45DE-BFDC-DFB5EA5F835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hiLE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4Yix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PhiLE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+GIs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+GIs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+GIs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+GIs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+GIs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+GIsT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D4YixMKwvAbUoAAABrAAAAGwAAAHVuaXZlcnNhbC91bml2ZXJzYWwucG5nLnhtbLOxr8jNUShLLSrOzM+zVTLUM1Cyt+PlsikoSi3LTC1XqACKGekZQICSQiUqtzwzpSQDKGRgbowQzEjNTM8osVWyMDCFC+oDzQQAUEsBAgAAFAACAAgA+GIsTBUOrShkBAAABxEAAB0AAAAAAAAAAQAAAAAAAAAAAHVuaXZlcnNhbC9jb21tb25fbWVzc2FnZXMubG5nUEsBAgAAFAACAAgA+GIsTAh+CyMpAwAAhgwAACcAAAAAAAAAAQAAAAAAnwQAAHVuaXZlcnNhbC9mbGFzaF9wdWJsaXNoaW5nX3NldHRpbmdzLnhtbFBLAQIAABQAAgAIAPhiLEy1/AlkugIAAFUKAAAhAAAAAAAAAAEAAAAAAA0IAAB1bml2ZXJzYWwvZmxhc2hfc2tpbl9zZXR0aW5ncy54bWxQSwECAAAUAAIACAD4YixMKpYPZ/4CAACXCwAAJgAAAAAAAAABAAAAAAAGCwAAdW5pdmVyc2FsL2h0bWxfcHVibGlzaGluZ19zZXR0aW5ncy54bWxQSwECAAAUAAIACAD4YixMaHFSkZoBAAAfBgAAHwAAAAAAAAABAAAAAABIDgAAdW5pdmVyc2FsL2h0bWxfc2tpbl9zZXR0aW5ncy5qc1BLAQIAABQAAgAIAPhiLEw9PC/RwQAAAOUBAAAaAAAAAAAAAAEAAAAAAB8QAAB1bml2ZXJzYWwvaTE4bl9wcmVzZXRzLnhtbFBLAQIAABQAAgAIAPhiLEya+ZZkawAAAGsAAAAcAAAAAAAAAAEAAAAAABgRAAB1bml2ZXJzYWwvbG9jYWxfc2V0dGluZ3MueG1sUEsBAgAAFAACAAgARJRXRyO0Tvv7AgAAsAgAABQAAAAAAAAAAQAAAAAAvREAAHVuaXZlcnNhbC9wbGF5ZXIueG1sUEsBAgAAFAACAAgA+GIsTLCHI/RsAQAA9wIAACkAAAAAAAAAAQAAAAAA6hQAAHVuaXZlcnNhbC9za2luX2N1c3RvbWl6YXRpb25fc2V0dGluZ3MueG1sUEsBAgAAFAACAAgA+GIsTAXZichKDQAA1SEAABcAAAAAAAAAAAAAAAAAnRYAAHVuaXZlcnNhbC91bml2ZXJzYWwucG5nUEsBAgAAFAACAAgA+GIsTCsLwG1KAAAAawAAABsAAAAAAAAAAQAAAAAAHCQAAHVuaXZlcnNhbC91bml2ZXJzYWwucG5nLnhtbFBLBQYAAAAACwALAEkDAACfJAAAAAA="/>
  <p:tag name="ISPRING_PRESENTATION_TITLE" val="www.99ppt.com"/>
</p:tagLst>
</file>

<file path=ppt/theme/theme1.xml><?xml version="1.0" encoding="utf-8"?>
<a:theme xmlns:a="http://schemas.openxmlformats.org/drawingml/2006/main" name="www.99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2709</Words>
  <Application>Microsoft Office PowerPoint</Application>
  <PresentationFormat>宽屏</PresentationFormat>
  <Paragraphs>293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楷体</vt:lpstr>
      <vt:lpstr>Arial</vt:lpstr>
      <vt:lpstr>www.99ppt.com​​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www.99ppt.com</Manager>
  <Company>www.99ppt.com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PPT模板大师</dc:title>
  <dc:subject>http://58918.taobao.com</dc:subject>
  <dc:creator>PPT模板大师;www.99ppt.com</dc:creator>
  <cp:keywords>PPT模板大师; www.99ppt.com</cp:keywords>
  <dc:description>PPT模板大师</dc:description>
  <cp:lastModifiedBy>牛 清华</cp:lastModifiedBy>
  <cp:revision>85</cp:revision>
  <dcterms:created xsi:type="dcterms:W3CDTF">2018-03-25T01:21:55Z</dcterms:created>
  <dcterms:modified xsi:type="dcterms:W3CDTF">2020-04-30T15:07:27Z</dcterms:modified>
  <cp:category>http://58918.taobao.com</cp:category>
  <cp:contentStatus>www.99ppt.com</cp:contentStatus>
</cp:coreProperties>
</file>