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6" r:id="rId3"/>
    <p:sldId id="259" r:id="rId5"/>
    <p:sldId id="284" r:id="rId6"/>
    <p:sldId id="267" r:id="rId7"/>
    <p:sldId id="315" r:id="rId8"/>
    <p:sldId id="260" r:id="rId9"/>
    <p:sldId id="307" r:id="rId10"/>
    <p:sldId id="309" r:id="rId11"/>
    <p:sldId id="310" r:id="rId12"/>
    <p:sldId id="311" r:id="rId13"/>
    <p:sldId id="312" r:id="rId14"/>
    <p:sldId id="313" r:id="rId15"/>
    <p:sldId id="314" r:id="rId16"/>
    <p:sldId id="308" r:id="rId17"/>
    <p:sldId id="270" r:id="rId18"/>
    <p:sldId id="285" r:id="rId19"/>
    <p:sldId id="279" r:id="rId20"/>
    <p:sldId id="286" r:id="rId21"/>
    <p:sldId id="316" r:id="rId22"/>
    <p:sldId id="317" r:id="rId23"/>
    <p:sldId id="318" r:id="rId24"/>
    <p:sldId id="319" r:id="rId25"/>
    <p:sldId id="320" r:id="rId26"/>
    <p:sldId id="321" r:id="rId27"/>
    <p:sldId id="288" r:id="rId28"/>
  </p:sldIdLst>
  <p:sldSz cx="9144000" cy="5143500" type="screen16x9"/>
  <p:notesSz cx="6858000" cy="9144000"/>
  <p:custDataLst>
    <p:tags r:id="rId33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732" autoAdjust="0"/>
  </p:normalViewPr>
  <p:slideViewPr>
    <p:cSldViewPr snapToGrid="0">
      <p:cViewPr varScale="1">
        <p:scale>
          <a:sx n="140" d="100"/>
          <a:sy n="140" d="100"/>
        </p:scale>
        <p:origin x="756" y="114"/>
      </p:cViewPr>
      <p:guideLst>
        <p:guide orient="horz" pos="16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87576" y="1582090"/>
            <a:ext cx="5340191" cy="7143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>
                <a:solidFill>
                  <a:srgbClr val="1B4367"/>
                </a:solidFill>
                <a:cs typeface="+mn-ea"/>
                <a:sym typeface="+mn-lt"/>
              </a:rPr>
              <a:t>第三周工作展示</a:t>
            </a:r>
            <a:endParaRPr lang="zh-CN" altLang="en-US" sz="4200" b="1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404870" y="3196590"/>
            <a:ext cx="1779270" cy="25273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展示人：陈爽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04509" y="2280748"/>
            <a:ext cx="5358765" cy="2914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latinLnBrk="0" hangingPunct="0"/>
            <a:r>
              <a:rPr lang="en-US" altLang="zh-CN" sz="1450">
                <a:solidFill>
                  <a:srgbClr val="1B4367"/>
                </a:solidFill>
                <a:cs typeface="+mn-ea"/>
                <a:sym typeface="+mn-lt"/>
              </a:rPr>
              <a:t>Our Work Presentation Of The Third Week</a:t>
            </a:r>
            <a:endParaRPr lang="en-US" altLang="zh-CN" sz="145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58668" y="2626926"/>
            <a:ext cx="3336584" cy="305406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想转专业队：阳铠行 曹亮 陈爽 贾鑫 申峻宇</a:t>
            </a: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  <p:bldLst>
      <p:bldP spid="7" grpId="0"/>
      <p:bldP spid="3075" grpId="0"/>
      <p:bldP spid="9" grpId="0"/>
      <p:bldP spid="1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2"/>
          <a:stretch>
            <a:fillRect/>
          </a:stretch>
        </p:blipFill>
        <p:spPr bwMode="auto">
          <a:xfrm>
            <a:off x="1960880" y="309785"/>
            <a:ext cx="6502400" cy="468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开发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840" y="309785"/>
            <a:ext cx="6289040" cy="470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开发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80" y="309784"/>
            <a:ext cx="6075680" cy="457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开发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601" y="309785"/>
            <a:ext cx="6081580" cy="458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开发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>
                <a:solidFill>
                  <a:srgbClr val="1B4367"/>
                </a:solidFill>
                <a:cs typeface="+mn-ea"/>
                <a:sym typeface="+mn-lt"/>
              </a:rPr>
              <a:t>代码复审</a:t>
            </a:r>
            <a:endParaRPr lang="zh-CN" altLang="en-US" sz="1700" b="1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微信图片_202007172322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736600"/>
            <a:ext cx="6754495" cy="3867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>
                <a:solidFill>
                  <a:srgbClr val="1B4367"/>
                </a:solidFill>
                <a:cs typeface="+mn-ea"/>
                <a:sym typeface="+mn-lt"/>
              </a:rPr>
              <a:t>代码复审</a:t>
            </a:r>
            <a:endParaRPr lang="zh-CN" altLang="en-US" sz="1700" b="1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35" y="870585"/>
            <a:ext cx="7225030" cy="3545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>
                <a:solidFill>
                  <a:srgbClr val="1B4367"/>
                </a:solidFill>
                <a:cs typeface="+mn-ea"/>
                <a:sym typeface="+mn-lt"/>
              </a:rPr>
              <a:t>本周问题及解决方案</a:t>
            </a:r>
            <a:endParaRPr lang="zh-CN" altLang="en-US" sz="3400" b="1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42180" y="2499995"/>
            <a:ext cx="2694940" cy="66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zh-CN" sz="1200" dirty="0">
                <a:sym typeface="+mn-ea"/>
              </a:rPr>
              <a:t>在对无</a:t>
            </a:r>
            <a:r>
              <a:rPr lang="en-US" altLang="zh-CN" sz="1200" dirty="0" err="1">
                <a:sym typeface="+mn-ea"/>
              </a:rPr>
              <a:t>node_modules</a:t>
            </a:r>
            <a:r>
              <a:rPr lang="zh-CN" altLang="zh-CN" sz="1200" dirty="0">
                <a:sym typeface="+mn-ea"/>
              </a:rPr>
              <a:t>文件夹的项目执行</a:t>
            </a:r>
            <a:r>
              <a:rPr lang="en-US" altLang="zh-CN" sz="1200" dirty="0" err="1">
                <a:sym typeface="+mn-ea"/>
              </a:rPr>
              <a:t>npm</a:t>
            </a:r>
            <a:r>
              <a:rPr lang="en-US" altLang="zh-CN" sz="1200" dirty="0">
                <a:sym typeface="+mn-ea"/>
              </a:rPr>
              <a:t> install</a:t>
            </a:r>
            <a:r>
              <a:rPr lang="zh-CN" altLang="zh-CN" sz="1200" dirty="0">
                <a:sym typeface="+mn-ea"/>
              </a:rPr>
              <a:t>时，出现部分模组安装失败？</a:t>
            </a:r>
            <a:endParaRPr lang="zh-CN" altLang="da-DK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>
            <a:stCxn id="56" idx="0"/>
          </p:cNvCxnSpPr>
          <p:nvPr/>
        </p:nvCxnSpPr>
        <p:spPr>
          <a:xfrm flipH="1">
            <a:off x="4439404" y="911965"/>
            <a:ext cx="0" cy="3349214"/>
          </a:xfrm>
          <a:prstGeom prst="line">
            <a:avLst/>
          </a:prstGeom>
          <a:ln w="9525">
            <a:solidFill>
              <a:srgbClr val="1B436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3964898" y="3418271"/>
            <a:ext cx="686184" cy="694853"/>
            <a:chOff x="5237224" y="4937554"/>
            <a:chExt cx="914912" cy="926470"/>
          </a:xfrm>
          <a:solidFill>
            <a:schemeClr val="bg1"/>
          </a:solidFill>
        </p:grpSpPr>
        <p:sp>
          <p:nvSpPr>
            <p:cNvPr id="65" name="Freeform 1812"/>
            <p:cNvSpPr/>
            <p:nvPr/>
          </p:nvSpPr>
          <p:spPr>
            <a:xfrm>
              <a:off x="5237224" y="4937554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474309" y="5184293"/>
              <a:ext cx="438631" cy="441328"/>
              <a:chOff x="5595939" y="4999038"/>
              <a:chExt cx="515938" cy="519113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5599114" y="4999038"/>
                <a:ext cx="430213" cy="303213"/>
              </a:xfrm>
              <a:custGeom>
                <a:avLst/>
                <a:gdLst>
                  <a:gd name="T0" fmla="*/ 298 w 298"/>
                  <a:gd name="T1" fmla="*/ 81 h 211"/>
                  <a:gd name="T2" fmla="*/ 292 w 298"/>
                  <a:gd name="T3" fmla="*/ 0 h 211"/>
                  <a:gd name="T4" fmla="*/ 210 w 298"/>
                  <a:gd name="T5" fmla="*/ 30 h 211"/>
                  <a:gd name="T6" fmla="*/ 242 w 298"/>
                  <a:gd name="T7" fmla="*/ 48 h 211"/>
                  <a:gd name="T8" fmla="*/ 100 w 298"/>
                  <a:gd name="T9" fmla="*/ 155 h 211"/>
                  <a:gd name="T10" fmla="*/ 1 w 298"/>
                  <a:gd name="T11" fmla="*/ 169 h 211"/>
                  <a:gd name="T12" fmla="*/ 1 w 298"/>
                  <a:gd name="T13" fmla="*/ 188 h 211"/>
                  <a:gd name="T14" fmla="*/ 1 w 298"/>
                  <a:gd name="T15" fmla="*/ 207 h 211"/>
                  <a:gd name="T16" fmla="*/ 1 w 298"/>
                  <a:gd name="T17" fmla="*/ 207 h 211"/>
                  <a:gd name="T18" fmla="*/ 112 w 298"/>
                  <a:gd name="T19" fmla="*/ 191 h 211"/>
                  <a:gd name="T20" fmla="*/ 208 w 298"/>
                  <a:gd name="T21" fmla="*/ 139 h 211"/>
                  <a:gd name="T22" fmla="*/ 275 w 298"/>
                  <a:gd name="T23" fmla="*/ 68 h 211"/>
                  <a:gd name="T24" fmla="*/ 298 w 298"/>
                  <a:gd name="T25" fmla="*/ 8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8" h="211">
                    <a:moveTo>
                      <a:pt x="298" y="81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10" y="30"/>
                      <a:pt x="210" y="30"/>
                      <a:pt x="210" y="30"/>
                    </a:cubicBezTo>
                    <a:cubicBezTo>
                      <a:pt x="242" y="48"/>
                      <a:pt x="242" y="48"/>
                      <a:pt x="242" y="48"/>
                    </a:cubicBezTo>
                    <a:cubicBezTo>
                      <a:pt x="208" y="98"/>
                      <a:pt x="160" y="133"/>
                      <a:pt x="100" y="155"/>
                    </a:cubicBezTo>
                    <a:cubicBezTo>
                      <a:pt x="46" y="174"/>
                      <a:pt x="1" y="169"/>
                      <a:pt x="1" y="169"/>
                    </a:cubicBezTo>
                    <a:cubicBezTo>
                      <a:pt x="1" y="188"/>
                      <a:pt x="1" y="188"/>
                      <a:pt x="1" y="188"/>
                    </a:cubicBezTo>
                    <a:cubicBezTo>
                      <a:pt x="1" y="207"/>
                      <a:pt x="1" y="207"/>
                      <a:pt x="1" y="207"/>
                    </a:cubicBezTo>
                    <a:cubicBezTo>
                      <a:pt x="1" y="207"/>
                      <a:pt x="0" y="207"/>
                      <a:pt x="1" y="207"/>
                    </a:cubicBezTo>
                    <a:cubicBezTo>
                      <a:pt x="8" y="207"/>
                      <a:pt x="55" y="211"/>
                      <a:pt x="112" y="191"/>
                    </a:cubicBezTo>
                    <a:cubicBezTo>
                      <a:pt x="147" y="179"/>
                      <a:pt x="180" y="161"/>
                      <a:pt x="208" y="139"/>
                    </a:cubicBezTo>
                    <a:cubicBezTo>
                      <a:pt x="234" y="119"/>
                      <a:pt x="256" y="95"/>
                      <a:pt x="275" y="68"/>
                    </a:cubicBezTo>
                    <a:lnTo>
                      <a:pt x="298" y="8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5595939" y="5345113"/>
                <a:ext cx="100013" cy="10953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Freeform 7"/>
              <p:cNvSpPr/>
              <p:nvPr/>
            </p:nvSpPr>
            <p:spPr bwMode="auto">
              <a:xfrm>
                <a:off x="5713414" y="5310188"/>
                <a:ext cx="98425" cy="144463"/>
              </a:xfrm>
              <a:custGeom>
                <a:avLst/>
                <a:gdLst>
                  <a:gd name="T0" fmla="*/ 62 w 62"/>
                  <a:gd name="T1" fmla="*/ 0 h 91"/>
                  <a:gd name="T2" fmla="*/ 1 w 62"/>
                  <a:gd name="T3" fmla="*/ 0 h 91"/>
                  <a:gd name="T4" fmla="*/ 0 w 62"/>
                  <a:gd name="T5" fmla="*/ 91 h 91"/>
                  <a:gd name="T6" fmla="*/ 62 w 62"/>
                  <a:gd name="T7" fmla="*/ 91 h 91"/>
                  <a:gd name="T8" fmla="*/ 62 w 6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91">
                    <a:moveTo>
                      <a:pt x="62" y="0"/>
                    </a:moveTo>
                    <a:lnTo>
                      <a:pt x="1" y="0"/>
                    </a:lnTo>
                    <a:lnTo>
                      <a:pt x="0" y="91"/>
                    </a:lnTo>
                    <a:lnTo>
                      <a:pt x="62" y="91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/>
            </p:nvSpPr>
            <p:spPr bwMode="auto">
              <a:xfrm>
                <a:off x="5830889" y="5260976"/>
                <a:ext cx="98425" cy="19367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Rectangle 9"/>
              <p:cNvSpPr>
                <a:spLocks noChangeArrowheads="1"/>
              </p:cNvSpPr>
              <p:nvPr/>
            </p:nvSpPr>
            <p:spPr bwMode="auto">
              <a:xfrm>
                <a:off x="5948364" y="5183188"/>
                <a:ext cx="98425" cy="271463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Freeform 10"/>
              <p:cNvSpPr/>
              <p:nvPr/>
            </p:nvSpPr>
            <p:spPr bwMode="auto">
              <a:xfrm>
                <a:off x="5595939" y="4999038"/>
                <a:ext cx="515938" cy="519113"/>
              </a:xfrm>
              <a:custGeom>
                <a:avLst/>
                <a:gdLst>
                  <a:gd name="T0" fmla="*/ 343 w 358"/>
                  <a:gd name="T1" fmla="*/ 0 h 361"/>
                  <a:gd name="T2" fmla="*/ 343 w 358"/>
                  <a:gd name="T3" fmla="*/ 0 h 361"/>
                  <a:gd name="T4" fmla="*/ 343 w 358"/>
                  <a:gd name="T5" fmla="*/ 0 h 361"/>
                  <a:gd name="T6" fmla="*/ 334 w 358"/>
                  <a:gd name="T7" fmla="*/ 4 h 361"/>
                  <a:gd name="T8" fmla="*/ 329 w 358"/>
                  <a:gd name="T9" fmla="*/ 14 h 361"/>
                  <a:gd name="T10" fmla="*/ 339 w 358"/>
                  <a:gd name="T11" fmla="*/ 28 h 361"/>
                  <a:gd name="T12" fmla="*/ 339 w 358"/>
                  <a:gd name="T13" fmla="*/ 343 h 361"/>
                  <a:gd name="T14" fmla="*/ 29 w 358"/>
                  <a:gd name="T15" fmla="*/ 343 h 361"/>
                  <a:gd name="T16" fmla="*/ 15 w 358"/>
                  <a:gd name="T17" fmla="*/ 332 h 361"/>
                  <a:gd name="T18" fmla="*/ 0 w 358"/>
                  <a:gd name="T19" fmla="*/ 347 h 361"/>
                  <a:gd name="T20" fmla="*/ 0 w 358"/>
                  <a:gd name="T21" fmla="*/ 348 h 361"/>
                  <a:gd name="T22" fmla="*/ 15 w 358"/>
                  <a:gd name="T23" fmla="*/ 361 h 361"/>
                  <a:gd name="T24" fmla="*/ 29 w 358"/>
                  <a:gd name="T25" fmla="*/ 351 h 361"/>
                  <a:gd name="T26" fmla="*/ 347 w 358"/>
                  <a:gd name="T27" fmla="*/ 351 h 361"/>
                  <a:gd name="T28" fmla="*/ 347 w 358"/>
                  <a:gd name="T29" fmla="*/ 28 h 361"/>
                  <a:gd name="T30" fmla="*/ 358 w 358"/>
                  <a:gd name="T31" fmla="*/ 14 h 361"/>
                  <a:gd name="T32" fmla="*/ 343 w 358"/>
                  <a:gd name="T33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8" h="361">
                    <a:moveTo>
                      <a:pt x="343" y="0"/>
                    </a:moveTo>
                    <a:cubicBezTo>
                      <a:pt x="343" y="0"/>
                      <a:pt x="343" y="0"/>
                      <a:pt x="343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39" y="0"/>
                      <a:pt x="336" y="1"/>
                      <a:pt x="334" y="4"/>
                    </a:cubicBezTo>
                    <a:cubicBezTo>
                      <a:pt x="331" y="6"/>
                      <a:pt x="329" y="10"/>
                      <a:pt x="329" y="14"/>
                    </a:cubicBezTo>
                    <a:cubicBezTo>
                      <a:pt x="329" y="21"/>
                      <a:pt x="333" y="26"/>
                      <a:pt x="339" y="28"/>
                    </a:cubicBezTo>
                    <a:cubicBezTo>
                      <a:pt x="339" y="343"/>
                      <a:pt x="339" y="343"/>
                      <a:pt x="339" y="343"/>
                    </a:cubicBezTo>
                    <a:cubicBezTo>
                      <a:pt x="29" y="343"/>
                      <a:pt x="29" y="343"/>
                      <a:pt x="29" y="343"/>
                    </a:cubicBezTo>
                    <a:cubicBezTo>
                      <a:pt x="27" y="337"/>
                      <a:pt x="21" y="332"/>
                      <a:pt x="15" y="332"/>
                    </a:cubicBezTo>
                    <a:cubicBezTo>
                      <a:pt x="7" y="332"/>
                      <a:pt x="0" y="339"/>
                      <a:pt x="0" y="347"/>
                    </a:cubicBezTo>
                    <a:cubicBezTo>
                      <a:pt x="0" y="347"/>
                      <a:pt x="0" y="348"/>
                      <a:pt x="0" y="348"/>
                    </a:cubicBezTo>
                    <a:cubicBezTo>
                      <a:pt x="1" y="355"/>
                      <a:pt x="7" y="361"/>
                      <a:pt x="15" y="361"/>
                    </a:cubicBezTo>
                    <a:cubicBezTo>
                      <a:pt x="21" y="361"/>
                      <a:pt x="27" y="357"/>
                      <a:pt x="29" y="351"/>
                    </a:cubicBezTo>
                    <a:cubicBezTo>
                      <a:pt x="347" y="351"/>
                      <a:pt x="347" y="351"/>
                      <a:pt x="347" y="351"/>
                    </a:cubicBezTo>
                    <a:cubicBezTo>
                      <a:pt x="347" y="28"/>
                      <a:pt x="347" y="28"/>
                      <a:pt x="347" y="28"/>
                    </a:cubicBezTo>
                    <a:cubicBezTo>
                      <a:pt x="353" y="27"/>
                      <a:pt x="358" y="21"/>
                      <a:pt x="358" y="14"/>
                    </a:cubicBezTo>
                    <a:cubicBezTo>
                      <a:pt x="358" y="6"/>
                      <a:pt x="351" y="0"/>
                      <a:pt x="343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3963629" y="995754"/>
            <a:ext cx="686184" cy="694853"/>
            <a:chOff x="5237226" y="2582137"/>
            <a:chExt cx="914912" cy="926470"/>
          </a:xfrm>
          <a:solidFill>
            <a:schemeClr val="bg1"/>
          </a:solidFill>
        </p:grpSpPr>
        <p:sp>
          <p:nvSpPr>
            <p:cNvPr id="63" name="Freeform 1812"/>
            <p:cNvSpPr/>
            <p:nvPr/>
          </p:nvSpPr>
          <p:spPr>
            <a:xfrm>
              <a:off x="5237226" y="2582137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443702" y="2786512"/>
              <a:ext cx="478851" cy="491868"/>
              <a:chOff x="5572126" y="3962401"/>
              <a:chExt cx="525463" cy="539750"/>
            </a:xfrm>
            <a:grpFill/>
          </p:grpSpPr>
          <p:sp>
            <p:nvSpPr>
              <p:cNvPr id="33" name="Freeform 26"/>
              <p:cNvSpPr>
                <a:spLocks noEditPoints="1"/>
              </p:cNvSpPr>
              <p:nvPr/>
            </p:nvSpPr>
            <p:spPr bwMode="auto">
              <a:xfrm>
                <a:off x="5572126" y="4130676"/>
                <a:ext cx="371475" cy="371475"/>
              </a:xfrm>
              <a:custGeom>
                <a:avLst/>
                <a:gdLst>
                  <a:gd name="T0" fmla="*/ 258 w 258"/>
                  <a:gd name="T1" fmla="*/ 156 h 259"/>
                  <a:gd name="T2" fmla="*/ 258 w 258"/>
                  <a:gd name="T3" fmla="*/ 104 h 259"/>
                  <a:gd name="T4" fmla="*/ 239 w 258"/>
                  <a:gd name="T5" fmla="*/ 94 h 259"/>
                  <a:gd name="T6" fmla="*/ 232 w 258"/>
                  <a:gd name="T7" fmla="*/ 78 h 259"/>
                  <a:gd name="T8" fmla="*/ 239 w 258"/>
                  <a:gd name="T9" fmla="*/ 57 h 259"/>
                  <a:gd name="T10" fmla="*/ 202 w 258"/>
                  <a:gd name="T11" fmla="*/ 20 h 259"/>
                  <a:gd name="T12" fmla="*/ 180 w 258"/>
                  <a:gd name="T13" fmla="*/ 27 h 259"/>
                  <a:gd name="T14" fmla="*/ 166 w 258"/>
                  <a:gd name="T15" fmla="*/ 21 h 259"/>
                  <a:gd name="T16" fmla="*/ 155 w 258"/>
                  <a:gd name="T17" fmla="*/ 0 h 259"/>
                  <a:gd name="T18" fmla="*/ 103 w 258"/>
                  <a:gd name="T19" fmla="*/ 0 h 259"/>
                  <a:gd name="T20" fmla="*/ 92 w 258"/>
                  <a:gd name="T21" fmla="*/ 21 h 259"/>
                  <a:gd name="T22" fmla="*/ 79 w 258"/>
                  <a:gd name="T23" fmla="*/ 26 h 259"/>
                  <a:gd name="T24" fmla="*/ 56 w 258"/>
                  <a:gd name="T25" fmla="*/ 19 h 259"/>
                  <a:gd name="T26" fmla="*/ 19 w 258"/>
                  <a:gd name="T27" fmla="*/ 56 h 259"/>
                  <a:gd name="T28" fmla="*/ 26 w 258"/>
                  <a:gd name="T29" fmla="*/ 79 h 259"/>
                  <a:gd name="T30" fmla="*/ 21 w 258"/>
                  <a:gd name="T31" fmla="*/ 92 h 259"/>
                  <a:gd name="T32" fmla="*/ 0 w 258"/>
                  <a:gd name="T33" fmla="*/ 103 h 259"/>
                  <a:gd name="T34" fmla="*/ 0 w 258"/>
                  <a:gd name="T35" fmla="*/ 155 h 259"/>
                  <a:gd name="T36" fmla="*/ 20 w 258"/>
                  <a:gd name="T37" fmla="*/ 166 h 259"/>
                  <a:gd name="T38" fmla="*/ 26 w 258"/>
                  <a:gd name="T39" fmla="*/ 180 h 259"/>
                  <a:gd name="T40" fmla="*/ 19 w 258"/>
                  <a:gd name="T41" fmla="*/ 202 h 259"/>
                  <a:gd name="T42" fmla="*/ 56 w 258"/>
                  <a:gd name="T43" fmla="*/ 239 h 259"/>
                  <a:gd name="T44" fmla="*/ 76 w 258"/>
                  <a:gd name="T45" fmla="*/ 233 h 259"/>
                  <a:gd name="T46" fmla="*/ 92 w 258"/>
                  <a:gd name="T47" fmla="*/ 240 h 259"/>
                  <a:gd name="T48" fmla="*/ 102 w 258"/>
                  <a:gd name="T49" fmla="*/ 259 h 259"/>
                  <a:gd name="T50" fmla="*/ 155 w 258"/>
                  <a:gd name="T51" fmla="*/ 259 h 259"/>
                  <a:gd name="T52" fmla="*/ 164 w 258"/>
                  <a:gd name="T53" fmla="*/ 240 h 259"/>
                  <a:gd name="T54" fmla="*/ 181 w 258"/>
                  <a:gd name="T55" fmla="*/ 233 h 259"/>
                  <a:gd name="T56" fmla="*/ 201 w 258"/>
                  <a:gd name="T57" fmla="*/ 240 h 259"/>
                  <a:gd name="T58" fmla="*/ 238 w 258"/>
                  <a:gd name="T59" fmla="*/ 202 h 259"/>
                  <a:gd name="T60" fmla="*/ 232 w 258"/>
                  <a:gd name="T61" fmla="*/ 183 h 259"/>
                  <a:gd name="T62" fmla="*/ 239 w 258"/>
                  <a:gd name="T63" fmla="*/ 166 h 259"/>
                  <a:gd name="T64" fmla="*/ 258 w 258"/>
                  <a:gd name="T65" fmla="*/ 156 h 259"/>
                  <a:gd name="T66" fmla="*/ 187 w 258"/>
                  <a:gd name="T67" fmla="*/ 130 h 259"/>
                  <a:gd name="T68" fmla="*/ 130 w 258"/>
                  <a:gd name="T69" fmla="*/ 188 h 259"/>
                  <a:gd name="T70" fmla="*/ 71 w 258"/>
                  <a:gd name="T71" fmla="*/ 130 h 259"/>
                  <a:gd name="T72" fmla="*/ 130 w 258"/>
                  <a:gd name="T73" fmla="*/ 72 h 259"/>
                  <a:gd name="T74" fmla="*/ 187 w 258"/>
                  <a:gd name="T75" fmla="*/ 13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8" h="259">
                    <a:moveTo>
                      <a:pt x="258" y="156"/>
                    </a:move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7" y="88"/>
                      <a:pt x="235" y="83"/>
                      <a:pt x="232" y="78"/>
                    </a:cubicBezTo>
                    <a:cubicBezTo>
                      <a:pt x="239" y="57"/>
                      <a:pt x="239" y="57"/>
                      <a:pt x="239" y="57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180" y="27"/>
                      <a:pt x="180" y="27"/>
                      <a:pt x="180" y="27"/>
                    </a:cubicBezTo>
                    <a:cubicBezTo>
                      <a:pt x="175" y="25"/>
                      <a:pt x="171" y="23"/>
                      <a:pt x="166" y="21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88" y="23"/>
                      <a:pt x="83" y="25"/>
                      <a:pt x="79" y="2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4" y="83"/>
                      <a:pt x="22" y="87"/>
                      <a:pt x="21" y="9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1" y="171"/>
                      <a:pt x="23" y="176"/>
                      <a:pt x="26" y="180"/>
                    </a:cubicBezTo>
                    <a:cubicBezTo>
                      <a:pt x="19" y="202"/>
                      <a:pt x="19" y="202"/>
                      <a:pt x="19" y="202"/>
                    </a:cubicBezTo>
                    <a:cubicBezTo>
                      <a:pt x="56" y="239"/>
                      <a:pt x="56" y="239"/>
                      <a:pt x="56" y="239"/>
                    </a:cubicBezTo>
                    <a:cubicBezTo>
                      <a:pt x="76" y="233"/>
                      <a:pt x="76" y="233"/>
                      <a:pt x="76" y="233"/>
                    </a:cubicBezTo>
                    <a:cubicBezTo>
                      <a:pt x="81" y="235"/>
                      <a:pt x="87" y="238"/>
                      <a:pt x="92" y="240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55" y="259"/>
                      <a:pt x="155" y="259"/>
                      <a:pt x="155" y="259"/>
                    </a:cubicBezTo>
                    <a:cubicBezTo>
                      <a:pt x="164" y="240"/>
                      <a:pt x="164" y="240"/>
                      <a:pt x="164" y="240"/>
                    </a:cubicBezTo>
                    <a:cubicBezTo>
                      <a:pt x="170" y="239"/>
                      <a:pt x="176" y="236"/>
                      <a:pt x="181" y="233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38" y="202"/>
                      <a:pt x="238" y="202"/>
                      <a:pt x="238" y="202"/>
                    </a:cubicBezTo>
                    <a:cubicBezTo>
                      <a:pt x="232" y="183"/>
                      <a:pt x="232" y="183"/>
                      <a:pt x="232" y="183"/>
                    </a:cubicBezTo>
                    <a:cubicBezTo>
                      <a:pt x="235" y="177"/>
                      <a:pt x="237" y="172"/>
                      <a:pt x="239" y="166"/>
                    </a:cubicBezTo>
                    <a:lnTo>
                      <a:pt x="258" y="156"/>
                    </a:lnTo>
                    <a:close/>
                    <a:moveTo>
                      <a:pt x="187" y="130"/>
                    </a:moveTo>
                    <a:cubicBezTo>
                      <a:pt x="187" y="162"/>
                      <a:pt x="161" y="188"/>
                      <a:pt x="130" y="188"/>
                    </a:cubicBezTo>
                    <a:cubicBezTo>
                      <a:pt x="97" y="188"/>
                      <a:pt x="71" y="162"/>
                      <a:pt x="71" y="130"/>
                    </a:cubicBezTo>
                    <a:cubicBezTo>
                      <a:pt x="71" y="98"/>
                      <a:pt x="97" y="72"/>
                      <a:pt x="130" y="72"/>
                    </a:cubicBezTo>
                    <a:cubicBezTo>
                      <a:pt x="161" y="72"/>
                      <a:pt x="187" y="98"/>
                      <a:pt x="187" y="13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Freeform 27"/>
              <p:cNvSpPr>
                <a:spLocks noEditPoints="1"/>
              </p:cNvSpPr>
              <p:nvPr/>
            </p:nvSpPr>
            <p:spPr bwMode="auto">
              <a:xfrm>
                <a:off x="5818189" y="3962401"/>
                <a:ext cx="192088" cy="188913"/>
              </a:xfrm>
              <a:custGeom>
                <a:avLst/>
                <a:gdLst>
                  <a:gd name="T0" fmla="*/ 133 w 133"/>
                  <a:gd name="T1" fmla="*/ 80 h 132"/>
                  <a:gd name="T2" fmla="*/ 133 w 133"/>
                  <a:gd name="T3" fmla="*/ 53 h 132"/>
                  <a:gd name="T4" fmla="*/ 123 w 133"/>
                  <a:gd name="T5" fmla="*/ 48 h 132"/>
                  <a:gd name="T6" fmla="*/ 120 w 133"/>
                  <a:gd name="T7" fmla="*/ 40 h 132"/>
                  <a:gd name="T8" fmla="*/ 123 w 133"/>
                  <a:gd name="T9" fmla="*/ 29 h 132"/>
                  <a:gd name="T10" fmla="*/ 104 w 133"/>
                  <a:gd name="T11" fmla="*/ 9 h 132"/>
                  <a:gd name="T12" fmla="*/ 93 w 133"/>
                  <a:gd name="T13" fmla="*/ 13 h 132"/>
                  <a:gd name="T14" fmla="*/ 86 w 133"/>
                  <a:gd name="T15" fmla="*/ 10 h 132"/>
                  <a:gd name="T16" fmla="*/ 80 w 133"/>
                  <a:gd name="T17" fmla="*/ 0 h 132"/>
                  <a:gd name="T18" fmla="*/ 53 w 133"/>
                  <a:gd name="T19" fmla="*/ 0 h 132"/>
                  <a:gd name="T20" fmla="*/ 48 w 133"/>
                  <a:gd name="T21" fmla="*/ 10 h 132"/>
                  <a:gd name="T22" fmla="*/ 41 w 133"/>
                  <a:gd name="T23" fmla="*/ 13 h 132"/>
                  <a:gd name="T24" fmla="*/ 29 w 133"/>
                  <a:gd name="T25" fmla="*/ 9 h 132"/>
                  <a:gd name="T26" fmla="*/ 10 w 133"/>
                  <a:gd name="T27" fmla="*/ 28 h 132"/>
                  <a:gd name="T28" fmla="*/ 14 w 133"/>
                  <a:gd name="T29" fmla="*/ 40 h 132"/>
                  <a:gd name="T30" fmla="*/ 11 w 133"/>
                  <a:gd name="T31" fmla="*/ 47 h 132"/>
                  <a:gd name="T32" fmla="*/ 0 w 133"/>
                  <a:gd name="T33" fmla="*/ 52 h 132"/>
                  <a:gd name="T34" fmla="*/ 0 w 133"/>
                  <a:gd name="T35" fmla="*/ 79 h 132"/>
                  <a:gd name="T36" fmla="*/ 11 w 133"/>
                  <a:gd name="T37" fmla="*/ 85 h 132"/>
                  <a:gd name="T38" fmla="*/ 13 w 133"/>
                  <a:gd name="T39" fmla="*/ 92 h 132"/>
                  <a:gd name="T40" fmla="*/ 10 w 133"/>
                  <a:gd name="T41" fmla="*/ 103 h 132"/>
                  <a:gd name="T42" fmla="*/ 29 w 133"/>
                  <a:gd name="T43" fmla="*/ 122 h 132"/>
                  <a:gd name="T44" fmla="*/ 39 w 133"/>
                  <a:gd name="T45" fmla="*/ 119 h 132"/>
                  <a:gd name="T46" fmla="*/ 48 w 133"/>
                  <a:gd name="T47" fmla="*/ 122 h 132"/>
                  <a:gd name="T48" fmla="*/ 53 w 133"/>
                  <a:gd name="T49" fmla="*/ 132 h 132"/>
                  <a:gd name="T50" fmla="*/ 80 w 133"/>
                  <a:gd name="T51" fmla="*/ 132 h 132"/>
                  <a:gd name="T52" fmla="*/ 85 w 133"/>
                  <a:gd name="T53" fmla="*/ 123 h 132"/>
                  <a:gd name="T54" fmla="*/ 94 w 133"/>
                  <a:gd name="T55" fmla="*/ 119 h 132"/>
                  <a:gd name="T56" fmla="*/ 104 w 133"/>
                  <a:gd name="T57" fmla="*/ 122 h 132"/>
                  <a:gd name="T58" fmla="*/ 123 w 133"/>
                  <a:gd name="T59" fmla="*/ 103 h 132"/>
                  <a:gd name="T60" fmla="*/ 120 w 133"/>
                  <a:gd name="T61" fmla="*/ 93 h 132"/>
                  <a:gd name="T62" fmla="*/ 123 w 133"/>
                  <a:gd name="T63" fmla="*/ 85 h 132"/>
                  <a:gd name="T64" fmla="*/ 133 w 133"/>
                  <a:gd name="T65" fmla="*/ 80 h 132"/>
                  <a:gd name="T66" fmla="*/ 97 w 133"/>
                  <a:gd name="T67" fmla="*/ 66 h 132"/>
                  <a:gd name="T68" fmla="*/ 67 w 133"/>
                  <a:gd name="T69" fmla="*/ 96 h 132"/>
                  <a:gd name="T70" fmla="*/ 37 w 133"/>
                  <a:gd name="T71" fmla="*/ 66 h 132"/>
                  <a:gd name="T72" fmla="*/ 67 w 133"/>
                  <a:gd name="T73" fmla="*/ 37 h 132"/>
                  <a:gd name="T74" fmla="*/ 97 w 133"/>
                  <a:gd name="T75" fmla="*/ 6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32">
                    <a:moveTo>
                      <a:pt x="133" y="80"/>
                    </a:moveTo>
                    <a:cubicBezTo>
                      <a:pt x="133" y="53"/>
                      <a:pt x="133" y="53"/>
                      <a:pt x="133" y="53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2" y="45"/>
                      <a:pt x="121" y="42"/>
                      <a:pt x="120" y="40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1" y="12"/>
                      <a:pt x="88" y="11"/>
                      <a:pt x="86" y="1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6" y="11"/>
                      <a:pt x="43" y="12"/>
                      <a:pt x="41" y="1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2"/>
                      <a:pt x="12" y="44"/>
                      <a:pt x="11" y="47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7"/>
                      <a:pt x="12" y="90"/>
                      <a:pt x="13" y="92"/>
                    </a:cubicBezTo>
                    <a:cubicBezTo>
                      <a:pt x="10" y="103"/>
                      <a:pt x="10" y="103"/>
                      <a:pt x="10" y="103"/>
                    </a:cubicBezTo>
                    <a:cubicBezTo>
                      <a:pt x="29" y="122"/>
                      <a:pt x="29" y="122"/>
                      <a:pt x="29" y="122"/>
                    </a:cubicBezTo>
                    <a:cubicBezTo>
                      <a:pt x="39" y="119"/>
                      <a:pt x="39" y="119"/>
                      <a:pt x="39" y="119"/>
                    </a:cubicBezTo>
                    <a:cubicBezTo>
                      <a:pt x="42" y="120"/>
                      <a:pt x="45" y="122"/>
                      <a:pt x="48" y="122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80" y="132"/>
                      <a:pt x="80" y="132"/>
                      <a:pt x="80" y="132"/>
                    </a:cubicBezTo>
                    <a:cubicBezTo>
                      <a:pt x="85" y="123"/>
                      <a:pt x="85" y="123"/>
                      <a:pt x="85" y="123"/>
                    </a:cubicBezTo>
                    <a:cubicBezTo>
                      <a:pt x="88" y="122"/>
                      <a:pt x="91" y="121"/>
                      <a:pt x="94" y="119"/>
                    </a:cubicBezTo>
                    <a:cubicBezTo>
                      <a:pt x="104" y="122"/>
                      <a:pt x="104" y="122"/>
                      <a:pt x="104" y="122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1" y="90"/>
                      <a:pt x="122" y="88"/>
                      <a:pt x="123" y="85"/>
                    </a:cubicBezTo>
                    <a:lnTo>
                      <a:pt x="133" y="80"/>
                    </a:lnTo>
                    <a:close/>
                    <a:moveTo>
                      <a:pt x="97" y="66"/>
                    </a:moveTo>
                    <a:cubicBezTo>
                      <a:pt x="97" y="83"/>
                      <a:pt x="83" y="96"/>
                      <a:pt x="67" y="96"/>
                    </a:cubicBezTo>
                    <a:cubicBezTo>
                      <a:pt x="50" y="96"/>
                      <a:pt x="37" y="83"/>
                      <a:pt x="37" y="66"/>
                    </a:cubicBezTo>
                    <a:cubicBezTo>
                      <a:pt x="37" y="50"/>
                      <a:pt x="50" y="37"/>
                      <a:pt x="67" y="37"/>
                    </a:cubicBezTo>
                    <a:cubicBezTo>
                      <a:pt x="83" y="37"/>
                      <a:pt x="97" y="50"/>
                      <a:pt x="97" y="6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28"/>
              <p:cNvSpPr>
                <a:spLocks noEditPoints="1"/>
              </p:cNvSpPr>
              <p:nvPr/>
            </p:nvSpPr>
            <p:spPr bwMode="auto">
              <a:xfrm>
                <a:off x="5942014" y="4138613"/>
                <a:ext cx="155575" cy="155575"/>
              </a:xfrm>
              <a:custGeom>
                <a:avLst/>
                <a:gdLst>
                  <a:gd name="T0" fmla="*/ 108 w 108"/>
                  <a:gd name="T1" fmla="*/ 65 h 108"/>
                  <a:gd name="T2" fmla="*/ 108 w 108"/>
                  <a:gd name="T3" fmla="*/ 43 h 108"/>
                  <a:gd name="T4" fmla="*/ 100 w 108"/>
                  <a:gd name="T5" fmla="*/ 39 h 108"/>
                  <a:gd name="T6" fmla="*/ 97 w 108"/>
                  <a:gd name="T7" fmla="*/ 33 h 108"/>
                  <a:gd name="T8" fmla="*/ 100 w 108"/>
                  <a:gd name="T9" fmla="*/ 24 h 108"/>
                  <a:gd name="T10" fmla="*/ 84 w 108"/>
                  <a:gd name="T11" fmla="*/ 8 h 108"/>
                  <a:gd name="T12" fmla="*/ 75 w 108"/>
                  <a:gd name="T13" fmla="*/ 11 h 108"/>
                  <a:gd name="T14" fmla="*/ 70 w 108"/>
                  <a:gd name="T15" fmla="*/ 9 h 108"/>
                  <a:gd name="T16" fmla="*/ 65 w 108"/>
                  <a:gd name="T17" fmla="*/ 0 h 108"/>
                  <a:gd name="T18" fmla="*/ 43 w 108"/>
                  <a:gd name="T19" fmla="*/ 0 h 108"/>
                  <a:gd name="T20" fmla="*/ 39 w 108"/>
                  <a:gd name="T21" fmla="*/ 9 h 108"/>
                  <a:gd name="T22" fmla="*/ 33 w 108"/>
                  <a:gd name="T23" fmla="*/ 11 h 108"/>
                  <a:gd name="T24" fmla="*/ 24 w 108"/>
                  <a:gd name="T25" fmla="*/ 8 h 108"/>
                  <a:gd name="T26" fmla="*/ 8 w 108"/>
                  <a:gd name="T27" fmla="*/ 24 h 108"/>
                  <a:gd name="T28" fmla="*/ 11 w 108"/>
                  <a:gd name="T29" fmla="*/ 33 h 108"/>
                  <a:gd name="T30" fmla="*/ 9 w 108"/>
                  <a:gd name="T31" fmla="*/ 39 h 108"/>
                  <a:gd name="T32" fmla="*/ 0 w 108"/>
                  <a:gd name="T33" fmla="*/ 43 h 108"/>
                  <a:gd name="T34" fmla="*/ 0 w 108"/>
                  <a:gd name="T35" fmla="*/ 65 h 108"/>
                  <a:gd name="T36" fmla="*/ 8 w 108"/>
                  <a:gd name="T37" fmla="*/ 69 h 108"/>
                  <a:gd name="T38" fmla="*/ 11 w 108"/>
                  <a:gd name="T39" fmla="*/ 76 h 108"/>
                  <a:gd name="T40" fmla="*/ 8 w 108"/>
                  <a:gd name="T41" fmla="*/ 84 h 108"/>
                  <a:gd name="T42" fmla="*/ 23 w 108"/>
                  <a:gd name="T43" fmla="*/ 100 h 108"/>
                  <a:gd name="T44" fmla="*/ 32 w 108"/>
                  <a:gd name="T45" fmla="*/ 97 h 108"/>
                  <a:gd name="T46" fmla="*/ 39 w 108"/>
                  <a:gd name="T47" fmla="*/ 100 h 108"/>
                  <a:gd name="T48" fmla="*/ 43 w 108"/>
                  <a:gd name="T49" fmla="*/ 108 h 108"/>
                  <a:gd name="T50" fmla="*/ 65 w 108"/>
                  <a:gd name="T51" fmla="*/ 108 h 108"/>
                  <a:gd name="T52" fmla="*/ 69 w 108"/>
                  <a:gd name="T53" fmla="*/ 100 h 108"/>
                  <a:gd name="T54" fmla="*/ 76 w 108"/>
                  <a:gd name="T55" fmla="*/ 98 h 108"/>
                  <a:gd name="T56" fmla="*/ 84 w 108"/>
                  <a:gd name="T57" fmla="*/ 100 h 108"/>
                  <a:gd name="T58" fmla="*/ 100 w 108"/>
                  <a:gd name="T59" fmla="*/ 85 h 108"/>
                  <a:gd name="T60" fmla="*/ 97 w 108"/>
                  <a:gd name="T61" fmla="*/ 76 h 108"/>
                  <a:gd name="T62" fmla="*/ 100 w 108"/>
                  <a:gd name="T63" fmla="*/ 69 h 108"/>
                  <a:gd name="T64" fmla="*/ 108 w 108"/>
                  <a:gd name="T65" fmla="*/ 65 h 108"/>
                  <a:gd name="T66" fmla="*/ 78 w 108"/>
                  <a:gd name="T67" fmla="*/ 54 h 108"/>
                  <a:gd name="T68" fmla="*/ 54 w 108"/>
                  <a:gd name="T69" fmla="*/ 79 h 108"/>
                  <a:gd name="T70" fmla="*/ 30 w 108"/>
                  <a:gd name="T71" fmla="*/ 54 h 108"/>
                  <a:gd name="T72" fmla="*/ 54 w 108"/>
                  <a:gd name="T73" fmla="*/ 30 h 108"/>
                  <a:gd name="T74" fmla="*/ 78 w 108"/>
                  <a:gd name="T7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108">
                    <a:moveTo>
                      <a:pt x="108" y="65"/>
                    </a:moveTo>
                    <a:cubicBezTo>
                      <a:pt x="108" y="43"/>
                      <a:pt x="108" y="43"/>
                      <a:pt x="108" y="43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99" y="37"/>
                      <a:pt x="98" y="35"/>
                      <a:pt x="97" y="3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3" y="10"/>
                      <a:pt x="72" y="10"/>
                      <a:pt x="70" y="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10"/>
                      <a:pt x="35" y="10"/>
                      <a:pt x="33" y="1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0" y="35"/>
                      <a:pt x="9" y="37"/>
                      <a:pt x="9" y="3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71"/>
                      <a:pt x="10" y="73"/>
                      <a:pt x="11" y="76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34" y="98"/>
                      <a:pt x="36" y="99"/>
                      <a:pt x="39" y="100"/>
                    </a:cubicBezTo>
                    <a:cubicBezTo>
                      <a:pt x="43" y="108"/>
                      <a:pt x="43" y="108"/>
                      <a:pt x="43" y="10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71" y="100"/>
                      <a:pt x="74" y="99"/>
                      <a:pt x="76" y="98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97" y="76"/>
                      <a:pt x="97" y="76"/>
                      <a:pt x="97" y="76"/>
                    </a:cubicBezTo>
                    <a:cubicBezTo>
                      <a:pt x="98" y="74"/>
                      <a:pt x="99" y="72"/>
                      <a:pt x="100" y="69"/>
                    </a:cubicBezTo>
                    <a:lnTo>
                      <a:pt x="108" y="65"/>
                    </a:lnTo>
                    <a:close/>
                    <a:moveTo>
                      <a:pt x="78" y="54"/>
                    </a:moveTo>
                    <a:cubicBezTo>
                      <a:pt x="78" y="68"/>
                      <a:pt x="68" y="79"/>
                      <a:pt x="54" y="79"/>
                    </a:cubicBezTo>
                    <a:cubicBezTo>
                      <a:pt x="41" y="79"/>
                      <a:pt x="30" y="68"/>
                      <a:pt x="30" y="54"/>
                    </a:cubicBezTo>
                    <a:cubicBezTo>
                      <a:pt x="30" y="41"/>
                      <a:pt x="41" y="30"/>
                      <a:pt x="54" y="30"/>
                    </a:cubicBezTo>
                    <a:cubicBezTo>
                      <a:pt x="68" y="30"/>
                      <a:pt x="78" y="41"/>
                      <a:pt x="78" y="5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4168733" y="2265115"/>
            <a:ext cx="686184" cy="694853"/>
            <a:chOff x="5237224" y="3759845"/>
            <a:chExt cx="914912" cy="926470"/>
          </a:xfrm>
          <a:solidFill>
            <a:schemeClr val="bg1"/>
          </a:solidFill>
        </p:grpSpPr>
        <p:sp>
          <p:nvSpPr>
            <p:cNvPr id="64" name="Freeform 1812"/>
            <p:cNvSpPr/>
            <p:nvPr/>
          </p:nvSpPr>
          <p:spPr>
            <a:xfrm>
              <a:off x="5237224" y="3759845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539564" y="3983837"/>
              <a:ext cx="345128" cy="512366"/>
              <a:chOff x="5649914" y="2946401"/>
              <a:chExt cx="360363" cy="534987"/>
            </a:xfrm>
            <a:grpFill/>
          </p:grpSpPr>
          <p:sp>
            <p:nvSpPr>
              <p:cNvPr id="29" name="Freeform 29"/>
              <p:cNvSpPr/>
              <p:nvPr/>
            </p:nvSpPr>
            <p:spPr bwMode="auto">
              <a:xfrm>
                <a:off x="5776914" y="3424238"/>
                <a:ext cx="106363" cy="57150"/>
              </a:xfrm>
              <a:custGeom>
                <a:avLst/>
                <a:gdLst>
                  <a:gd name="T0" fmla="*/ 0 w 74"/>
                  <a:gd name="T1" fmla="*/ 0 h 40"/>
                  <a:gd name="T2" fmla="*/ 37 w 74"/>
                  <a:gd name="T3" fmla="*/ 40 h 40"/>
                  <a:gd name="T4" fmla="*/ 74 w 74"/>
                  <a:gd name="T5" fmla="*/ 0 h 40"/>
                  <a:gd name="T6" fmla="*/ 0 w 74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40">
                    <a:moveTo>
                      <a:pt x="0" y="0"/>
                    </a:moveTo>
                    <a:cubicBezTo>
                      <a:pt x="0" y="22"/>
                      <a:pt x="17" y="40"/>
                      <a:pt x="37" y="40"/>
                    </a:cubicBezTo>
                    <a:cubicBezTo>
                      <a:pt x="57" y="40"/>
                      <a:pt x="74" y="22"/>
                      <a:pt x="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5753101" y="3346451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" h="19">
                    <a:moveTo>
                      <a:pt x="106" y="11"/>
                    </a:moveTo>
                    <a:cubicBezTo>
                      <a:pt x="106" y="16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6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4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5753101" y="3386138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" h="19">
                    <a:moveTo>
                      <a:pt x="106" y="11"/>
                    </a:moveTo>
                    <a:cubicBezTo>
                      <a:pt x="106" y="15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5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3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Freeform 32"/>
              <p:cNvSpPr/>
              <p:nvPr/>
            </p:nvSpPr>
            <p:spPr bwMode="auto">
              <a:xfrm>
                <a:off x="5649914" y="2946401"/>
                <a:ext cx="360363" cy="385763"/>
              </a:xfrm>
              <a:custGeom>
                <a:avLst/>
                <a:gdLst>
                  <a:gd name="T0" fmla="*/ 250 w 250"/>
                  <a:gd name="T1" fmla="*/ 125 h 268"/>
                  <a:gd name="T2" fmla="*/ 125 w 250"/>
                  <a:gd name="T3" fmla="*/ 0 h 268"/>
                  <a:gd name="T4" fmla="*/ 0 w 250"/>
                  <a:gd name="T5" fmla="*/ 125 h 268"/>
                  <a:gd name="T6" fmla="*/ 72 w 250"/>
                  <a:gd name="T7" fmla="*/ 238 h 268"/>
                  <a:gd name="T8" fmla="*/ 72 w 250"/>
                  <a:gd name="T9" fmla="*/ 244 h 268"/>
                  <a:gd name="T10" fmla="*/ 96 w 250"/>
                  <a:gd name="T11" fmla="*/ 268 h 268"/>
                  <a:gd name="T12" fmla="*/ 154 w 250"/>
                  <a:gd name="T13" fmla="*/ 268 h 268"/>
                  <a:gd name="T14" fmla="*/ 178 w 250"/>
                  <a:gd name="T15" fmla="*/ 244 h 268"/>
                  <a:gd name="T16" fmla="*/ 178 w 250"/>
                  <a:gd name="T17" fmla="*/ 238 h 268"/>
                  <a:gd name="T18" fmla="*/ 250 w 250"/>
                  <a:gd name="T19" fmla="*/ 12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268">
                    <a:moveTo>
                      <a:pt x="250" y="125"/>
                    </a:moveTo>
                    <a:cubicBezTo>
                      <a:pt x="250" y="56"/>
                      <a:pt x="194" y="0"/>
                      <a:pt x="125" y="0"/>
                    </a:cubicBezTo>
                    <a:cubicBezTo>
                      <a:pt x="56" y="0"/>
                      <a:pt x="0" y="56"/>
                      <a:pt x="0" y="125"/>
                    </a:cubicBezTo>
                    <a:cubicBezTo>
                      <a:pt x="0" y="175"/>
                      <a:pt x="30" y="218"/>
                      <a:pt x="72" y="238"/>
                    </a:cubicBezTo>
                    <a:cubicBezTo>
                      <a:pt x="72" y="244"/>
                      <a:pt x="72" y="244"/>
                      <a:pt x="72" y="244"/>
                    </a:cubicBezTo>
                    <a:cubicBezTo>
                      <a:pt x="72" y="257"/>
                      <a:pt x="83" y="268"/>
                      <a:pt x="96" y="268"/>
                    </a:cubicBezTo>
                    <a:cubicBezTo>
                      <a:pt x="154" y="268"/>
                      <a:pt x="154" y="268"/>
                      <a:pt x="154" y="268"/>
                    </a:cubicBezTo>
                    <a:cubicBezTo>
                      <a:pt x="167" y="268"/>
                      <a:pt x="178" y="257"/>
                      <a:pt x="178" y="244"/>
                    </a:cubicBezTo>
                    <a:cubicBezTo>
                      <a:pt x="178" y="238"/>
                      <a:pt x="178" y="238"/>
                      <a:pt x="178" y="238"/>
                    </a:cubicBezTo>
                    <a:cubicBezTo>
                      <a:pt x="221" y="218"/>
                      <a:pt x="250" y="175"/>
                      <a:pt x="250" y="12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66" name="文本框 85"/>
          <p:cNvSpPr txBox="1"/>
          <p:nvPr/>
        </p:nvSpPr>
        <p:spPr>
          <a:xfrm>
            <a:off x="1360805" y="1396365"/>
            <a:ext cx="2694940" cy="66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zh-CN" sz="1200" dirty="0">
                <a:sym typeface="+mn-ea"/>
              </a:rPr>
              <a:t>在云服务器端部署项目文件时，出现文件置完善但项目无法公网访问的情况？</a:t>
            </a:r>
            <a:endParaRPr lang="zh-CN" altLang="da-DK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文本框 5"/>
          <p:cNvSpPr txBox="1"/>
          <p:nvPr/>
        </p:nvSpPr>
        <p:spPr>
          <a:xfrm>
            <a:off x="1270000" y="3568065"/>
            <a:ext cx="269494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zh-CN" sz="1200" dirty="0">
                <a:sym typeface="+mn-ea"/>
              </a:rPr>
              <a:t>在运行基于</a:t>
            </a:r>
            <a:r>
              <a:rPr lang="en-US" altLang="zh-CN" sz="1200" dirty="0">
                <a:sym typeface="+mn-ea"/>
              </a:rPr>
              <a:t>gun</a:t>
            </a:r>
            <a:r>
              <a:rPr lang="zh-CN" altLang="zh-CN" sz="1200" dirty="0">
                <a:sym typeface="+mn-ea"/>
              </a:rPr>
              <a:t>进行数据传输的简单项目时，界面操作无法正常进行，数据无法正常收发？</a:t>
            </a:r>
            <a:endParaRPr lang="zh-CN" altLang="zh-CN" sz="1200" dirty="0"/>
          </a:p>
          <a:p>
            <a:pPr algn="ctr">
              <a:lnSpc>
                <a:spcPts val="1500"/>
              </a:lnSpc>
            </a:pPr>
            <a:endParaRPr lang="zh-CN" altLang="da-DK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>
                <a:solidFill>
                  <a:srgbClr val="1B4367"/>
                </a:solidFill>
                <a:cs typeface="+mn-ea"/>
                <a:sym typeface="+mn-lt"/>
              </a:rPr>
              <a:t>遇到的问题</a:t>
            </a:r>
            <a:endParaRPr lang="zh-CN" altLang="en-US" sz="1700" b="1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  <p:bldLst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>
                <a:solidFill>
                  <a:srgbClr val="1B4367"/>
                </a:solidFill>
                <a:cs typeface="+mn-ea"/>
                <a:sym typeface="+mn-lt"/>
              </a:rPr>
              <a:t>下周工作计划</a:t>
            </a:r>
            <a:endParaRPr lang="zh-CN" altLang="en-US" sz="3400" b="1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9386" y="1091388"/>
            <a:ext cx="372366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局域网端</a:t>
            </a:r>
            <a:r>
              <a:rPr lang="en-US" altLang="zh-CN" b="1" dirty="0" smtClean="0"/>
              <a:t>issue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zh-CN" altLang="zh-CN" b="1" dirty="0"/>
          </a:p>
          <a:p>
            <a:pPr>
              <a:lnSpc>
                <a:spcPct val="150000"/>
              </a:lnSpc>
            </a:pPr>
            <a:r>
              <a:rPr lang="zh-CN" altLang="zh-CN" dirty="0"/>
              <a:t>模式选择界面：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实现此界面的整体</a:t>
            </a:r>
            <a:r>
              <a:rPr lang="zh-CN" altLang="zh-CN" dirty="0" smtClean="0"/>
              <a:t>样式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zh-CN" dirty="0" smtClean="0"/>
              <a:t>（</a:t>
            </a:r>
            <a:r>
              <a:rPr lang="zh-CN" altLang="zh-CN" dirty="0"/>
              <a:t>仅各模块大小、位置及主色调）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实现模式选择按钮“快速模式”和</a:t>
            </a:r>
            <a:r>
              <a:rPr lang="zh-CN" altLang="zh-CN" dirty="0" smtClean="0"/>
              <a:t>“团队模式”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快速模式界面</a:t>
            </a:r>
            <a:r>
              <a:rPr lang="zh-CN" altLang="zh-CN" dirty="0" smtClean="0"/>
              <a:t>：（</a:t>
            </a:r>
            <a:r>
              <a:rPr lang="zh-CN" altLang="zh-CN" dirty="0"/>
              <a:t>同网页端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前端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72000" y="1771616"/>
            <a:ext cx="4572000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团队模式界面（直接进入登录界面）：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实现此界面的整体样式（仅各模块大小、位置及主色调）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实现用户名输入框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实现密码输入框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实现“登录”按钮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实现密码输入错入提示框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实现“新用户注册”按钮</a:t>
            </a:r>
            <a:endParaRPr lang="zh-CN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>
                <a:solidFill>
                  <a:schemeClr val="bg1"/>
                </a:solidFill>
                <a:cs typeface="+mn-ea"/>
                <a:sym typeface="+mn-lt"/>
              </a:rPr>
              <a:t>本周工作内容汇报</a:t>
            </a:r>
            <a:endParaRPr lang="zh-CN" altLang="en-US" sz="17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>
                <a:solidFill>
                  <a:srgbClr val="1B4367"/>
                </a:solidFill>
                <a:cs typeface="+mn-ea"/>
                <a:sym typeface="+mn-lt"/>
              </a:rPr>
              <a:t>目 录</a:t>
            </a:r>
            <a:endParaRPr lang="zh-CN" altLang="en-US" sz="4400" b="1" spc="-225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>
                <a:solidFill>
                  <a:srgbClr val="1B4367"/>
                </a:solidFill>
                <a:cs typeface="+mn-ea"/>
                <a:sym typeface="+mn-lt"/>
              </a:rPr>
              <a:t>CONTENTS</a:t>
            </a:r>
            <a:endParaRPr lang="en-US" altLang="zh-CN" sz="2400" b="1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9" name="文本框 10"/>
          <p:cNvSpPr txBox="1"/>
          <p:nvPr/>
        </p:nvSpPr>
        <p:spPr>
          <a:xfrm>
            <a:off x="5645032" y="2306787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>
                <a:solidFill>
                  <a:schemeClr val="bg1"/>
                </a:solidFill>
                <a:cs typeface="+mn-ea"/>
                <a:sym typeface="+mn-lt"/>
              </a:rPr>
              <a:t>本周问题及解决方案</a:t>
            </a:r>
            <a:endParaRPr lang="zh-CN" altLang="en-US" sz="17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126865" y="2297768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3235786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>
                <a:solidFill>
                  <a:schemeClr val="bg1"/>
                </a:solidFill>
                <a:cs typeface="+mn-ea"/>
                <a:sym typeface="+mn-lt"/>
              </a:rPr>
              <a:t>下周工作安排展示</a:t>
            </a:r>
            <a:endParaRPr lang="zh-CN" altLang="en-US" sz="17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26865" y="3248992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  <p:bldLst>
      <p:bldP spid="11" grpId="0" animBg="1"/>
      <p:bldP spid="33" grpId="0"/>
      <p:bldP spid="3" grpId="0"/>
      <p:bldP spid="79" grpId="0" animBg="1"/>
      <p:bldP spid="83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5097" y="1082922"/>
            <a:ext cx="4572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用户注册界面：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zh-CN" altLang="zh-CN" b="1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实现此界面的整体</a:t>
            </a:r>
            <a:r>
              <a:rPr lang="zh-CN" altLang="zh-CN" dirty="0" smtClean="0"/>
              <a:t>样式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zh-CN" dirty="0" smtClean="0"/>
              <a:t>（</a:t>
            </a:r>
            <a:r>
              <a:rPr lang="zh-CN" altLang="zh-CN" dirty="0"/>
              <a:t>仅各模块大小、位置及主色调）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实现真实姓名输入框（必填  待定）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实现用户名输入框（必填）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实现用户名已存在信息提示框（必填）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实现密码输入框（必填）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实现确认密码输入框（必填</a:t>
            </a:r>
            <a:r>
              <a:rPr lang="zh-CN" altLang="zh-CN" dirty="0" smtClean="0"/>
              <a:t>）</a:t>
            </a:r>
            <a:endParaRPr lang="zh-CN" altLang="zh-CN" dirty="0"/>
          </a:p>
        </p:txBody>
      </p:sp>
      <p:sp>
        <p:nvSpPr>
          <p:cNvPr id="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前端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572000" y="1686739"/>
            <a:ext cx="4572000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dirty="0"/>
              <a:t>实现密码两次输入不同信息提示框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实现员工</a:t>
            </a:r>
            <a:r>
              <a:rPr lang="en-US" altLang="zh-CN" dirty="0"/>
              <a:t>ID</a:t>
            </a:r>
            <a:r>
              <a:rPr lang="zh-CN" altLang="zh-CN" dirty="0"/>
              <a:t>输入框（选填）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实现注册按钮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实现注册失败提示框（必填框没有填等情况）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实现注册成功提示</a:t>
            </a:r>
            <a:r>
              <a:rPr lang="zh-CN" altLang="zh-CN" dirty="0" smtClean="0"/>
              <a:t>框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zh-CN" dirty="0" smtClean="0"/>
              <a:t>（</a:t>
            </a:r>
            <a:r>
              <a:rPr lang="zh-CN" altLang="zh-CN" dirty="0"/>
              <a:t>直接跳转到用户登录界面，没有跳转中间界面）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实现“返回登录”按钮（待定  在新界面）</a:t>
            </a:r>
            <a:endParaRPr lang="zh-CN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9386" y="1084084"/>
            <a:ext cx="732167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用户个人界面：</a:t>
            </a:r>
            <a:endParaRPr lang="zh-CN" altLang="zh-CN" b="1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实现此界面的整体样式（仅各模块大小、位置及主色调）（这个界面怎么设计有待商讨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b="1" dirty="0" smtClean="0"/>
              <a:t>个人区</a:t>
            </a:r>
            <a:r>
              <a:rPr lang="zh-CN" altLang="en-US" b="1" dirty="0" smtClean="0"/>
              <a:t>：</a:t>
            </a:r>
            <a:r>
              <a:rPr lang="zh-CN" altLang="zh-CN" b="1" dirty="0" smtClean="0"/>
              <a:t>  </a:t>
            </a:r>
            <a:endParaRPr lang="zh-CN" altLang="zh-CN" b="1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实现个人区区域样式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实现用户名显示框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实现真实姓名显示框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实现“登出”按钮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实现登出确认框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实现登出确认框中“确认”</a:t>
            </a:r>
            <a:r>
              <a:rPr lang="zh-CN" altLang="zh-CN" dirty="0" smtClean="0"/>
              <a:t>按钮</a:t>
            </a:r>
            <a:endParaRPr lang="zh-CN" altLang="zh-CN" dirty="0"/>
          </a:p>
        </p:txBody>
      </p:sp>
      <p:sp>
        <p:nvSpPr>
          <p:cNvPr id="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前端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915573" y="237674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dirty="0"/>
              <a:t>实现“创建群组”按钮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实现成员选择框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实现选择框中检索信息输入框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实现“待加入群组”区成员名右侧叉号按钮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时间群组名输入框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实现“确认”按钮</a:t>
            </a:r>
            <a:endParaRPr lang="zh-CN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097" y="106020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 smtClean="0"/>
              <a:t>群</a:t>
            </a:r>
            <a:r>
              <a:rPr lang="zh-CN" altLang="zh-CN" b="1" dirty="0"/>
              <a:t>组</a:t>
            </a:r>
            <a:r>
              <a:rPr lang="zh-CN" altLang="zh-CN" b="1" dirty="0" smtClean="0"/>
              <a:t>区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zh-CN" altLang="zh-CN" b="1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实现群组区区域样式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实现群组选择区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实现群组详情区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实现群组详情区“解散群组”按钮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实现确认框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实现确认框中“确认”</a:t>
            </a:r>
            <a:r>
              <a:rPr lang="zh-CN" altLang="zh-CN" dirty="0" smtClean="0"/>
              <a:t>按钮</a:t>
            </a:r>
            <a:endParaRPr lang="zh-CN" altLang="zh-CN" dirty="0"/>
          </a:p>
        </p:txBody>
      </p:sp>
      <p:sp>
        <p:nvSpPr>
          <p:cNvPr id="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前端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50911" y="167570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dirty="0"/>
              <a:t>实现群组详情区“上传文件”按钮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实现文件选择框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实现文件选择框中“确认”按钮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实现待上传列表中文件右侧叉号按钮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实现待上传列表中“上传”按钮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实现群组详情区“下载”按钮</a:t>
            </a:r>
            <a:endParaRPr lang="zh-CN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4040" y="1076960"/>
            <a:ext cx="4572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公网端及局域网端快速</a:t>
            </a:r>
            <a:r>
              <a:rPr lang="zh-CN" altLang="zh-CN" b="1" dirty="0" smtClean="0"/>
              <a:t>模式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zh-CN" dirty="0"/>
              <a:t>布置一个</a:t>
            </a:r>
            <a:r>
              <a:rPr lang="en-US" altLang="zh-CN" dirty="0"/>
              <a:t>Gun server</a:t>
            </a:r>
            <a:r>
              <a:rPr lang="zh-CN" altLang="zh-CN" dirty="0"/>
              <a:t>，检验其运转 </a:t>
            </a:r>
            <a:r>
              <a:rPr lang="en-US" altLang="zh-CN" dirty="0"/>
              <a:t> </a:t>
            </a:r>
            <a:r>
              <a:rPr lang="en-US" altLang="zh-CN" dirty="0" smtClean="0"/>
              <a:t>  07.18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zh-CN" dirty="0"/>
              <a:t>利用</a:t>
            </a:r>
            <a:r>
              <a:rPr lang="en-US" altLang="zh-CN" dirty="0" err="1"/>
              <a:t>GunDB</a:t>
            </a:r>
            <a:r>
              <a:rPr lang="zh-CN" altLang="zh-CN" dirty="0"/>
              <a:t>相应接口铺设数据库 </a:t>
            </a:r>
            <a:r>
              <a:rPr lang="en-US" altLang="zh-CN" dirty="0"/>
              <a:t> </a:t>
            </a:r>
            <a:r>
              <a:rPr lang="en-US" altLang="zh-CN" dirty="0" smtClean="0"/>
              <a:t>     07.18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zh-CN" dirty="0"/>
              <a:t>完成文件加密接口 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07.18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zh-CN" dirty="0"/>
              <a:t>完成文件接收秘钥加密接口 </a:t>
            </a:r>
            <a:r>
              <a:rPr lang="en-US" altLang="zh-CN" dirty="0" smtClean="0"/>
              <a:t>              07.18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5.</a:t>
            </a:r>
            <a:r>
              <a:rPr lang="zh-CN" altLang="zh-CN" dirty="0"/>
              <a:t>完成文件接收地址加密接口 </a:t>
            </a:r>
            <a:r>
              <a:rPr lang="en-US" altLang="zh-CN" dirty="0" smtClean="0"/>
              <a:t>              07.18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6.</a:t>
            </a:r>
            <a:r>
              <a:rPr lang="zh-CN" altLang="zh-CN" dirty="0"/>
              <a:t>完成文件接收地址生成接口 </a:t>
            </a:r>
            <a:r>
              <a:rPr lang="en-US" altLang="zh-CN" dirty="0" smtClean="0"/>
              <a:t>              07.19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7.</a:t>
            </a:r>
            <a:r>
              <a:rPr lang="zh-CN" altLang="zh-CN" dirty="0"/>
              <a:t>完成文件分享接口 </a:t>
            </a:r>
            <a:r>
              <a:rPr lang="en-US" altLang="zh-CN" dirty="0" smtClean="0"/>
              <a:t>                            07.23</a:t>
            </a:r>
            <a:endParaRPr lang="zh-CN" altLang="zh-CN" dirty="0"/>
          </a:p>
        </p:txBody>
      </p:sp>
      <p:sp>
        <p:nvSpPr>
          <p:cNvPr id="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后端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54880" y="1761378"/>
            <a:ext cx="4572000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8</a:t>
            </a:r>
            <a:r>
              <a:rPr lang="en-US" altLang="zh-CN" dirty="0"/>
              <a:t>.</a:t>
            </a:r>
            <a:r>
              <a:rPr lang="zh-CN" altLang="zh-CN" dirty="0"/>
              <a:t>完成文件接收秘钥解密接口 </a:t>
            </a:r>
            <a:r>
              <a:rPr lang="en-US" altLang="zh-CN" dirty="0" smtClean="0"/>
              <a:t>     07.19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9.</a:t>
            </a:r>
            <a:r>
              <a:rPr lang="zh-CN" altLang="zh-CN" dirty="0"/>
              <a:t>完成文件接收地址解密</a:t>
            </a:r>
            <a:r>
              <a:rPr lang="zh-CN" altLang="zh-CN" dirty="0" smtClean="0"/>
              <a:t>接口</a:t>
            </a:r>
            <a:r>
              <a:rPr lang="en-US" altLang="zh-CN" dirty="0" smtClean="0"/>
              <a:t>      07.19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10.</a:t>
            </a:r>
            <a:r>
              <a:rPr lang="zh-CN" altLang="zh-CN" dirty="0"/>
              <a:t>完成文件接收秘钥验证</a:t>
            </a:r>
            <a:r>
              <a:rPr lang="zh-CN" altLang="zh-CN" dirty="0" smtClean="0"/>
              <a:t>接口</a:t>
            </a:r>
            <a:r>
              <a:rPr lang="en-US" altLang="zh-CN" dirty="0" smtClean="0"/>
              <a:t>    07.19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11.</a:t>
            </a:r>
            <a:r>
              <a:rPr lang="zh-CN" altLang="zh-CN" dirty="0"/>
              <a:t>完成文件留存判断接口 </a:t>
            </a:r>
            <a:r>
              <a:rPr lang="en-US" altLang="zh-CN" dirty="0" smtClean="0"/>
              <a:t>          07.20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12.</a:t>
            </a:r>
            <a:r>
              <a:rPr lang="zh-CN" altLang="zh-CN" dirty="0"/>
              <a:t>完成文件内容解密</a:t>
            </a:r>
            <a:r>
              <a:rPr lang="zh-CN" altLang="zh-CN" dirty="0" smtClean="0"/>
              <a:t>接口</a:t>
            </a:r>
            <a:r>
              <a:rPr lang="en-US" altLang="zh-CN" dirty="0" smtClean="0"/>
              <a:t>         </a:t>
            </a:r>
            <a:r>
              <a:rPr lang="zh-CN" altLang="zh-CN" dirty="0" smtClean="0"/>
              <a:t> </a:t>
            </a:r>
            <a:r>
              <a:rPr lang="en-US" altLang="zh-CN" dirty="0" smtClean="0"/>
              <a:t> 07.20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13.</a:t>
            </a:r>
            <a:r>
              <a:rPr lang="zh-CN" altLang="zh-CN" dirty="0"/>
              <a:t>完成文件接收</a:t>
            </a:r>
            <a:r>
              <a:rPr lang="zh-CN" altLang="zh-CN" dirty="0" smtClean="0"/>
              <a:t>接口</a:t>
            </a:r>
            <a:r>
              <a:rPr lang="en-US" altLang="zh-CN" dirty="0" smtClean="0"/>
              <a:t>               </a:t>
            </a:r>
            <a:r>
              <a:rPr lang="zh-CN" altLang="zh-CN" dirty="0" smtClean="0"/>
              <a:t> </a:t>
            </a:r>
            <a:r>
              <a:rPr lang="en-US" altLang="zh-CN" dirty="0" smtClean="0"/>
              <a:t>  07.23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14.</a:t>
            </a:r>
            <a:r>
              <a:rPr lang="zh-CN" altLang="zh-CN" dirty="0"/>
              <a:t>完成文件焚毁接口 </a:t>
            </a:r>
            <a:r>
              <a:rPr lang="en-US" altLang="zh-CN" dirty="0" smtClean="0"/>
              <a:t>                 07.20</a:t>
            </a:r>
            <a:endParaRPr lang="zh-CN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3497" y="1101818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局域网端团队模式（在公网端基础上补充</a:t>
            </a:r>
            <a:r>
              <a:rPr lang="zh-CN" altLang="zh-CN" b="1" dirty="0" smtClean="0"/>
              <a:t>）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zh-CN" dirty="0"/>
              <a:t>修改数据库设计，增添</a:t>
            </a:r>
            <a:r>
              <a:rPr lang="zh-CN" altLang="zh-CN" dirty="0" smtClean="0"/>
              <a:t>账号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（</a:t>
            </a:r>
            <a:r>
              <a:rPr lang="zh-CN" altLang="zh-CN" dirty="0"/>
              <a:t>视</a:t>
            </a:r>
            <a:r>
              <a:rPr lang="en-US" altLang="zh-CN" dirty="0"/>
              <a:t>Gun</a:t>
            </a:r>
            <a:r>
              <a:rPr lang="zh-CN" altLang="zh-CN" dirty="0"/>
              <a:t>本身账号设计而定）、群组相关内容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zh-CN" dirty="0"/>
              <a:t>利用</a:t>
            </a:r>
            <a:r>
              <a:rPr lang="en-US" altLang="zh-CN" dirty="0" err="1"/>
              <a:t>GunDB</a:t>
            </a:r>
            <a:r>
              <a:rPr lang="zh-CN" altLang="zh-CN" dirty="0"/>
              <a:t>相应接口铺设数据库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zh-CN" dirty="0"/>
              <a:t>完成用户密码加密接口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zh-CN" dirty="0"/>
              <a:t>完成用户注册接口 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5.</a:t>
            </a:r>
            <a:r>
              <a:rPr lang="zh-CN" altLang="zh-CN" dirty="0"/>
              <a:t>完成用户登录</a:t>
            </a:r>
            <a:r>
              <a:rPr lang="zh-CN" altLang="zh-CN" dirty="0" smtClean="0"/>
              <a:t>接口</a:t>
            </a:r>
            <a:endParaRPr lang="zh-CN" altLang="zh-CN" dirty="0"/>
          </a:p>
        </p:txBody>
      </p:sp>
      <p:sp>
        <p:nvSpPr>
          <p:cNvPr id="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后端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470400" y="2071314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6.</a:t>
            </a:r>
            <a:r>
              <a:rPr lang="zh-CN" altLang="zh-CN" dirty="0"/>
              <a:t>完成某一用户所在群组名称获取接口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7.</a:t>
            </a:r>
            <a:r>
              <a:rPr lang="zh-CN" altLang="zh-CN" dirty="0"/>
              <a:t>完成某一群组所拥有用户的用户名获取接口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8.</a:t>
            </a:r>
            <a:r>
              <a:rPr lang="zh-CN" altLang="zh-CN" dirty="0"/>
              <a:t>完成某一群组所拥有未焚文件的文件名及文件接收地址获取接口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9.</a:t>
            </a:r>
            <a:r>
              <a:rPr lang="zh-CN" altLang="zh-CN" dirty="0"/>
              <a:t>完成用户检索接口（按用户名关键字检索对应用户）</a:t>
            </a:r>
            <a:endParaRPr lang="zh-CN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>
                <a:solidFill>
                  <a:srgbClr val="1B4367"/>
                </a:solidFill>
                <a:cs typeface="+mn-ea"/>
                <a:sym typeface="+mn-lt"/>
              </a:rPr>
              <a:t>THANKS</a:t>
            </a:r>
            <a:endParaRPr lang="en-US" altLang="zh-CN" sz="6600" b="1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>
                <a:solidFill>
                  <a:srgbClr val="1B4367"/>
                </a:solidFill>
                <a:cs typeface="+mn-ea"/>
                <a:sym typeface="+mn-lt"/>
              </a:rPr>
              <a:t>本周工作内容汇报</a:t>
            </a:r>
            <a:endParaRPr lang="zh-CN" altLang="en-US" sz="3400" b="1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animBg="1"/>
      <p:bldP spid="12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Box 13"/>
          <p:cNvSpPr txBox="1"/>
          <p:nvPr/>
        </p:nvSpPr>
        <p:spPr>
          <a:xfrm>
            <a:off x="2151948" y="1065054"/>
            <a:ext cx="1401112" cy="2152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>
                <a:solidFill>
                  <a:srgbClr val="1B4367"/>
                </a:solidFill>
                <a:cs typeface="+mn-ea"/>
                <a:sym typeface="+mn-lt"/>
              </a:rPr>
              <a:t>需求与评审</a:t>
            </a:r>
            <a:endParaRPr lang="zh-CN" altLang="en-US" b="1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494" name="TextBox 13"/>
          <p:cNvSpPr txBox="1"/>
          <p:nvPr/>
        </p:nvSpPr>
        <p:spPr>
          <a:xfrm>
            <a:off x="2151948" y="1340128"/>
            <a:ext cx="2157202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部分用户需求落实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用户需求评审与管理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>
                <a:solidFill>
                  <a:srgbClr val="1B4367"/>
                </a:solidFill>
                <a:cs typeface="+mn-ea"/>
                <a:sym typeface="+mn-lt"/>
              </a:rPr>
              <a:t>本周工作内容概览</a:t>
            </a:r>
            <a:endParaRPr lang="zh-CN" altLang="en-US" sz="1700" b="1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55722" y="1121666"/>
            <a:ext cx="1201103" cy="1202531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2048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KSO_Shape"/>
            <p:cNvSpPr/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6131100" y="1065054"/>
            <a:ext cx="1401112" cy="2152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>
                <a:solidFill>
                  <a:srgbClr val="1B4367"/>
                </a:solidFill>
                <a:cs typeface="+mn-ea"/>
                <a:sym typeface="+mn-lt"/>
              </a:rPr>
              <a:t>设计</a:t>
            </a:r>
            <a:endParaRPr lang="zh-CN" altLang="en-US" b="1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6131100" y="1340128"/>
            <a:ext cx="2157202" cy="5765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对前期调研进行重新评估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确定最终技术选型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完成前端整体布局设计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2151948" y="2828587"/>
            <a:ext cx="1401112" cy="2152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>
                <a:solidFill>
                  <a:srgbClr val="1B4367"/>
                </a:solidFill>
                <a:cs typeface="+mn-ea"/>
                <a:sym typeface="+mn-lt"/>
              </a:rPr>
              <a:t>开发</a:t>
            </a:r>
            <a:endParaRPr lang="zh-CN" altLang="en-US" b="1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2151948" y="3103661"/>
            <a:ext cx="2157202" cy="5765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四个里程碑的设定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第一个里程碑拆分为若干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issue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写代码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6131100" y="2828587"/>
            <a:ext cx="1401112" cy="2152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>
                <a:solidFill>
                  <a:srgbClr val="1B4367"/>
                </a:solidFill>
                <a:cs typeface="+mn-ea"/>
                <a:sym typeface="+mn-lt"/>
              </a:rPr>
              <a:t>审计与测试</a:t>
            </a:r>
            <a:endParaRPr lang="zh-CN" altLang="en-US" b="1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6131100" y="3103661"/>
            <a:ext cx="2157202" cy="5765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代码质量检查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单元测试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人工代码复审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724535" y="1005840"/>
            <a:ext cx="1358900" cy="1379220"/>
            <a:chOff x="5237224" y="1404429"/>
            <a:chExt cx="914912" cy="926470"/>
          </a:xfrm>
          <a:solidFill>
            <a:schemeClr val="bg1"/>
          </a:solidFill>
        </p:grpSpPr>
        <p:sp>
          <p:nvSpPr>
            <p:cNvPr id="56" name="Freeform 1812"/>
            <p:cNvSpPr/>
            <p:nvPr/>
          </p:nvSpPr>
          <p:spPr>
            <a:xfrm>
              <a:off x="5237224" y="1404429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414070" y="1669201"/>
              <a:ext cx="567104" cy="386174"/>
              <a:chOff x="5842315" y="2065986"/>
              <a:chExt cx="592138" cy="403225"/>
            </a:xfrm>
            <a:grpFill/>
          </p:grpSpPr>
          <p:sp>
            <p:nvSpPr>
              <p:cNvPr id="36" name="Oval 14"/>
              <p:cNvSpPr>
                <a:spLocks noChangeArrowheads="1"/>
              </p:cNvSpPr>
              <p:nvPr/>
            </p:nvSpPr>
            <p:spPr bwMode="auto">
              <a:xfrm>
                <a:off x="6050278" y="2065986"/>
                <a:ext cx="174625" cy="17145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5842315" y="2112023"/>
                <a:ext cx="592138" cy="357188"/>
                <a:chOff x="5543551" y="2033588"/>
                <a:chExt cx="592138" cy="357188"/>
              </a:xfrm>
              <a:grpFill/>
            </p:grpSpPr>
            <p:sp>
              <p:nvSpPr>
                <p:cNvPr id="38" name="Freeform 15"/>
                <p:cNvSpPr/>
                <p:nvPr/>
              </p:nvSpPr>
              <p:spPr bwMode="auto">
                <a:xfrm>
                  <a:off x="5681664" y="2170113"/>
                  <a:ext cx="315913" cy="220663"/>
                </a:xfrm>
                <a:custGeom>
                  <a:avLst/>
                  <a:gdLst>
                    <a:gd name="T0" fmla="*/ 219 w 219"/>
                    <a:gd name="T1" fmla="*/ 93 h 154"/>
                    <a:gd name="T2" fmla="*/ 156 w 219"/>
                    <a:gd name="T3" fmla="*/ 0 h 154"/>
                    <a:gd name="T4" fmla="*/ 110 w 219"/>
                    <a:gd name="T5" fmla="*/ 125 h 154"/>
                    <a:gd name="T6" fmla="*/ 64 w 219"/>
                    <a:gd name="T7" fmla="*/ 0 h 154"/>
                    <a:gd name="T8" fmla="*/ 0 w 219"/>
                    <a:gd name="T9" fmla="*/ 93 h 154"/>
                    <a:gd name="T10" fmla="*/ 0 w 219"/>
                    <a:gd name="T11" fmla="*/ 96 h 154"/>
                    <a:gd name="T12" fmla="*/ 0 w 219"/>
                    <a:gd name="T13" fmla="*/ 97 h 154"/>
                    <a:gd name="T14" fmla="*/ 110 w 219"/>
                    <a:gd name="T15" fmla="*/ 154 h 154"/>
                    <a:gd name="T16" fmla="*/ 219 w 219"/>
                    <a:gd name="T17" fmla="*/ 97 h 154"/>
                    <a:gd name="T18" fmla="*/ 219 w 219"/>
                    <a:gd name="T19" fmla="*/ 96 h 154"/>
                    <a:gd name="T20" fmla="*/ 219 w 219"/>
                    <a:gd name="T21" fmla="*/ 93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9" h="154">
                      <a:moveTo>
                        <a:pt x="219" y="93"/>
                      </a:moveTo>
                      <a:cubicBezTo>
                        <a:pt x="217" y="52"/>
                        <a:pt x="191" y="16"/>
                        <a:pt x="156" y="0"/>
                      </a:cubicBezTo>
                      <a:cubicBezTo>
                        <a:pt x="110" y="125"/>
                        <a:pt x="110" y="125"/>
                        <a:pt x="110" y="125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28" y="16"/>
                        <a:pt x="2" y="52"/>
                        <a:pt x="0" y="93"/>
                      </a:cubicBezTo>
                      <a:cubicBezTo>
                        <a:pt x="0" y="94"/>
                        <a:pt x="0" y="95"/>
                        <a:pt x="0" y="96"/>
                      </a:cubicBezTo>
                      <a:cubicBezTo>
                        <a:pt x="0" y="96"/>
                        <a:pt x="0" y="97"/>
                        <a:pt x="0" y="97"/>
                      </a:cubicBezTo>
                      <a:cubicBezTo>
                        <a:pt x="1" y="122"/>
                        <a:pt x="50" y="154"/>
                        <a:pt x="110" y="154"/>
                      </a:cubicBezTo>
                      <a:cubicBezTo>
                        <a:pt x="169" y="154"/>
                        <a:pt x="218" y="122"/>
                        <a:pt x="219" y="97"/>
                      </a:cubicBezTo>
                      <a:cubicBezTo>
                        <a:pt x="219" y="97"/>
                        <a:pt x="219" y="96"/>
                        <a:pt x="219" y="96"/>
                      </a:cubicBezTo>
                      <a:cubicBezTo>
                        <a:pt x="219" y="95"/>
                        <a:pt x="219" y="94"/>
                        <a:pt x="219" y="9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16"/>
                <p:cNvSpPr/>
                <p:nvPr/>
              </p:nvSpPr>
              <p:spPr bwMode="auto">
                <a:xfrm>
                  <a:off x="5824539" y="2165351"/>
                  <a:ext cx="31750" cy="31750"/>
                </a:xfrm>
                <a:custGeom>
                  <a:avLst/>
                  <a:gdLst>
                    <a:gd name="T0" fmla="*/ 10 w 20"/>
                    <a:gd name="T1" fmla="*/ 0 h 20"/>
                    <a:gd name="T2" fmla="*/ 20 w 20"/>
                    <a:gd name="T3" fmla="*/ 10 h 20"/>
                    <a:gd name="T4" fmla="*/ 10 w 20"/>
                    <a:gd name="T5" fmla="*/ 20 h 20"/>
                    <a:gd name="T6" fmla="*/ 0 w 20"/>
                    <a:gd name="T7" fmla="*/ 10 h 20"/>
                    <a:gd name="T8" fmla="*/ 10 w 20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10" y="0"/>
                      </a:moveTo>
                      <a:lnTo>
                        <a:pt x="20" y="10"/>
                      </a:lnTo>
                      <a:lnTo>
                        <a:pt x="10" y="20"/>
                      </a:lnTo>
                      <a:lnTo>
                        <a:pt x="0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17"/>
                <p:cNvSpPr/>
                <p:nvPr/>
              </p:nvSpPr>
              <p:spPr bwMode="auto">
                <a:xfrm>
                  <a:off x="5816601" y="2197101"/>
                  <a:ext cx="46038" cy="117475"/>
                </a:xfrm>
                <a:custGeom>
                  <a:avLst/>
                  <a:gdLst>
                    <a:gd name="T0" fmla="*/ 21 w 29"/>
                    <a:gd name="T1" fmla="*/ 6 h 74"/>
                    <a:gd name="T2" fmla="*/ 15 w 29"/>
                    <a:gd name="T3" fmla="*/ 0 h 74"/>
                    <a:gd name="T4" fmla="*/ 7 w 29"/>
                    <a:gd name="T5" fmla="*/ 6 h 74"/>
                    <a:gd name="T6" fmla="*/ 0 w 29"/>
                    <a:gd name="T7" fmla="*/ 37 h 74"/>
                    <a:gd name="T8" fmla="*/ 15 w 29"/>
                    <a:gd name="T9" fmla="*/ 74 h 74"/>
                    <a:gd name="T10" fmla="*/ 29 w 29"/>
                    <a:gd name="T11" fmla="*/ 37 h 74"/>
                    <a:gd name="T12" fmla="*/ 21 w 29"/>
                    <a:gd name="T13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74">
                      <a:moveTo>
                        <a:pt x="21" y="6"/>
                      </a:moveTo>
                      <a:lnTo>
                        <a:pt x="15" y="0"/>
                      </a:lnTo>
                      <a:lnTo>
                        <a:pt x="7" y="6"/>
                      </a:lnTo>
                      <a:lnTo>
                        <a:pt x="0" y="37"/>
                      </a:lnTo>
                      <a:lnTo>
                        <a:pt x="15" y="74"/>
                      </a:lnTo>
                      <a:lnTo>
                        <a:pt x="29" y="37"/>
                      </a:lnTo>
                      <a:lnTo>
                        <a:pt x="21" y="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18"/>
                <p:cNvSpPr/>
                <p:nvPr/>
              </p:nvSpPr>
              <p:spPr bwMode="auto">
                <a:xfrm>
                  <a:off x="5956301" y="2033588"/>
                  <a:ext cx="127000" cy="125413"/>
                </a:xfrm>
                <a:custGeom>
                  <a:avLst/>
                  <a:gdLst>
                    <a:gd name="T0" fmla="*/ 88 w 88"/>
                    <a:gd name="T1" fmla="*/ 44 h 87"/>
                    <a:gd name="T2" fmla="*/ 44 w 88"/>
                    <a:gd name="T3" fmla="*/ 0 h 87"/>
                    <a:gd name="T4" fmla="*/ 0 w 88"/>
                    <a:gd name="T5" fmla="*/ 44 h 87"/>
                    <a:gd name="T6" fmla="*/ 44 w 88"/>
                    <a:gd name="T7" fmla="*/ 87 h 87"/>
                    <a:gd name="T8" fmla="*/ 88 w 88"/>
                    <a:gd name="T9" fmla="*/ 4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87">
                      <a:moveTo>
                        <a:pt x="88" y="44"/>
                      </a:moveTo>
                      <a:cubicBezTo>
                        <a:pt x="88" y="19"/>
                        <a:pt x="68" y="0"/>
                        <a:pt x="44" y="0"/>
                      </a:cubicBezTo>
                      <a:cubicBezTo>
                        <a:pt x="20" y="0"/>
                        <a:pt x="1" y="19"/>
                        <a:pt x="0" y="44"/>
                      </a:cubicBezTo>
                      <a:cubicBezTo>
                        <a:pt x="0" y="68"/>
                        <a:pt x="20" y="87"/>
                        <a:pt x="44" y="87"/>
                      </a:cubicBezTo>
                      <a:cubicBezTo>
                        <a:pt x="68" y="87"/>
                        <a:pt x="88" y="68"/>
                        <a:pt x="88" y="4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19"/>
                <p:cNvSpPr/>
                <p:nvPr/>
              </p:nvSpPr>
              <p:spPr bwMode="auto">
                <a:xfrm>
                  <a:off x="600868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20"/>
                <p:cNvSpPr/>
                <p:nvPr/>
              </p:nvSpPr>
              <p:spPr bwMode="auto">
                <a:xfrm>
                  <a:off x="600392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6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Oval 21"/>
                <p:cNvSpPr>
                  <a:spLocks noChangeArrowheads="1"/>
                </p:cNvSpPr>
                <p:nvPr/>
              </p:nvSpPr>
              <p:spPr bwMode="auto">
                <a:xfrm>
                  <a:off x="5594351" y="2033588"/>
                  <a:ext cx="127000" cy="125413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22"/>
                <p:cNvSpPr/>
                <p:nvPr/>
              </p:nvSpPr>
              <p:spPr bwMode="auto">
                <a:xfrm>
                  <a:off x="5543551" y="2165351"/>
                  <a:ext cx="190500" cy="161925"/>
                </a:xfrm>
                <a:custGeom>
                  <a:avLst/>
                  <a:gdLst>
                    <a:gd name="T0" fmla="*/ 91 w 133"/>
                    <a:gd name="T1" fmla="*/ 100 h 112"/>
                    <a:gd name="T2" fmla="*/ 91 w 133"/>
                    <a:gd name="T3" fmla="*/ 100 h 112"/>
                    <a:gd name="T4" fmla="*/ 91 w 133"/>
                    <a:gd name="T5" fmla="*/ 99 h 112"/>
                    <a:gd name="T6" fmla="*/ 91 w 133"/>
                    <a:gd name="T7" fmla="*/ 96 h 112"/>
                    <a:gd name="T8" fmla="*/ 133 w 133"/>
                    <a:gd name="T9" fmla="*/ 13 h 112"/>
                    <a:gd name="T10" fmla="*/ 114 w 133"/>
                    <a:gd name="T11" fmla="*/ 0 h 112"/>
                    <a:gd name="T12" fmla="*/ 80 w 133"/>
                    <a:gd name="T13" fmla="*/ 92 h 112"/>
                    <a:gd name="T14" fmla="*/ 47 w 133"/>
                    <a:gd name="T15" fmla="*/ 0 h 112"/>
                    <a:gd name="T16" fmla="*/ 0 w 133"/>
                    <a:gd name="T17" fmla="*/ 68 h 112"/>
                    <a:gd name="T18" fmla="*/ 0 w 133"/>
                    <a:gd name="T19" fmla="*/ 70 h 112"/>
                    <a:gd name="T20" fmla="*/ 0 w 133"/>
                    <a:gd name="T21" fmla="*/ 71 h 112"/>
                    <a:gd name="T22" fmla="*/ 80 w 133"/>
                    <a:gd name="T23" fmla="*/ 112 h 112"/>
                    <a:gd name="T24" fmla="*/ 94 w 133"/>
                    <a:gd name="T25" fmla="*/ 112 h 112"/>
                    <a:gd name="T26" fmla="*/ 91 w 133"/>
                    <a:gd name="T27" fmla="*/ 10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3" h="112">
                      <a:moveTo>
                        <a:pt x="91" y="100"/>
                      </a:moveTo>
                      <a:cubicBezTo>
                        <a:pt x="91" y="100"/>
                        <a:pt x="91" y="100"/>
                        <a:pt x="91" y="100"/>
                      </a:cubicBezTo>
                      <a:cubicBezTo>
                        <a:pt x="91" y="100"/>
                        <a:pt x="91" y="100"/>
                        <a:pt x="91" y="99"/>
                      </a:cubicBezTo>
                      <a:cubicBezTo>
                        <a:pt x="91" y="98"/>
                        <a:pt x="91" y="97"/>
                        <a:pt x="91" y="96"/>
                      </a:cubicBezTo>
                      <a:cubicBezTo>
                        <a:pt x="93" y="63"/>
                        <a:pt x="108" y="33"/>
                        <a:pt x="133" y="13"/>
                      </a:cubicBezTo>
                      <a:cubicBezTo>
                        <a:pt x="127" y="8"/>
                        <a:pt x="121" y="4"/>
                        <a:pt x="114" y="0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1" y="12"/>
                        <a:pt x="2" y="38"/>
                        <a:pt x="0" y="68"/>
                      </a:cubicBezTo>
                      <a:cubicBezTo>
                        <a:pt x="0" y="69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1" y="90"/>
                        <a:pt x="37" y="112"/>
                        <a:pt x="80" y="112"/>
                      </a:cubicBezTo>
                      <a:cubicBezTo>
                        <a:pt x="85" y="112"/>
                        <a:pt x="89" y="112"/>
                        <a:pt x="94" y="112"/>
                      </a:cubicBezTo>
                      <a:cubicBezTo>
                        <a:pt x="92" y="108"/>
                        <a:pt x="91" y="104"/>
                        <a:pt x="91" y="10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3"/>
                <p:cNvSpPr/>
                <p:nvPr/>
              </p:nvSpPr>
              <p:spPr bwMode="auto">
                <a:xfrm>
                  <a:off x="564673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4"/>
                <p:cNvSpPr/>
                <p:nvPr/>
              </p:nvSpPr>
              <p:spPr bwMode="auto">
                <a:xfrm>
                  <a:off x="564197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5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5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25"/>
                <p:cNvSpPr/>
                <p:nvPr/>
              </p:nvSpPr>
              <p:spPr bwMode="auto">
                <a:xfrm>
                  <a:off x="5943601" y="2165351"/>
                  <a:ext cx="192088" cy="161925"/>
                </a:xfrm>
                <a:custGeom>
                  <a:avLst/>
                  <a:gdLst>
                    <a:gd name="T0" fmla="*/ 133 w 133"/>
                    <a:gd name="T1" fmla="*/ 69 h 113"/>
                    <a:gd name="T2" fmla="*/ 87 w 133"/>
                    <a:gd name="T3" fmla="*/ 0 h 113"/>
                    <a:gd name="T4" fmla="*/ 53 w 133"/>
                    <a:gd name="T5" fmla="*/ 92 h 113"/>
                    <a:gd name="T6" fmla="*/ 20 w 133"/>
                    <a:gd name="T7" fmla="*/ 0 h 113"/>
                    <a:gd name="T8" fmla="*/ 0 w 133"/>
                    <a:gd name="T9" fmla="*/ 13 h 113"/>
                    <a:gd name="T10" fmla="*/ 22 w 133"/>
                    <a:gd name="T11" fmla="*/ 37 h 113"/>
                    <a:gd name="T12" fmla="*/ 43 w 133"/>
                    <a:gd name="T13" fmla="*/ 96 h 113"/>
                    <a:gd name="T14" fmla="*/ 43 w 133"/>
                    <a:gd name="T15" fmla="*/ 99 h 113"/>
                    <a:gd name="T16" fmla="*/ 43 w 133"/>
                    <a:gd name="T17" fmla="*/ 100 h 113"/>
                    <a:gd name="T18" fmla="*/ 43 w 133"/>
                    <a:gd name="T19" fmla="*/ 100 h 113"/>
                    <a:gd name="T20" fmla="*/ 40 w 133"/>
                    <a:gd name="T21" fmla="*/ 112 h 113"/>
                    <a:gd name="T22" fmla="*/ 53 w 133"/>
                    <a:gd name="T23" fmla="*/ 113 h 113"/>
                    <a:gd name="T24" fmla="*/ 133 w 133"/>
                    <a:gd name="T25" fmla="*/ 71 h 113"/>
                    <a:gd name="T26" fmla="*/ 133 w 133"/>
                    <a:gd name="T27" fmla="*/ 70 h 113"/>
                    <a:gd name="T28" fmla="*/ 133 w 133"/>
                    <a:gd name="T29" fmla="*/ 69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3" h="113">
                      <a:moveTo>
                        <a:pt x="133" y="69"/>
                      </a:moveTo>
                      <a:cubicBezTo>
                        <a:pt x="131" y="38"/>
                        <a:pt x="113" y="12"/>
                        <a:pt x="87" y="0"/>
                      </a:cubicBezTo>
                      <a:cubicBezTo>
                        <a:pt x="53" y="92"/>
                        <a:pt x="53" y="92"/>
                        <a:pt x="53" y="9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4"/>
                        <a:pt x="6" y="8"/>
                        <a:pt x="0" y="13"/>
                      </a:cubicBezTo>
                      <a:cubicBezTo>
                        <a:pt x="9" y="20"/>
                        <a:pt x="16" y="28"/>
                        <a:pt x="22" y="37"/>
                      </a:cubicBezTo>
                      <a:cubicBezTo>
                        <a:pt x="34" y="55"/>
                        <a:pt x="41" y="75"/>
                        <a:pt x="43" y="96"/>
                      </a:cubicBezTo>
                      <a:cubicBezTo>
                        <a:pt x="43" y="97"/>
                        <a:pt x="43" y="98"/>
                        <a:pt x="43" y="99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4"/>
                        <a:pt x="41" y="108"/>
                        <a:pt x="40" y="112"/>
                      </a:cubicBezTo>
                      <a:cubicBezTo>
                        <a:pt x="44" y="112"/>
                        <a:pt x="49" y="113"/>
                        <a:pt x="53" y="113"/>
                      </a:cubicBezTo>
                      <a:cubicBezTo>
                        <a:pt x="97" y="112"/>
                        <a:pt x="132" y="90"/>
                        <a:pt x="133" y="71"/>
                      </a:cubicBezTo>
                      <a:cubicBezTo>
                        <a:pt x="133" y="71"/>
                        <a:pt x="133" y="71"/>
                        <a:pt x="133" y="70"/>
                      </a:cubicBezTo>
                      <a:cubicBezTo>
                        <a:pt x="133" y="70"/>
                        <a:pt x="133" y="69"/>
                        <a:pt x="133" y="6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73" name="组合 72"/>
          <p:cNvGrpSpPr/>
          <p:nvPr/>
        </p:nvGrpSpPr>
        <p:grpSpPr>
          <a:xfrm>
            <a:off x="674370" y="2719070"/>
            <a:ext cx="1503045" cy="1444625"/>
            <a:chOff x="5237224" y="4937554"/>
            <a:chExt cx="914912" cy="926470"/>
          </a:xfrm>
          <a:solidFill>
            <a:schemeClr val="bg1"/>
          </a:solidFill>
        </p:grpSpPr>
        <p:sp>
          <p:nvSpPr>
            <p:cNvPr id="65" name="Freeform 1812"/>
            <p:cNvSpPr/>
            <p:nvPr/>
          </p:nvSpPr>
          <p:spPr>
            <a:xfrm>
              <a:off x="5237224" y="4937554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474309" y="5184293"/>
              <a:ext cx="438631" cy="441328"/>
              <a:chOff x="5595939" y="4999038"/>
              <a:chExt cx="515938" cy="519113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5599114" y="4999038"/>
                <a:ext cx="430213" cy="303213"/>
              </a:xfrm>
              <a:custGeom>
                <a:avLst/>
                <a:gdLst>
                  <a:gd name="T0" fmla="*/ 298 w 298"/>
                  <a:gd name="T1" fmla="*/ 81 h 211"/>
                  <a:gd name="T2" fmla="*/ 292 w 298"/>
                  <a:gd name="T3" fmla="*/ 0 h 211"/>
                  <a:gd name="T4" fmla="*/ 210 w 298"/>
                  <a:gd name="T5" fmla="*/ 30 h 211"/>
                  <a:gd name="T6" fmla="*/ 242 w 298"/>
                  <a:gd name="T7" fmla="*/ 48 h 211"/>
                  <a:gd name="T8" fmla="*/ 100 w 298"/>
                  <a:gd name="T9" fmla="*/ 155 h 211"/>
                  <a:gd name="T10" fmla="*/ 1 w 298"/>
                  <a:gd name="T11" fmla="*/ 169 h 211"/>
                  <a:gd name="T12" fmla="*/ 1 w 298"/>
                  <a:gd name="T13" fmla="*/ 188 h 211"/>
                  <a:gd name="T14" fmla="*/ 1 w 298"/>
                  <a:gd name="T15" fmla="*/ 207 h 211"/>
                  <a:gd name="T16" fmla="*/ 1 w 298"/>
                  <a:gd name="T17" fmla="*/ 207 h 211"/>
                  <a:gd name="T18" fmla="*/ 112 w 298"/>
                  <a:gd name="T19" fmla="*/ 191 h 211"/>
                  <a:gd name="T20" fmla="*/ 208 w 298"/>
                  <a:gd name="T21" fmla="*/ 139 h 211"/>
                  <a:gd name="T22" fmla="*/ 275 w 298"/>
                  <a:gd name="T23" fmla="*/ 68 h 211"/>
                  <a:gd name="T24" fmla="*/ 298 w 298"/>
                  <a:gd name="T25" fmla="*/ 8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8" h="211">
                    <a:moveTo>
                      <a:pt x="298" y="81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10" y="30"/>
                      <a:pt x="210" y="30"/>
                      <a:pt x="210" y="30"/>
                    </a:cubicBezTo>
                    <a:cubicBezTo>
                      <a:pt x="242" y="48"/>
                      <a:pt x="242" y="48"/>
                      <a:pt x="242" y="48"/>
                    </a:cubicBezTo>
                    <a:cubicBezTo>
                      <a:pt x="208" y="98"/>
                      <a:pt x="160" y="133"/>
                      <a:pt x="100" y="155"/>
                    </a:cubicBezTo>
                    <a:cubicBezTo>
                      <a:pt x="46" y="174"/>
                      <a:pt x="1" y="169"/>
                      <a:pt x="1" y="169"/>
                    </a:cubicBezTo>
                    <a:cubicBezTo>
                      <a:pt x="1" y="188"/>
                      <a:pt x="1" y="188"/>
                      <a:pt x="1" y="188"/>
                    </a:cubicBezTo>
                    <a:cubicBezTo>
                      <a:pt x="1" y="207"/>
                      <a:pt x="1" y="207"/>
                      <a:pt x="1" y="207"/>
                    </a:cubicBezTo>
                    <a:cubicBezTo>
                      <a:pt x="1" y="207"/>
                      <a:pt x="0" y="207"/>
                      <a:pt x="1" y="207"/>
                    </a:cubicBezTo>
                    <a:cubicBezTo>
                      <a:pt x="8" y="207"/>
                      <a:pt x="55" y="211"/>
                      <a:pt x="112" y="191"/>
                    </a:cubicBezTo>
                    <a:cubicBezTo>
                      <a:pt x="147" y="179"/>
                      <a:pt x="180" y="161"/>
                      <a:pt x="208" y="139"/>
                    </a:cubicBezTo>
                    <a:cubicBezTo>
                      <a:pt x="234" y="119"/>
                      <a:pt x="256" y="95"/>
                      <a:pt x="275" y="68"/>
                    </a:cubicBezTo>
                    <a:lnTo>
                      <a:pt x="298" y="8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5595939" y="5345113"/>
                <a:ext cx="100013" cy="10953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Freeform 7"/>
              <p:cNvSpPr/>
              <p:nvPr/>
            </p:nvSpPr>
            <p:spPr bwMode="auto">
              <a:xfrm>
                <a:off x="5713414" y="5310188"/>
                <a:ext cx="98425" cy="144463"/>
              </a:xfrm>
              <a:custGeom>
                <a:avLst/>
                <a:gdLst>
                  <a:gd name="T0" fmla="*/ 62 w 62"/>
                  <a:gd name="T1" fmla="*/ 0 h 91"/>
                  <a:gd name="T2" fmla="*/ 1 w 62"/>
                  <a:gd name="T3" fmla="*/ 0 h 91"/>
                  <a:gd name="T4" fmla="*/ 0 w 62"/>
                  <a:gd name="T5" fmla="*/ 91 h 91"/>
                  <a:gd name="T6" fmla="*/ 62 w 62"/>
                  <a:gd name="T7" fmla="*/ 91 h 91"/>
                  <a:gd name="T8" fmla="*/ 62 w 6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91">
                    <a:moveTo>
                      <a:pt x="62" y="0"/>
                    </a:moveTo>
                    <a:lnTo>
                      <a:pt x="1" y="0"/>
                    </a:lnTo>
                    <a:lnTo>
                      <a:pt x="0" y="91"/>
                    </a:lnTo>
                    <a:lnTo>
                      <a:pt x="62" y="91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/>
            </p:nvSpPr>
            <p:spPr bwMode="auto">
              <a:xfrm>
                <a:off x="5830889" y="5260976"/>
                <a:ext cx="98425" cy="19367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Rectangle 9"/>
              <p:cNvSpPr>
                <a:spLocks noChangeArrowheads="1"/>
              </p:cNvSpPr>
              <p:nvPr/>
            </p:nvSpPr>
            <p:spPr bwMode="auto">
              <a:xfrm>
                <a:off x="5948364" y="5183188"/>
                <a:ext cx="98425" cy="271463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Freeform 10"/>
              <p:cNvSpPr/>
              <p:nvPr/>
            </p:nvSpPr>
            <p:spPr bwMode="auto">
              <a:xfrm>
                <a:off x="5595939" y="4999038"/>
                <a:ext cx="515938" cy="519113"/>
              </a:xfrm>
              <a:custGeom>
                <a:avLst/>
                <a:gdLst>
                  <a:gd name="T0" fmla="*/ 343 w 358"/>
                  <a:gd name="T1" fmla="*/ 0 h 361"/>
                  <a:gd name="T2" fmla="*/ 343 w 358"/>
                  <a:gd name="T3" fmla="*/ 0 h 361"/>
                  <a:gd name="T4" fmla="*/ 343 w 358"/>
                  <a:gd name="T5" fmla="*/ 0 h 361"/>
                  <a:gd name="T6" fmla="*/ 334 w 358"/>
                  <a:gd name="T7" fmla="*/ 4 h 361"/>
                  <a:gd name="T8" fmla="*/ 329 w 358"/>
                  <a:gd name="T9" fmla="*/ 14 h 361"/>
                  <a:gd name="T10" fmla="*/ 339 w 358"/>
                  <a:gd name="T11" fmla="*/ 28 h 361"/>
                  <a:gd name="T12" fmla="*/ 339 w 358"/>
                  <a:gd name="T13" fmla="*/ 343 h 361"/>
                  <a:gd name="T14" fmla="*/ 29 w 358"/>
                  <a:gd name="T15" fmla="*/ 343 h 361"/>
                  <a:gd name="T16" fmla="*/ 15 w 358"/>
                  <a:gd name="T17" fmla="*/ 332 h 361"/>
                  <a:gd name="T18" fmla="*/ 0 w 358"/>
                  <a:gd name="T19" fmla="*/ 347 h 361"/>
                  <a:gd name="T20" fmla="*/ 0 w 358"/>
                  <a:gd name="T21" fmla="*/ 348 h 361"/>
                  <a:gd name="T22" fmla="*/ 15 w 358"/>
                  <a:gd name="T23" fmla="*/ 361 h 361"/>
                  <a:gd name="T24" fmla="*/ 29 w 358"/>
                  <a:gd name="T25" fmla="*/ 351 h 361"/>
                  <a:gd name="T26" fmla="*/ 347 w 358"/>
                  <a:gd name="T27" fmla="*/ 351 h 361"/>
                  <a:gd name="T28" fmla="*/ 347 w 358"/>
                  <a:gd name="T29" fmla="*/ 28 h 361"/>
                  <a:gd name="T30" fmla="*/ 358 w 358"/>
                  <a:gd name="T31" fmla="*/ 14 h 361"/>
                  <a:gd name="T32" fmla="*/ 343 w 358"/>
                  <a:gd name="T33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8" h="361">
                    <a:moveTo>
                      <a:pt x="343" y="0"/>
                    </a:moveTo>
                    <a:cubicBezTo>
                      <a:pt x="343" y="0"/>
                      <a:pt x="343" y="0"/>
                      <a:pt x="343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39" y="0"/>
                      <a:pt x="336" y="1"/>
                      <a:pt x="334" y="4"/>
                    </a:cubicBezTo>
                    <a:cubicBezTo>
                      <a:pt x="331" y="6"/>
                      <a:pt x="329" y="10"/>
                      <a:pt x="329" y="14"/>
                    </a:cubicBezTo>
                    <a:cubicBezTo>
                      <a:pt x="329" y="21"/>
                      <a:pt x="333" y="26"/>
                      <a:pt x="339" y="28"/>
                    </a:cubicBezTo>
                    <a:cubicBezTo>
                      <a:pt x="339" y="343"/>
                      <a:pt x="339" y="343"/>
                      <a:pt x="339" y="343"/>
                    </a:cubicBezTo>
                    <a:cubicBezTo>
                      <a:pt x="29" y="343"/>
                      <a:pt x="29" y="343"/>
                      <a:pt x="29" y="343"/>
                    </a:cubicBezTo>
                    <a:cubicBezTo>
                      <a:pt x="27" y="337"/>
                      <a:pt x="21" y="332"/>
                      <a:pt x="15" y="332"/>
                    </a:cubicBezTo>
                    <a:cubicBezTo>
                      <a:pt x="7" y="332"/>
                      <a:pt x="0" y="339"/>
                      <a:pt x="0" y="347"/>
                    </a:cubicBezTo>
                    <a:cubicBezTo>
                      <a:pt x="0" y="347"/>
                      <a:pt x="0" y="348"/>
                      <a:pt x="0" y="348"/>
                    </a:cubicBezTo>
                    <a:cubicBezTo>
                      <a:pt x="1" y="355"/>
                      <a:pt x="7" y="361"/>
                      <a:pt x="15" y="361"/>
                    </a:cubicBezTo>
                    <a:cubicBezTo>
                      <a:pt x="21" y="361"/>
                      <a:pt x="27" y="357"/>
                      <a:pt x="29" y="351"/>
                    </a:cubicBezTo>
                    <a:cubicBezTo>
                      <a:pt x="347" y="351"/>
                      <a:pt x="347" y="351"/>
                      <a:pt x="347" y="351"/>
                    </a:cubicBezTo>
                    <a:cubicBezTo>
                      <a:pt x="347" y="28"/>
                      <a:pt x="347" y="28"/>
                      <a:pt x="347" y="28"/>
                    </a:cubicBezTo>
                    <a:cubicBezTo>
                      <a:pt x="353" y="27"/>
                      <a:pt x="358" y="21"/>
                      <a:pt x="358" y="14"/>
                    </a:cubicBezTo>
                    <a:cubicBezTo>
                      <a:pt x="358" y="6"/>
                      <a:pt x="351" y="0"/>
                      <a:pt x="343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4794250" y="2808605"/>
            <a:ext cx="1237615" cy="1225550"/>
            <a:chOff x="3424768" y="2961096"/>
            <a:chExt cx="759650" cy="759649"/>
          </a:xfrm>
          <a:solidFill>
            <a:schemeClr val="bg1"/>
          </a:solidFill>
        </p:grpSpPr>
        <p:sp>
          <p:nvSpPr>
            <p:cNvPr id="21" name="椭圆 20"/>
            <p:cNvSpPr/>
            <p:nvPr/>
          </p:nvSpPr>
          <p:spPr>
            <a:xfrm>
              <a:off x="3424768" y="2961096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02043" y="3071238"/>
              <a:ext cx="405347" cy="482677"/>
              <a:chOff x="10787673" y="2508217"/>
              <a:chExt cx="478426" cy="569698"/>
            </a:xfrm>
            <a:grpFill/>
          </p:grpSpPr>
          <p:sp>
            <p:nvSpPr>
              <p:cNvPr id="23" name="Freeform 25"/>
              <p:cNvSpPr>
                <a:spLocks noEditPoints="1"/>
              </p:cNvSpPr>
              <p:nvPr/>
            </p:nvSpPr>
            <p:spPr bwMode="auto">
              <a:xfrm>
                <a:off x="10787673" y="2508217"/>
                <a:ext cx="478426" cy="569698"/>
              </a:xfrm>
              <a:custGeom>
                <a:avLst/>
                <a:gdLst>
                  <a:gd name="T0" fmla="*/ 145 w 156"/>
                  <a:gd name="T1" fmla="*/ 22 h 178"/>
                  <a:gd name="T2" fmla="*/ 134 w 156"/>
                  <a:gd name="T3" fmla="*/ 22 h 178"/>
                  <a:gd name="T4" fmla="*/ 134 w 156"/>
                  <a:gd name="T5" fmla="*/ 11 h 178"/>
                  <a:gd name="T6" fmla="*/ 123 w 156"/>
                  <a:gd name="T7" fmla="*/ 0 h 178"/>
                  <a:gd name="T8" fmla="*/ 11 w 156"/>
                  <a:gd name="T9" fmla="*/ 0 h 178"/>
                  <a:gd name="T10" fmla="*/ 0 w 156"/>
                  <a:gd name="T11" fmla="*/ 11 h 178"/>
                  <a:gd name="T12" fmla="*/ 0 w 156"/>
                  <a:gd name="T13" fmla="*/ 145 h 178"/>
                  <a:gd name="T14" fmla="*/ 11 w 156"/>
                  <a:gd name="T15" fmla="*/ 156 h 178"/>
                  <a:gd name="T16" fmla="*/ 22 w 156"/>
                  <a:gd name="T17" fmla="*/ 156 h 178"/>
                  <a:gd name="T18" fmla="*/ 22 w 156"/>
                  <a:gd name="T19" fmla="*/ 167 h 178"/>
                  <a:gd name="T20" fmla="*/ 33 w 156"/>
                  <a:gd name="T21" fmla="*/ 178 h 178"/>
                  <a:gd name="T22" fmla="*/ 145 w 156"/>
                  <a:gd name="T23" fmla="*/ 178 h 178"/>
                  <a:gd name="T24" fmla="*/ 156 w 156"/>
                  <a:gd name="T25" fmla="*/ 167 h 178"/>
                  <a:gd name="T26" fmla="*/ 156 w 156"/>
                  <a:gd name="T27" fmla="*/ 33 h 178"/>
                  <a:gd name="T28" fmla="*/ 145 w 156"/>
                  <a:gd name="T29" fmla="*/ 22 h 178"/>
                  <a:gd name="T30" fmla="*/ 11 w 156"/>
                  <a:gd name="T31" fmla="*/ 145 h 178"/>
                  <a:gd name="T32" fmla="*/ 11 w 156"/>
                  <a:gd name="T33" fmla="*/ 11 h 178"/>
                  <a:gd name="T34" fmla="*/ 123 w 156"/>
                  <a:gd name="T35" fmla="*/ 11 h 178"/>
                  <a:gd name="T36" fmla="*/ 123 w 156"/>
                  <a:gd name="T37" fmla="*/ 145 h 178"/>
                  <a:gd name="T38" fmla="*/ 11 w 156"/>
                  <a:gd name="T39" fmla="*/ 145 h 178"/>
                  <a:gd name="T40" fmla="*/ 145 w 156"/>
                  <a:gd name="T41" fmla="*/ 167 h 178"/>
                  <a:gd name="T42" fmla="*/ 33 w 156"/>
                  <a:gd name="T43" fmla="*/ 167 h 178"/>
                  <a:gd name="T44" fmla="*/ 33 w 156"/>
                  <a:gd name="T45" fmla="*/ 156 h 178"/>
                  <a:gd name="T46" fmla="*/ 123 w 156"/>
                  <a:gd name="T47" fmla="*/ 156 h 178"/>
                  <a:gd name="T48" fmla="*/ 134 w 156"/>
                  <a:gd name="T49" fmla="*/ 145 h 178"/>
                  <a:gd name="T50" fmla="*/ 134 w 156"/>
                  <a:gd name="T51" fmla="*/ 33 h 178"/>
                  <a:gd name="T52" fmla="*/ 145 w 156"/>
                  <a:gd name="T53" fmla="*/ 33 h 178"/>
                  <a:gd name="T54" fmla="*/ 145 w 156"/>
                  <a:gd name="T55" fmla="*/ 16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6" h="178">
                    <a:moveTo>
                      <a:pt x="145" y="22"/>
                    </a:moveTo>
                    <a:cubicBezTo>
                      <a:pt x="134" y="22"/>
                      <a:pt x="134" y="22"/>
                      <a:pt x="134" y="22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51"/>
                      <a:pt x="5" y="156"/>
                      <a:pt x="11" y="156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2" y="173"/>
                      <a:pt x="27" y="178"/>
                      <a:pt x="33" y="178"/>
                    </a:cubicBezTo>
                    <a:cubicBezTo>
                      <a:pt x="145" y="178"/>
                      <a:pt x="145" y="178"/>
                      <a:pt x="145" y="178"/>
                    </a:cubicBezTo>
                    <a:cubicBezTo>
                      <a:pt x="151" y="178"/>
                      <a:pt x="156" y="173"/>
                      <a:pt x="156" y="167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27"/>
                      <a:pt x="151" y="22"/>
                      <a:pt x="145" y="22"/>
                    </a:cubicBezTo>
                    <a:close/>
                    <a:moveTo>
                      <a:pt x="11" y="145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45"/>
                      <a:pt x="123" y="145"/>
                      <a:pt x="123" y="145"/>
                    </a:cubicBezTo>
                    <a:lnTo>
                      <a:pt x="11" y="145"/>
                    </a:lnTo>
                    <a:close/>
                    <a:moveTo>
                      <a:pt x="145" y="167"/>
                    </a:moveTo>
                    <a:cubicBezTo>
                      <a:pt x="33" y="167"/>
                      <a:pt x="33" y="167"/>
                      <a:pt x="33" y="167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123" y="156"/>
                      <a:pt x="123" y="156"/>
                      <a:pt x="123" y="156"/>
                    </a:cubicBezTo>
                    <a:cubicBezTo>
                      <a:pt x="129" y="156"/>
                      <a:pt x="134" y="151"/>
                      <a:pt x="134" y="145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45" y="33"/>
                      <a:pt x="145" y="33"/>
                      <a:pt x="145" y="33"/>
                    </a:cubicBezTo>
                    <a:lnTo>
                      <a:pt x="145" y="16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Freeform 26"/>
              <p:cNvSpPr/>
              <p:nvPr/>
            </p:nvSpPr>
            <p:spPr bwMode="auto">
              <a:xfrm>
                <a:off x="10925460" y="2614454"/>
                <a:ext cx="205404" cy="34527"/>
              </a:xfrm>
              <a:custGeom>
                <a:avLst/>
                <a:gdLst>
                  <a:gd name="T0" fmla="*/ 61 w 67"/>
                  <a:gd name="T1" fmla="*/ 0 h 11"/>
                  <a:gd name="T2" fmla="*/ 5 w 67"/>
                  <a:gd name="T3" fmla="*/ 0 h 11"/>
                  <a:gd name="T4" fmla="*/ 0 w 67"/>
                  <a:gd name="T5" fmla="*/ 6 h 11"/>
                  <a:gd name="T6" fmla="*/ 5 w 67"/>
                  <a:gd name="T7" fmla="*/ 11 h 11"/>
                  <a:gd name="T8" fmla="*/ 61 w 67"/>
                  <a:gd name="T9" fmla="*/ 11 h 11"/>
                  <a:gd name="T10" fmla="*/ 67 w 67"/>
                  <a:gd name="T11" fmla="*/ 6 h 11"/>
                  <a:gd name="T12" fmla="*/ 61 w 67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1">
                    <a:moveTo>
                      <a:pt x="6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9"/>
                      <a:pt x="67" y="6"/>
                    </a:cubicBezTo>
                    <a:cubicBezTo>
                      <a:pt x="67" y="3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27"/>
              <p:cNvSpPr/>
              <p:nvPr/>
            </p:nvSpPr>
            <p:spPr bwMode="auto">
              <a:xfrm>
                <a:off x="10854015" y="2723348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5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5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8"/>
                      <a:pt x="90" y="5"/>
                    </a:cubicBezTo>
                    <a:cubicBezTo>
                      <a:pt x="90" y="2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10854015" y="2793730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6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6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29"/>
              <p:cNvSpPr/>
              <p:nvPr/>
            </p:nvSpPr>
            <p:spPr bwMode="auto">
              <a:xfrm>
                <a:off x="10854015" y="2862784"/>
                <a:ext cx="276849" cy="38511"/>
              </a:xfrm>
              <a:custGeom>
                <a:avLst/>
                <a:gdLst>
                  <a:gd name="T0" fmla="*/ 84 w 90"/>
                  <a:gd name="T1" fmla="*/ 0 h 12"/>
                  <a:gd name="T2" fmla="*/ 6 w 90"/>
                  <a:gd name="T3" fmla="*/ 0 h 12"/>
                  <a:gd name="T4" fmla="*/ 0 w 90"/>
                  <a:gd name="T5" fmla="*/ 6 h 12"/>
                  <a:gd name="T6" fmla="*/ 6 w 90"/>
                  <a:gd name="T7" fmla="*/ 12 h 12"/>
                  <a:gd name="T8" fmla="*/ 84 w 90"/>
                  <a:gd name="T9" fmla="*/ 12 h 12"/>
                  <a:gd name="T10" fmla="*/ 90 w 90"/>
                  <a:gd name="T11" fmla="*/ 6 h 12"/>
                  <a:gd name="T12" fmla="*/ 84 w 9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2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7" y="12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  <p:bldLst>
      <p:bldP spid="20493" grpId="0"/>
      <p:bldP spid="20494" grpId="0"/>
      <p:bldP spid="24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需求与评审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805" y="883285"/>
            <a:ext cx="3155950" cy="3710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脑图_结构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85" y="112395"/>
            <a:ext cx="3637280" cy="47282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8251" y="3381559"/>
            <a:ext cx="2496026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最终方案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542505" y="1815422"/>
            <a:ext cx="1477981" cy="1477975"/>
            <a:chOff x="2056673" y="2524327"/>
            <a:chExt cx="1970641" cy="1970633"/>
          </a:xfrm>
          <a:solidFill>
            <a:srgbClr val="1B4367"/>
          </a:solidFill>
        </p:grpSpPr>
        <p:sp>
          <p:nvSpPr>
            <p:cNvPr id="47" name="椭圆 46"/>
            <p:cNvSpPr/>
            <p:nvPr/>
          </p:nvSpPr>
          <p:spPr>
            <a:xfrm>
              <a:off x="2056673" y="2524327"/>
              <a:ext cx="1970641" cy="1970633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15"/>
            <p:cNvSpPr txBox="1"/>
            <p:nvPr/>
          </p:nvSpPr>
          <p:spPr>
            <a:xfrm>
              <a:off x="2056673" y="3020851"/>
              <a:ext cx="1970641" cy="10651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300" b="1">
                  <a:solidFill>
                    <a:schemeClr val="bg1"/>
                  </a:solidFill>
                  <a:cs typeface="+mn-ea"/>
                  <a:sym typeface="+mn-lt"/>
                </a:rPr>
                <a:t>技术</a:t>
              </a:r>
              <a:endParaRPr lang="zh-CN" altLang="en-US" sz="2300" b="1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2300" b="1">
                  <a:solidFill>
                    <a:schemeClr val="bg1"/>
                  </a:solidFill>
                  <a:cs typeface="+mn-ea"/>
                  <a:sym typeface="+mn-lt"/>
                </a:rPr>
                <a:t>选型</a:t>
              </a:r>
              <a:endParaRPr lang="zh-CN" altLang="en-US" sz="23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>
                <a:solidFill>
                  <a:srgbClr val="1B4367"/>
                </a:solidFill>
                <a:cs typeface="+mn-ea"/>
                <a:sym typeface="+mn-lt"/>
              </a:rPr>
              <a:t>设计</a:t>
            </a:r>
            <a:endParaRPr lang="zh-CN" altLang="en-US" sz="1700" b="1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000500" y="1571625"/>
            <a:ext cx="38862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/>
              <a:t>开发环境：Docker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/>
              <a:t>前端语言：JavaScript   HTML   CSS 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/>
              <a:t>前端框架：Vue   Element UI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/>
              <a:t>数据库：GunDB 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/>
              <a:t>服务器部署：Nginx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/>
              <a:t>桌面端应用开发：Electron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/>
              <a:t>版本协作管理工具：Git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14:warp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开发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1536124" y="232216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公网端前端后端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4" name="燕尾形 13"/>
          <p:cNvSpPr>
            <a:spLocks noChangeArrowheads="1"/>
          </p:cNvSpPr>
          <p:nvPr/>
        </p:nvSpPr>
        <p:spPr bwMode="auto">
          <a:xfrm>
            <a:off x="3028681" y="232216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公网端前后端数据交互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燕尾形 14"/>
          <p:cNvSpPr>
            <a:spLocks noChangeArrowheads="1"/>
          </p:cNvSpPr>
          <p:nvPr/>
        </p:nvSpPr>
        <p:spPr bwMode="auto">
          <a:xfrm>
            <a:off x="4516300" y="232216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局域网端完善与功能补充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6" name="燕尾形 15"/>
          <p:cNvSpPr>
            <a:spLocks noChangeArrowheads="1"/>
          </p:cNvSpPr>
          <p:nvPr/>
        </p:nvSpPr>
        <p:spPr bwMode="auto">
          <a:xfrm>
            <a:off x="5997423" y="232216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验收与测试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37" name="直接连接符 16"/>
          <p:cNvCxnSpPr>
            <a:cxnSpLocks noChangeShapeType="1"/>
          </p:cNvCxnSpPr>
          <p:nvPr/>
        </p:nvCxnSpPr>
        <p:spPr bwMode="auto">
          <a:xfrm flipH="1">
            <a:off x="2360036" y="293652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7"/>
          <p:cNvCxnSpPr>
            <a:cxnSpLocks noChangeShapeType="1"/>
          </p:cNvCxnSpPr>
          <p:nvPr/>
        </p:nvCxnSpPr>
        <p:spPr bwMode="auto">
          <a:xfrm flipH="1" flipV="1">
            <a:off x="3852593" y="204593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8"/>
          <p:cNvCxnSpPr>
            <a:cxnSpLocks noChangeShapeType="1"/>
          </p:cNvCxnSpPr>
          <p:nvPr/>
        </p:nvCxnSpPr>
        <p:spPr bwMode="auto">
          <a:xfrm flipH="1">
            <a:off x="5339022" y="293652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9"/>
          <p:cNvCxnSpPr>
            <a:cxnSpLocks noChangeShapeType="1"/>
          </p:cNvCxnSpPr>
          <p:nvPr/>
        </p:nvCxnSpPr>
        <p:spPr bwMode="auto">
          <a:xfrm flipH="1" flipV="1">
            <a:off x="6820144" y="204593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文本框 8"/>
          <p:cNvSpPr txBox="1"/>
          <p:nvPr/>
        </p:nvSpPr>
        <p:spPr>
          <a:xfrm>
            <a:off x="2837503" y="1395613"/>
            <a:ext cx="2073556" cy="24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2:7-21~7-23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文本框 8"/>
          <p:cNvSpPr txBox="1"/>
          <p:nvPr/>
        </p:nvSpPr>
        <p:spPr>
          <a:xfrm>
            <a:off x="4302839" y="3432819"/>
            <a:ext cx="2073556" cy="24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3:7-24~7-27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文本框 8"/>
          <p:cNvSpPr txBox="1"/>
          <p:nvPr/>
        </p:nvSpPr>
        <p:spPr>
          <a:xfrm>
            <a:off x="5789064" y="1395613"/>
            <a:ext cx="2073556" cy="24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4:7-28~8-1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8"/>
          <p:cNvSpPr txBox="1"/>
          <p:nvPr/>
        </p:nvSpPr>
        <p:spPr>
          <a:xfrm>
            <a:off x="1323258" y="3454302"/>
            <a:ext cx="2073556" cy="22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1:7-13~7-20</a:t>
            </a:r>
            <a:endParaRPr lang="zh-CN" altLang="en-US" sz="1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" t="3756" b="2559"/>
          <a:stretch>
            <a:fillRect/>
          </a:stretch>
        </p:blipFill>
        <p:spPr bwMode="auto">
          <a:xfrm>
            <a:off x="1341120" y="1300480"/>
            <a:ext cx="7351054" cy="271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开发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59" y="309785"/>
            <a:ext cx="7020561" cy="465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开发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Arial"/>
      </a:majorFont>
      <a:minorFont>
        <a:latin typeface="微软雅黑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1982</Words>
  <Application>WPS 演示</Application>
  <PresentationFormat>全屏显示(16:9)</PresentationFormat>
  <Paragraphs>240</Paragraphs>
  <Slides>25</Slides>
  <Notes>24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上海剑姬网络科技有限公司</Company>
  <LinksUpToDate>false</LinksUpToDate>
  <SharedDoc>false</SharedDoc>
  <HyperlinksChanged>false</HyperlinksChanged>
  <AppVersion>14.0000</AppVersion>
  <Manager>风云办公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category>qzuser</cp:category>
  <cp:lastModifiedBy>孤</cp:lastModifiedBy>
  <cp:revision>59</cp:revision>
  <dcterms:created xsi:type="dcterms:W3CDTF">2016-05-20T12:59:00Z</dcterms:created>
  <dcterms:modified xsi:type="dcterms:W3CDTF">2021-04-11T06:54:47Z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332511C5222D44059FE923D54B3C5B27</vt:lpwstr>
  </property>
</Properties>
</file>