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0" r:id="rId1"/>
    <p:sldMasterId id="2147483912" r:id="rId2"/>
  </p:sldMasterIdLst>
  <p:notesMasterIdLst>
    <p:notesMasterId r:id="rId36"/>
  </p:notesMasterIdLst>
  <p:handoutMasterIdLst>
    <p:handoutMasterId r:id="rId37"/>
  </p:handoutMasterIdLst>
  <p:sldIdLst>
    <p:sldId id="302" r:id="rId3"/>
    <p:sldId id="258" r:id="rId4"/>
    <p:sldId id="332" r:id="rId5"/>
    <p:sldId id="773" r:id="rId6"/>
    <p:sldId id="628" r:id="rId7"/>
    <p:sldId id="774" r:id="rId8"/>
    <p:sldId id="768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8" r:id="rId21"/>
    <p:sldId id="789" r:id="rId22"/>
    <p:sldId id="790" r:id="rId23"/>
    <p:sldId id="791" r:id="rId24"/>
    <p:sldId id="792" r:id="rId25"/>
    <p:sldId id="793" r:id="rId26"/>
    <p:sldId id="795" r:id="rId27"/>
    <p:sldId id="797" r:id="rId28"/>
    <p:sldId id="798" r:id="rId29"/>
    <p:sldId id="799" r:id="rId30"/>
    <p:sldId id="800" r:id="rId31"/>
    <p:sldId id="801" r:id="rId32"/>
    <p:sldId id="802" r:id="rId33"/>
    <p:sldId id="803" r:id="rId34"/>
    <p:sldId id="521" r:id="rId35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339933"/>
    <a:srgbClr val="87A846"/>
    <a:srgbClr val="FF6600"/>
    <a:srgbClr val="0066CC"/>
    <a:srgbClr val="EBFC10"/>
    <a:srgbClr val="C58371"/>
    <a:srgbClr val="556A2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950" autoAdjust="0"/>
    <p:restoredTop sz="90909" autoAdjust="0"/>
  </p:normalViewPr>
  <p:slideViewPr>
    <p:cSldViewPr>
      <p:cViewPr varScale="1">
        <p:scale>
          <a:sx n="89" d="100"/>
          <a:sy n="89" d="100"/>
        </p:scale>
        <p:origin x="1862" y="58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F755A414-9CD3-4D77-83CE-EE8A2753C7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882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50AC72F4-610C-4197-BD9C-AC7DAE2F7D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92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7346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49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F8557A5-6508-4633-B74C-7011868EEF57}" type="slidenum">
              <a:rPr lang="ko-KR" altLang="en-US" sz="1300"/>
              <a:pPr algn="r" defTabSz="990600"/>
              <a:t>3</a:t>
            </a:fld>
            <a:endParaRPr lang="en-US" altLang="ko-KR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4339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4976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 anchor="ctr"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 sz="20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48871" y="0"/>
            <a:ext cx="7114054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1054727" y="0"/>
            <a:ext cx="7072312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572375" cy="5849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72500" cy="550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u="sng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65125" indent="-365125">
              <a:tabLst/>
              <a:defRPr sz="2200"/>
            </a:lvl2pPr>
            <a:lvl3pPr marL="274638" indent="-27463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  <a:tabLst/>
              <a:defRPr sz="1800" b="0" baseline="0">
                <a:latin typeface="HY헤드라인M" pitchFamily="18" charset="-127"/>
                <a:ea typeface="HY헤드라인M" pitchFamily="18" charset="-127"/>
              </a:defRPr>
            </a:lvl3pPr>
            <a:lvl4pPr marL="530225" indent="-255588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800" b="0">
                <a:latin typeface="+mn-ea"/>
                <a:ea typeface="+mn-ea"/>
              </a:defRPr>
            </a:lvl4pPr>
            <a:lvl5pPr marL="806450" indent="-268288"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643688"/>
            <a:ext cx="9144000" cy="215900"/>
          </a:xfrm>
          <a:prstGeom prst="rect">
            <a:avLst/>
          </a:prstGeom>
          <a:solidFill>
            <a:srgbClr val="C0C27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072438" y="66436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</a:t>
            </a:r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33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06" r:id="rId4"/>
    <p:sldLayoutId id="2147483907" r:id="rId5"/>
    <p:sldLayoutId id="214748390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HY헤드라인M" pitchFamily="18" charset="-127"/>
        <a:buChar char="□"/>
        <a:defRPr sz="1400" b="1" kern="1200">
          <a:solidFill>
            <a:schemeClr val="accent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182563" indent="-182563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"/>
        <a:tabLst>
          <a:tab pos="269875" algn="l"/>
        </a:tabLst>
        <a:defRPr sz="2000" kern="120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1D4940"/>
        </a:buClr>
        <a:buChar char="•"/>
        <a:defRPr sz="2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itchFamily="50" charset="-127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E002-1C36-4E77-985D-FFCAB8CC8D60}" type="datetimeFigureOut">
              <a:rPr lang="ko-KR" altLang="en-US" smtClean="0"/>
              <a:pPr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7"/>
          <p:cNvSpPr>
            <a:spLocks noGrp="1"/>
          </p:cNvSpPr>
          <p:nvPr>
            <p:ph type="ctrTitle"/>
          </p:nvPr>
        </p:nvSpPr>
        <p:spPr bwMode="auto">
          <a:xfrm>
            <a:off x="2214563" y="4286250"/>
            <a:ext cx="5929312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 마이크로프로세서의 원리</a:t>
            </a:r>
          </a:p>
        </p:txBody>
      </p:sp>
      <p:sp>
        <p:nvSpPr>
          <p:cNvPr id="4099" name="내용 개체 틀 8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/>
              <a:t>고급 언어와 저급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실행 파일이 생성되는 과정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lvl="3">
              <a:buNone/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6286" y="1537047"/>
            <a:ext cx="7126074" cy="2107977"/>
            <a:chOff x="636536" y="1537047"/>
            <a:chExt cx="7126074" cy="2107977"/>
          </a:xfrm>
        </p:grpSpPr>
        <p:sp>
          <p:nvSpPr>
            <p:cNvPr id="13" name="TextBox 12"/>
            <p:cNvSpPr txBox="1"/>
            <p:nvPr/>
          </p:nvSpPr>
          <p:spPr>
            <a:xfrm>
              <a:off x="636536" y="1543136"/>
              <a:ext cx="1261884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원시프로그램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4703" y="1537047"/>
              <a:ext cx="965329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목적 파일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916832"/>
              <a:ext cx="7007034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직사각형 14"/>
          <p:cNvSpPr/>
          <p:nvPr/>
        </p:nvSpPr>
        <p:spPr>
          <a:xfrm>
            <a:off x="284338" y="3831273"/>
            <a:ext cx="8392117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2" indent="-274638" eaLnBrk="0" latinLnBrk="0" hangingPunct="0">
              <a:spcBef>
                <a:spcPts val="600"/>
              </a:spcBef>
              <a:spcAft>
                <a:spcPts val="300"/>
              </a:spcAft>
              <a:buClr>
                <a:srgbClr val="1D4940"/>
              </a:buClr>
              <a:buFont typeface="Wingdings" pitchFamily="2" charset="2"/>
              <a:buChar char="Ø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로딩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파일이 중앙 처리 장치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(CPU, Central Processing Unit)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/>
            </a:r>
            <a:b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실행되려면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주 메모리에 탑재되는 과정 필요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로더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로딩을 전담하는 프로그램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352" y="5316066"/>
            <a:ext cx="5976664" cy="115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특수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범용 레지스터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외부의 메모리 사이에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ALU(Arithmetic Logic Unit)</a:t>
            </a:r>
            <a:r>
              <a:rPr lang="ko-KR" altLang="en-US" dirty="0" smtClean="0"/>
              <a:t>를 통한 연산을 통해 명령어 실행</a:t>
            </a:r>
          </a:p>
          <a:p>
            <a:pPr lvl="3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608" y="1916832"/>
            <a:ext cx="4972992" cy="28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marL="342900" lvl="1" indent="-342900"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특수 레지스터와 범용 레지스터</a:t>
            </a:r>
            <a:endParaRPr lang="en-US" altLang="ko-KR" sz="2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ko-KR" altLang="en-US" dirty="0" smtClean="0"/>
              <a:t>범용 레지스터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연산을 빠르게 처리하기 위해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와 직접 연결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연산 대상이 되는 오퍼랜드 값을 가짐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특수 레지스터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명령어를 실행할 때 필요한 범용 데이터가 아닌 특수한 데이터를 처리하기 위한 레지스터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주소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버퍼 레지스터 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(PC, Program Counter)</a:t>
            </a:r>
          </a:p>
          <a:p>
            <a:pPr lvl="3">
              <a:defRPr/>
            </a:pPr>
            <a:r>
              <a:rPr lang="ko-KR" altLang="en-US" dirty="0" smtClean="0"/>
              <a:t>인출할 명령어가 있는 메모리의 주소를 갖는 특수 레지스터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프로그램 메모리에서 한 개의 명령어 인출이 끝나면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명령어의 크기가 더해진 값으로 자동 변경되어 다음 명령어 인출을 위한 주소를 가짐</a:t>
            </a:r>
          </a:p>
          <a:p>
            <a:pPr lvl="2">
              <a:defRPr/>
            </a:pP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명령어 레지스터</a:t>
            </a:r>
            <a:r>
              <a:rPr lang="en-US" altLang="ko-KR" dirty="0" smtClean="0"/>
              <a:t>(IR, Instruction Counter)</a:t>
            </a:r>
          </a:p>
          <a:p>
            <a:pPr lvl="3">
              <a:defRPr/>
            </a:pPr>
            <a:r>
              <a:rPr lang="ko-KR" altLang="en-US" dirty="0" smtClean="0"/>
              <a:t>프로그램 메모리에서 인출된 명령어를 기억하고 있는 특수 레지스터</a:t>
            </a:r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인출된 명령어에는 특정 비트에 연산 동작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opcode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연산 대상</a:t>
            </a:r>
            <a:r>
              <a:rPr lang="en-US" altLang="ko-KR" dirty="0" smtClean="0"/>
              <a:t>(operand), </a:t>
            </a:r>
            <a:r>
              <a:rPr lang="ko-KR" altLang="en-US" dirty="0" smtClean="0"/>
              <a:t>연산 결과</a:t>
            </a:r>
            <a:r>
              <a:rPr lang="en-US" altLang="ko-KR" dirty="0" smtClean="0"/>
              <a:t>(result)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 등의 정보를 설정</a:t>
            </a:r>
          </a:p>
          <a:p>
            <a:pPr lvl="2">
              <a:defRPr/>
            </a:pPr>
            <a:r>
              <a:rPr lang="ko-KR" altLang="en-US" dirty="0" smtClean="0"/>
              <a:t>상태 레지스터</a:t>
            </a:r>
            <a:r>
              <a:rPr lang="en-US" altLang="ko-KR" dirty="0" smtClean="0"/>
              <a:t>(Status Register)</a:t>
            </a:r>
          </a:p>
          <a:p>
            <a:pPr lvl="3">
              <a:defRPr/>
            </a:pPr>
            <a:r>
              <a:rPr lang="ko-KR" altLang="en-US" dirty="0" smtClean="0"/>
              <a:t>명령어를 실행한 후의 연산 결과 정보를 기록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기록된 상태 레지스터의 각 비트는 연속되는 다음 명령어 실행에 영향을 미침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brcs</a:t>
            </a:r>
            <a:r>
              <a:rPr lang="en-US" altLang="ko-KR" dirty="0" smtClean="0"/>
              <a:t> .+6 </a:t>
            </a:r>
            <a:r>
              <a:rPr lang="ko-KR" altLang="en-US" dirty="0" smtClean="0"/>
              <a:t>명령은 </a:t>
            </a:r>
            <a:r>
              <a:rPr lang="en-US" altLang="ko-KR" dirty="0" err="1" smtClean="0"/>
              <a:t>cpi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실행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상태 레지스터의 캐리 비트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현재의 프로그램 카운터보다 </a:t>
            </a:r>
            <a:r>
              <a:rPr lang="en-US" altLang="ko-KR" dirty="0" smtClean="0"/>
              <a:t>6</a:t>
            </a:r>
            <a:r>
              <a:rPr lang="ko-KR" altLang="en-US" dirty="0" smtClean="0"/>
              <a:t>바이트 후의 분기된 곳을 실행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360" y="4107157"/>
            <a:ext cx="7379196" cy="109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메모리 주소 레지스터</a:t>
            </a:r>
            <a:r>
              <a:rPr lang="en-US" altLang="ko-KR" dirty="0" smtClean="0"/>
              <a:t>(MAR)</a:t>
            </a:r>
            <a:r>
              <a:rPr lang="ko-KR" altLang="en-US" dirty="0" smtClean="0"/>
              <a:t>와 메모리 버퍼 레지스터</a:t>
            </a:r>
            <a:r>
              <a:rPr lang="en-US" altLang="ko-KR" dirty="0" smtClean="0"/>
              <a:t>(MBR)</a:t>
            </a:r>
          </a:p>
          <a:p>
            <a:pPr lvl="3">
              <a:defRPr/>
            </a:pPr>
            <a:r>
              <a:rPr lang="ko-KR" altLang="en-US" dirty="0" smtClean="0"/>
              <a:t>데이터 인출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기록 과정에서 데이터 또는 주소를 임시로 저장하기 위한 특수 레지스터</a:t>
            </a: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2">
              <a:buNone/>
              <a:defRPr/>
            </a:pPr>
            <a:r>
              <a:rPr lang="ko-KR" altLang="en-US" dirty="0" smtClean="0"/>
              <a:t>   ❶ 명령어 인출 단계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프로그램 메모리에 있는 명령어를 인출</a:t>
            </a:r>
            <a:r>
              <a:rPr lang="en-US" altLang="ko-KR" dirty="0" smtClean="0"/>
              <a:t>(Fetch)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명령어 레지스터</a:t>
            </a:r>
            <a:r>
              <a:rPr lang="en-US" altLang="ko-KR" dirty="0" smtClean="0"/>
              <a:t>(IR)</a:t>
            </a:r>
            <a:r>
              <a:rPr lang="ko-KR" altLang="en-US" dirty="0" smtClean="0"/>
              <a:t>에 넣는 단계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명령어는 연산 동작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opcode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연산 대상</a:t>
            </a:r>
            <a:r>
              <a:rPr lang="en-US" altLang="ko-KR" dirty="0" smtClean="0"/>
              <a:t>(operand), </a:t>
            </a:r>
            <a:r>
              <a:rPr lang="ko-KR" altLang="en-US" dirty="0" smtClean="0"/>
              <a:t>연산 결과</a:t>
            </a:r>
            <a:r>
              <a:rPr lang="en-US" altLang="ko-KR" dirty="0" smtClean="0"/>
              <a:t>(result)</a:t>
            </a:r>
            <a:r>
              <a:rPr lang="ko-KR" altLang="en-US" dirty="0" smtClean="0"/>
              <a:t>를 지칭하는 비트 정보로 구성</a:t>
            </a:r>
            <a:endParaRPr lang="en-US" altLang="ko-KR" dirty="0" smtClean="0"/>
          </a:p>
          <a:p>
            <a:pPr lvl="2">
              <a:buNone/>
              <a:defRPr/>
            </a:pPr>
            <a:r>
              <a:rPr lang="ko-KR" altLang="en-US" dirty="0" smtClean="0"/>
              <a:t>   ❷ 명령어 분석 단계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명령어 레지스터</a:t>
            </a:r>
            <a:r>
              <a:rPr lang="en-US" altLang="ko-KR" dirty="0" smtClean="0"/>
              <a:t>(IR)</a:t>
            </a:r>
            <a:r>
              <a:rPr lang="ko-KR" altLang="en-US" dirty="0" smtClean="0"/>
              <a:t> 정보를 </a:t>
            </a:r>
            <a:r>
              <a:rPr lang="ko-KR" altLang="en-US" dirty="0" err="1" smtClean="0"/>
              <a:t>디코딩하여</a:t>
            </a:r>
            <a:r>
              <a:rPr lang="ko-KR" altLang="en-US" dirty="0" smtClean="0"/>
              <a:t> 레지스터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 라인 등에 필요한 신호를 생성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buNone/>
              <a:defRPr/>
            </a:pPr>
            <a:r>
              <a:rPr lang="ko-KR" altLang="en-US" dirty="0" smtClean="0"/>
              <a:t>❸ 오퍼랜드 인출 단계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err="1" smtClean="0"/>
              <a:t>디코딩</a:t>
            </a:r>
            <a:r>
              <a:rPr lang="ko-KR" altLang="en-US" dirty="0" smtClean="0"/>
              <a:t> 결과에 따라 연산에 사용될 오퍼랜드</a:t>
            </a:r>
            <a:r>
              <a:rPr lang="en-US" altLang="ko-KR" dirty="0" smtClean="0"/>
              <a:t>(operand)</a:t>
            </a:r>
            <a:r>
              <a:rPr lang="ko-KR" altLang="en-US" dirty="0" smtClean="0"/>
              <a:t> 위치가 결정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오퍼랜드가 메모리에 있는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메모리로부터 인출하여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내부의 레지스터로 옮기는 단계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메모리로부터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내부로 옮기기 위해서는 부가의 </a:t>
            </a:r>
            <a:r>
              <a:rPr lang="ko-KR" altLang="en-US" dirty="0" err="1" smtClean="0"/>
              <a:t>클록이</a:t>
            </a:r>
            <a:r>
              <a:rPr lang="ko-KR" altLang="en-US" dirty="0" smtClean="0"/>
              <a:t> 요구되고 명령어 실행 시간이 길어짐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오퍼랜드가 명령어에 포함되어 있거나 레지스터에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단계는 생략</a:t>
            </a:r>
            <a:endParaRPr lang="en-US" altLang="ko-KR" dirty="0" smtClean="0"/>
          </a:p>
          <a:p>
            <a:pPr lvl="2">
              <a:buNone/>
              <a:defRPr/>
            </a:pPr>
            <a:r>
              <a:rPr lang="ko-KR" altLang="en-US" dirty="0" smtClean="0"/>
              <a:t>❹ 연산 실행 및 결과 생성 단계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 레지스터의 연산 동작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opcode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오퍼랜드 값 등을 사용하여 산술 또는 논리연산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조합 논리 회로로 구성된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에서 오퍼랜드를 사용하여 연산 결과는 어큐뮤레이터</a:t>
            </a:r>
            <a:r>
              <a:rPr lang="en-US" altLang="ko-KR" dirty="0" smtClean="0"/>
              <a:t>(Accumulator) </a:t>
            </a:r>
            <a:r>
              <a:rPr lang="ko-KR" altLang="en-US" dirty="0" smtClean="0"/>
              <a:t>또는 범용 레지스터로 기록</a:t>
            </a:r>
            <a:endParaRPr lang="en-US" altLang="ko-KR" dirty="0" smtClean="0"/>
          </a:p>
          <a:p>
            <a:pPr lvl="2">
              <a:buNone/>
              <a:defRPr/>
            </a:pPr>
            <a:r>
              <a:rPr lang="ko-KR" altLang="en-US" dirty="0" smtClean="0"/>
              <a:t>❺ 결과 기록 단계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명령어를 </a:t>
            </a:r>
            <a:r>
              <a:rPr lang="ko-KR" altLang="en-US" dirty="0" err="1" smtClean="0"/>
              <a:t>디코딩한</a:t>
            </a:r>
            <a:r>
              <a:rPr lang="ko-KR" altLang="en-US" dirty="0" smtClean="0"/>
              <a:t> 결과 연산된 결과를 저장하는 위치가 메모리이면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단계가 수행</a:t>
            </a:r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ko-KR" altLang="en-US" dirty="0" smtClean="0"/>
              <a:t>프로그램 실행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명령어 인출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실행 사이클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프로그램은 명령어가 메모리에서 인출</a:t>
            </a:r>
            <a:r>
              <a:rPr lang="en-US" altLang="ko-KR" dirty="0" smtClean="0"/>
              <a:t>(Fetch)</a:t>
            </a:r>
            <a:r>
              <a:rPr lang="ko-KR" altLang="en-US" dirty="0" smtClean="0"/>
              <a:t>되어 실행</a:t>
            </a:r>
            <a:r>
              <a:rPr lang="en-US" altLang="ko-KR" dirty="0" smtClean="0"/>
              <a:t>(Execution)</a:t>
            </a:r>
            <a:r>
              <a:rPr lang="ko-KR" altLang="en-US" dirty="0" smtClean="0"/>
              <a:t>되는 사이클이 반복되면서 수행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RISC </a:t>
            </a:r>
            <a:r>
              <a:rPr lang="ko-KR" altLang="en-US" dirty="0" smtClean="0"/>
              <a:t>구조로 실행 단계를 단축할 수 있음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오퍼랜드 인출 단계를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별도의 명령어 </a:t>
            </a:r>
            <a:r>
              <a:rPr lang="en-US" altLang="ko-KR" dirty="0" smtClean="0"/>
              <a:t>load</a:t>
            </a:r>
          </a:p>
          <a:p>
            <a:pPr lvl="3">
              <a:defRPr/>
            </a:pPr>
            <a:r>
              <a:rPr lang="ko-KR" altLang="en-US" dirty="0" smtClean="0"/>
              <a:t>결과 기록 단계를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별도의 명령어 </a:t>
            </a:r>
            <a:r>
              <a:rPr lang="en-US" altLang="ko-KR" dirty="0" smtClean="0"/>
              <a:t>store</a:t>
            </a:r>
          </a:p>
          <a:p>
            <a:pPr lvl="3">
              <a:defRPr/>
            </a:pPr>
            <a:r>
              <a:rPr lang="ko-KR" altLang="en-US" dirty="0" smtClean="0"/>
              <a:t>단순해지는 인출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실행 사이클</a:t>
            </a:r>
            <a:endParaRPr lang="en-US" altLang="ko-KR" dirty="0" smtClean="0"/>
          </a:p>
          <a:p>
            <a:pPr lvl="2">
              <a:buNone/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marL="342900" lvl="1" indent="-342900"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, 2</a:t>
            </a: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, 1</a:t>
            </a: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, 0</a:t>
            </a: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주소 마이크로프로세서</a:t>
            </a:r>
            <a:endParaRPr lang="en-US" altLang="ko-KR" sz="2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ko-KR" altLang="en-US" dirty="0" smtClean="0"/>
              <a:t>명령어에 포함되는 비트 필드</a:t>
            </a:r>
            <a:r>
              <a:rPr lang="en-US" altLang="ko-KR" dirty="0" smtClean="0"/>
              <a:t>(bit field)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명령코드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명령어로 실행되어야 할 연산 동작을 표시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오퍼랜드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연산에 필요한 데이터 표시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연산 결과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명령코드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오퍼랜드로 얻은 연산 결과 값을 저장할 위치 표시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명령어에 포함되는 주소방식에 따라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 구조가 달라짐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3</a:t>
            </a:r>
            <a:r>
              <a:rPr lang="ko-KR" altLang="en-US" dirty="0" smtClean="0"/>
              <a:t>주소 마이크로프로세서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오퍼랜드 주소가 포함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ADD a, b, c</a:t>
            </a:r>
          </a:p>
          <a:p>
            <a:pPr lvl="2">
              <a:defRPr/>
            </a:pPr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4392488" cy="59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013175"/>
            <a:ext cx="1008112" cy="36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주소 마이크로프로세서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오퍼랜드 주소가 포함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ADD a, b</a:t>
            </a:r>
          </a:p>
          <a:p>
            <a:pPr lvl="2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주소 마이크로프로세서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특수 레지스터 </a:t>
            </a:r>
            <a:r>
              <a:rPr lang="ko-KR" altLang="en-US" dirty="0" err="1" smtClean="0"/>
              <a:t>어큐뮤레이터</a:t>
            </a:r>
            <a:r>
              <a:rPr lang="en-US" altLang="ko-KR" dirty="0" smtClean="0"/>
              <a:t>(AC, Accumulator)</a:t>
            </a:r>
            <a:r>
              <a:rPr lang="ko-KR" altLang="en-US" dirty="0" smtClean="0"/>
              <a:t>를 묵시적으로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 수행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ADD a</a:t>
            </a:r>
          </a:p>
          <a:p>
            <a:pPr lvl="2">
              <a:defRPr/>
            </a:pPr>
            <a:r>
              <a:rPr lang="en-US" altLang="ko-KR" dirty="0" smtClean="0"/>
              <a:t>0</a:t>
            </a:r>
            <a:r>
              <a:rPr lang="ko-KR" altLang="en-US" dirty="0" smtClean="0"/>
              <a:t>주소 마이크로프로세서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오퍼랜드용 주소를 따로 두지 않음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에 있는 연산 대상의 데이터를 사용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ADD</a:t>
            </a:r>
            <a:endParaRPr lang="ko-KR" altLang="en-US" dirty="0" smtClean="0"/>
          </a:p>
          <a:p>
            <a:pPr lvl="3">
              <a:buNone/>
              <a:defRPr/>
            </a:pP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00808"/>
            <a:ext cx="936104" cy="37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12976"/>
            <a:ext cx="1008112" cy="32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5798" y="4785857"/>
            <a:ext cx="4944554" cy="174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연산을 위한 오퍼랜드를 지칭하는 방법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즉시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연산 대상이 되는 데이터 값을 갖고 있음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직접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포함된 주소는 주 메모리의 연산 대상 데이터에 대한 주소</a:t>
            </a:r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간접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기록된 주소는 오퍼랜드를 인출할 수 있는 주소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781" y="2584660"/>
            <a:ext cx="4281291" cy="67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149081"/>
            <a:ext cx="4166858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733256"/>
            <a:ext cx="5472608" cy="71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idx="1"/>
          </p:nvPr>
        </p:nvSpPr>
        <p:spPr bwMode="auto">
          <a:xfrm>
            <a:off x="393700" y="980729"/>
            <a:ext cx="8358188" cy="5472607"/>
          </a:xfrm>
          <a:ln>
            <a:round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200" dirty="0" smtClean="0"/>
              <a:t>마이크로프로세서와 </a:t>
            </a:r>
            <a:r>
              <a:rPr lang="ko-KR" altLang="en-US" sz="2200" dirty="0" err="1" smtClean="0"/>
              <a:t>마이크로컨트롤러의</a:t>
            </a:r>
            <a:r>
              <a:rPr lang="ko-KR" altLang="en-US" sz="2200" dirty="0" smtClean="0"/>
              <a:t> 차이를 알 수 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마이크로프로세서에서 프로그램이 수행되기 위한 명령어 형식과 명령어 실행 절차를 알 수 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프로그램을 수행하려면 어떤 종류의 명령어가 필요한지 알 수 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현대 컴퓨터의 기본 모델인 </a:t>
            </a:r>
            <a:r>
              <a:rPr lang="ko-KR" altLang="en-US" sz="2200" dirty="0" err="1" smtClean="0"/>
              <a:t>저장형</a:t>
            </a:r>
            <a:r>
              <a:rPr lang="ko-KR" altLang="en-US" sz="2200" dirty="0" smtClean="0"/>
              <a:t> 프로그램 컴퓨터의 한계점과 그 한계를 완화하려는 방법을 알 수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CISC</a:t>
            </a:r>
            <a:r>
              <a:rPr lang="ko-KR" altLang="en-US" sz="2200" dirty="0" smtClean="0"/>
              <a:t>와 상대되는 </a:t>
            </a:r>
            <a:r>
              <a:rPr lang="en-US" altLang="ko-KR" sz="2200" dirty="0" smtClean="0"/>
              <a:t>RISC</a:t>
            </a:r>
            <a:r>
              <a:rPr lang="ko-KR" altLang="en-US" sz="2200" dirty="0" smtClean="0"/>
              <a:t>의 발전 계기와 </a:t>
            </a:r>
            <a:r>
              <a:rPr lang="en-US" altLang="ko-KR" sz="2200" dirty="0" smtClean="0"/>
              <a:t>RISC</a:t>
            </a:r>
            <a:r>
              <a:rPr lang="ko-KR" altLang="en-US" sz="2200" dirty="0" smtClean="0"/>
              <a:t>형 마이크로프로세서의 특징을 알 수 있다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</p:txBody>
      </p:sp>
      <p:sp>
        <p:nvSpPr>
          <p:cNvPr id="5123" name="제목 5"/>
          <p:cNvSpPr>
            <a:spLocks noGrp="1"/>
          </p:cNvSpPr>
          <p:nvPr>
            <p:ph type="title"/>
          </p:nvPr>
        </p:nvSpPr>
        <p:spPr bwMode="auto">
          <a:xfrm>
            <a:off x="1049338" y="0"/>
            <a:ext cx="7113587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학습목표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레지스터 직접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포함된 주소는 레지스터 파일 중 하나를 지칭하는 주소</a:t>
            </a:r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레지스터 간접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포함된 주소는 레지스터 파일의 레지스터 지칭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 값은 주 메모리의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대상 오퍼랜드는 이 주소로부터 인출</a:t>
            </a: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792571"/>
            <a:ext cx="4248473" cy="66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89040"/>
            <a:ext cx="5724128" cy="73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7873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변위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 두 개의 주소 필드 포함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하나는 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인덱스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하나는 변위</a:t>
            </a:r>
            <a:r>
              <a:rPr lang="en-US" altLang="ko-KR" dirty="0" smtClean="0"/>
              <a:t>(displacement)</a:t>
            </a:r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배열 또는 메모리의 특정 위치를 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인덱스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레지스터를 기준으로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변위 차를 갖는 메모리의 오퍼랜드 주소로 계산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상대 주소방식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변위 주소방식과 유사하지만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베이스 레지스터로 프로그램 카운터 사용</a:t>
            </a:r>
            <a:endParaRPr lang="en-US" altLang="ko-KR" dirty="0" smtClean="0"/>
          </a:p>
          <a:p>
            <a:pPr lvl="2"/>
            <a:endParaRPr lang="en-US" altLang="ko-KR" sz="1400" dirty="0" smtClean="0"/>
          </a:p>
          <a:p>
            <a:pPr lvl="1"/>
            <a:endParaRPr lang="en-US" altLang="ko-KR" sz="1800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24944"/>
            <a:ext cx="5760640" cy="97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69160"/>
            <a:ext cx="5688632" cy="73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ko-KR" altLang="en-US" dirty="0" smtClean="0"/>
              <a:t>명령어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명령코드 동작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명령코드 필드의 주요 동작은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흐름제어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나눗셈과 같은 산술연산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OR, AND, XOR, </a:t>
            </a:r>
            <a:r>
              <a:rPr lang="ko-KR" altLang="en-US" dirty="0" smtClean="0"/>
              <a:t>좌로 비트천이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우로 비트천이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보수 변환 등의 논리연산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데이터 이동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메모리 데이터 이동 명령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프로그램 흐름제어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프로그램의 흐름을 바꾸는 분기 명령으로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 카운터</a:t>
            </a:r>
            <a:r>
              <a:rPr lang="en-US" altLang="ko-KR" dirty="0" smtClean="0"/>
              <a:t>(PC) </a:t>
            </a:r>
            <a:r>
              <a:rPr lang="ko-KR" altLang="en-US" dirty="0" smtClean="0"/>
              <a:t>값이 변경되면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명령어 인출 위치가 바뀌고 프로그램 흐름이 달라짐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폰 </a:t>
            </a:r>
            <a:r>
              <a:rPr lang="ko-KR" altLang="en-US" dirty="0" err="1" smtClean="0"/>
              <a:t>노이만</a:t>
            </a:r>
            <a:r>
              <a:rPr lang="ko-KR" altLang="en-US" dirty="0" smtClean="0"/>
              <a:t> 아키텍처</a:t>
            </a:r>
            <a:r>
              <a:rPr lang="en-US" altLang="ko-KR" dirty="0" smtClean="0"/>
              <a:t>(von Neumann architecture)</a:t>
            </a:r>
            <a:r>
              <a:rPr lang="ko-KR" altLang="en-US" dirty="0" smtClean="0"/>
              <a:t>로 설계된 컴퓨터 모델을 ‘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(Stored Program) </a:t>
            </a:r>
            <a:r>
              <a:rPr lang="ko-KR" altLang="en-US" dirty="0" smtClean="0"/>
              <a:t>컴퓨터’라 함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메모리에 명령어와 데이터를 저장하고 읽기와 쓰기 동작을 반복하면서 원하는 연산을 수행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제어 신호는 명령어 인출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실행 사이클</a:t>
            </a:r>
            <a:r>
              <a:rPr lang="en-US" altLang="ko-KR" dirty="0" smtClean="0"/>
              <a:t>(Fetch-execution cycle) </a:t>
            </a:r>
            <a:r>
              <a:rPr lang="ko-KR" altLang="en-US" dirty="0" smtClean="0"/>
              <a:t>과정에 필요한 데이터 흐름과 연산 제어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컴퓨터의 한계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반도체와 컴퓨터 기술 발전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메모리 용량 증가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속도도 향상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CPU</a:t>
            </a:r>
            <a:r>
              <a:rPr lang="ko-KR" altLang="en-US" dirty="0" smtClean="0"/>
              <a:t>와 메모리 사이의 병목 현상</a:t>
            </a:r>
            <a:r>
              <a:rPr lang="en-US" altLang="ko-KR" dirty="0" smtClean="0"/>
              <a:t>(Bottle-neck)</a:t>
            </a:r>
          </a:p>
          <a:p>
            <a:pPr lvl="3">
              <a:lnSpc>
                <a:spcPts val="2500"/>
              </a:lnSpc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구조 기술이 발달할수록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처리되는 데이터가 많아질수록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메모리와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사이에 더 많은 데이터 왕래가 필요함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단일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저장형 프로그램 컴퓨터는 정해진 연결선만을 통해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명령어와 데이터를 메모리로부터 전송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en-US" altLang="ko-KR" dirty="0" smtClean="0"/>
              <a:t>CPU</a:t>
            </a:r>
            <a:r>
              <a:rPr lang="ko-KR" altLang="en-US" dirty="0" smtClean="0"/>
              <a:t>와 메모리 사이의 한정된 데이터 전송 속도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en-US" altLang="ko-KR" dirty="0" smtClean="0"/>
              <a:t>CPU</a:t>
            </a:r>
            <a:r>
              <a:rPr lang="ko-KR" altLang="en-US" dirty="0" smtClean="0"/>
              <a:t> 연산 능력이 향상되어도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병목 현상으로 향상된 연산 능력에 대한 제약</a:t>
            </a:r>
            <a:endParaRPr lang="en-US" altLang="ko-KR" dirty="0" smtClean="0"/>
          </a:p>
          <a:p>
            <a:pPr lvl="3">
              <a:lnSpc>
                <a:spcPts val="2500"/>
              </a:lnSpc>
              <a:defRPr/>
            </a:pPr>
            <a:r>
              <a:rPr lang="ko-KR" altLang="en-US" dirty="0" smtClean="0"/>
              <a:t>한계를 연장하기 위해 메모리 계층을 이용하거나 병렬 처리 컴퓨팅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메모리 계층의 주요한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기능</a:t>
            </a:r>
            <a:r>
              <a:rPr lang="en-US" altLang="ko-KR" dirty="0" smtClean="0"/>
              <a:t> </a:t>
            </a:r>
          </a:p>
          <a:p>
            <a:pPr lvl="2">
              <a:lnSpc>
                <a:spcPts val="2400"/>
              </a:lnSpc>
              <a:defRPr/>
            </a:pPr>
            <a:r>
              <a:rPr lang="ko-KR" altLang="en-US" dirty="0" smtClean="0"/>
              <a:t>메모리의 병목 현상과 메모리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대비 가격을 고려하여 메모리를 계층적으로 배치</a:t>
            </a:r>
          </a:p>
          <a:p>
            <a:pPr lvl="2">
              <a:lnSpc>
                <a:spcPts val="2400"/>
              </a:lnSpc>
              <a:defRPr/>
            </a:pPr>
            <a:r>
              <a:rPr lang="ko-KR" altLang="en-US" dirty="0" smtClean="0"/>
              <a:t>지역성 원리</a:t>
            </a:r>
            <a:r>
              <a:rPr lang="en-US" altLang="ko-KR" dirty="0" smtClean="0"/>
              <a:t>(Principle of locality)</a:t>
            </a:r>
            <a:r>
              <a:rPr lang="ko-KR" altLang="en-US" dirty="0" smtClean="0"/>
              <a:t>에 따라 곧 처리될 프로그램과 데이터 일부를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근처의 속도가 빠른 메모리에 놓고 처리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924944"/>
            <a:ext cx="554461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hangingPunct="0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지역성</a:t>
            </a:r>
            <a:r>
              <a:rPr lang="en-US" altLang="ko-KR" sz="1800" dirty="0" smtClean="0">
                <a:latin typeface="+mn-ea"/>
                <a:ea typeface="+mn-ea"/>
              </a:rPr>
              <a:t>(locality)</a:t>
            </a:r>
            <a:r>
              <a:rPr lang="ko-KR" altLang="en-US" sz="1800" dirty="0" smtClean="0">
                <a:latin typeface="+mn-ea"/>
                <a:ea typeface="+mn-ea"/>
              </a:rPr>
              <a:t>에 의해 참조되는 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ko-KR" altLang="en-US" sz="1800" dirty="0" smtClean="0">
                <a:latin typeface="+mn-ea"/>
                <a:ea typeface="+mn-ea"/>
              </a:rPr>
              <a:t>데이터 영역은 특정 부위에 확률적으로 집중</a:t>
            </a:r>
          </a:p>
          <a:p>
            <a:pPr marL="530225" lvl="3" indent="-255588" eaLnBrk="0" hangingPunct="0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자주 참조되는 데이터를 빠른 캐시에 놓고 사용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0493" y="2754813"/>
            <a:ext cx="1662694" cy="339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868144" y="6217567"/>
            <a:ext cx="3004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</a:t>
            </a:r>
            <a:r>
              <a:rPr lang="ko-KR" altLang="en-US" sz="1400" dirty="0" smtClean="0">
                <a:latin typeface="+mn-ea"/>
                <a:ea typeface="+mn-ea"/>
              </a:rPr>
              <a:t>메모리 계층</a:t>
            </a:r>
            <a:r>
              <a:rPr lang="en-US" altLang="ko-KR" sz="1400" dirty="0" smtClean="0">
                <a:latin typeface="+mn-ea"/>
                <a:ea typeface="+mn-ea"/>
              </a:rPr>
              <a:t>(Memory Hierarchy)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가상 메모리</a:t>
            </a:r>
            <a:r>
              <a:rPr lang="en-US" altLang="ko-KR" dirty="0" smtClean="0"/>
              <a:t> (Virtual Memory)</a:t>
            </a:r>
          </a:p>
          <a:p>
            <a:pPr lvl="2">
              <a:lnSpc>
                <a:spcPts val="2600"/>
              </a:lnSpc>
              <a:defRPr/>
            </a:pPr>
            <a:r>
              <a:rPr lang="ko-KR" altLang="en-US" dirty="0" smtClean="0"/>
              <a:t>실행될 프로그램 또는 데이터는 디스크 메모리에 두었다가 실행이 시작되면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 메모리</a:t>
            </a:r>
            <a:r>
              <a:rPr lang="en-US" altLang="ko-KR" dirty="0" smtClean="0"/>
              <a:t>(Main memory)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모든 프로그램과 데이터를 이동시키지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사용되는 일부만을 이동하여 사용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프로그램 또는 데이터가 더 요구되는 상황이 발생하면 추가로 이동하여 사용</a:t>
            </a:r>
            <a:endParaRPr lang="en-US" altLang="ko-KR" dirty="0" smtClean="0"/>
          </a:p>
          <a:p>
            <a:pPr lvl="2">
              <a:lnSpc>
                <a:spcPts val="2600"/>
              </a:lnSpc>
              <a:defRPr/>
            </a:pPr>
            <a:r>
              <a:rPr lang="ko-KR" altLang="en-US" dirty="0" smtClean="0"/>
              <a:t>가상 메모리로 확장된 메모리 공간은 운영체제</a:t>
            </a:r>
            <a:r>
              <a:rPr lang="en-US" altLang="ko-KR" dirty="0" smtClean="0"/>
              <a:t>(Operation System)</a:t>
            </a:r>
            <a:r>
              <a:rPr lang="ko-KR" altLang="en-US" dirty="0" smtClean="0"/>
              <a:t>가 관리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ko-KR" altLang="en-US" dirty="0" err="1" smtClean="0"/>
              <a:t>저장형</a:t>
            </a:r>
            <a:r>
              <a:rPr lang="ko-KR" altLang="en-US" dirty="0" smtClean="0"/>
              <a:t> 프로그램 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논리 주소를 물리 주소로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하드웨어적으로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빠르게 변환하여 사용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CPU</a:t>
            </a:r>
            <a:r>
              <a:rPr lang="ko-KR" altLang="en-US" dirty="0" smtClean="0"/>
              <a:t>는 논리 주소로 프로그램 또는 데이터에 접근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MMU</a:t>
            </a:r>
            <a:r>
              <a:rPr lang="ko-KR" altLang="en-US" dirty="0" smtClean="0"/>
              <a:t>에서는 논리 주소를 주 메모리에 적재된 물리 주소로 </a:t>
            </a:r>
            <a:r>
              <a:rPr lang="en-US" altLang="ko-KR" dirty="0" smtClean="0"/>
              <a:t>TLB(Translation </a:t>
            </a:r>
            <a:r>
              <a:rPr lang="en-US" altLang="ko-KR" dirty="0" err="1" smtClean="0"/>
              <a:t>Lookaside</a:t>
            </a:r>
            <a:r>
              <a:rPr lang="en-US" altLang="ko-KR" dirty="0" smtClean="0"/>
              <a:t> Block)</a:t>
            </a:r>
            <a:r>
              <a:rPr lang="ko-KR" altLang="en-US" dirty="0" smtClean="0"/>
              <a:t>라는 테이블을 이용하여 빠르게 변환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TLB</a:t>
            </a:r>
            <a:r>
              <a:rPr lang="ko-KR" altLang="en-US" dirty="0" smtClean="0"/>
              <a:t>에서 요구하는 데이터가 주 메모리에 적재되어 있지 않으면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페이지 펄트</a:t>
            </a:r>
            <a:r>
              <a:rPr lang="en-US" altLang="ko-KR" dirty="0" smtClean="0"/>
              <a:t>(Page Fault)</a:t>
            </a:r>
            <a:r>
              <a:rPr lang="ko-KR" altLang="en-US" dirty="0" smtClean="0"/>
              <a:t>가 발생하고</a:t>
            </a:r>
            <a:r>
              <a:rPr lang="en-US" altLang="ko-KR" dirty="0" smtClean="0"/>
              <a:t>, </a:t>
            </a:r>
          </a:p>
          <a:p>
            <a:pPr lvl="3">
              <a:defRPr/>
            </a:pPr>
            <a:r>
              <a:rPr lang="ko-KR" altLang="en-US" dirty="0" smtClean="0"/>
              <a:t>디스크 메모리에서 주 메모리로 옮겨짐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운영체제의 페이지 단위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47085"/>
            <a:ext cx="7740352" cy="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131840" y="4705399"/>
            <a:ext cx="2678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MMU</a:t>
            </a:r>
            <a:r>
              <a:rPr lang="ko-KR" altLang="en-US" sz="1400" dirty="0" smtClean="0">
                <a:latin typeface="+mn-ea"/>
                <a:ea typeface="+mn-ea"/>
              </a:rPr>
              <a:t>를 이용한 메모리 계층 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RISC</a:t>
            </a:r>
          </a:p>
          <a:p>
            <a:pPr lvl="2">
              <a:defRPr/>
            </a:pPr>
            <a:r>
              <a:rPr lang="en-US" altLang="ko-KR" dirty="0" smtClean="0"/>
              <a:t>RISC(Reduced Instruction Set Computer)</a:t>
            </a:r>
            <a:r>
              <a:rPr lang="ko-KR" altLang="en-US" dirty="0" smtClean="0"/>
              <a:t>는 기존의 컴퓨터 구조를 </a:t>
            </a:r>
            <a:r>
              <a:rPr lang="en-US" altLang="ko-KR" dirty="0" smtClean="0"/>
              <a:t>CISC(Complex Instruction Set Computer)</a:t>
            </a:r>
            <a:r>
              <a:rPr lang="ko-KR" altLang="en-US" dirty="0" smtClean="0"/>
              <a:t>로 규정하고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상대되는 개념</a:t>
            </a:r>
          </a:p>
          <a:p>
            <a:pPr lvl="2">
              <a:defRPr/>
            </a:pPr>
            <a:r>
              <a:rPr lang="ko-KR" altLang="en-US" dirty="0" smtClean="0"/>
              <a:t>명령어 셋을 줄임으로써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하드웨어 구조를 </a:t>
            </a:r>
            <a:r>
              <a:rPr lang="en-US" altLang="ko-KR" dirty="0" smtClean="0"/>
              <a:t>CISC</a:t>
            </a:r>
            <a:r>
              <a:rPr lang="ko-KR" altLang="en-US" dirty="0" smtClean="0"/>
              <a:t>와 비교하여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간단히 만들 수 있다는 취지에서 시작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파이프라인 기법</a:t>
            </a:r>
            <a:r>
              <a:rPr lang="en-US" altLang="ko-KR" dirty="0" smtClean="0"/>
              <a:t>(Pipelining)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사이클에 한 명령어 실행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r>
              <a:rPr lang="ko-KR" altLang="en-US" dirty="0" smtClean="0"/>
              <a:t>최상의 경우 평균 한 사이클마다 한 개의 명령어가 실행</a:t>
            </a:r>
          </a:p>
          <a:p>
            <a:pPr lvl="3">
              <a:defRPr/>
            </a:pPr>
            <a:r>
              <a:rPr lang="en-US" altLang="ko-KR" dirty="0" smtClean="0"/>
              <a:t>i+2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스냅샷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i+2</a:t>
            </a:r>
            <a:r>
              <a:rPr lang="ko-KR" altLang="en-US" dirty="0" smtClean="0"/>
              <a:t>는 명령어 인출 단계를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은 명령 판독 단계를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명령어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연산 단계를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i-1</a:t>
            </a:r>
            <a:r>
              <a:rPr lang="ko-KR" altLang="en-US" dirty="0" smtClean="0"/>
              <a:t>은 결과 저장 단계를 수행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454" y="3242004"/>
            <a:ext cx="73475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고정된 짧은 길이의 명령어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시스템 버스 크기와 같게 명령어의 크기를 고정해서 단일 </a:t>
            </a:r>
            <a:r>
              <a:rPr lang="ko-KR" altLang="en-US" dirty="0" err="1" smtClean="0"/>
              <a:t>클록에</a:t>
            </a:r>
            <a:r>
              <a:rPr lang="ko-KR" altLang="en-US" dirty="0" smtClean="0"/>
              <a:t> 명령어를 명령어 레지스터로 인출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단순한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 사용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복잡한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모드의 사용은 일관적인 명령어 길이를 보장할 수 없음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단순한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모드의 사용으로 오퍼랜드 인출 절차를 통일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en-US" altLang="ko-KR" dirty="0" smtClean="0"/>
              <a:t>load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store </a:t>
            </a:r>
            <a:r>
              <a:rPr lang="ko-KR" altLang="en-US" dirty="0" smtClean="0"/>
              <a:t>메모리 참조 명령에 단순한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모드를 사용하면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CPU </a:t>
            </a:r>
            <a:r>
              <a:rPr lang="ko-KR" altLang="en-US" dirty="0" smtClean="0"/>
              <a:t>내부 하드웨어 복잡도를 줄이고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명령어의 길이를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동일하게 유지할 수 있음</a:t>
            </a:r>
          </a:p>
          <a:p>
            <a:pPr lvl="2">
              <a:defRPr/>
            </a:pPr>
            <a:r>
              <a:rPr lang="ko-KR" altLang="en-US" dirty="0" smtClean="0"/>
              <a:t>간단한 연산 동작의 적은 명령어 셋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명령어에서 간단한 산술과 논리 연산 동작을 사용하여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 단계에서 짧은 시간에 수행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구현되는 명령어 개수가 적으면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명령어의 기능을 만족하기 위한 하드웨어 복잡도를 줄일 수 있음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95536" y="1285874"/>
            <a:ext cx="8604448" cy="509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마이크로프로세서</a:t>
            </a: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마이크로컨트롤러</a:t>
            </a: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pPr marL="514350" indent="-514350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마이크로컴퓨터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고급 언어와 저급 언어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 실행 원리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명령어 셋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800" dirty="0" err="1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저장형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프로그램 컴퓨터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RISC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</a:t>
            </a: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CISC</a:t>
            </a:r>
            <a:endParaRPr lang="ko-KR" altLang="en-US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4"/>
          <p:cNvSpPr>
            <a:spLocks noGrp="1"/>
          </p:cNvSpPr>
          <p:nvPr>
            <p:ph type="title"/>
          </p:nvPr>
        </p:nvSpPr>
        <p:spPr bwMode="auto">
          <a:xfrm>
            <a:off x="1054100" y="0"/>
            <a:ext cx="7072313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데이터 종속 보장을 위한 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삽입 기능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파이프라인 구조에서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명령의 결과 저장 단계가 끝나야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r1</a:t>
            </a:r>
            <a:r>
              <a:rPr lang="ko-KR" altLang="en-US" dirty="0" smtClean="0"/>
              <a:t>에 주소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의 오퍼랜드 값이 이동</a:t>
            </a:r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연속된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명령어의 연산 단계에서는 직전 명령의 결과가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데이터로 갱신되지 않았기 때문에 연산을 계속할 수 없음</a:t>
            </a:r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컴파일러는 문제 해결을 위해 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삽입하여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r1</a:t>
            </a:r>
            <a:r>
              <a:rPr lang="ko-KR" altLang="en-US" dirty="0" smtClean="0"/>
              <a:t>에 값이 갱신될 때까지 시간 지연</a:t>
            </a:r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456" y="1556792"/>
            <a:ext cx="1296144" cy="64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736" y="4992889"/>
            <a:ext cx="1368152" cy="93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err="1" smtClean="0"/>
              <a:t>선인출</a:t>
            </a:r>
            <a:r>
              <a:rPr lang="en-US" altLang="ko-KR" dirty="0" smtClean="0"/>
              <a:t>(Pre-fetch)</a:t>
            </a:r>
            <a:r>
              <a:rPr lang="ko-KR" altLang="en-US" dirty="0" smtClean="0"/>
              <a:t>과 예측 실행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en-US" altLang="ko-KR" dirty="0" smtClean="0"/>
              <a:t>branch </a:t>
            </a:r>
            <a:r>
              <a:rPr lang="ko-KR" altLang="en-US" dirty="0" smtClean="0"/>
              <a:t>명령은 파이프라인의 최종 단계까지 실행되어야만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명령어의 위치를 확인할 수 있음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다음에 실행될 명령어 위치가 늦게 결정되어도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연속된 명령어가 결정될 것으로 예측하여 선인출하여 실행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ko-KR" altLang="en-US" dirty="0" smtClean="0"/>
              <a:t>연속된 명령어로 분기 위치가 결정되면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수행된 파이프라인 단계만큼 시간을 절약한 효과가 있음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RISC</a:t>
            </a:r>
            <a:r>
              <a:rPr lang="ko-KR" altLang="en-US" dirty="0" smtClean="0"/>
              <a:t>형 마이크로프로세서에 적합한 컴파일러</a:t>
            </a:r>
            <a:endParaRPr lang="en-US" altLang="ko-KR" dirty="0" smtClean="0"/>
          </a:p>
          <a:p>
            <a:pPr lvl="3">
              <a:lnSpc>
                <a:spcPts val="2600"/>
              </a:lnSpc>
              <a:defRPr/>
            </a:pPr>
            <a:r>
              <a:rPr lang="en-US" altLang="ko-KR" dirty="0" smtClean="0"/>
              <a:t>RISC</a:t>
            </a:r>
            <a:r>
              <a:rPr lang="ko-KR" altLang="en-US" dirty="0" smtClean="0"/>
              <a:t>형 마이크로프로세서는 짧은 명령어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파이프라인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종속 보장을 위한 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삽입 등의 특징을 고려한 컴파일러 설계가 필요함</a:t>
            </a:r>
          </a:p>
          <a:p>
            <a:pPr lvl="2">
              <a:defRPr/>
            </a:pPr>
            <a:endParaRPr lang="ko-KR" altLang="en-US" dirty="0" err="1" smtClean="0"/>
          </a:p>
          <a:p>
            <a:pPr lvl="2">
              <a:defRPr/>
            </a:pPr>
            <a:endParaRPr lang="ko-KR" altLang="en-US" dirty="0" err="1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CISC</a:t>
            </a:r>
          </a:p>
          <a:p>
            <a:pPr lvl="2">
              <a:lnSpc>
                <a:spcPts val="2600"/>
              </a:lnSpc>
              <a:defRPr/>
            </a:pPr>
            <a:r>
              <a:rPr lang="en-US" altLang="ko-KR" dirty="0" smtClean="0"/>
              <a:t>CISC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상대되는 단어로</a:t>
            </a:r>
            <a:r>
              <a:rPr lang="en-US" altLang="ko-KR" dirty="0" smtClean="0"/>
              <a:t>, RISC </a:t>
            </a:r>
            <a:r>
              <a:rPr lang="ko-KR" altLang="en-US" dirty="0" smtClean="0"/>
              <a:t>개념이 만들어지면서 </a:t>
            </a:r>
            <a:r>
              <a:rPr lang="en-US" altLang="ko-KR" dirty="0" smtClean="0"/>
              <a:t>CISC </a:t>
            </a:r>
            <a:r>
              <a:rPr lang="ko-KR" altLang="en-US" dirty="0" smtClean="0"/>
              <a:t>용어가 생성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가변 길이의 명령어 형식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명령어의 길이가 김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모드를 사용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복잡한 연산 동작을 수행할 수 있는 다양한 명령어로 구성</a:t>
            </a:r>
            <a:endParaRPr lang="en-US" altLang="ko-KR" dirty="0" smtClean="0"/>
          </a:p>
          <a:p>
            <a:pPr lvl="2">
              <a:lnSpc>
                <a:spcPts val="2600"/>
              </a:lnSpc>
              <a:defRPr/>
            </a:pPr>
            <a:r>
              <a:rPr lang="ko-KR" altLang="en-US" dirty="0" smtClean="0"/>
              <a:t>현대에는 마이크로프로세서가 고성능화되면서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RISC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CISC</a:t>
            </a:r>
            <a:r>
              <a:rPr lang="ko-KR" altLang="en-US" dirty="0" smtClean="0"/>
              <a:t>의 구별이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점점 모호해지고 있음</a:t>
            </a:r>
          </a:p>
          <a:p>
            <a:pPr lvl="5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80899" name="내용 개체 틀 3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8091749" cy="584947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마이크로프로세서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500" dirty="0" err="1" smtClean="0">
                <a:latin typeface="HY헤드라인M" pitchFamily="18" charset="-127"/>
                <a:ea typeface="HY헤드라인M" pitchFamily="18" charset="-127"/>
              </a:rPr>
              <a:t>마이크로컨트롤러</a:t>
            </a: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,   </a:t>
            </a:r>
            <a:b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2500" dirty="0" smtClean="0">
                <a:latin typeface="HY헤드라인M" pitchFamily="18" charset="-127"/>
                <a:ea typeface="HY헤드라인M" pitchFamily="18" charset="-127"/>
              </a:rPr>
              <a:t>                  </a:t>
            </a:r>
            <a:r>
              <a:rPr lang="ko-KR" altLang="en-US" sz="2500" dirty="0" smtClean="0">
                <a:latin typeface="HY헤드라인M" pitchFamily="18" charset="-127"/>
                <a:ea typeface="HY헤드라인M" pitchFamily="18" charset="-127"/>
              </a:rPr>
              <a:t>마이크로컴퓨터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marL="342900" lvl="1" indent="-342900">
              <a:spcAft>
                <a:spcPts val="600"/>
              </a:spcAft>
              <a:buClr>
                <a:schemeClr val="tx2"/>
              </a:buClr>
              <a:buNone/>
              <a:defRPr/>
            </a:pP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마이크로프로세서</a:t>
            </a:r>
            <a:r>
              <a:rPr lang="en-US" altLang="ko-KR" sz="2600" b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와 프로세서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(processor)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가 결합된 용어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매우 작은’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이라는 의미와 ‘처리기’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(processor)</a:t>
            </a:r>
          </a:p>
          <a:p>
            <a:pPr lvl="1">
              <a:lnSpc>
                <a:spcPts val="2500"/>
              </a:lnSpc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크기가 매우 작고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뛰어난 계산 능력을 가진 장치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ts val="2500"/>
              </a:lnSpc>
              <a:buClrTx/>
              <a:buFont typeface="Arial" pitchFamily="34" charset="0"/>
              <a:buChar char="•"/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IC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집적기술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컴퓨터 구조기술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시스템 프로그래밍 기술을 함께 묶어 단일 칩으로 집적화한 반도체 소자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ts val="2500"/>
              </a:lnSpc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재료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수학적 개념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전자 집약기술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사회적 요구를 수렴한 다양한 마이크로프로세서가 사용되고 있으며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앞으로도 꾸준한 연구를 통해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더욱 향상된 마이크로프로세서가 등장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프로그램을 신속하게 실행하기 위한 목적으로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내부 구조를 최적화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3">
              <a:defRPr/>
            </a:pPr>
            <a:endParaRPr lang="en-US" altLang="ko-KR" dirty="0" smtClean="0"/>
          </a:p>
          <a:p>
            <a:pPr lvl="2">
              <a:buNone/>
              <a:defRPr/>
            </a:pPr>
            <a:endParaRPr lang="ko-KR" altLang="en-US" dirty="0" smtClean="0"/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48096"/>
            <a:ext cx="8606730" cy="5500688"/>
          </a:xfrm>
        </p:spPr>
        <p:txBody>
          <a:bodyPr/>
          <a:lstStyle/>
          <a:p>
            <a:pPr lvl="1">
              <a:buNone/>
              <a:defRPr/>
            </a:pPr>
            <a:r>
              <a:rPr lang="ko-KR" altLang="en-US" sz="2600" b="1" u="sng" dirty="0" err="1" smtClean="0">
                <a:solidFill>
                  <a:schemeClr val="accent6">
                    <a:lumMod val="75000"/>
                  </a:schemeClr>
                </a:solidFill>
              </a:rPr>
              <a:t>마이크로컨트롤러</a:t>
            </a:r>
            <a:endParaRPr lang="en-US" altLang="ko-KR" sz="2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와 컨트롤러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(controller)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가 결합된 용어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‘매우 작은’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이라는 의미와 ‘제어기’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(controller)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라는 의미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마이크로프로세서의 연산 처리 기능에 제어 기능 추가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프로그램을 실행하면서 장치를 효과적으로 제어하기 위한 목적으로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b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내부 구조를 최적화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값싼 장난감에서부터 산업용 장치에 이르기까지 넓은 범주를 대상</a:t>
            </a: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dirty="0" smtClean="0"/>
              <a:t>포함 기능 사례</a:t>
            </a:r>
          </a:p>
          <a:p>
            <a:pPr lvl="2">
              <a:defRPr/>
            </a:pPr>
            <a:r>
              <a:rPr lang="ko-KR" altLang="en-US" dirty="0" smtClean="0"/>
              <a:t>외부 디지털 전압에 대한 입출력 기능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메모리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플래시 메모리</a:t>
            </a:r>
            <a:r>
              <a:rPr lang="en-US" altLang="ko-KR" dirty="0" smtClean="0"/>
              <a:t>, SRAM, EEPROM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ko-KR" altLang="en-US" dirty="0" smtClean="0"/>
              <a:t>타이머 기능</a:t>
            </a:r>
            <a:r>
              <a:rPr lang="en-US" altLang="ko-KR" dirty="0" smtClean="0"/>
              <a:t>, PWM(Pulse Width Modulation) </a:t>
            </a:r>
            <a:r>
              <a:rPr lang="ko-KR" altLang="en-US" dirty="0" smtClean="0"/>
              <a:t>펄스 생성 기능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입력신호 </a:t>
            </a:r>
            <a:r>
              <a:rPr lang="ko-KR" altLang="en-US" dirty="0" err="1" smtClean="0"/>
              <a:t>캡처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, A/D(Analog Digital) </a:t>
            </a:r>
            <a:r>
              <a:rPr lang="ko-KR" altLang="en-US" dirty="0" smtClean="0"/>
              <a:t>변환 기능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통신 기능 등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85750" y="3741564"/>
            <a:ext cx="8678738" cy="2639764"/>
          </a:xfrm>
          <a:prstGeom prst="rect">
            <a:avLst/>
          </a:prstGeom>
        </p:spPr>
        <p:txBody>
          <a:bodyPr/>
          <a:lstStyle/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SzTx/>
              <a:buFont typeface="Wingdings" pitchFamily="2" charset="2"/>
              <a:buChar char="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마이크로프로세서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마이크로컨트롤러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  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마이크로컴퓨터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750746" cy="5500688"/>
          </a:xfrm>
        </p:spPr>
        <p:txBody>
          <a:bodyPr/>
          <a:lstStyle/>
          <a:p>
            <a:pPr lvl="1">
              <a:buNone/>
              <a:defRPr/>
            </a:pPr>
            <a:r>
              <a:rPr lang="ko-KR" altLang="en-US" sz="2600" b="1" u="sng" dirty="0" smtClean="0">
                <a:solidFill>
                  <a:schemeClr val="accent6">
                    <a:lumMod val="75000"/>
                  </a:schemeClr>
                </a:solidFill>
              </a:rPr>
              <a:t>마이크로컴퓨터</a:t>
            </a:r>
            <a:endParaRPr lang="en-US" altLang="ko-KR" sz="2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(micro)’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와 ‘컴퓨터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(computer)’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가 결합된 용어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‘매우 작은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(micro)’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컴퓨터 시스템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마이크로컴퓨터는 상대적으로 대형 슈퍼컴퓨터와 대비</a:t>
            </a:r>
          </a:p>
          <a:p>
            <a:pPr lvl="1">
              <a:buClrTx/>
              <a:buFont typeface="Arial" pitchFamily="34" charset="0"/>
              <a:buChar char="•"/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사례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데스크톱 컴퓨터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휴대용 노트북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간단한 제어용 컴퓨터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b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PMP,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스마트폰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등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마이크로프로세서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마이크로컨트롤러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   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마이크로컴퓨터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/>
              <a:t>고급 언어와 저급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번역기의 필요성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컴퓨터에 내장된 마이크로프로세서는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</a:t>
            </a:r>
            <a:r>
              <a:rPr lang="en-US" altLang="ko-KR" dirty="0" smtClean="0"/>
              <a:t>(0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1)</a:t>
            </a:r>
            <a:r>
              <a:rPr lang="ko-KR" altLang="en-US" dirty="0" smtClean="0"/>
              <a:t>값을 갖는 명령어가 차례대로 실행되면서 작업을 처리</a:t>
            </a:r>
          </a:p>
          <a:p>
            <a:pPr lvl="2">
              <a:defRPr/>
            </a:pPr>
            <a:r>
              <a:rPr lang="ko-KR" altLang="en-US" dirty="0" smtClean="0"/>
              <a:t>프로그램 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작업을 처리하기 위해 명령어를 차례로 배열한 것</a:t>
            </a: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원시프로그램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사람이 작성한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고급 언어로 보통 작성</a:t>
            </a:r>
            <a:r>
              <a:rPr lang="en-US" altLang="ko-KR" dirty="0" smtClean="0"/>
              <a:t>)</a:t>
            </a:r>
          </a:p>
          <a:p>
            <a:pPr lvl="2">
              <a:defRPr/>
            </a:pPr>
            <a:r>
              <a:rPr lang="ko-KR" altLang="en-US" dirty="0" smtClean="0"/>
              <a:t>번역기</a:t>
            </a:r>
            <a:r>
              <a:rPr lang="en-US" altLang="ko-KR" dirty="0" smtClean="0"/>
              <a:t>(Translator) </a:t>
            </a:r>
          </a:p>
          <a:p>
            <a:pPr lvl="3">
              <a:defRPr/>
            </a:pPr>
            <a:r>
              <a:rPr lang="ko-KR" altLang="en-US" dirty="0" smtClean="0"/>
              <a:t>원시프로그램을 저급 언어</a:t>
            </a:r>
            <a:r>
              <a:rPr lang="en-US" altLang="ko-KR" dirty="0" smtClean="0"/>
              <a:t>(Low level language)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 명령어로 변환</a:t>
            </a:r>
          </a:p>
          <a:p>
            <a:pPr lvl="3">
              <a:defRPr/>
            </a:pPr>
            <a:r>
              <a:rPr lang="ko-KR" altLang="en-US" dirty="0" smtClean="0"/>
              <a:t>컴퓨터가 인식할 수 있는 기계어</a:t>
            </a:r>
            <a:r>
              <a:rPr lang="en-US" altLang="ko-KR" dirty="0" smtClean="0"/>
              <a:t>(Machine language)</a:t>
            </a:r>
            <a:r>
              <a:rPr lang="ko-KR" altLang="en-US" dirty="0" smtClean="0"/>
              <a:t>의 실행프로그램</a:t>
            </a:r>
            <a:r>
              <a:rPr lang="en-US" altLang="ko-KR" dirty="0" smtClean="0"/>
              <a:t>(Executable Program)</a:t>
            </a:r>
            <a:r>
              <a:rPr lang="ko-KR" altLang="en-US" dirty="0" smtClean="0"/>
              <a:t>으로 변환</a:t>
            </a:r>
          </a:p>
          <a:p>
            <a:pPr lvl="2">
              <a:defRPr/>
            </a:pPr>
            <a:r>
              <a:rPr lang="ko-KR" altLang="en-US" dirty="0" smtClean="0"/>
              <a:t>기계어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마이크로프로세서 내부의 실행 동작을 명령어 단위로 표현</a:t>
            </a:r>
          </a:p>
          <a:p>
            <a:pPr lvl="3">
              <a:defRPr/>
            </a:pPr>
            <a:r>
              <a:rPr lang="ko-KR" altLang="en-US" dirty="0" smtClean="0"/>
              <a:t>명령어를 이해하면 마이크로프로세서 내부 구조를 쉽게 이해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636" y="2912418"/>
            <a:ext cx="7544544" cy="11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/>
              <a:t>고급 언어와 저급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기계어와 어셈블리어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기계어</a:t>
            </a:r>
            <a:r>
              <a:rPr lang="en-US" altLang="ko-KR" dirty="0" smtClean="0"/>
              <a:t>(Machine Language)</a:t>
            </a:r>
          </a:p>
          <a:p>
            <a:pPr lvl="3">
              <a:defRPr/>
            </a:pPr>
            <a:r>
              <a:rPr lang="ko-KR" altLang="en-US" dirty="0" smtClean="0"/>
              <a:t>특정 비트에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의미가 있는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진값을</a:t>
            </a:r>
            <a:r>
              <a:rPr lang="ko-KR" altLang="en-US" dirty="0" smtClean="0"/>
              <a:t> 설정하는 명령어를 나열</a:t>
            </a:r>
          </a:p>
          <a:p>
            <a:pPr lvl="2">
              <a:defRPr/>
            </a:pPr>
            <a:r>
              <a:rPr lang="ko-KR" altLang="en-US" dirty="0" smtClean="0"/>
              <a:t>어셈블리어</a:t>
            </a:r>
            <a:r>
              <a:rPr lang="en-US" altLang="ko-KR" dirty="0" smtClean="0"/>
              <a:t>(Assembly Language)</a:t>
            </a:r>
          </a:p>
          <a:p>
            <a:pPr lvl="3">
              <a:defRPr/>
            </a:pPr>
            <a:r>
              <a:rPr lang="ko-KR" altLang="en-US" dirty="0" smtClean="0"/>
              <a:t>기계어를 사람이 연상하기 쉬운 </a:t>
            </a:r>
            <a:r>
              <a:rPr lang="ko-KR" altLang="en-US" dirty="0" err="1" smtClean="0"/>
              <a:t>니모닉</a:t>
            </a:r>
            <a:r>
              <a:rPr lang="en-US" altLang="ko-KR" dirty="0" smtClean="0"/>
              <a:t>(Mnemonic)</a:t>
            </a:r>
            <a:r>
              <a:rPr lang="ko-KR" altLang="en-US" dirty="0" smtClean="0"/>
              <a:t>과 연산 대상이라는 영문 단어로 바꿔 표현</a:t>
            </a:r>
          </a:p>
          <a:p>
            <a:pPr lvl="2">
              <a:defRPr/>
            </a:pPr>
            <a:r>
              <a:rPr lang="ko-KR" altLang="en-US" dirty="0" smtClean="0"/>
              <a:t>어셈블러</a:t>
            </a:r>
            <a:r>
              <a:rPr lang="en-US" altLang="ko-KR" dirty="0" smtClean="0"/>
              <a:t>(Assembler) </a:t>
            </a:r>
          </a:p>
          <a:p>
            <a:pPr lvl="3">
              <a:defRPr/>
            </a:pPr>
            <a:r>
              <a:rPr lang="ko-KR" altLang="en-US" dirty="0" smtClean="0"/>
              <a:t>어셈블리어로 작성된 원시프로그램을 기계어로 변환시키는 번역기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6588224" cy="93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ko-KR" altLang="en-US" dirty="0" smtClean="0"/>
              <a:t>고급 언어와 저급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원시프로그램에서 실행 파일 생성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컴파일</a:t>
            </a:r>
            <a:r>
              <a:rPr lang="en-US" altLang="ko-KR" dirty="0" smtClean="0"/>
              <a:t>(Compile),</a:t>
            </a:r>
            <a:r>
              <a:rPr lang="ko-KR" altLang="en-US" dirty="0" smtClean="0"/>
              <a:t> 컴파일러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고급언어로 작성된 원시프로그램을 기계어 목적 파일로 번역하는 과정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컴파일러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컴파일을 수행하는 번역기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err="1" smtClean="0"/>
              <a:t>어셈블</a:t>
            </a:r>
            <a:r>
              <a:rPr lang="en-US" altLang="ko-KR" dirty="0" smtClean="0"/>
              <a:t>(Assemble), </a:t>
            </a:r>
            <a:r>
              <a:rPr lang="ko-KR" altLang="en-US" dirty="0" smtClean="0"/>
              <a:t>어셈블러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어셈블리어로 작성된 원시프로그램을 기계어 목적 파일로 번역하는 과정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어셈블러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어셈블을</a:t>
            </a:r>
            <a:r>
              <a:rPr lang="ko-KR" altLang="en-US" dirty="0" smtClean="0"/>
              <a:t> 수행하는 번역기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(Link), </a:t>
            </a:r>
            <a:r>
              <a:rPr lang="ko-KR" altLang="en-US" dirty="0" err="1" smtClean="0"/>
              <a:t>링커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여러 개의 목적 파일을 연결하여 통합된 실행 파일로 만드는 과정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링커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링크를 전담하는 프로그램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3">
              <a:spcAft>
                <a:spcPts val="300"/>
              </a:spcAft>
              <a:defRPr/>
            </a:pPr>
            <a:r>
              <a:rPr lang="ko-KR" altLang="en-US" dirty="0" smtClean="0"/>
              <a:t>공통으로 자주 사용하는 기능은 표준화된 이름과 매개 변수가 있는 함수로 작성한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컴파일하여</a:t>
            </a:r>
            <a:r>
              <a:rPr lang="ko-KR" altLang="en-US" dirty="0" smtClean="0"/>
              <a:t> 목적 파일을 생성</a:t>
            </a:r>
            <a:endParaRPr lang="en-US" altLang="ko-KR" dirty="0" smtClean="0"/>
          </a:p>
          <a:p>
            <a:pPr lvl="3">
              <a:spcAft>
                <a:spcPts val="300"/>
              </a:spcAft>
              <a:defRPr/>
            </a:pPr>
            <a:r>
              <a:rPr lang="ko-KR" altLang="en-US" dirty="0" err="1" smtClean="0"/>
              <a:t>컴파일된</a:t>
            </a:r>
            <a:r>
              <a:rPr lang="ko-KR" altLang="en-US" dirty="0" smtClean="0"/>
              <a:t> 목적 파일을 모아놓은 파일을 ‘라이브러리 파일’이라 함</a:t>
            </a:r>
            <a:endParaRPr lang="en-US" altLang="ko-KR" dirty="0" smtClean="0"/>
          </a:p>
          <a:p>
            <a:pPr lvl="3">
              <a:spcAft>
                <a:spcPts val="300"/>
              </a:spcAft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sin, </a:t>
            </a:r>
            <a:r>
              <a:rPr lang="en-US" altLang="ko-KR" dirty="0" err="1" smtClean="0"/>
              <a:t>cos</a:t>
            </a:r>
            <a:r>
              <a:rPr lang="en-US" altLang="ko-KR" dirty="0" smtClean="0"/>
              <a:t>, tan,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등과 같이 자주 사용하는 함수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13581</TotalTime>
  <Words>1792</Words>
  <Application>Microsoft Office PowerPoint</Application>
  <PresentationFormat>화면 슬라이드 쇼(4:3)</PresentationFormat>
  <Paragraphs>309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HY견고딕</vt:lpstr>
      <vt:lpstr>HY헤드라인M</vt:lpstr>
      <vt:lpstr>Gulim</vt:lpstr>
      <vt:lpstr>Gulim</vt:lpstr>
      <vt:lpstr>돋움</vt:lpstr>
      <vt:lpstr>맑은 고딕</vt:lpstr>
      <vt:lpstr>휴먼둥근헤드라인</vt:lpstr>
      <vt:lpstr>휴먼엑스포</vt:lpstr>
      <vt:lpstr>Arial</vt:lpstr>
      <vt:lpstr>Verdana</vt:lpstr>
      <vt:lpstr>Wingdings</vt:lpstr>
      <vt:lpstr>1_한빛마스터</vt:lpstr>
      <vt:lpstr>디자인 사용자 지정</vt:lpstr>
      <vt:lpstr> 마이크로프로세서의 원리</vt:lpstr>
      <vt:lpstr>학습목표</vt:lpstr>
      <vt:lpstr>목 차</vt:lpstr>
      <vt:lpstr>Section 01 마이크로프로세서, 마이크로컨트롤러,                      마이크로컴퓨터</vt:lpstr>
      <vt:lpstr>Section 01 마이크로프로세서, 마이크로컨트롤러,                    마이크로컴퓨터</vt:lpstr>
      <vt:lpstr>Section 01 마이크로프로세서, 마이크로컨트롤러,                     마이크로컴퓨터</vt:lpstr>
      <vt:lpstr>Section 02 고급 언어와 저급 언어</vt:lpstr>
      <vt:lpstr>Section 02 고급 언어와 저급 언어</vt:lpstr>
      <vt:lpstr>Section 02 고급 언어와 저급 언어</vt:lpstr>
      <vt:lpstr>Section 02 고급 언어와 저급 언어</vt:lpstr>
      <vt:lpstr>Section 03 프로그램 실행 원리</vt:lpstr>
      <vt:lpstr>Section 03 프로그램 실행 원리</vt:lpstr>
      <vt:lpstr>Section 03 프로그램 실행 원리</vt:lpstr>
      <vt:lpstr>Section 03 프로그램 실행 원리</vt:lpstr>
      <vt:lpstr>Section 03 프로그램 실행 원리</vt:lpstr>
      <vt:lpstr>Section 03 프로그램 실행 원리</vt:lpstr>
      <vt:lpstr>Section 04 명령어 셋</vt:lpstr>
      <vt:lpstr>Section 04 명령어 셋</vt:lpstr>
      <vt:lpstr>Section 04 명령어 셋</vt:lpstr>
      <vt:lpstr>Section 04 명령어 셋</vt:lpstr>
      <vt:lpstr>Section 04 명령어 셋</vt:lpstr>
      <vt:lpstr>Section 04 명령어 셋</vt:lpstr>
      <vt:lpstr>Section 05 저장형 프로그램 컴퓨터</vt:lpstr>
      <vt:lpstr>Section 05 저장형 프로그램 컴퓨터</vt:lpstr>
      <vt:lpstr>Section 05 저장형 프로그램 컴퓨터</vt:lpstr>
      <vt:lpstr>Section 05 저장형 프로그램 컴퓨터</vt:lpstr>
      <vt:lpstr>Section 05 저장형 프로그램 컴퓨터</vt:lpstr>
      <vt:lpstr>Section 06 RISC와 CISC</vt:lpstr>
      <vt:lpstr>Section 06 RISC와 CISC</vt:lpstr>
      <vt:lpstr>Section 06 RISC와 CISC</vt:lpstr>
      <vt:lpstr>Section 06 RISC와 CISC</vt:lpstr>
      <vt:lpstr>Section 06 RISC와 CISC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JWS</dc:creator>
  <cp:lastModifiedBy>LGH</cp:lastModifiedBy>
  <cp:revision>751</cp:revision>
  <dcterms:created xsi:type="dcterms:W3CDTF">1601-01-01T00:00:00Z</dcterms:created>
  <dcterms:modified xsi:type="dcterms:W3CDTF">2014-07-14T05:52:57Z</dcterms:modified>
</cp:coreProperties>
</file>