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0" r:id="rId1"/>
    <p:sldMasterId id="2147483912" r:id="rId2"/>
  </p:sldMasterIdLst>
  <p:notesMasterIdLst>
    <p:notesMasterId r:id="rId42"/>
  </p:notesMasterIdLst>
  <p:handoutMasterIdLst>
    <p:handoutMasterId r:id="rId43"/>
  </p:handoutMasterIdLst>
  <p:sldIdLst>
    <p:sldId id="302" r:id="rId3"/>
    <p:sldId id="258" r:id="rId4"/>
    <p:sldId id="332" r:id="rId5"/>
    <p:sldId id="773" r:id="rId6"/>
    <p:sldId id="804" r:id="rId7"/>
    <p:sldId id="807" r:id="rId8"/>
    <p:sldId id="808" r:id="rId9"/>
    <p:sldId id="809" r:id="rId10"/>
    <p:sldId id="810" r:id="rId11"/>
    <p:sldId id="811" r:id="rId12"/>
    <p:sldId id="813" r:id="rId13"/>
    <p:sldId id="814" r:id="rId14"/>
    <p:sldId id="815" r:id="rId15"/>
    <p:sldId id="817" r:id="rId16"/>
    <p:sldId id="818" r:id="rId17"/>
    <p:sldId id="820" r:id="rId18"/>
    <p:sldId id="821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829" r:id="rId27"/>
    <p:sldId id="830" r:id="rId28"/>
    <p:sldId id="831" r:id="rId29"/>
    <p:sldId id="805" r:id="rId30"/>
    <p:sldId id="806" r:id="rId31"/>
    <p:sldId id="796" r:id="rId32"/>
    <p:sldId id="832" r:id="rId33"/>
    <p:sldId id="833" r:id="rId34"/>
    <p:sldId id="834" r:id="rId35"/>
    <p:sldId id="835" r:id="rId36"/>
    <p:sldId id="836" r:id="rId37"/>
    <p:sldId id="837" r:id="rId38"/>
    <p:sldId id="838" r:id="rId39"/>
    <p:sldId id="839" r:id="rId40"/>
    <p:sldId id="521" r:id="rId41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339933"/>
    <a:srgbClr val="87A846"/>
    <a:srgbClr val="FF6600"/>
    <a:srgbClr val="0066CC"/>
    <a:srgbClr val="EBFC10"/>
    <a:srgbClr val="C58371"/>
    <a:srgbClr val="556A2C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88" autoAdjust="0"/>
    <p:restoredTop sz="90909" autoAdjust="0"/>
  </p:normalViewPr>
  <p:slideViewPr>
    <p:cSldViewPr>
      <p:cViewPr varScale="1">
        <p:scale>
          <a:sx n="126" d="100"/>
          <a:sy n="126" d="100"/>
        </p:scale>
        <p:origin x="-2262" y="-96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0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F755A414-9CD3-4D77-83CE-EE8A2753C7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50AC72F4-610C-4197-BD9C-AC7DAE2F7D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990600"/>
            <a:fld id="{AF8557A5-6508-4633-B74C-7011868EEF57}" type="slidenum">
              <a:rPr lang="ko-KR" altLang="en-US" sz="1300"/>
              <a:pPr algn="r" defTabSz="990600"/>
              <a:t>3</a:t>
            </a:fld>
            <a:endParaRPr lang="en-US" altLang="ko-KR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03D1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끝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7" descr="배경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416"/>
          <p:cNvSpPr>
            <a:spLocks noChangeShapeType="1"/>
          </p:cNvSpPr>
          <p:nvPr userDrawn="1"/>
        </p:nvSpPr>
        <p:spPr bwMode="gray">
          <a:xfrm>
            <a:off x="0" y="1412875"/>
            <a:ext cx="9144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6" name="Line 417"/>
          <p:cNvSpPr>
            <a:spLocks noChangeShapeType="1"/>
          </p:cNvSpPr>
          <p:nvPr userDrawn="1"/>
        </p:nvSpPr>
        <p:spPr bwMode="gray">
          <a:xfrm flipH="1">
            <a:off x="3625850" y="1381125"/>
            <a:ext cx="20638" cy="4203700"/>
          </a:xfrm>
          <a:prstGeom prst="line">
            <a:avLst/>
          </a:prstGeom>
          <a:noFill/>
          <a:ln w="28575" cap="rnd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Gulim" pitchFamily="50" charset="-127"/>
              <a:ea typeface="Gulim" pitchFamily="50" charset="-127"/>
            </a:endParaRPr>
          </a:p>
        </p:txBody>
      </p:sp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4267200"/>
            <a:ext cx="9144000" cy="1103313"/>
          </a:xfrm>
          <a:prstGeom prst="rect">
            <a:avLst/>
          </a:prstGeom>
          <a:gradFill flip="none" rotWithShape="1">
            <a:gsLst>
              <a:gs pos="0">
                <a:srgbClr val="D8EFCD">
                  <a:lumMod val="75000"/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D8EFCD">
                  <a:lumMod val="75000"/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D8EFCD">
                  <a:lumMod val="75000"/>
                  <a:tint val="66000"/>
                  <a:satMod val="16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9" name="AutoShape 435"/>
          <p:cNvSpPr>
            <a:spLocks noChangeArrowheads="1"/>
          </p:cNvSpPr>
          <p:nvPr userDrawn="1"/>
        </p:nvSpPr>
        <p:spPr bwMode="ltGray">
          <a:xfrm>
            <a:off x="1473200" y="5100638"/>
            <a:ext cx="6861175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2D541B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ko-KR" altLang="en-US" sz="3000">
              <a:solidFill>
                <a:srgbClr val="005E5C"/>
              </a:solidFill>
            </a:endParaRPr>
          </a:p>
        </p:txBody>
      </p:sp>
      <p:pic>
        <p:nvPicPr>
          <p:cNvPr id="10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86625" y="628650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그림 14" descr="11.bmp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28575"/>
            <a:ext cx="9124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5" descr="22.bmp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5653088"/>
            <a:ext cx="9124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>
          <a:xfrm>
            <a:off x="1519217" y="5133987"/>
            <a:ext cx="6715171" cy="50006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buFontTx/>
              <a:buNone/>
              <a:defRPr sz="1800" b="0">
                <a:solidFill>
                  <a:srgbClr val="989A50"/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93760" y="1285860"/>
            <a:ext cx="8358246" cy="5143536"/>
          </a:xfrm>
          <a:prstGeom prst="roundRect">
            <a:avLst>
              <a:gd name="adj" fmla="val 3782"/>
            </a:avLst>
          </a:prstGeom>
          <a:solidFill>
            <a:srgbClr val="E0FFC1"/>
          </a:solidFill>
          <a:ln w="19050">
            <a:solidFill>
              <a:srgbClr val="387000"/>
            </a:solidFill>
          </a:ln>
        </p:spPr>
        <p:txBody>
          <a:bodyPr anchor="ctr">
            <a:normAutofit/>
          </a:bodyPr>
          <a:lstStyle>
            <a:lvl1pPr marL="361950" indent="-276225">
              <a:spcBef>
                <a:spcPts val="3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ü"/>
              <a:defRPr sz="2000" b="0">
                <a:solidFill>
                  <a:srgbClr val="465723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48871" y="0"/>
            <a:ext cx="7114054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1054727" y="0"/>
            <a:ext cx="7072312" cy="5714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2251" y="-13447"/>
            <a:ext cx="7572375" cy="5849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72500" cy="5500688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600" u="sng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365125" indent="-365125">
              <a:tabLst/>
              <a:defRPr sz="2200"/>
            </a:lvl2pPr>
            <a:lvl3pPr marL="274638" indent="-27463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Ø"/>
              <a:tabLst/>
              <a:defRPr sz="1800" b="0" baseline="0">
                <a:latin typeface="HY헤드라인M" pitchFamily="18" charset="-127"/>
                <a:ea typeface="HY헤드라인M" pitchFamily="18" charset="-127"/>
              </a:defRPr>
            </a:lvl3pPr>
            <a:lvl4pPr marL="530225" indent="-255588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800" b="0">
                <a:latin typeface="+mn-ea"/>
                <a:ea typeface="+mn-ea"/>
              </a:defRPr>
            </a:lvl4pPr>
            <a:lvl5pPr marL="806450" indent="-268288"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배경2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525" y="-123825"/>
            <a:ext cx="9161463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3"/>
          <p:cNvSpPr>
            <a:spLocks noChangeArrowheads="1"/>
          </p:cNvSpPr>
          <p:nvPr userDrawn="1"/>
        </p:nvSpPr>
        <p:spPr bwMode="gray">
          <a:xfrm>
            <a:off x="0" y="6643688"/>
            <a:ext cx="9144000" cy="215900"/>
          </a:xfrm>
          <a:prstGeom prst="rect">
            <a:avLst/>
          </a:prstGeom>
          <a:solidFill>
            <a:srgbClr val="C0C27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072438" y="66436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/</a:t>
            </a:r>
            <a:r>
              <a:rPr lang="en-US" altLang="ko-KR" sz="1200" dirty="0" smtClean="0">
                <a:solidFill>
                  <a:srgbClr val="465723"/>
                </a:solidFill>
                <a:latin typeface="휴먼엑스포" pitchFamily="18" charset="-127"/>
                <a:ea typeface="휴먼엑스포" pitchFamily="18" charset="-127"/>
              </a:rPr>
              <a:t>39</a:t>
            </a:r>
            <a:endParaRPr lang="en-US" altLang="ko-KR" sz="1200" dirty="0">
              <a:solidFill>
                <a:srgbClr val="465723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06" r:id="rId4"/>
    <p:sldLayoutId id="2147483907" r:id="rId5"/>
    <p:sldLayoutId id="2147483908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HY헤드라인M" pitchFamily="18" charset="-127"/>
        <a:buChar char="□"/>
        <a:defRPr sz="1400" b="1" kern="1200">
          <a:solidFill>
            <a:schemeClr val="accent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182563" indent="-182563" algn="l" rtl="0" eaLnBrk="0" fontAlgn="base" hangingPunct="0">
        <a:spcBef>
          <a:spcPct val="20000"/>
        </a:spcBef>
        <a:spcAft>
          <a:spcPts val="400"/>
        </a:spcAft>
        <a:buClr>
          <a:srgbClr val="0066CC"/>
        </a:buClr>
        <a:buFont typeface="Wingdings" pitchFamily="2" charset="2"/>
        <a:buChar char=""/>
        <a:tabLst>
          <a:tab pos="269875" algn="l"/>
        </a:tabLst>
        <a:defRPr sz="2000" kern="1200">
          <a:solidFill>
            <a:srgbClr val="0066CC"/>
          </a:solidFill>
          <a:latin typeface="HY헤드라인M" pitchFamily="18" charset="-127"/>
          <a:ea typeface="HY헤드라인M" pitchFamily="18" charset="-127"/>
          <a:cs typeface="+mn-cs"/>
        </a:defRPr>
      </a:lvl2pPr>
      <a:lvl3pPr marL="444500" indent="-174625" algn="l" rtl="0" eaLnBrk="0" fontAlgn="base" hangingPunct="0">
        <a:lnSpc>
          <a:spcPct val="110000"/>
        </a:lnSpc>
        <a:spcBef>
          <a:spcPct val="20000"/>
        </a:spcBef>
        <a:spcAft>
          <a:spcPts val="400"/>
        </a:spcAft>
        <a:buClr>
          <a:srgbClr val="1D4940"/>
        </a:buClr>
        <a:buChar char="•"/>
        <a:defRPr sz="2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3pPr>
      <a:lvl4pPr marL="714375" indent="-174625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Arial" pitchFamily="34" charset="0"/>
          <a:ea typeface="HY헤드라인M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맑은 고딕" pitchFamily="50" charset="-127"/>
          <a:ea typeface="HY헤드라인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E002-1C36-4E77-985D-FFCAB8CC8D60}" type="datetimeFigureOut">
              <a:rPr lang="ko-KR" altLang="en-US" smtClean="0"/>
              <a:pPr/>
              <a:t>2011-07-22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2B47-11B2-43C3-BC27-F69420A78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7"/>
          <p:cNvSpPr>
            <a:spLocks noGrp="1"/>
          </p:cNvSpPr>
          <p:nvPr>
            <p:ph type="ctrTitle"/>
          </p:nvPr>
        </p:nvSpPr>
        <p:spPr bwMode="auto">
          <a:xfrm>
            <a:off x="2214563" y="4286250"/>
            <a:ext cx="5929312" cy="7858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dirty="0" smtClean="0"/>
              <a:t> </a:t>
            </a:r>
            <a:r>
              <a:rPr lang="en-US" altLang="ko-KR" dirty="0" smtClean="0"/>
              <a:t>AVR ATmega128 </a:t>
            </a:r>
            <a:r>
              <a:rPr lang="ko-KR" altLang="en-US" dirty="0" smtClean="0"/>
              <a:t>소개</a:t>
            </a:r>
          </a:p>
        </p:txBody>
      </p:sp>
      <p:sp>
        <p:nvSpPr>
          <p:cNvPr id="4099" name="내용 개체 틀 8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  <p:sp>
        <p:nvSpPr>
          <p:cNvPr id="7" name="WordArt 436"/>
          <p:cNvSpPr>
            <a:spLocks noChangeArrowheads="1" noChangeShapeType="1" noTextEdit="1"/>
          </p:cNvSpPr>
          <p:nvPr/>
        </p:nvSpPr>
        <p:spPr bwMode="auto">
          <a:xfrm>
            <a:off x="1715574" y="3914710"/>
            <a:ext cx="533400" cy="1080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defRPr/>
            </a:pPr>
            <a:r>
              <a:rPr lang="en-US" altLang="ko-KR" sz="4800" b="1" i="1" kern="10" spc="150" dirty="0" smtClean="0">
                <a:ln w="11430">
                  <a:solidFill>
                    <a:srgbClr val="4BACC6">
                      <a:lumMod val="25000"/>
                    </a:srgbClr>
                  </a:solidFill>
                </a:ln>
                <a:solidFill>
                  <a:srgbClr val="172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2</a:t>
            </a:r>
            <a:endParaRPr lang="ko-KR" altLang="en-US" sz="4800" b="1" i="1" kern="10" spc="150" dirty="0">
              <a:ln w="11430">
                <a:solidFill>
                  <a:srgbClr val="4BACC6">
                    <a:lumMod val="25000"/>
                  </a:srgbClr>
                </a:solidFill>
              </a:ln>
              <a:solidFill>
                <a:srgbClr val="172E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6" name="제목 7"/>
          <p:cNvSpPr txBox="1">
            <a:spLocks/>
          </p:cNvSpPr>
          <p:nvPr/>
        </p:nvSpPr>
        <p:spPr bwMode="auto">
          <a:xfrm>
            <a:off x="107950" y="6026150"/>
            <a:ext cx="453605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ko-KR" altLang="en-US" sz="1600" kern="0" dirty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저자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이상설 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(slee@wku.ac.kr)</a:t>
            </a:r>
          </a:p>
          <a:p>
            <a:pPr>
              <a:defRPr/>
            </a:pP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소속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: </a:t>
            </a: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원광대학교 전기</a:t>
            </a:r>
            <a:r>
              <a:rPr lang="en-US" altLang="ko-KR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·</a:t>
            </a:r>
            <a:r>
              <a:rPr lang="ko-KR" altLang="en-US" sz="1600" kern="0" dirty="0" smtClean="0">
                <a:solidFill>
                  <a:srgbClr val="203D13"/>
                </a:solidFill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t>정보통신공학부</a:t>
            </a:r>
          </a:p>
          <a:p>
            <a:pPr>
              <a:defRPr/>
            </a:pPr>
            <a:endParaRPr lang="zh-CN" altLang="en-US" sz="1600" kern="0" dirty="0">
              <a:solidFill>
                <a:srgbClr val="203D13"/>
              </a:solidFill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(IR)</a:t>
            </a:r>
          </a:p>
          <a:p>
            <a:pPr lvl="3">
              <a:defRPr/>
            </a:pPr>
            <a:r>
              <a:rPr lang="ko-KR" altLang="en-US" dirty="0" smtClean="0"/>
              <a:t>프로그램 카운터가 지칭한 곳에서 명령어 레지스터로 명령어 인출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명령어에는 명령코드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오퍼랜드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결과 저장 위치 필드를 가짐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명령어 </a:t>
            </a:r>
            <a:r>
              <a:rPr lang="ko-KR" altLang="en-US" dirty="0" err="1" smtClean="0"/>
              <a:t>디코더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ko-KR" altLang="en-US" dirty="0" smtClean="0"/>
              <a:t>명령어 레지스터의 명령코드를 </a:t>
            </a:r>
            <a:r>
              <a:rPr lang="ko-KR" altLang="en-US" dirty="0" err="1" smtClean="0"/>
              <a:t>디코딩하여</a:t>
            </a:r>
            <a:r>
              <a:rPr lang="ko-KR" altLang="en-US" dirty="0" smtClean="0"/>
              <a:t> 제어 신호 생성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en-US" altLang="ko-KR" dirty="0" smtClean="0"/>
              <a:t>ALU</a:t>
            </a:r>
            <a:r>
              <a:rPr lang="ko-KR" altLang="en-US" dirty="0" smtClean="0"/>
              <a:t>는 명령코드에 해당되는 연산동작을 수행하게 함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ko-KR" altLang="en-US" dirty="0" smtClean="0"/>
              <a:t>제어 신호는 연산 대상이 되는 오퍼랜드가 </a:t>
            </a:r>
            <a:r>
              <a:rPr lang="en-US" altLang="ko-KR" dirty="0" smtClean="0"/>
              <a:t>ALU</a:t>
            </a:r>
            <a:r>
              <a:rPr lang="ko-KR" altLang="en-US" dirty="0" smtClean="0"/>
              <a:t>에 전달되게 함</a:t>
            </a:r>
            <a:endParaRPr lang="en-US" altLang="ko-KR" dirty="0" smtClean="0"/>
          </a:p>
          <a:p>
            <a:pPr lvl="3">
              <a:spcAft>
                <a:spcPts val="0"/>
              </a:spcAft>
              <a:defRPr/>
            </a:pPr>
            <a:r>
              <a:rPr lang="ko-KR" altLang="en-US" dirty="0" smtClean="0"/>
              <a:t>제어 신호는 연산 결과를 저장할 수 있게 함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1520" y="3909630"/>
            <a:ext cx="8712968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2" indent="-274638" eaLnBrk="0" latinLnBrk="0" hangingPunct="0">
              <a:spcBef>
                <a:spcPts val="600"/>
              </a:spcBef>
              <a:spcAft>
                <a:spcPts val="300"/>
              </a:spcAft>
              <a:buClr>
                <a:srgbClr val="1D4940"/>
              </a:buClr>
              <a:buFont typeface="Wingdings" pitchFamily="2" charset="2"/>
              <a:buChar char="Ø"/>
              <a:defRPr/>
            </a:pPr>
            <a:r>
              <a:rPr lang="ko-KR" altLang="en-US" sz="1800" dirty="0" err="1" smtClean="0">
                <a:latin typeface="HY헤드라인M" pitchFamily="18" charset="-127"/>
                <a:ea typeface="HY헤드라인M" pitchFamily="18" charset="-127"/>
              </a:rPr>
              <a:t>스택</a:t>
            </a:r>
            <a:r>
              <a:rPr lang="ko-KR" altLang="en-US" sz="1800" dirty="0" smtClean="0">
                <a:latin typeface="HY헤드라인M" pitchFamily="18" charset="-127"/>
                <a:ea typeface="HY헤드라인M" pitchFamily="18" charset="-127"/>
              </a:rPr>
              <a:t> 포인터</a:t>
            </a:r>
            <a:endParaRPr lang="en-US" altLang="ko-KR" sz="1800" dirty="0" smtClean="0">
              <a:latin typeface="HY헤드라인M" pitchFamily="18" charset="-127"/>
              <a:ea typeface="HY헤드라인M" pitchFamily="18" charset="-127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스택은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임시 데이터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로컬 변수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호출된 함수의 복귀 주소 등을 저장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포인터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(Stack Pointer)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는 스택의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TOP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을 저장하는 특수 레지스터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스택에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데이터가 저장되면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스택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공간은 커짐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</a:p>
          <a:p>
            <a:pPr marL="806450" lvl="4" indent="-268288" eaLnBrk="0" hangingPunct="0">
              <a:spcBef>
                <a:spcPct val="20000"/>
              </a:spcBef>
              <a:buFont typeface="Arial" charset="0"/>
              <a:buChar char="»"/>
              <a:defRPr/>
            </a:pPr>
            <a:r>
              <a:rPr lang="ko-KR" altLang="en-US" sz="1600" dirty="0" err="1" smtClean="0">
                <a:latin typeface="+mn-ea"/>
                <a:ea typeface="+mn-ea"/>
              </a:rPr>
              <a:t>스택</a:t>
            </a:r>
            <a:r>
              <a:rPr lang="ko-KR" altLang="en-US" sz="1600" dirty="0" smtClean="0">
                <a:latin typeface="+mn-ea"/>
                <a:ea typeface="+mn-ea"/>
              </a:rPr>
              <a:t> 포인터의 주소는 높은 값에서 낮은 값으로 감소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806450" lvl="4" indent="-268288" eaLnBrk="0" hangingPunct="0">
              <a:spcBef>
                <a:spcPct val="20000"/>
              </a:spcBef>
              <a:buFont typeface="Arial" charset="0"/>
              <a:buChar char="»"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PUSH </a:t>
            </a:r>
            <a:r>
              <a:rPr lang="ko-KR" altLang="en-US" sz="1600" dirty="0" smtClean="0">
                <a:latin typeface="+mn-ea"/>
                <a:ea typeface="+mn-ea"/>
              </a:rPr>
              <a:t>명령어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데이터가 </a:t>
            </a:r>
            <a:r>
              <a:rPr lang="ko-KR" altLang="en-US" sz="1600" dirty="0" err="1" smtClean="0">
                <a:latin typeface="+mn-ea"/>
                <a:ea typeface="+mn-ea"/>
              </a:rPr>
              <a:t>스택에</a:t>
            </a:r>
            <a:r>
              <a:rPr lang="ko-KR" altLang="en-US" sz="1600" dirty="0" smtClean="0">
                <a:latin typeface="+mn-ea"/>
                <a:ea typeface="+mn-ea"/>
              </a:rPr>
              <a:t> 저장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이때 </a:t>
            </a:r>
            <a:r>
              <a:rPr lang="ko-KR" altLang="en-US" sz="1600" dirty="0" err="1" smtClean="0">
                <a:latin typeface="+mn-ea"/>
                <a:ea typeface="+mn-ea"/>
              </a:rPr>
              <a:t>스택</a:t>
            </a:r>
            <a:r>
              <a:rPr lang="ko-KR" altLang="en-US" sz="1600" dirty="0" smtClean="0">
                <a:latin typeface="+mn-ea"/>
                <a:ea typeface="+mn-ea"/>
              </a:rPr>
              <a:t> 포인터는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씩 감소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806450" lvl="4" indent="-268288" eaLnBrk="0" hangingPunct="0">
              <a:spcBef>
                <a:spcPct val="20000"/>
              </a:spcBef>
              <a:buFont typeface="Arial" charset="0"/>
              <a:buChar char="»"/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POP   </a:t>
            </a:r>
            <a:r>
              <a:rPr lang="ko-KR" altLang="en-US" sz="1600" dirty="0" smtClean="0">
                <a:latin typeface="+mn-ea"/>
                <a:ea typeface="+mn-ea"/>
              </a:rPr>
              <a:t>명령어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데이터를 </a:t>
            </a:r>
            <a:r>
              <a:rPr lang="ko-KR" altLang="en-US" sz="1600" dirty="0" err="1" smtClean="0">
                <a:latin typeface="+mn-ea"/>
                <a:ea typeface="+mn-ea"/>
              </a:rPr>
              <a:t>스택의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TOP</a:t>
            </a:r>
            <a:r>
              <a:rPr lang="ko-KR" altLang="en-US" sz="1600" dirty="0" smtClean="0">
                <a:latin typeface="+mn-ea"/>
                <a:ea typeface="+mn-ea"/>
              </a:rPr>
              <a:t>에서 꺼냄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이때 </a:t>
            </a:r>
            <a:r>
              <a:rPr lang="ko-KR" altLang="en-US" sz="1600" dirty="0" err="1" smtClean="0">
                <a:latin typeface="+mn-ea"/>
                <a:ea typeface="+mn-ea"/>
              </a:rPr>
              <a:t>스택</a:t>
            </a:r>
            <a:r>
              <a:rPr lang="ko-KR" altLang="en-US" sz="1600" dirty="0" smtClean="0">
                <a:latin typeface="+mn-ea"/>
                <a:ea typeface="+mn-ea"/>
              </a:rPr>
              <a:t> 포인터는 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씩 증가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데이터 레지스터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4">
              <a:defRPr/>
            </a:pPr>
            <a:r>
              <a:rPr lang="ko-KR" altLang="en-US" dirty="0" smtClean="0"/>
              <a:t>레지스터 </a:t>
            </a:r>
            <a:r>
              <a:rPr lang="en-US" altLang="ko-KR" dirty="0" smtClean="0"/>
              <a:t>R0~R25</a:t>
            </a:r>
          </a:p>
          <a:p>
            <a:pPr lvl="4">
              <a:defRPr/>
            </a:pPr>
            <a:r>
              <a:rPr lang="ko-KR" altLang="en-US" dirty="0" smtClean="0"/>
              <a:t>데이터를 저장하는 레지스터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메모리 주소 </a:t>
            </a:r>
            <a:r>
              <a:rPr lang="en-US" altLang="ko-KR" dirty="0" smtClean="0"/>
              <a:t>0x00~0x19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3"/>
            <a:r>
              <a:rPr lang="ko-KR" altLang="en-US" dirty="0" smtClean="0">
                <a:solidFill>
                  <a:prstClr val="black"/>
                </a:solidFill>
              </a:rPr>
              <a:t>주소 레지스터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4">
              <a:defRPr/>
            </a:pPr>
            <a:r>
              <a:rPr lang="ko-KR" altLang="en-US" dirty="0" smtClean="0"/>
              <a:t>레지스터 </a:t>
            </a:r>
            <a:r>
              <a:rPr lang="en-US" altLang="ko-KR" dirty="0" smtClean="0"/>
              <a:t>R26~R31 </a:t>
            </a:r>
          </a:p>
          <a:p>
            <a:pPr lvl="4">
              <a:defRPr/>
            </a:pPr>
            <a:r>
              <a:rPr lang="ko-KR" altLang="en-US" dirty="0" smtClean="0"/>
              <a:t>레지스터 간접 주소방식을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메모리 주소 </a:t>
            </a:r>
            <a:r>
              <a:rPr lang="en-US" altLang="ko-KR" dirty="0" smtClean="0"/>
              <a:t>0x1A~0x1F</a:t>
            </a:r>
            <a:r>
              <a:rPr lang="ko-KR" altLang="en-US" dirty="0" smtClean="0"/>
              <a:t>에 해당 </a:t>
            </a: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4">
              <a:defRPr/>
            </a:pPr>
            <a:endParaRPr lang="en-US" altLang="ko-KR" dirty="0" smtClean="0"/>
          </a:p>
          <a:p>
            <a:pPr lvl="5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355775"/>
            <a:ext cx="3831683" cy="293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5688315" y="4489375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</a:t>
            </a:r>
            <a:r>
              <a:rPr lang="ko-KR" altLang="en-US" sz="1400" dirty="0" smtClean="0">
                <a:latin typeface="+mn-ea"/>
                <a:ea typeface="+mn-ea"/>
              </a:rPr>
              <a:t>범용 레지스터 파일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/>
            <a:r>
              <a:rPr lang="ko-KR" altLang="en-US" dirty="0" smtClean="0"/>
              <a:t>데이터 레지스터 사용 사례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변수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데이터 레지스터 </a:t>
            </a:r>
            <a:r>
              <a:rPr lang="en-US" altLang="ko-KR" dirty="0" smtClean="0"/>
              <a:t>r24</a:t>
            </a:r>
            <a:r>
              <a:rPr lang="ko-KR" altLang="en-US" dirty="0" smtClean="0"/>
              <a:t>로 활용한 사례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40544"/>
            <a:ext cx="7128792" cy="300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/>
            <a:r>
              <a:rPr lang="ko-KR" altLang="en-US" dirty="0" smtClean="0"/>
              <a:t>주소 레지스터 </a:t>
            </a:r>
            <a:r>
              <a:rPr lang="en-US" altLang="ko-KR" dirty="0" smtClean="0"/>
              <a:t>X, Y, Z</a:t>
            </a:r>
          </a:p>
          <a:p>
            <a:pPr lvl="4"/>
            <a:r>
              <a:rPr lang="ko-KR" altLang="en-US" dirty="0" smtClean="0"/>
              <a:t>데이터 메모리에 대한 주소를 가짐</a:t>
            </a:r>
            <a:endParaRPr lang="en-US" altLang="ko-KR" dirty="0" smtClean="0"/>
          </a:p>
          <a:p>
            <a:pPr lvl="4"/>
            <a:r>
              <a:rPr lang="ko-KR" altLang="en-US" dirty="0" smtClean="0">
                <a:solidFill>
                  <a:prstClr val="black"/>
                </a:solidFill>
              </a:rPr>
              <a:t>두 개의 레지스터를 묶어</a:t>
            </a:r>
            <a:r>
              <a:rPr lang="en-US" altLang="ko-KR" dirty="0" smtClean="0">
                <a:solidFill>
                  <a:prstClr val="black"/>
                </a:solidFill>
              </a:rPr>
              <a:t>,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/>
            </a:r>
            <a:br>
              <a:rPr lang="en-US" altLang="ko-KR" dirty="0" smtClean="0">
                <a:solidFill>
                  <a:prstClr val="black"/>
                </a:solidFill>
              </a:rPr>
            </a:br>
            <a:r>
              <a:rPr lang="ko-KR" altLang="en-US" dirty="0" smtClean="0">
                <a:solidFill>
                  <a:prstClr val="black"/>
                </a:solidFill>
              </a:rPr>
              <a:t>주소 레지스터 </a:t>
            </a:r>
            <a:r>
              <a:rPr lang="en-US" altLang="ko-KR" dirty="0" smtClean="0">
                <a:solidFill>
                  <a:prstClr val="black"/>
                </a:solidFill>
              </a:rPr>
              <a:t>X, Y, Z</a:t>
            </a:r>
            <a:r>
              <a:rPr lang="ko-KR" altLang="en-US" dirty="0" smtClean="0">
                <a:solidFill>
                  <a:prstClr val="black"/>
                </a:solidFill>
              </a:rPr>
              <a:t>는 </a:t>
            </a:r>
            <a:r>
              <a:rPr lang="en-US" altLang="ko-KR" dirty="0" smtClean="0">
                <a:solidFill>
                  <a:prstClr val="black"/>
                </a:solidFill>
              </a:rPr>
              <a:t>16</a:t>
            </a:r>
            <a:r>
              <a:rPr lang="ko-KR" altLang="en-US" dirty="0" smtClean="0">
                <a:solidFill>
                  <a:prstClr val="black"/>
                </a:solidFill>
              </a:rPr>
              <a:t>비트 레지스터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주소 레지스터 </a:t>
            </a:r>
            <a:r>
              <a:rPr lang="en-US" altLang="ko-KR" dirty="0" smtClean="0"/>
              <a:t>Z </a:t>
            </a:r>
            <a:r>
              <a:rPr lang="ko-KR" altLang="en-US" dirty="0" smtClean="0"/>
              <a:t>활용 사례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b="1" dirty="0" smtClean="0"/>
              <a:t>메모리 </a:t>
            </a:r>
            <a:r>
              <a:rPr lang="en-US" altLang="ko-KR" b="1" dirty="0" smtClean="0"/>
              <a:t>0x100 </a:t>
            </a:r>
            <a:r>
              <a:rPr lang="ko-KR" altLang="en-US" b="1" dirty="0" smtClean="0"/>
              <a:t>위치에 데이터 </a:t>
            </a:r>
            <a:r>
              <a:rPr lang="en-US" altLang="ko-KR" b="1" dirty="0" smtClean="0"/>
              <a:t>0xAB</a:t>
            </a:r>
            <a:r>
              <a:rPr lang="ko-KR" altLang="en-US" b="1" dirty="0" smtClean="0"/>
              <a:t>를 저장 동작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4"/>
            <a:r>
              <a:rPr lang="en-US" altLang="ko-KR" dirty="0" smtClean="0"/>
              <a:t>Z-</a:t>
            </a:r>
            <a:r>
              <a:rPr lang="ko-KR" altLang="en-US" dirty="0" smtClean="0"/>
              <a:t>레지스터에 메모리 주소 </a:t>
            </a:r>
            <a:r>
              <a:rPr lang="en-US" altLang="ko-KR" dirty="0" smtClean="0"/>
              <a:t>0x100</a:t>
            </a:r>
            <a:r>
              <a:rPr lang="ko-KR" altLang="en-US" dirty="0" smtClean="0"/>
              <a:t>을 넣음</a:t>
            </a:r>
            <a:r>
              <a:rPr lang="en-US" altLang="ko-KR" dirty="0" smtClean="0"/>
              <a:t>(r31</a:t>
            </a:r>
            <a:r>
              <a:rPr lang="en-US" altLang="ko-KR" dirty="0" smtClean="0">
                <a:sym typeface="Wingdings" pitchFamily="2" charset="2"/>
              </a:rPr>
              <a:t>0x01, </a:t>
            </a:r>
            <a:r>
              <a:rPr lang="en-US" altLang="ko-KR" dirty="0" smtClean="0"/>
              <a:t>r30</a:t>
            </a:r>
            <a:r>
              <a:rPr lang="en-US" altLang="ko-KR" dirty="0" smtClean="0">
                <a:sym typeface="Wingdings" pitchFamily="2" charset="2"/>
              </a:rPr>
              <a:t></a:t>
            </a:r>
            <a:r>
              <a:rPr lang="ko-KR" altLang="en-US" dirty="0" smtClean="0"/>
              <a:t> </a:t>
            </a:r>
            <a:r>
              <a:rPr lang="en-US" altLang="ko-KR" dirty="0" smtClean="0"/>
              <a:t>0x00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4"/>
            <a:r>
              <a:rPr lang="en-US" altLang="ko-KR" dirty="0" smtClean="0"/>
              <a:t>r24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0xAB</a:t>
            </a:r>
            <a:r>
              <a:rPr lang="ko-KR" altLang="en-US" dirty="0" smtClean="0"/>
              <a:t>를 넣음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st</a:t>
            </a:r>
            <a:r>
              <a:rPr lang="en-US" altLang="ko-KR" dirty="0" smtClean="0"/>
              <a:t> Z+, r24 </a:t>
            </a:r>
            <a:r>
              <a:rPr lang="ko-KR" altLang="en-US" dirty="0" smtClean="0"/>
              <a:t>동작으로 메모리 주소 </a:t>
            </a:r>
            <a:r>
              <a:rPr lang="en-US" altLang="ko-KR" dirty="0" smtClean="0"/>
              <a:t>Z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r24 </a:t>
            </a:r>
            <a:r>
              <a:rPr lang="ko-KR" altLang="en-US" dirty="0" smtClean="0"/>
              <a:t>값을 기록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동작 후 </a:t>
            </a:r>
            <a:r>
              <a:rPr lang="en-US" altLang="ko-KR" dirty="0" smtClean="0"/>
              <a:t>Z 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  <a:p>
            <a:pPr lvl="3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4272" y="1087404"/>
            <a:ext cx="3096344" cy="15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7350" y="4834508"/>
            <a:ext cx="5544616" cy="153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21096" y="1000125"/>
            <a:ext cx="8606730" cy="5500688"/>
          </a:xfrm>
        </p:spPr>
        <p:txBody>
          <a:bodyPr/>
          <a:lstStyle/>
          <a:p>
            <a:pPr lvl="2"/>
            <a:r>
              <a:rPr lang="ko-KR" altLang="en-US" dirty="0" smtClean="0"/>
              <a:t>데이터 메모리</a:t>
            </a:r>
            <a:r>
              <a:rPr lang="en-US" altLang="ko-KR" dirty="0" smtClean="0"/>
              <a:t>(SRAM)</a:t>
            </a:r>
          </a:p>
          <a:p>
            <a:pPr lvl="3"/>
            <a:r>
              <a:rPr lang="ko-KR" altLang="en-US" dirty="0" smtClean="0"/>
              <a:t>변수는 프로그램이 수행되면서 변경될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변수는 데이터 메모리</a:t>
            </a:r>
            <a:r>
              <a:rPr lang="en-US" altLang="ko-KR" dirty="0" smtClean="0"/>
              <a:t>(SRAM)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모드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2462164"/>
            <a:ext cx="5534342" cy="2747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일반 모드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ATmega103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과 호환되지 않는 모드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내부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SRAM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을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 4,096[byte]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 가능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I/O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명령어로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64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개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I/O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레지스터 접근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확장된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160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개의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I/O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레지스터를 갖고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/>
            </a:r>
            <a:b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ld, store 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명령으로 접근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ATmega103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과 호환모드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초기에 많이 사용</a:t>
            </a:r>
            <a:endParaRPr kumimoji="0" lang="en-US" altLang="ko-KR" sz="16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806450" lvl="4" indent="-268288" eaLnBrk="0" hangingPunct="0">
              <a:lnSpc>
                <a:spcPts val="2300"/>
              </a:lnSpc>
              <a:spcBef>
                <a:spcPct val="20000"/>
              </a:spcBef>
              <a:buFont typeface="Arial" charset="0"/>
              <a:buChar char="»"/>
            </a:pP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내부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SRAM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을 </a:t>
            </a:r>
            <a:r>
              <a:rPr kumimoji="0" lang="en-US" altLang="ko-KR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4,000[byte]</a:t>
            </a:r>
            <a:r>
              <a:rPr kumimoji="0" lang="ko-KR" altLang="en-US" sz="1600" dirty="0" smtClean="0">
                <a:solidFill>
                  <a:prstClr val="black"/>
                </a:solidFill>
                <a:latin typeface="맑은 고딕"/>
                <a:ea typeface="맑은 고딕"/>
              </a:rPr>
              <a:t>만 사용 가능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76056" y="5517232"/>
            <a:ext cx="3888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ATmega128 </a:t>
            </a:r>
            <a:r>
              <a:rPr lang="ko-KR" altLang="en-US" sz="1400" dirty="0" smtClean="0">
                <a:latin typeface="+mn-ea"/>
                <a:ea typeface="+mn-ea"/>
              </a:rPr>
              <a:t>데이터 메모리</a:t>
            </a:r>
            <a:r>
              <a:rPr lang="en-US" altLang="ko-KR" sz="1400" dirty="0" smtClean="0">
                <a:latin typeface="+mn-ea"/>
                <a:ea typeface="+mn-ea"/>
              </a:rPr>
              <a:t>(SRAM) </a:t>
            </a:r>
            <a:r>
              <a:rPr lang="ko-KR" altLang="en-US" sz="1400" dirty="0" smtClean="0">
                <a:latin typeface="+mn-ea"/>
                <a:ea typeface="+mn-ea"/>
              </a:rPr>
              <a:t>구성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054" y="2379702"/>
            <a:ext cx="4108398" cy="290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534722" cy="5500688"/>
          </a:xfrm>
        </p:spPr>
        <p:txBody>
          <a:bodyPr/>
          <a:lstStyle/>
          <a:p>
            <a:pPr lvl="2"/>
            <a:r>
              <a:rPr lang="en-US" altLang="ko-KR" dirty="0" smtClean="0"/>
              <a:t>I/O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in, out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명령어가 가리키는 주소는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ld,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명령어가 사용하는 주소는 데이터 메모리 공간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64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레지스터 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in, out </a:t>
            </a:r>
            <a:r>
              <a:rPr lang="ko-KR" altLang="en-US" dirty="0" smtClean="0"/>
              <a:t>명령으로 참조할 때는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0x00∼0x3F</a:t>
            </a:r>
          </a:p>
          <a:p>
            <a:pPr lvl="4"/>
            <a:r>
              <a:rPr lang="en-US" altLang="ko-KR" dirty="0" smtClean="0"/>
              <a:t>ld, </a:t>
            </a:r>
            <a:r>
              <a:rPr lang="en-US" altLang="ko-KR" dirty="0" err="1" smtClean="0"/>
              <a:t>st</a:t>
            </a:r>
            <a:r>
              <a:rPr lang="ko-KR" altLang="en-US" dirty="0" smtClean="0"/>
              <a:t> 명령으로 참조할 때는 데이터 메모리 공간 </a:t>
            </a:r>
            <a:r>
              <a:rPr lang="en-US" altLang="ko-KR" dirty="0" smtClean="0"/>
              <a:t>: 0x20~0x5F</a:t>
            </a:r>
          </a:p>
          <a:p>
            <a:pPr lvl="4"/>
            <a:endParaRPr lang="en-US" altLang="ko-KR" dirty="0" smtClean="0"/>
          </a:p>
          <a:p>
            <a:pPr lvl="3"/>
            <a:r>
              <a:rPr lang="ko-KR" altLang="en-US" dirty="0" smtClean="0"/>
              <a:t>확장된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공간은 </a:t>
            </a:r>
            <a:r>
              <a:rPr lang="en-US" altLang="ko-KR" dirty="0" smtClean="0"/>
              <a:t>in, out </a:t>
            </a:r>
            <a:r>
              <a:rPr lang="ko-KR" altLang="en-US" dirty="0" smtClean="0"/>
              <a:t>명령이 아닌 </a:t>
            </a:r>
            <a:r>
              <a:rPr lang="en-US" altLang="ko-KR" dirty="0" smtClean="0"/>
              <a:t>ld, 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명령으로만 참조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/>
            <a:r>
              <a:rPr lang="en-US" altLang="ko-KR" dirty="0" smtClean="0"/>
              <a:t>EEPROM(Electrically Erasable and Programmable ROM)</a:t>
            </a:r>
          </a:p>
          <a:p>
            <a:pPr lvl="3"/>
            <a:r>
              <a:rPr lang="en-US" altLang="ko-KR" dirty="0" smtClean="0"/>
              <a:t>4Kbyte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EEPROM</a:t>
            </a:r>
            <a:r>
              <a:rPr lang="ko-KR" altLang="en-US" dirty="0" smtClean="0"/>
              <a:t>을 내장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메모리로서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전원이 공급되지 않아도 데이터는 계속 값을 유지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플래시 프로그램 메모리는 프로그램이 </a:t>
            </a:r>
            <a:r>
              <a:rPr lang="ko-KR" altLang="en-US" dirty="0" err="1" smtClean="0"/>
              <a:t>다운로드되는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EEPROM</a:t>
            </a:r>
            <a:r>
              <a:rPr lang="ko-KR" altLang="en-US" dirty="0" smtClean="0"/>
              <a:t>은 프로그램이 수행되는 동안에 데이터를 기록하여 활용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데이터 기록을 위해 </a:t>
            </a:r>
            <a:r>
              <a:rPr lang="en-US" altLang="ko-KR" dirty="0" smtClean="0"/>
              <a:t>SRAM </a:t>
            </a:r>
            <a:r>
              <a:rPr lang="ko-KR" altLang="en-US" dirty="0" smtClean="0"/>
              <a:t>보다 더 많은 클록이 필요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ko-KR" altLang="en-US" dirty="0" smtClean="0"/>
              <a:t>상태 레지스터</a:t>
            </a:r>
            <a:r>
              <a:rPr lang="en-US" altLang="ko-KR" dirty="0" smtClean="0"/>
              <a:t>(SREG, Status Register)</a:t>
            </a:r>
          </a:p>
          <a:p>
            <a:pPr lvl="3"/>
            <a:r>
              <a:rPr lang="ko-KR" altLang="en-US" dirty="0" smtClean="0"/>
              <a:t>가장 최근에 실행된 산술연산의 결과 정보를 저장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 결과에 따라 다음에 실행되는 프로그램의 흐름을 제어 명령어에 영향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인터럽트가 발생했을 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상태 레지스터를 하드웨어가 자동으로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 되지 않음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소프트웨어적으로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복귀 동작을 수행해야 함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39274"/>
            <a:ext cx="5040560" cy="1205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36946"/>
            <a:ext cx="7520308" cy="547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명령어 인출</a:t>
            </a:r>
            <a:r>
              <a:rPr lang="en-US" altLang="ko-KR" dirty="0" smtClean="0"/>
              <a:t> </a:t>
            </a:r>
          </a:p>
          <a:p>
            <a:pPr lvl="2"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(PC)</a:t>
            </a:r>
            <a:r>
              <a:rPr lang="ko-KR" altLang="en-US" dirty="0" smtClean="0"/>
              <a:t>가 가리키는 명령어가 명령어 레지스터</a:t>
            </a:r>
            <a:r>
              <a:rPr lang="en-US" altLang="ko-KR" dirty="0" smtClean="0"/>
              <a:t>(IR)</a:t>
            </a:r>
            <a:r>
              <a:rPr lang="ko-KR" altLang="en-US" dirty="0" smtClean="0"/>
              <a:t>로 인출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프로그램 카운터의 값은 명령어 레지스터 크기만큼 증가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명령어 실행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❶ 명령어 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❷ </a:t>
            </a:r>
            <a:r>
              <a:rPr lang="en-US" altLang="ko-KR" dirty="0" smtClean="0">
                <a:solidFill>
                  <a:schemeClr val="tx1"/>
                </a:solidFill>
              </a:rPr>
              <a:t>ALU</a:t>
            </a:r>
            <a:r>
              <a:rPr lang="ko-KR" altLang="en-US" dirty="0" smtClean="0">
                <a:solidFill>
                  <a:schemeClr val="tx1"/>
                </a:solidFill>
              </a:rPr>
              <a:t>에 오퍼랜드 인가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❸ </a:t>
            </a:r>
            <a:r>
              <a:rPr lang="en-US" altLang="ko-KR" dirty="0" smtClean="0">
                <a:solidFill>
                  <a:schemeClr val="tx1"/>
                </a:solidFill>
              </a:rPr>
              <a:t>ALU </a:t>
            </a:r>
            <a:r>
              <a:rPr lang="ko-KR" altLang="en-US" dirty="0" smtClean="0">
                <a:solidFill>
                  <a:schemeClr val="tx1"/>
                </a:solidFill>
              </a:rPr>
              <a:t>연산 실행 및 결과 기록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51520" y="972802"/>
            <a:ext cx="7632848" cy="2528206"/>
            <a:chOff x="41088" y="908720"/>
            <a:chExt cx="7484638" cy="2528206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6577" y="1268760"/>
              <a:ext cx="6849149" cy="2168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41088" y="908720"/>
              <a:ext cx="27573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30225" lvl="3" indent="-255588" eaLnBrk="0" hangingPunct="0">
                <a:spcBef>
                  <a:spcPts val="300"/>
                </a:spcBef>
                <a:spcAft>
                  <a:spcPts val="600"/>
                </a:spcAft>
                <a:buClr>
                  <a:srgbClr val="1D4940"/>
                </a:buClr>
                <a:buFont typeface="Arial" pitchFamily="34" charset="0"/>
                <a:buChar char="•"/>
                <a:defRPr/>
              </a:pPr>
              <a:r>
                <a:rPr lang="ko-KR" altLang="en-US" sz="1800" dirty="0" smtClean="0">
                  <a:latin typeface="+mn-ea"/>
                  <a:ea typeface="+mn-ea"/>
                </a:rPr>
                <a:t>명령어 인출과 실행 </a:t>
              </a:r>
            </a:p>
          </p:txBody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46112"/>
            <a:ext cx="7017654" cy="213521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51520" y="3779748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3" indent="-255588" eaLnBrk="0" hangingPunct="0">
              <a:spcBef>
                <a:spcPts val="300"/>
              </a:spcBef>
              <a:spcAft>
                <a:spcPts val="600"/>
              </a:spcAft>
              <a:buClr>
                <a:srgbClr val="1D4940"/>
              </a:buClr>
              <a:buFont typeface="Arial" pitchFamily="34" charset="0"/>
              <a:buChar char="•"/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한 </a:t>
            </a:r>
            <a:r>
              <a:rPr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클록에</a:t>
            </a:r>
            <a:r>
              <a:rPr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수행되는 명령어 실행 동작</a:t>
            </a:r>
            <a:endParaRPr lang="ko-KR" altLang="en-US" sz="18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내용 개체 틀 3"/>
          <p:cNvSpPr>
            <a:spLocks noGrp="1"/>
          </p:cNvSpPr>
          <p:nvPr>
            <p:ph idx="1"/>
          </p:nvPr>
        </p:nvSpPr>
        <p:spPr bwMode="auto">
          <a:xfrm>
            <a:off x="393700" y="980729"/>
            <a:ext cx="8426772" cy="5472607"/>
          </a:xfrm>
          <a:ln>
            <a:round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200" dirty="0" smtClean="0"/>
              <a:t>다양한 </a:t>
            </a:r>
            <a:r>
              <a:rPr lang="en-US" altLang="ko-KR" sz="2200" dirty="0" smtClean="0"/>
              <a:t>AVR </a:t>
            </a:r>
            <a:r>
              <a:rPr lang="ko-KR" altLang="en-US" sz="2200" dirty="0" smtClean="0"/>
              <a:t>패밀리와 소자 특징을 알아보고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제어 환경에 따라 </a:t>
            </a:r>
            <a:r>
              <a:rPr lang="en-US" altLang="ko-KR" sz="2200" dirty="0" smtClean="0"/>
              <a:t>AVR </a:t>
            </a:r>
            <a:r>
              <a:rPr lang="ko-KR" altLang="en-US" sz="2200" dirty="0" smtClean="0"/>
              <a:t>소자를 선택하여 개발할 수 있는 융통성을 이해할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ATmega128 </a:t>
            </a:r>
            <a:r>
              <a:rPr lang="ko-KR" altLang="en-US" sz="2200" dirty="0" smtClean="0"/>
              <a:t>내부 구조에서 메모리 공간</a:t>
            </a:r>
            <a:r>
              <a:rPr lang="en-US" altLang="ko-KR" sz="2200" dirty="0" smtClean="0"/>
              <a:t>, I/O </a:t>
            </a:r>
            <a:r>
              <a:rPr lang="ko-KR" altLang="en-US" sz="2200" dirty="0" smtClean="0"/>
              <a:t>공간의 프로그램과 데이터를 처리하기 위한 특수 레지스터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범용 레지스터의 역할을 이해할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ATmega128 </a:t>
            </a:r>
            <a:r>
              <a:rPr lang="ko-KR" altLang="en-US" sz="2200" dirty="0" smtClean="0"/>
              <a:t>내부에 포함된 명령어 인출과 실행 절차를 알아보고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명령어 유형을 통해 동작을 이해할 수 있다</a:t>
            </a:r>
            <a:r>
              <a:rPr lang="en-US" altLang="ko-KR" sz="2200" dirty="0" smtClean="0"/>
              <a:t>.</a:t>
            </a:r>
          </a:p>
          <a:p>
            <a:r>
              <a:rPr lang="en-US" altLang="ko-KR" sz="2200" dirty="0" smtClean="0"/>
              <a:t>ATmega128</a:t>
            </a:r>
            <a:r>
              <a:rPr lang="ko-KR" altLang="en-US" sz="2200" dirty="0" smtClean="0"/>
              <a:t>이 장치를 쉽게 제어할 수 있도록 하기 위해 내장한 메모리와 주변 장치의 특징을 개략적으로 이해할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5123" name="제목 5"/>
          <p:cNvSpPr>
            <a:spLocks noGrp="1"/>
          </p:cNvSpPr>
          <p:nvPr>
            <p:ph type="title"/>
          </p:nvPr>
        </p:nvSpPr>
        <p:spPr bwMode="auto">
          <a:xfrm>
            <a:off x="1049338" y="0"/>
            <a:ext cx="7113587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학습목표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명령어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산술연산 및 논리연산 명령어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통상 명령어들은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결과를 저장하기 위해 한 개의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레지스터가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ADIW </a:t>
            </a:r>
            <a:r>
              <a:rPr lang="ko-KR" altLang="en-US" dirty="0" smtClean="0"/>
              <a:t>명령어 경우는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2</a:t>
            </a:r>
            <a:r>
              <a:rPr lang="ko-KR" altLang="en-US" dirty="0" smtClean="0"/>
              <a:t>개의 레지스터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비트 워드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결과를 기록해야 함</a:t>
            </a:r>
          </a:p>
          <a:p>
            <a:pPr lvl="3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23742" y="3501008"/>
            <a:ext cx="8196730" cy="3106618"/>
            <a:chOff x="467544" y="3429000"/>
            <a:chExt cx="8443576" cy="321059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3429000"/>
              <a:ext cx="8443576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3225439" y="6331819"/>
              <a:ext cx="30027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</a:t>
              </a:r>
              <a:r>
                <a:rPr lang="ko-KR" altLang="en-US" sz="1400" dirty="0" smtClean="0">
                  <a:latin typeface="+mn-ea"/>
                  <a:ea typeface="+mn-ea"/>
                </a:rPr>
                <a:t>산술 및 논리연산 명령어와 동작 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데이터 이동 명령어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레지스터와 레지스터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레지스터에 즉시 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크록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레지스터와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레지스터와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소요</a:t>
            </a:r>
          </a:p>
          <a:p>
            <a:pPr lvl="3">
              <a:defRPr/>
            </a:pP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8278430" cy="352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ko-KR" altLang="en-US" dirty="0" smtClean="0"/>
              <a:t>프로그램 흐름제어 명령어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분기되지 않을 경우 프로그램 흐름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PC</a:t>
            </a:r>
            <a:r>
              <a:rPr lang="ko-KR" altLang="en-US" dirty="0" smtClean="0"/>
              <a:t>가 가리키는 플래시 프로그램 메모리에서 명령어 인출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PC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하드웨어적으로 증가하면서 연속적으로 명령어를 수행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분기되는 명령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분기 명령으로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가리키는 주소를 변경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연속적인 명령어의 수행 흐름을 제어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>
              <a:defRPr/>
            </a:pPr>
            <a:r>
              <a:rPr lang="ko-KR" altLang="en-US" dirty="0" smtClean="0"/>
              <a:t>분기 명령어 길이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변위 주소방식 </a:t>
            </a:r>
            <a:r>
              <a:rPr lang="en-US" altLang="ko-KR" dirty="0" smtClean="0"/>
              <a:t>: 1 </a:t>
            </a:r>
            <a:r>
              <a:rPr lang="ko-KR" altLang="en-US" dirty="0" smtClean="0"/>
              <a:t>워드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즉시 </a:t>
            </a:r>
            <a:r>
              <a:rPr lang="ko-KR" altLang="en-US" dirty="0" err="1" smtClean="0"/>
              <a:t>어드레싱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: 2 (</a:t>
            </a:r>
            <a:r>
              <a:rPr lang="ko-KR" altLang="en-US" dirty="0" smtClean="0"/>
              <a:t>명령어 길이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즉시 주소 길이</a:t>
            </a:r>
            <a:r>
              <a:rPr lang="en-US" altLang="ko-KR" dirty="0" smtClean="0"/>
              <a:t>)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54410" y="2201029"/>
            <a:ext cx="7473974" cy="4344863"/>
            <a:chOff x="554410" y="2180481"/>
            <a:chExt cx="7473974" cy="434486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5331" y="2496375"/>
              <a:ext cx="7403053" cy="4028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54410" y="2180481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</a:t>
              </a:r>
              <a:r>
                <a:rPr lang="ko-KR" altLang="en-US" sz="1400" dirty="0" smtClean="0">
                  <a:latin typeface="+mn-ea"/>
                  <a:ea typeface="+mn-ea"/>
                </a:rPr>
                <a:t>프로그램 흐름제어 명령어와 동작 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서브루틴 호출과 복귀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RCALL, CALL </a:t>
            </a:r>
            <a:r>
              <a:rPr lang="ko-KR" altLang="en-US" dirty="0" smtClean="0"/>
              <a:t>명령어에 의한 서브루틴 호출 동작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PC, </a:t>
            </a:r>
            <a:r>
              <a:rPr lang="ko-KR" altLang="en-US" dirty="0" smtClean="0"/>
              <a:t>명령어 레지스터</a:t>
            </a:r>
            <a:r>
              <a:rPr lang="en-US" altLang="ko-KR" dirty="0" smtClean="0"/>
              <a:t>(IR),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(SP)</a:t>
            </a:r>
            <a:r>
              <a:rPr lang="ko-KR" altLang="en-US" dirty="0" smtClean="0"/>
              <a:t>와 연계된 동작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서브루틴이 호출되기 전에 되돌아올 명령어 주소를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PC</a:t>
            </a:r>
            <a:r>
              <a:rPr lang="ko-KR" altLang="en-US" dirty="0" smtClean="0"/>
              <a:t>의 값은 서브루틴의 시작 주소 </a:t>
            </a:r>
            <a:r>
              <a:rPr lang="en-US" altLang="ko-KR" dirty="0" smtClean="0"/>
              <a:t>k</a:t>
            </a:r>
            <a:r>
              <a:rPr lang="ko-KR" altLang="en-US" dirty="0" smtClean="0"/>
              <a:t>로 바뀜</a:t>
            </a:r>
            <a:endParaRPr lang="en-US" altLang="ko-KR" dirty="0" smtClean="0"/>
          </a:p>
          <a:p>
            <a:pPr lvl="2">
              <a:defRPr/>
            </a:pP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RET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IRET </a:t>
            </a:r>
            <a:r>
              <a:rPr lang="ko-KR" altLang="en-US" dirty="0" smtClean="0"/>
              <a:t>명령어에 의한 서브루틴에서 복귀 동작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스택에</a:t>
            </a:r>
            <a:r>
              <a:rPr lang="ko-KR" altLang="en-US" dirty="0" smtClean="0"/>
              <a:t> 저장한 주소로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를 복귀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서브루틴 호출 이후의 명령어 실행</a:t>
            </a:r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168672"/>
            <a:ext cx="8318698" cy="5500688"/>
          </a:xfrm>
        </p:spPr>
        <p:txBody>
          <a:bodyPr/>
          <a:lstStyle/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8515" y="980728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3" indent="-255588" ea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CALL </a:t>
            </a:r>
            <a:r>
              <a:rPr lang="ko-KR" altLang="en-US" sz="1800" dirty="0" smtClean="0">
                <a:latin typeface="+mn-ea"/>
                <a:ea typeface="+mn-ea"/>
              </a:rPr>
              <a:t>명령어 실행 과정 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615" y="1518469"/>
            <a:ext cx="8044849" cy="399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04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명령어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0" y="1357312"/>
            <a:ext cx="8318698" cy="5500688"/>
          </a:xfrm>
        </p:spPr>
        <p:txBody>
          <a:bodyPr/>
          <a:lstStyle/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805632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268515" y="980728"/>
            <a:ext cx="304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0225" lvl="3" indent="-255588" ea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altLang="ko-KR" sz="1800" dirty="0" smtClean="0">
                <a:latin typeface="+mn-ea"/>
                <a:ea typeface="+mn-ea"/>
              </a:rPr>
              <a:t>RET </a:t>
            </a:r>
            <a:r>
              <a:rPr lang="ko-KR" altLang="en-US" sz="1800" dirty="0" smtClean="0">
                <a:latin typeface="+mn-ea"/>
                <a:ea typeface="+mn-ea"/>
              </a:rPr>
              <a:t>명령어 실행 과정 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플래시 프로그램 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err="1" smtClean="0"/>
              <a:t>비휘발성</a:t>
            </a:r>
            <a:r>
              <a:rPr lang="ko-KR" altLang="en-US" dirty="0" smtClean="0"/>
              <a:t> 메모리이기 때문에 전원이 없어도 데이터를 계속 유지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128[Kbyte] </a:t>
            </a:r>
            <a:r>
              <a:rPr lang="ko-KR" altLang="en-US" dirty="0" smtClean="0"/>
              <a:t>크기의 플래시 프로그램 메모리가 내장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지우기를 반복할 수 있기 때문에 프로그램을 직접 변경하면서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ISP(In System Programming) </a:t>
            </a:r>
            <a:r>
              <a:rPr lang="ko-KR" altLang="en-US" dirty="0" smtClean="0"/>
              <a:t>방법으로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데이터 메모리</a:t>
            </a:r>
            <a:r>
              <a:rPr lang="en-US" altLang="ko-KR" dirty="0" smtClean="0"/>
              <a:t>(SRAM)</a:t>
            </a:r>
          </a:p>
          <a:p>
            <a:pPr lvl="3">
              <a:defRPr/>
            </a:pPr>
            <a:r>
              <a:rPr lang="ko-KR" altLang="en-US" dirty="0" smtClean="0"/>
              <a:t>프로그램에서 선언한 변수와 </a:t>
            </a:r>
            <a:r>
              <a:rPr lang="ko-KR" altLang="en-US" dirty="0" err="1" smtClean="0"/>
              <a:t>스택을</a:t>
            </a:r>
            <a:r>
              <a:rPr lang="ko-KR" altLang="en-US" dirty="0" smtClean="0"/>
              <a:t> 위해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빠르게 수행할 수 있는 주 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휘발성 메모리이므로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전원이 없으면 데이터 소멸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SRAM 4[Kbyte]</a:t>
            </a:r>
            <a:r>
              <a:rPr lang="ko-KR" altLang="en-US" dirty="0" smtClean="0"/>
              <a:t>를 내장</a:t>
            </a:r>
            <a:endParaRPr lang="en-US" altLang="ko-KR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>
              <a:defRPr/>
            </a:pPr>
            <a:r>
              <a:rPr lang="en-US" altLang="ko-KR" dirty="0" smtClean="0"/>
              <a:t>EEPROM</a:t>
            </a:r>
          </a:p>
          <a:p>
            <a:pPr lvl="3">
              <a:defRPr/>
            </a:pPr>
            <a:r>
              <a:rPr lang="ko-KR" altLang="en-US" dirty="0" smtClean="0"/>
              <a:t>프로그램 실행 중 생성된 데이터를 전원 없이도 유지시키기 위해서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EEPROM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4[Kbyte]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EEPROM </a:t>
            </a:r>
          </a:p>
          <a:p>
            <a:pPr lvl="3">
              <a:defRPr/>
            </a:pPr>
            <a:r>
              <a:rPr lang="ko-KR" altLang="en-US" dirty="0" smtClean="0"/>
              <a:t>기록할 때 </a:t>
            </a:r>
            <a:r>
              <a:rPr lang="en-US" altLang="ko-KR" dirty="0" smtClean="0"/>
              <a:t>SRAM, </a:t>
            </a:r>
            <a:r>
              <a:rPr lang="ko-KR" altLang="en-US" dirty="0" smtClean="0"/>
              <a:t>플래시 프로그램 메모리보다 시간이 오래 걸림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외부 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내장된 </a:t>
            </a:r>
            <a:r>
              <a:rPr lang="en-US" altLang="ko-KR" dirty="0" smtClean="0"/>
              <a:t>4[Kbyte] SRAM</a:t>
            </a:r>
            <a:r>
              <a:rPr lang="ko-KR" altLang="en-US" dirty="0" smtClean="0"/>
              <a:t>이 부족할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외부 메모리를 추가로 장착할 수 있음</a:t>
            </a:r>
            <a:endParaRPr lang="en-US" altLang="ko-KR" dirty="0" smtClean="0"/>
          </a:p>
          <a:p>
            <a:pPr lvl="3">
              <a:defRPr/>
            </a:pPr>
            <a:r>
              <a:rPr lang="en-US" altLang="ko-KR" dirty="0" smtClean="0"/>
              <a:t>ATmega103 </a:t>
            </a:r>
            <a:r>
              <a:rPr lang="ko-KR" altLang="en-US" dirty="0" err="1" smtClean="0"/>
              <a:t>비호환모드일</a:t>
            </a:r>
            <a:r>
              <a:rPr lang="ko-KR" altLang="en-US" dirty="0" smtClean="0"/>
              <a:t> 때는 주소 </a:t>
            </a:r>
            <a:r>
              <a:rPr lang="en-US" altLang="ko-KR" dirty="0" smtClean="0"/>
              <a:t>0x1100</a:t>
            </a:r>
            <a:r>
              <a:rPr lang="ko-KR" altLang="en-US" dirty="0" smtClean="0"/>
              <a:t>부터 사용 가능</a:t>
            </a:r>
            <a:endParaRPr lang="en-US" altLang="ko-KR" dirty="0" smtClean="0"/>
          </a:p>
          <a:p>
            <a:pPr lvl="3">
              <a:defRPr/>
            </a:pPr>
            <a:endParaRPr lang="ko-KR" altLang="en-US" dirty="0" smtClean="0"/>
          </a:p>
          <a:p>
            <a:pPr lvl="1">
              <a:defRPr/>
            </a:pPr>
            <a:r>
              <a:rPr lang="ko-KR" altLang="en-US" dirty="0" smtClean="0"/>
              <a:t>양방향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포트</a:t>
            </a:r>
            <a:endParaRPr lang="en-US" altLang="ko-KR" dirty="0" smtClean="0"/>
          </a:p>
          <a:p>
            <a:pPr lvl="2">
              <a:defRPr/>
            </a:pPr>
            <a:r>
              <a:rPr lang="ko-KR" altLang="en-US" dirty="0" smtClean="0"/>
              <a:t>디지털 전압레벨과 논리값의 대응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최대 </a:t>
            </a:r>
            <a:r>
              <a:rPr lang="en-US" altLang="ko-KR" dirty="0" smtClean="0"/>
              <a:t>53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핀을 사용하여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외부의 디지털 전압레벨과 내부의 논리값을 대응</a:t>
            </a:r>
            <a:endParaRPr lang="en-US" altLang="ko-KR" dirty="0" smtClean="0"/>
          </a:p>
          <a:p>
            <a:pPr lvl="4">
              <a:defRPr/>
            </a:pPr>
            <a:r>
              <a:rPr lang="ko-KR" altLang="en-US" dirty="0" smtClean="0"/>
              <a:t>핀의 신호 방향을 출력으로 설정하고</a:t>
            </a:r>
            <a:r>
              <a:rPr lang="en-US" altLang="ko-KR" dirty="0" smtClean="0"/>
              <a:t>,</a:t>
            </a:r>
          </a:p>
          <a:p>
            <a:pPr lvl="4">
              <a:defRPr/>
            </a:pPr>
            <a:r>
              <a:rPr lang="en-US" altLang="ko-KR" dirty="0" err="1" smtClean="0"/>
              <a:t>PORTx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A~G) </a:t>
            </a:r>
            <a:r>
              <a:rPr lang="ko-KR" altLang="en-US" dirty="0" smtClean="0"/>
              <a:t>레지스터에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해당하는 논리값을 기록하면</a:t>
            </a:r>
            <a:r>
              <a:rPr lang="en-US" altLang="ko-KR" dirty="0" smtClean="0"/>
              <a:t>,</a:t>
            </a:r>
          </a:p>
          <a:p>
            <a:pPr lvl="4">
              <a:defRPr/>
            </a:pPr>
            <a:r>
              <a:rPr lang="ko-KR" altLang="en-US" dirty="0" smtClean="0"/>
              <a:t>핀 </a:t>
            </a:r>
            <a:r>
              <a:rPr lang="en-US" altLang="ko-KR" dirty="0" err="1" smtClean="0"/>
              <a:t>Pxn</a:t>
            </a:r>
            <a:r>
              <a:rPr lang="en-US" altLang="ko-KR" dirty="0" smtClean="0"/>
              <a:t>(x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A~G, 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0~7)</a:t>
            </a:r>
            <a:r>
              <a:rPr lang="ko-KR" altLang="en-US" dirty="0" smtClean="0"/>
              <a:t>은 디지털 전압레벨로 변환되어 신호 출력</a:t>
            </a:r>
            <a:endParaRPr lang="en-US" altLang="ko-KR" dirty="0" smtClean="0"/>
          </a:p>
          <a:p>
            <a:pPr lvl="5">
              <a:defRPr/>
            </a:pPr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직접구동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간접구동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간단한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소자를 구동할 수 있는 전류로 공급 또는 흡수할 수 있음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dirty="0" smtClean="0"/>
              <a:t>단독으로 구동하기 어려운 장치는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소자를 추가하여 구동할 수 있음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58496" y="2382497"/>
            <a:ext cx="7416824" cy="2754147"/>
            <a:chOff x="539552" y="2348880"/>
            <a:chExt cx="8280920" cy="3216001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2348880"/>
              <a:ext cx="8280920" cy="256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2549484" y="5205492"/>
              <a:ext cx="4572000" cy="3593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I/O </a:t>
              </a:r>
              <a:r>
                <a:rPr lang="ko-KR" altLang="en-US" sz="1400" dirty="0" smtClean="0">
                  <a:latin typeface="+mn-ea"/>
                  <a:ea typeface="+mn-ea"/>
                </a:rPr>
                <a:t>핀을 이용한 직접 구동과 간접 구동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539553" y="1285875"/>
            <a:ext cx="8208912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1. AVR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개요 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514350" indent="-514350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특징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내부 구조 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명령어 실행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5. ATmega128 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메모리와 주변 장치</a:t>
            </a: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6. ISP(In System Programming)</a:t>
            </a: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3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800" dirty="0" smtClean="0">
              <a:solidFill>
                <a:schemeClr val="accent3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47" name="제목 4"/>
          <p:cNvSpPr>
            <a:spLocks noGrp="1"/>
          </p:cNvSpPr>
          <p:nvPr>
            <p:ph type="title"/>
          </p:nvPr>
        </p:nvSpPr>
        <p:spPr bwMode="auto">
          <a:xfrm>
            <a:off x="1054100" y="0"/>
            <a:ext cx="7072313" cy="5715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목 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/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자동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동작</a:t>
            </a:r>
            <a:endParaRPr lang="en-US" altLang="ko-KR" dirty="0" err="1" smtClean="0"/>
          </a:p>
          <a:p>
            <a:pPr lvl="4"/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레지스터는 카운터에 인가되는 매 </a:t>
            </a:r>
            <a:r>
              <a:rPr lang="ko-KR" altLang="en-US" dirty="0" err="1" smtClean="0"/>
              <a:t>클록마다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4</a:t>
            </a:r>
            <a:r>
              <a:rPr lang="ko-KR" altLang="en-US" dirty="0" smtClean="0"/>
              <a:t>가지 파형 발생 모드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 모드</a:t>
            </a:r>
            <a:endParaRPr lang="en-US" altLang="ko-KR" dirty="0" smtClean="0"/>
          </a:p>
          <a:p>
            <a:pPr lvl="4">
              <a:buNone/>
            </a:pPr>
            <a:r>
              <a:rPr lang="en-US" altLang="ko-KR" dirty="0" smtClean="0"/>
              <a:t>    - CTC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4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위상 정정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/>
            <a:r>
              <a:rPr lang="ko-KR" altLang="en-US" dirty="0" err="1" smtClean="0"/>
              <a:t>비교일치</a:t>
            </a:r>
            <a:r>
              <a:rPr lang="ko-KR" altLang="en-US" dirty="0" smtClean="0"/>
              <a:t> 출력 동작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TCNTn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레지스터와 </a:t>
            </a:r>
            <a:r>
              <a:rPr lang="en-US" altLang="ko-KR" dirty="0" err="1" smtClean="0"/>
              <a:t>OCRn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레지스터 값을 비교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일치되면 </a:t>
            </a:r>
            <a:r>
              <a:rPr lang="en-US" altLang="ko-KR" dirty="0" err="1" smtClean="0"/>
              <a:t>OCn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출력 핀의 </a:t>
            </a:r>
            <a:r>
              <a:rPr lang="ko-KR" altLang="en-US" dirty="0" err="1" smtClean="0"/>
              <a:t>펄스값을</a:t>
            </a:r>
            <a:r>
              <a:rPr lang="ko-KR" altLang="en-US" dirty="0" smtClean="0"/>
              <a:t> 바꿀 수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 등 다양한 기기에 공급되는 전력을 조절 제어할 수 있음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1600" y="2708920"/>
            <a:ext cx="6624736" cy="2756049"/>
            <a:chOff x="827584" y="3068960"/>
            <a:chExt cx="6624736" cy="2756049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3068960"/>
              <a:ext cx="6624736" cy="2369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827584" y="5517232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[ 8</a:t>
              </a:r>
              <a:r>
                <a:rPr lang="ko-KR" altLang="en-US" sz="1400" dirty="0" smtClean="0">
                  <a:latin typeface="+mn-ea"/>
                  <a:ea typeface="+mn-ea"/>
                </a:rPr>
                <a:t>비트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TCNTn</a:t>
              </a:r>
              <a:r>
                <a:rPr lang="en-US" altLang="ko-KR" sz="1400" dirty="0" smtClean="0">
                  <a:latin typeface="+mn-ea"/>
                  <a:ea typeface="+mn-ea"/>
                </a:rPr>
                <a:t>,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OCRn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비교와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OCn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펄스 발생 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2"/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   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1,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3</a:t>
            </a:r>
          </a:p>
          <a:p>
            <a:pPr lvl="3"/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카운터와 유사하지만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펄스를 생성</a:t>
            </a:r>
            <a:endParaRPr lang="en-US" altLang="ko-KR" dirty="0" smtClean="0"/>
          </a:p>
          <a:p>
            <a:pPr lvl="3">
              <a:lnSpc>
                <a:spcPts val="2500"/>
              </a:lnSpc>
            </a:pPr>
            <a:r>
              <a:rPr lang="ko-KR" altLang="en-US" dirty="0" smtClean="0"/>
              <a:t>각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카운터에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 개의 출력 비교 </a:t>
            </a:r>
            <a:r>
              <a:rPr lang="en-US" altLang="ko-KR" dirty="0" err="1" smtClean="0"/>
              <a:t>OCRnx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3, </a:t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A~C) </a:t>
            </a:r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3">
              <a:lnSpc>
                <a:spcPts val="2500"/>
              </a:lnSpc>
            </a:pPr>
            <a:r>
              <a:rPr lang="en-US" altLang="ko-KR" dirty="0" err="1" smtClean="0"/>
              <a:t>TCNTn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카운터와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비교에 의해 조절되는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듀티비</a:t>
            </a:r>
            <a:r>
              <a:rPr lang="ko-KR" altLang="en-US" dirty="0" smtClean="0"/>
              <a:t> 출력 펄스를 </a:t>
            </a:r>
            <a:r>
              <a:rPr lang="en-US" altLang="ko-KR" dirty="0" err="1" smtClean="0"/>
              <a:t>OCnx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3, 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A~C) </a:t>
            </a:r>
            <a:r>
              <a:rPr lang="ko-KR" altLang="en-US" dirty="0" smtClean="0"/>
              <a:t>핀에 만들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주 파형 발생 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정상모드</a:t>
            </a:r>
            <a:endParaRPr lang="en-US" altLang="ko-KR" dirty="0" smtClean="0"/>
          </a:p>
          <a:p>
            <a:pPr lvl="3">
              <a:buNone/>
            </a:pPr>
            <a:r>
              <a:rPr lang="en-US" altLang="ko-KR" dirty="0" smtClean="0"/>
              <a:t>    - CTC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고속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위상 정정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3">
              <a:buNone/>
            </a:pPr>
            <a:r>
              <a:rPr lang="ko-KR" altLang="en-US" dirty="0" smtClean="0"/>
              <a:t>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위상 및 주파수 정정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모드</a:t>
            </a:r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3">
              <a:defRPr/>
            </a:pPr>
            <a:r>
              <a:rPr lang="en-US" altLang="ko-KR" dirty="0" err="1" smtClean="0"/>
              <a:t>TCNTn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OCRnx</a:t>
            </a:r>
            <a:r>
              <a:rPr lang="ko-KR" altLang="en-US" dirty="0" smtClean="0"/>
              <a:t>을 비교하여 </a:t>
            </a:r>
            <a:r>
              <a:rPr lang="en-US" altLang="ko-KR" dirty="0" err="1" smtClean="0"/>
              <a:t>OCnx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핀으로 출력하는 펄스 발생 사례</a:t>
            </a:r>
          </a:p>
          <a:p>
            <a:pPr lvl="4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7225" y="1695577"/>
            <a:ext cx="7400925" cy="3049312"/>
            <a:chOff x="627459" y="1520784"/>
            <a:chExt cx="7400925" cy="3049312"/>
          </a:xfrm>
        </p:grpSpPr>
        <p:sp>
          <p:nvSpPr>
            <p:cNvPr id="12" name="직사각형 11"/>
            <p:cNvSpPr/>
            <p:nvPr/>
          </p:nvSpPr>
          <p:spPr>
            <a:xfrm>
              <a:off x="2350026" y="4262319"/>
              <a:ext cx="5328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 smtClean="0">
                  <a:latin typeface="+mn-ea"/>
                  <a:ea typeface="+mn-ea"/>
                </a:rPr>
                <a:t>[16</a:t>
              </a:r>
              <a:r>
                <a:rPr lang="ko-KR" altLang="en-US" sz="1400" dirty="0" smtClean="0">
                  <a:latin typeface="+mn-ea"/>
                  <a:ea typeface="+mn-ea"/>
                </a:rPr>
                <a:t>비트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TCNTn</a:t>
              </a:r>
              <a:r>
                <a:rPr lang="en-US" altLang="ko-KR" sz="1400" dirty="0" smtClean="0">
                  <a:latin typeface="+mn-ea"/>
                  <a:ea typeface="+mn-ea"/>
                </a:rPr>
                <a:t>,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OCRnx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비교와 </a:t>
              </a:r>
              <a:r>
                <a:rPr lang="en-US" altLang="ko-KR" sz="1400" dirty="0" err="1" smtClean="0">
                  <a:latin typeface="+mn-ea"/>
                  <a:ea typeface="+mn-ea"/>
                </a:rPr>
                <a:t>OCnx</a:t>
              </a:r>
              <a:r>
                <a:rPr lang="en-US" altLang="ko-KR" sz="1400" dirty="0" smtClean="0">
                  <a:latin typeface="+mn-ea"/>
                  <a:ea typeface="+mn-ea"/>
                </a:rPr>
                <a:t> </a:t>
              </a:r>
              <a:r>
                <a:rPr lang="ko-KR" altLang="en-US" sz="1400" dirty="0" smtClean="0">
                  <a:latin typeface="+mn-ea"/>
                  <a:ea typeface="+mn-ea"/>
                </a:rPr>
                <a:t>펄스 발생</a:t>
              </a:r>
              <a:r>
                <a:rPr lang="en-US" altLang="ko-KR" sz="1400" dirty="0" smtClean="0">
                  <a:latin typeface="+mn-ea"/>
                  <a:ea typeface="+mn-ea"/>
                </a:rPr>
                <a:t>]</a:t>
              </a:r>
              <a:endParaRPr lang="ko-KR" altLang="en-US" sz="1400" dirty="0">
                <a:latin typeface="+mn-ea"/>
                <a:ea typeface="+mn-ea"/>
              </a:endParaRPr>
            </a:p>
          </p:txBody>
        </p:sp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7459" y="1520784"/>
              <a:ext cx="7400925" cy="2571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/>
            <a:r>
              <a:rPr lang="ko-KR" altLang="en-US" dirty="0" smtClean="0"/>
              <a:t>직렬 통신 장치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USART</a:t>
            </a:r>
          </a:p>
          <a:p>
            <a:pPr lvl="3"/>
            <a:r>
              <a:rPr lang="ko-KR" altLang="en-US" dirty="0" smtClean="0"/>
              <a:t>범용 동기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수신 및 송신기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송수신을 동시에 진행할 수 있는 양방향 통신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프레임을 수신할 때는 반드시 시작 비트</a:t>
            </a:r>
            <a:r>
              <a:rPr lang="en-US" altLang="ko-KR" dirty="0" smtClean="0"/>
              <a:t>(Start bit)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특정 레지스터로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속도를 바꿀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프레임 비트 수를 </a:t>
            </a:r>
            <a:r>
              <a:rPr lang="en-US" altLang="ko-KR" dirty="0" smtClean="0"/>
              <a:t>5, 6, 7, 8, 9 </a:t>
            </a:r>
            <a:r>
              <a:rPr lang="ko-KR" altLang="en-US" dirty="0" smtClean="0"/>
              <a:t>중 하나로 정할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사용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프레임과 프레임 사이의 전송이 중지된 정지 비트는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2</a:t>
            </a:r>
          </a:p>
          <a:p>
            <a:pPr lvl="3"/>
            <a:r>
              <a:rPr lang="ko-KR" altLang="en-US" dirty="0" smtClean="0"/>
              <a:t>패리티 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오버런</a:t>
            </a:r>
            <a:r>
              <a:rPr lang="en-US" altLang="ko-KR" dirty="0" smtClean="0"/>
              <a:t>(Data </a:t>
            </a:r>
            <a:r>
              <a:rPr lang="en-US" altLang="ko-KR" dirty="0" err="1" smtClean="0"/>
              <a:t>OverRun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 에러 검사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개의 독립된 </a:t>
            </a:r>
            <a:r>
              <a:rPr lang="en-US" altLang="ko-KR" dirty="0" smtClean="0"/>
              <a:t>USART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송신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완료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송신 데이터 비어 있음 인터럽트</a:t>
            </a:r>
          </a:p>
          <a:p>
            <a:pPr lvl="3"/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en-US" altLang="ko-KR" dirty="0" smtClean="0"/>
              <a:t>SPI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직렬 주변 장치 인터페이스</a:t>
            </a:r>
            <a:r>
              <a:rPr lang="en-US" altLang="ko-KR" dirty="0" smtClean="0"/>
              <a:t>(SPI, Serial Peripheral Interface)</a:t>
            </a:r>
          </a:p>
          <a:p>
            <a:pPr lvl="3"/>
            <a:r>
              <a:rPr lang="ko-KR" altLang="en-US" dirty="0" err="1" smtClean="0"/>
              <a:t>동기식</a:t>
            </a:r>
            <a:r>
              <a:rPr lang="ko-KR" altLang="en-US" dirty="0" smtClean="0"/>
              <a:t> 데이터 전송 방식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마스터와 </a:t>
            </a:r>
            <a:r>
              <a:rPr lang="ko-KR" altLang="en-US" dirty="0" err="1" smtClean="0"/>
              <a:t>슬레이브를</a:t>
            </a:r>
            <a:r>
              <a:rPr lang="ko-KR" altLang="en-US" dirty="0" smtClean="0"/>
              <a:t> 정하여 통신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MOSI, MISO, SCK, /SS </a:t>
            </a:r>
            <a:r>
              <a:rPr lang="ko-KR" altLang="en-US" dirty="0" smtClean="0"/>
              <a:t>신호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마스터 주관 아래 양방향 통신의 </a:t>
            </a:r>
            <a:r>
              <a:rPr lang="ko-KR" altLang="en-US" dirty="0" err="1" smtClean="0"/>
              <a:t>전이중</a:t>
            </a:r>
            <a:r>
              <a:rPr lang="en-US" altLang="ko-KR" dirty="0" smtClean="0"/>
              <a:t>(Full Duplex)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8</a:t>
            </a:r>
            <a:r>
              <a:rPr lang="ko-KR" altLang="en-US" dirty="0" smtClean="0"/>
              <a:t>비트 시프트 레지스터를 이용하여 </a:t>
            </a:r>
            <a:r>
              <a:rPr lang="en-US" altLang="ko-KR" dirty="0" smtClean="0"/>
              <a:t>LSB</a:t>
            </a:r>
            <a:r>
              <a:rPr lang="ko-KR" altLang="en-US" dirty="0" smtClean="0"/>
              <a:t>를 먼저</a:t>
            </a:r>
            <a:r>
              <a:rPr lang="en-US" altLang="ko-KR" dirty="0" smtClean="0"/>
              <a:t>, MSB</a:t>
            </a:r>
            <a:r>
              <a:rPr lang="ko-KR" altLang="en-US" dirty="0" smtClean="0"/>
              <a:t>를 나중에 전송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en-US" altLang="ko-KR" dirty="0" smtClean="0"/>
              <a:t>TWI </a:t>
            </a:r>
            <a:r>
              <a:rPr lang="ko-KR" altLang="en-US" dirty="0" smtClean="0"/>
              <a:t>시리얼 통신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마스터와 </a:t>
            </a:r>
            <a:r>
              <a:rPr lang="ko-KR" altLang="en-US" dirty="0" err="1" smtClean="0"/>
              <a:t>슬레이브로</a:t>
            </a:r>
            <a:r>
              <a:rPr lang="ko-KR" altLang="en-US" dirty="0" smtClean="0"/>
              <a:t> 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가닥 선만을 이용하여 데이터를 전송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클록에</a:t>
            </a:r>
            <a:r>
              <a:rPr lang="ko-KR" altLang="en-US" dirty="0" smtClean="0"/>
              <a:t> 해당되는 </a:t>
            </a:r>
            <a:r>
              <a:rPr lang="en-US" altLang="ko-KR" dirty="0" smtClean="0"/>
              <a:t>SCL(Serial </a:t>
            </a:r>
            <a:r>
              <a:rPr lang="en-US" altLang="ko-KR" dirty="0" err="1" smtClean="0"/>
              <a:t>CLock</a:t>
            </a:r>
            <a:r>
              <a:rPr lang="en-US" altLang="ko-KR" dirty="0" smtClean="0"/>
              <a:t>)</a:t>
            </a:r>
          </a:p>
          <a:p>
            <a:pPr lvl="4"/>
            <a:r>
              <a:rPr lang="ko-KR" altLang="en-US" dirty="0" smtClean="0"/>
              <a:t>신호와 데이터가 이동하는 </a:t>
            </a:r>
            <a:r>
              <a:rPr lang="en-US" altLang="ko-KR" dirty="0" smtClean="0"/>
              <a:t>SDA(Serial </a:t>
            </a:r>
            <a:r>
              <a:rPr lang="en-US" altLang="ko-KR" dirty="0" err="1" smtClean="0"/>
              <a:t>DAta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pPr lvl="3"/>
            <a:r>
              <a:rPr lang="ko-KR" altLang="en-US" dirty="0" smtClean="0"/>
              <a:t>장치 사이에 연결되는 선이 간단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개 장치 사이에 데이터 전송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TWI </a:t>
            </a:r>
            <a:r>
              <a:rPr lang="ko-KR" altLang="en-US" dirty="0" smtClean="0"/>
              <a:t>통신에 사용되는 장치는 고유의 주소를 가짐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최대 </a:t>
            </a:r>
            <a:r>
              <a:rPr lang="en-US" altLang="ko-KR" dirty="0" smtClean="0"/>
              <a:t>400[KHz]</a:t>
            </a:r>
            <a:r>
              <a:rPr lang="ko-KR" altLang="en-US" dirty="0" smtClean="0"/>
              <a:t>의 속도로 데이터를 전송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1990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IEEE Std. 1149.1</a:t>
            </a:r>
            <a:r>
              <a:rPr lang="ko-KR" altLang="en-US" dirty="0" smtClean="0"/>
              <a:t>로 표준화된 </a:t>
            </a:r>
            <a:r>
              <a:rPr lang="en-US" altLang="ko-KR" dirty="0" smtClean="0"/>
              <a:t>Boundary-Scan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PCB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PCB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IC </a:t>
            </a:r>
            <a:r>
              <a:rPr lang="ko-KR" altLang="en-US" dirty="0" smtClean="0"/>
              <a:t>내부를 테스트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IC </a:t>
            </a:r>
            <a:r>
              <a:rPr lang="ko-KR" altLang="en-US" dirty="0" smtClean="0"/>
              <a:t>내부를 관찰하거나 디버깅할 때도 광범위하게 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</a:t>
            </a:r>
            <a:r>
              <a:rPr lang="ko-KR" altLang="en-US" dirty="0" smtClean="0"/>
              <a:t>개 신호 사용 </a:t>
            </a:r>
            <a:r>
              <a:rPr lang="en-US" altLang="ko-KR" dirty="0" smtClean="0"/>
              <a:t>: TDI, TDO, TCK, TMS</a:t>
            </a:r>
            <a:endParaRPr lang="ko-KR" altLang="en-US" dirty="0" smtClean="0"/>
          </a:p>
          <a:p>
            <a:pPr lvl="3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05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메모리와 주변 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/>
            <a:r>
              <a:rPr lang="en-US" altLang="ko-KR" dirty="0" smtClean="0"/>
              <a:t>JTAG </a:t>
            </a:r>
            <a:r>
              <a:rPr lang="ko-KR" altLang="en-US" dirty="0" smtClean="0"/>
              <a:t>인터페이스로 디버깅 수행 가능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 레지스터 등 특수 레지스터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범용 레지스터</a:t>
            </a:r>
          </a:p>
          <a:p>
            <a:pPr lvl="3"/>
            <a:r>
              <a:rPr lang="ko-KR" altLang="en-US" dirty="0" smtClean="0"/>
              <a:t>내부 주변 장치 레지스터 정보</a:t>
            </a:r>
          </a:p>
          <a:p>
            <a:pPr lvl="3"/>
            <a:r>
              <a:rPr lang="en-US" altLang="ko-KR" dirty="0" smtClean="0"/>
              <a:t>SRAM </a:t>
            </a:r>
            <a:r>
              <a:rPr lang="ko-KR" altLang="en-US" dirty="0" smtClean="0"/>
              <a:t>데이터</a:t>
            </a:r>
          </a:p>
          <a:p>
            <a:pPr lvl="3"/>
            <a:r>
              <a:rPr lang="en-US" altLang="ko-KR" dirty="0" smtClean="0"/>
              <a:t>EEPROM</a:t>
            </a:r>
            <a:r>
              <a:rPr lang="ko-KR" altLang="en-US" dirty="0" smtClean="0"/>
              <a:t>과 플래시 프로그램 메모리 데이터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06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ISP(In System Programming)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/>
            <a:r>
              <a:rPr lang="en-US" altLang="ko-KR" dirty="0" smtClean="0"/>
              <a:t>EPROM</a:t>
            </a:r>
          </a:p>
          <a:p>
            <a:pPr lvl="2"/>
            <a:r>
              <a:rPr lang="ko-KR" altLang="en-US" dirty="0" smtClean="0"/>
              <a:t>예전 개발자들은 주로 자외선으로 데이터를 소거할 때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자외선으로 데이터 소거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많은 시행 착오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ISP</a:t>
            </a:r>
          </a:p>
          <a:p>
            <a:pPr lvl="2"/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장착한 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에 직접 장착하여 시스템을 개발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개발과 하드웨어 디버깅 과정을 한꺼번에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내장된 플래시 메모리에 실행 코드를 직접 다운로드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개발에서 생산까지 소요되는 시간을 단축</a:t>
            </a:r>
          </a:p>
          <a:p>
            <a:pPr lvl="4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30" y="2708920"/>
            <a:ext cx="282410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578486" y="4005064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[EPROM 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214546" y="4286256"/>
            <a:ext cx="5929354" cy="785819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ko-KR" sz="5400" b="1" kern="10" dirty="0" smtClean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333300"/>
                </a:soli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돋움" pitchFamily="50" charset="-127"/>
              </a:rPr>
              <a:t>Thank You</a:t>
            </a:r>
            <a:endParaRPr lang="ko-KR" altLang="en-US" dirty="0"/>
          </a:p>
        </p:txBody>
      </p:sp>
      <p:sp>
        <p:nvSpPr>
          <p:cNvPr id="80899" name="내용 개체 틀 3"/>
          <p:cNvSpPr>
            <a:spLocks noGrp="1"/>
          </p:cNvSpPr>
          <p:nvPr>
            <p:ph sz="quarter" idx="10"/>
          </p:nvPr>
        </p:nvSpPr>
        <p:spPr bwMode="auto">
          <a:xfrm>
            <a:off x="1519238" y="5133975"/>
            <a:ext cx="6715125" cy="500063"/>
          </a:xfrm>
          <a:noFill/>
          <a:ln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IT </a:t>
            </a:r>
            <a:r>
              <a:rPr lang="en-US" altLang="ko-KR" dirty="0" err="1" smtClean="0"/>
              <a:t>CookBook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ATmega128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606730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AVR </a:t>
            </a:r>
            <a:r>
              <a:rPr lang="ko-KR" altLang="en-US" dirty="0" smtClean="0"/>
              <a:t>패밀리 </a:t>
            </a:r>
            <a:endParaRPr lang="en-US" altLang="ko-KR" dirty="0" smtClean="0"/>
          </a:p>
          <a:p>
            <a:pPr lvl="3">
              <a:buNone/>
              <a:defRPr/>
            </a:pPr>
            <a:endParaRPr lang="en-US" altLang="ko-KR" dirty="0" smtClean="0"/>
          </a:p>
          <a:p>
            <a:pPr lvl="2">
              <a:buNone/>
              <a:defRPr/>
            </a:pPr>
            <a:endParaRPr lang="ko-KR" altLang="en-US" dirty="0" smtClean="0"/>
          </a:p>
          <a:p>
            <a:pPr lvl="2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7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648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028" y="1464146"/>
            <a:ext cx="7283082" cy="513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01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en-US" altLang="ko-KR" dirty="0" smtClean="0"/>
              <a:t>8</a:t>
            </a:r>
            <a:r>
              <a:rPr lang="ko-KR" altLang="en-US" dirty="0" smtClean="0"/>
              <a:t>비트 </a:t>
            </a:r>
            <a:r>
              <a:rPr lang="en-US" altLang="ko-KR" dirty="0" err="1" smtClean="0"/>
              <a:t>megaAVR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패밀리 소자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요약</a:t>
            </a:r>
            <a:r>
              <a:rPr lang="en-US" altLang="ko-KR" dirty="0" smtClean="0"/>
              <a:t>)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794" y="3922692"/>
            <a:ext cx="55446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lvl="1" indent="-36512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0066CC"/>
              </a:buClr>
              <a:buFont typeface="Wingdings" pitchFamily="2" charset="2"/>
              <a:buChar char=""/>
              <a:defRPr/>
            </a:pP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8</a:t>
            </a:r>
            <a:r>
              <a:rPr kumimoji="0" lang="ko-KR" altLang="en-US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비트 </a:t>
            </a:r>
            <a:r>
              <a:rPr kumimoji="0" lang="en-US" altLang="ko-KR" sz="2200" dirty="0" err="1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tinyAVR</a:t>
            </a: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패밀리 소자</a:t>
            </a: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kumimoji="0" lang="ko-KR" altLang="en-US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요약</a:t>
            </a:r>
            <a:r>
              <a:rPr kumimoji="0" lang="en-US" altLang="ko-KR" sz="2200" dirty="0" smtClean="0">
                <a:solidFill>
                  <a:srgbClr val="0066CC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kumimoji="0" lang="ko-KR" altLang="en-US" sz="2200" dirty="0" smtClean="0">
              <a:solidFill>
                <a:srgbClr val="0066CC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43688"/>
            <a:ext cx="8352928" cy="230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77" y="4350113"/>
            <a:ext cx="8318726" cy="224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진보된 </a:t>
            </a:r>
            <a:r>
              <a:rPr lang="en-US" altLang="ko-KR" dirty="0" smtClean="0"/>
              <a:t>RISC </a:t>
            </a:r>
            <a:r>
              <a:rPr lang="ko-KR" altLang="en-US" dirty="0" smtClean="0"/>
              <a:t>구조</a:t>
            </a:r>
          </a:p>
          <a:p>
            <a:pPr lvl="2">
              <a:defRPr/>
            </a:pPr>
            <a:r>
              <a:rPr lang="en-US" altLang="ko-KR" dirty="0" smtClean="0"/>
              <a:t>133</a:t>
            </a:r>
            <a:r>
              <a:rPr lang="ko-KR" altLang="en-US" dirty="0" smtClean="0"/>
              <a:t>개의 강력한 명령어</a:t>
            </a:r>
            <a:r>
              <a:rPr lang="en-US" altLang="ko-KR" dirty="0" smtClean="0"/>
              <a:t>, 1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사이클에 실행</a:t>
            </a:r>
          </a:p>
          <a:p>
            <a:pPr lvl="2">
              <a:defRPr/>
            </a:pPr>
            <a:r>
              <a:rPr lang="en-US" altLang="ko-KR" dirty="0" smtClean="0"/>
              <a:t>32</a:t>
            </a:r>
            <a:r>
              <a:rPr lang="ko-KR" altLang="en-US" dirty="0" smtClean="0"/>
              <a:t>개의 범용 레지스터와 주변 장치 제어 레지스터</a:t>
            </a:r>
          </a:p>
          <a:p>
            <a:pPr lvl="2">
              <a:defRPr/>
            </a:pPr>
            <a:r>
              <a:rPr lang="en-US" altLang="ko-KR" dirty="0" smtClean="0"/>
              <a:t>16[MHz]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16[MIPS]</a:t>
            </a:r>
            <a:r>
              <a:rPr lang="ko-KR" altLang="en-US" dirty="0" smtClean="0"/>
              <a:t>까지 성능이 나올 수 있음</a:t>
            </a:r>
            <a:endParaRPr lang="en-US" altLang="ko-KR" dirty="0" smtClean="0"/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사이클이 소요되는 </a:t>
            </a:r>
            <a:r>
              <a:rPr lang="ko-KR" altLang="en-US" dirty="0" err="1" smtClean="0"/>
              <a:t>곱셈기를</a:t>
            </a:r>
            <a:r>
              <a:rPr lang="ko-KR" altLang="en-US" dirty="0" smtClean="0"/>
              <a:t> 칩에 내장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비휘발성</a:t>
            </a:r>
            <a:r>
              <a:rPr lang="ko-KR" altLang="en-US" dirty="0" smtClean="0"/>
              <a:t> 프로그램과 데이터 메모리</a:t>
            </a:r>
          </a:p>
          <a:p>
            <a:pPr lvl="2">
              <a:lnSpc>
                <a:spcPts val="2600"/>
              </a:lnSpc>
              <a:defRPr/>
            </a:pPr>
            <a:r>
              <a:rPr lang="en-US" altLang="ko-KR" dirty="0" smtClean="0"/>
              <a:t>128[Kbyte]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ISP(In System Programming)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재프로그램</a:t>
            </a:r>
            <a:r>
              <a:rPr lang="ko-KR" altLang="en-US" dirty="0" smtClean="0"/>
              <a:t> 가능한 플래시 메모리 내장 </a:t>
            </a:r>
            <a:r>
              <a:rPr lang="en-US" altLang="ko-KR" dirty="0" smtClean="0"/>
              <a:t>: 10,000</a:t>
            </a:r>
            <a:r>
              <a:rPr lang="ko-KR" altLang="en-US" dirty="0" smtClean="0"/>
              <a:t>회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가능</a:t>
            </a:r>
          </a:p>
          <a:p>
            <a:pPr lvl="2">
              <a:defRPr/>
            </a:pPr>
            <a:r>
              <a:rPr lang="en-US" altLang="ko-KR" dirty="0" smtClean="0"/>
              <a:t>4[Kbyte] EEPROM : 100,000</a:t>
            </a:r>
            <a:r>
              <a:rPr lang="ko-KR" altLang="en-US" dirty="0" smtClean="0"/>
              <a:t>회 읽기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쓰기 가능</a:t>
            </a:r>
          </a:p>
          <a:p>
            <a:pPr lvl="2">
              <a:defRPr/>
            </a:pPr>
            <a:r>
              <a:rPr lang="en-US" altLang="ko-KR" dirty="0" smtClean="0"/>
              <a:t>4[Kbyte] SRAM </a:t>
            </a:r>
            <a:r>
              <a:rPr lang="ko-KR" altLang="en-US" dirty="0" smtClean="0"/>
              <a:t>내장</a:t>
            </a:r>
          </a:p>
          <a:p>
            <a:pPr lvl="2">
              <a:defRPr/>
            </a:pPr>
            <a:r>
              <a:rPr lang="en-US" altLang="ko-KR" dirty="0" smtClean="0"/>
              <a:t>64[Kbyte]</a:t>
            </a:r>
            <a:r>
              <a:rPr lang="ko-KR" altLang="en-US" dirty="0" smtClean="0"/>
              <a:t>까지 외부에 추가하여 사용할 수 있는 메모리 공간</a:t>
            </a:r>
          </a:p>
          <a:p>
            <a:pPr lvl="2">
              <a:defRPr/>
            </a:pPr>
            <a:r>
              <a:rPr lang="en-US" altLang="ko-KR" dirty="0" smtClean="0"/>
              <a:t>SPI </a:t>
            </a:r>
            <a:r>
              <a:rPr lang="ko-KR" altLang="en-US" dirty="0" smtClean="0"/>
              <a:t>인터페이스를 이용한 </a:t>
            </a:r>
            <a:r>
              <a:rPr lang="en-US" altLang="ko-KR" dirty="0" smtClean="0"/>
              <a:t>ISP(In System Programming)</a:t>
            </a:r>
            <a:endParaRPr lang="ko-KR" altLang="en-US" dirty="0" smtClean="0"/>
          </a:p>
          <a:p>
            <a:pPr lvl="2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02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주변 장치</a:t>
            </a:r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프리스케일러와</a:t>
            </a:r>
            <a:r>
              <a:rPr lang="ko-KR" altLang="en-US" dirty="0" smtClean="0"/>
              <a:t> 비교 모드 동작</a:t>
            </a:r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별도의 </a:t>
            </a:r>
            <a:r>
              <a:rPr lang="ko-KR" altLang="en-US" dirty="0" err="1" smtClean="0"/>
              <a:t>프리스케일러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모드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캡처</a:t>
            </a:r>
            <a:r>
              <a:rPr lang="ko-KR" altLang="en-US" dirty="0" smtClean="0"/>
              <a:t> 모드 동작</a:t>
            </a:r>
          </a:p>
          <a:p>
            <a:pPr lvl="2">
              <a:defRPr/>
            </a:pPr>
            <a:r>
              <a:rPr lang="ko-KR" altLang="en-US" dirty="0" smtClean="0"/>
              <a:t>실시간 타이머 카운터</a:t>
            </a:r>
          </a:p>
          <a:p>
            <a:pPr lvl="2">
              <a:defRPr/>
            </a:pP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PWM </a:t>
            </a:r>
            <a:r>
              <a:rPr lang="ko-KR" altLang="en-US" dirty="0" smtClean="0"/>
              <a:t>채널</a:t>
            </a:r>
          </a:p>
          <a:p>
            <a:pPr lvl="2">
              <a:defRPr/>
            </a:pPr>
            <a:r>
              <a:rPr lang="ko-KR" altLang="en-US" dirty="0" smtClean="0"/>
              <a:t>출력 비교 </a:t>
            </a:r>
            <a:r>
              <a:rPr lang="ko-KR" altLang="en-US" dirty="0" err="1" smtClean="0"/>
              <a:t>모듈레이터</a:t>
            </a:r>
            <a:endParaRPr lang="ko-KR" altLang="en-US" dirty="0" smtClean="0"/>
          </a:p>
          <a:p>
            <a:pPr lvl="2">
              <a:defRPr/>
            </a:pPr>
            <a:r>
              <a:rPr lang="ko-KR" altLang="en-US" dirty="0" smtClean="0"/>
              <a:t>아날로그 비교기</a:t>
            </a:r>
          </a:p>
          <a:p>
            <a:pPr lvl="2">
              <a:defRPr/>
            </a:pPr>
            <a:r>
              <a:rPr lang="en-US" altLang="ko-KR" dirty="0" smtClean="0"/>
              <a:t>10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A/D </a:t>
            </a:r>
            <a:r>
              <a:rPr lang="ko-KR" altLang="en-US" dirty="0" smtClean="0"/>
              <a:t>변환기</a:t>
            </a:r>
          </a:p>
          <a:p>
            <a:pPr lvl="2">
              <a:defRPr/>
            </a:pPr>
            <a:r>
              <a:rPr lang="en-US" altLang="ko-KR" dirty="0" smtClean="0"/>
              <a:t>TWI(Two-wire Serial Interface) </a:t>
            </a:r>
            <a:r>
              <a:rPr lang="ko-KR" altLang="en-US" dirty="0" smtClean="0"/>
              <a:t>직렬 인터페이스</a:t>
            </a:r>
          </a:p>
          <a:p>
            <a:pPr lvl="2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USART</a:t>
            </a:r>
          </a:p>
          <a:p>
            <a:pPr lvl="2">
              <a:defRPr/>
            </a:pPr>
            <a:r>
              <a:rPr lang="en-US" altLang="ko-KR" dirty="0" smtClean="0"/>
              <a:t>SPI </a:t>
            </a:r>
            <a:r>
              <a:rPr lang="ko-KR" altLang="en-US" dirty="0" smtClean="0"/>
              <a:t>직렬 인터페이스</a:t>
            </a:r>
          </a:p>
          <a:p>
            <a:pPr lvl="2">
              <a:defRPr/>
            </a:pPr>
            <a:r>
              <a:rPr lang="ko-KR" altLang="en-US" dirty="0" err="1" smtClean="0"/>
              <a:t>와치독</a:t>
            </a:r>
            <a:r>
              <a:rPr lang="ko-KR" altLang="en-US" dirty="0" smtClean="0"/>
              <a:t> 타이머</a:t>
            </a:r>
            <a:endParaRPr lang="en-US" altLang="ko-KR" dirty="0" smtClean="0"/>
          </a:p>
          <a:p>
            <a:pPr lvl="2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1">
              <a:defRPr/>
            </a:pPr>
            <a:r>
              <a:rPr lang="ko-KR" altLang="en-US" dirty="0" smtClean="0"/>
              <a:t>메모리</a:t>
            </a:r>
            <a:endParaRPr lang="en-US" altLang="ko-KR" dirty="0" smtClean="0"/>
          </a:p>
          <a:p>
            <a:pPr lvl="3">
              <a:defRPr/>
            </a:pPr>
            <a:r>
              <a:rPr lang="ko-KR" altLang="en-US" b="1" dirty="0" smtClean="0"/>
              <a:t>플래시 프로그램 메모리</a:t>
            </a:r>
            <a:endParaRPr lang="en-US" altLang="ko-KR" b="1" dirty="0" smtClean="0"/>
          </a:p>
          <a:p>
            <a:pPr lvl="3">
              <a:defRPr/>
            </a:pPr>
            <a:r>
              <a:rPr lang="ko-KR" altLang="en-US" b="1" dirty="0" smtClean="0"/>
              <a:t>데이터 메모리</a:t>
            </a:r>
            <a:r>
              <a:rPr lang="en-US" altLang="ko-KR" b="1" dirty="0" smtClean="0"/>
              <a:t>(SRAM)</a:t>
            </a:r>
          </a:p>
          <a:p>
            <a:pPr lvl="3">
              <a:defRPr/>
            </a:pPr>
            <a:r>
              <a:rPr lang="en-US" altLang="ko-KR" b="1" dirty="0" smtClean="0"/>
              <a:t>EEPROM</a:t>
            </a:r>
          </a:p>
          <a:p>
            <a:pPr lvl="1">
              <a:defRPr/>
            </a:pPr>
            <a:r>
              <a:rPr lang="ko-KR" altLang="en-US" dirty="0" smtClean="0"/>
              <a:t>프로그램 카운터</a:t>
            </a:r>
            <a:r>
              <a:rPr lang="en-US" altLang="ko-KR" dirty="0" smtClean="0"/>
              <a:t>(PC)</a:t>
            </a:r>
          </a:p>
          <a:p>
            <a:pPr lvl="1">
              <a:defRPr/>
            </a:pPr>
            <a:r>
              <a:rPr lang="ko-KR" altLang="en-US" dirty="0" smtClean="0"/>
              <a:t>명령어 레지스터</a:t>
            </a:r>
            <a:r>
              <a:rPr lang="en-US" altLang="ko-KR" dirty="0" smtClean="0"/>
              <a:t>(IR)</a:t>
            </a:r>
          </a:p>
          <a:p>
            <a:pPr lvl="1">
              <a:defRPr/>
            </a:pPr>
            <a:r>
              <a:rPr lang="ko-KR" altLang="en-US" dirty="0" smtClean="0"/>
              <a:t>명령어 </a:t>
            </a:r>
            <a:r>
              <a:rPr lang="ko-KR" altLang="en-US" dirty="0" err="1" smtClean="0"/>
              <a:t>디코더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범용 레지스터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기타 주변 장치</a:t>
            </a:r>
          </a:p>
          <a:p>
            <a:pPr lvl="3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268760"/>
            <a:ext cx="5056118" cy="432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145152" y="5785519"/>
            <a:ext cx="2451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ATmega128</a:t>
            </a:r>
            <a:r>
              <a:rPr lang="ko-KR" altLang="en-US" sz="1400" dirty="0" smtClean="0">
                <a:latin typeface="+mn-ea"/>
                <a:ea typeface="+mn-ea"/>
              </a:rPr>
              <a:t>의 내부 구조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CE9AF"/>
                </a:solidFill>
                <a:latin typeface="HY헤드라인M" pitchFamily="18" charset="-127"/>
                <a:ea typeface="HY헤드라인M" pitchFamily="18" charset="-127"/>
              </a:rPr>
              <a:t>Section 03 </a:t>
            </a:r>
            <a:r>
              <a:rPr lang="en-US" altLang="ko-KR" dirty="0" smtClean="0"/>
              <a:t>ATmega128 </a:t>
            </a:r>
            <a:r>
              <a:rPr lang="ko-KR" altLang="en-US" dirty="0" smtClean="0"/>
              <a:t>내부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5750" y="1000125"/>
            <a:ext cx="8318698" cy="5500688"/>
          </a:xfrm>
        </p:spPr>
        <p:txBody>
          <a:bodyPr/>
          <a:lstStyle/>
          <a:p>
            <a:pPr lvl="2">
              <a:defRPr/>
            </a:pPr>
            <a:r>
              <a:rPr lang="ko-KR" altLang="en-US" dirty="0" smtClean="0"/>
              <a:t>플래시 프로그램 메모리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lvl="4">
              <a:defRPr/>
            </a:pPr>
            <a:endParaRPr lang="ko-KR" altLang="en-US" dirty="0" smtClean="0"/>
          </a:p>
          <a:p>
            <a:pPr lvl="3">
              <a:defRPr/>
            </a:pPr>
            <a:endParaRPr lang="ko-KR" altLang="en-US" dirty="0" smtClean="0"/>
          </a:p>
        </p:txBody>
      </p:sp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779912" y="1052736"/>
            <a:ext cx="8750746" cy="5500688"/>
          </a:xfrm>
          <a:prstGeom prst="rect">
            <a:avLst/>
          </a:prstGeom>
        </p:spPr>
        <p:txBody>
          <a:bodyPr/>
          <a:lstStyle/>
          <a:p>
            <a:pPr marL="806450" marR="0" lvl="4" indent="-2682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84784"/>
            <a:ext cx="57606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저장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비휘발성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(Non-volatile)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메모리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전원이 없어도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저장된 데이터는 변경되지 않음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64[</a:t>
            </a:r>
            <a:r>
              <a:rPr kumimoji="0" lang="en-US" altLang="ko-KR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Kword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](128[Kbyte])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크기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, 10,000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회 쓰고 읽기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다운로더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장치로 다운로드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부트 </a:t>
            </a: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프로그램부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부팅에 필요한 기본 정보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응용 </a:t>
            </a:r>
            <a:r>
              <a:rPr kumimoji="0" lang="ko-KR" altLang="en-US" sz="18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프로그램부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워드 단위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(16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비트 크기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/>
            </a:r>
            <a:b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</a:br>
            <a:r>
              <a:rPr kumimoji="0" lang="en-US" altLang="ko-KR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                        </a:t>
            </a: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명령어로 구성된 프로그램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830" y="1556792"/>
            <a:ext cx="199112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156176" y="432472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[ </a:t>
            </a:r>
            <a:r>
              <a:rPr lang="ko-KR" altLang="en-US" sz="1400" dirty="0" smtClean="0">
                <a:latin typeface="+mn-ea"/>
                <a:ea typeface="+mn-ea"/>
              </a:rPr>
              <a:t>플래시 프로그램 메모리 </a:t>
            </a:r>
            <a:r>
              <a:rPr lang="ko-KR" altLang="en-US" sz="1400" dirty="0" err="1" smtClean="0">
                <a:latin typeface="+mn-ea"/>
                <a:ea typeface="+mn-ea"/>
              </a:rPr>
              <a:t>맵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]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4653136"/>
            <a:ext cx="8424936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638" lvl="2" indent="-274638" eaLnBrk="0" latinLnBrk="0" hangingPunct="0">
              <a:spcBef>
                <a:spcPts val="600"/>
              </a:spcBef>
              <a:spcAft>
                <a:spcPts val="300"/>
              </a:spcAft>
              <a:buClr>
                <a:srgbClr val="1D4940"/>
              </a:buClr>
              <a:buFont typeface="Wingdings" pitchFamily="2" charset="2"/>
              <a:buChar char="Ø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프로그램 카운터</a:t>
            </a:r>
            <a:r>
              <a:rPr kumimoji="0" lang="en-US" altLang="ko-KR" sz="18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(PC)</a:t>
            </a: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플래시 프로그램 메모리 공간을 가리킴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530225" lvl="3" indent="-255588" eaLnBrk="0" latinLnBrk="0" hangingPunct="0"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kumimoji="0" lang="ko-KR" altLang="en-US" sz="1800" dirty="0" smtClean="0">
                <a:solidFill>
                  <a:prstClr val="black"/>
                </a:solidFill>
                <a:latin typeface="맑은 고딕"/>
                <a:ea typeface="맑은 고딕"/>
              </a:rPr>
              <a:t>명령어를 차례로 인출하면서 응용프로그램 실행</a:t>
            </a:r>
            <a:endParaRPr kumimoji="0" lang="en-US" altLang="ko-KR" sz="180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한빛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Office\Templates\디자인\자연.pot</Template>
  <TotalTime>13417</TotalTime>
  <Words>1662</Words>
  <Application>Microsoft Office PowerPoint</Application>
  <PresentationFormat>화면 슬라이드 쇼(4:3)</PresentationFormat>
  <Paragraphs>340</Paragraphs>
  <Slides>39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1_한빛마스터</vt:lpstr>
      <vt:lpstr>디자인 사용자 지정</vt:lpstr>
      <vt:lpstr> AVR ATmega128 소개</vt:lpstr>
      <vt:lpstr>학습목표</vt:lpstr>
      <vt:lpstr>목 차</vt:lpstr>
      <vt:lpstr>Section 01 AVR 개요</vt:lpstr>
      <vt:lpstr>Section 01 AVR 개요</vt:lpstr>
      <vt:lpstr>Section 02 ATmega128 특징</vt:lpstr>
      <vt:lpstr>Section 02 ATmega128 특징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03 ATmega128 내부 구조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04 ATmega128 명령어 실행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05 ATmega128 메모리와 주변 장치</vt:lpstr>
      <vt:lpstr>Section 06 ISP(In System Programming)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JWS</dc:creator>
  <cp:lastModifiedBy>고지연</cp:lastModifiedBy>
  <cp:revision>778</cp:revision>
  <dcterms:created xsi:type="dcterms:W3CDTF">1601-01-01T00:00:00Z</dcterms:created>
  <dcterms:modified xsi:type="dcterms:W3CDTF">2011-07-22T06:49:40Z</dcterms:modified>
</cp:coreProperties>
</file>