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52"/>
  </p:notesMasterIdLst>
  <p:handoutMasterIdLst>
    <p:handoutMasterId r:id="rId53"/>
  </p:handoutMasterIdLst>
  <p:sldIdLst>
    <p:sldId id="302" r:id="rId3"/>
    <p:sldId id="258" r:id="rId4"/>
    <p:sldId id="332" r:id="rId5"/>
    <p:sldId id="773" r:id="rId6"/>
    <p:sldId id="628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815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809" r:id="rId44"/>
    <p:sldId id="810" r:id="rId45"/>
    <p:sldId id="811" r:id="rId46"/>
    <p:sldId id="812" r:id="rId47"/>
    <p:sldId id="813" r:id="rId48"/>
    <p:sldId id="814" r:id="rId49"/>
    <p:sldId id="816" r:id="rId50"/>
    <p:sldId id="521" r:id="rId5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21088" autoAdjust="0"/>
    <p:restoredTop sz="90909" autoAdjust="0"/>
  </p:normalViewPr>
  <p:slideViewPr>
    <p:cSldViewPr>
      <p:cViewPr varScale="1">
        <p:scale>
          <a:sx n="81" d="100"/>
          <a:sy n="81" d="100"/>
        </p:scale>
        <p:origin x="-1992" y="-90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/49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2" y="4286250"/>
            <a:ext cx="6461893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800" dirty="0" smtClean="0"/>
              <a:t> </a:t>
            </a:r>
            <a:r>
              <a:rPr lang="en-US" altLang="ko-KR" sz="2800" dirty="0" smtClean="0"/>
              <a:t>ATmega128 </a:t>
            </a:r>
            <a:r>
              <a:rPr lang="ko-KR" altLang="en-US" sz="2800" dirty="0" smtClean="0"/>
              <a:t>디지털 </a:t>
            </a:r>
            <a:r>
              <a:rPr lang="en-US" altLang="ko-KR" sz="2800" dirty="0" smtClean="0"/>
              <a:t>I/O </a:t>
            </a:r>
            <a:r>
              <a:rPr lang="ko-KR" altLang="en-US" sz="2800" dirty="0" smtClean="0"/>
              <a:t>인터페이스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600" kern="0" dirty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저자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이상설 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(slee@wku.ac.kr)</a:t>
            </a: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소속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원광대학교 전기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·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정보통신공학부</a:t>
            </a: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42635"/>
            <a:ext cx="5256584" cy="265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53262"/>
            <a:ext cx="8352928" cy="20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2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13470"/>
            <a:ext cx="5472609" cy="25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94" y="4403783"/>
            <a:ext cx="8295778" cy="197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결과 및 고찰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특성과 측정값을 고려하여 어떤 회로가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 적합한지 판단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3"/>
            <a:ext cx="8136904" cy="17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구동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</a:t>
            </a:r>
            <a:r>
              <a:rPr lang="en-US" altLang="ko-KR" dirty="0" smtClean="0">
                <a:solidFill>
                  <a:srgbClr val="C00000"/>
                </a:solidFill>
              </a:rPr>
              <a:t>4-2)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858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en-US" altLang="ko-KR" dirty="0" smtClean="0"/>
              <a:t>53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단위로 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PA0~PA7, PB0 ~PB7, PC0~PC7, PD0~PD7, PE0~PE7, PF0~PF7, PG0~PG4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4002" y="1875646"/>
            <a:ext cx="46085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논리값과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회로에서 디지털 전압레벨로 변환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ATmega128 </a:t>
            </a:r>
            <a:r>
              <a:rPr lang="ko-KR" altLang="en-US" dirty="0" smtClean="0"/>
              <a:t>입력 핀을 통해 내부 논리값</a:t>
            </a:r>
            <a:r>
              <a:rPr lang="en-US" altLang="ko-KR" dirty="0" smtClean="0"/>
              <a:t>(1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으로 읽힘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ko-KR" altLang="en-US" dirty="0" smtClean="0"/>
              <a:t>출력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수행 결과로 얻은 논리값은 디지털 전압레벨로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신호로 적은 전력이 필요한 외부 장치를 직접 구동 가능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ATmega128</a:t>
            </a:r>
            <a:r>
              <a:rPr lang="ko-KR" altLang="en-US" dirty="0" smtClean="0"/>
              <a:t>의 논리값과 디지털 출력 및 입력전압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09344"/>
            <a:ext cx="5400600" cy="511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5[V] </a:t>
            </a:r>
            <a:r>
              <a:rPr lang="ko-KR" altLang="en-US" dirty="0" smtClean="0"/>
              <a:t>전원 사용 전압 사례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논리값 출력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4.0[V] </a:t>
            </a:r>
            <a:r>
              <a:rPr lang="ko-KR" altLang="en-US" dirty="0" smtClean="0">
                <a:solidFill>
                  <a:srgbClr val="C00000"/>
                </a:solidFill>
              </a:rPr>
              <a:t>이상</a:t>
            </a:r>
            <a:r>
              <a:rPr lang="ko-KR" altLang="en-US" dirty="0" smtClean="0"/>
              <a:t>의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r>
              <a:rPr lang="en-US" altLang="ko-KR" dirty="0" smtClean="0"/>
              <a:t>0 : </a:t>
            </a:r>
            <a:r>
              <a:rPr lang="ko-KR" altLang="en-US" dirty="0" smtClean="0">
                <a:solidFill>
                  <a:srgbClr val="C00000"/>
                </a:solidFill>
              </a:rPr>
              <a:t>아무리 높아도 </a:t>
            </a:r>
            <a:r>
              <a:rPr lang="en-US" altLang="ko-KR" dirty="0" smtClean="0">
                <a:solidFill>
                  <a:srgbClr val="C00000"/>
                </a:solidFill>
              </a:rPr>
              <a:t>0.7[V]</a:t>
            </a:r>
            <a:r>
              <a:rPr lang="ko-KR" altLang="en-US" dirty="0" smtClean="0">
                <a:solidFill>
                  <a:srgbClr val="C00000"/>
                </a:solidFill>
              </a:rPr>
              <a:t> 넘지 않는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endParaRPr lang="en-US" altLang="ko-KR" u="sng" dirty="0" smtClean="0"/>
          </a:p>
          <a:p>
            <a:pPr lvl="3"/>
            <a:r>
              <a:rPr lang="ko-KR" altLang="en-US" dirty="0" smtClean="0"/>
              <a:t>논리값 인식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3.0[V] </a:t>
            </a:r>
            <a:r>
              <a:rPr lang="ko-KR" altLang="en-US" dirty="0" smtClean="0">
                <a:solidFill>
                  <a:srgbClr val="C00000"/>
                </a:solidFill>
              </a:rPr>
              <a:t>이상의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r>
              <a:rPr lang="en-US" altLang="ko-KR" dirty="0" smtClean="0"/>
              <a:t>0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아무리 커도 </a:t>
            </a:r>
            <a:r>
              <a:rPr lang="en-US" altLang="ko-KR" dirty="0" smtClean="0">
                <a:solidFill>
                  <a:srgbClr val="C00000"/>
                </a:solidFill>
              </a:rPr>
              <a:t>1.0[V] </a:t>
            </a:r>
            <a:r>
              <a:rPr lang="ko-KR" altLang="en-US" dirty="0" smtClean="0">
                <a:solidFill>
                  <a:srgbClr val="C00000"/>
                </a:solidFill>
              </a:rPr>
              <a:t>이하의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잡음여유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최소전압과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인식되는 최소전압 차</a:t>
            </a:r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을 출력할 때의 최소 전압 </a:t>
            </a:r>
            <a:r>
              <a:rPr lang="en-US" altLang="ko-KR" dirty="0" smtClean="0"/>
              <a:t>: 4.0[V]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인식되는 최소 전압 </a:t>
            </a:r>
            <a:r>
              <a:rPr lang="en-US" altLang="ko-KR" dirty="0" smtClean="0"/>
              <a:t>: 3.0[V]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4.0[V] – 3.0[V] = 1.0[V]</a:t>
            </a:r>
          </a:p>
          <a:p>
            <a:pPr lvl="4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 대한 잡음여유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을 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최대전압과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인식되는 최대전압의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을 출력할 때의 최대 전압 </a:t>
            </a:r>
            <a:r>
              <a:rPr lang="en-US" altLang="ko-KR" dirty="0" smtClean="0"/>
              <a:t>: 1.0[V]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으로 인식되는 최대 전압 </a:t>
            </a:r>
            <a:r>
              <a:rPr lang="en-US" altLang="ko-KR" dirty="0" smtClean="0"/>
              <a:t>: 0.7[V]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1.0[V] – 0.7[V] = 0.3[V]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전기적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ATmega128 I/O </a:t>
            </a:r>
            <a:r>
              <a:rPr lang="ko-KR" altLang="en-US" dirty="0" smtClean="0"/>
              <a:t>핀의 전류 특성 비교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외부 장치 구동을 위해 일반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보다 더 큰 전류를 공급하거나 흡수 필요</a:t>
            </a:r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866" y="2353998"/>
            <a:ext cx="7344816" cy="35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358188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800" dirty="0" smtClean="0"/>
              <a:t>디지털 정보 전달을 위한 전기신호와 외부 장치 구동을 위한 구동 전기신호의 차이를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TTL(Transistor-Transistor-Logic) IC</a:t>
            </a:r>
            <a:r>
              <a:rPr lang="ko-KR" altLang="en-US" sz="1800" dirty="0" smtClean="0"/>
              <a:t>를 이용하여 </a:t>
            </a:r>
            <a:r>
              <a:rPr lang="en-US" altLang="ko-KR" sz="1800" dirty="0" smtClean="0"/>
              <a:t>LED</a:t>
            </a:r>
            <a:r>
              <a:rPr lang="ko-KR" altLang="en-US" sz="1800" dirty="0" smtClean="0"/>
              <a:t>를 구동하기 위한 전기적</a:t>
            </a:r>
            <a:r>
              <a:rPr lang="en-US" altLang="ko-KR" sz="1800" dirty="0" smtClean="0"/>
              <a:t>․</a:t>
            </a:r>
            <a:r>
              <a:rPr lang="ko-KR" altLang="en-US" sz="1800" dirty="0" smtClean="0"/>
              <a:t>광학적 특성을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핀으로 논리값을 외부로 </a:t>
            </a:r>
            <a:r>
              <a:rPr lang="ko-KR" altLang="en-US" sz="1800" dirty="0" err="1" smtClean="0"/>
              <a:t>입출력할</a:t>
            </a:r>
            <a:r>
              <a:rPr lang="ko-KR" altLang="en-US" sz="1800" dirty="0" smtClean="0"/>
              <a:t> 때 디지털 전압레벨과의 관계를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핀의 전기적 특성을 이해하고</a:t>
            </a:r>
            <a:r>
              <a:rPr lang="en-US" altLang="ko-KR" sz="1800" dirty="0" smtClean="0"/>
              <a:t>, LED</a:t>
            </a:r>
            <a:r>
              <a:rPr lang="ko-KR" altLang="en-US" sz="1800" dirty="0" smtClean="0"/>
              <a:t>를 연결하여 광속 발산을 위한 구동 방법을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핀을 이용한 레지스터 설정 방법을 이해하고</a:t>
            </a:r>
            <a:r>
              <a:rPr lang="en-US" altLang="ko-KR" sz="1800" dirty="0" smtClean="0"/>
              <a:t>, B</a:t>
            </a:r>
            <a:r>
              <a:rPr lang="ko-KR" altLang="en-US" sz="1800" dirty="0" smtClean="0"/>
              <a:t>포트의 </a:t>
            </a:r>
            <a:r>
              <a:rPr lang="en-US" altLang="ko-KR" sz="1800" dirty="0" smtClean="0"/>
              <a:t>LED </a:t>
            </a:r>
            <a:r>
              <a:rPr lang="ko-KR" altLang="en-US" sz="1800" dirty="0" smtClean="0"/>
              <a:t>점멸 방법을 실험을 통해 알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디지털 </a:t>
            </a:r>
            <a:r>
              <a:rPr lang="en-US" altLang="ko-KR" sz="1800" dirty="0" smtClean="0"/>
              <a:t>I/O</a:t>
            </a:r>
            <a:r>
              <a:rPr lang="ko-KR" altLang="en-US" sz="1800" dirty="0" smtClean="0"/>
              <a:t>의 특정 핀을 통해 논리값을 입출력하기 위한 비트 </a:t>
            </a:r>
            <a:r>
              <a:rPr lang="ko-KR" altLang="en-US" sz="1800" dirty="0" err="1" smtClean="0"/>
              <a:t>매스킹</a:t>
            </a:r>
            <a:r>
              <a:rPr lang="ko-KR" altLang="en-US" sz="1800" dirty="0" smtClean="0"/>
              <a:t> 방법을 알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전류 특성 비교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HIGH </a:t>
            </a:r>
            <a:r>
              <a:rPr lang="ko-KR" altLang="en-US" dirty="0" smtClean="0"/>
              <a:t>전압레벨이 출력될 때 방출되는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 		: 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 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</a:p>
          <a:p>
            <a:pPr lvl="4"/>
            <a:endParaRPr lang="en-US" altLang="ko-KR" dirty="0" smtClean="0"/>
          </a:p>
          <a:p>
            <a:pPr lvl="3"/>
            <a:r>
              <a:rPr lang="en-US" altLang="ko-KR" dirty="0" smtClean="0"/>
              <a:t>LOW </a:t>
            </a:r>
            <a:r>
              <a:rPr lang="ko-KR" altLang="en-US" dirty="0" smtClean="0"/>
              <a:t>전압레벨이 출력될 때 흡수되는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		: 8[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HIGH </a:t>
            </a:r>
            <a:r>
              <a:rPr lang="ko-KR" altLang="en-US" dirty="0" smtClean="0"/>
              <a:t>전압레벨로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켤 수 있는 회로 비교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65734"/>
            <a:ext cx="4824536" cy="378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5536" y="5403557"/>
            <a:ext cx="835292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※ TTL IC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규격표의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0.4[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전류로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LED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구동이 어려움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  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출력 전류는 규격을 초과한 수 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전류가 방출될 수 있음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출력 핀 모델링 특성과 실제 특성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핀의 </a:t>
            </a:r>
            <a:r>
              <a:rPr lang="ko-KR" altLang="en-US" dirty="0" err="1" smtClean="0"/>
              <a:t>테브낭</a:t>
            </a:r>
            <a:r>
              <a:rPr lang="ko-KR" altLang="en-US" dirty="0" smtClean="0"/>
              <a:t> 등가회로 모델링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테브낭</a:t>
            </a:r>
            <a:r>
              <a:rPr lang="ko-KR" altLang="en-US" dirty="0" smtClean="0"/>
              <a:t> 등가회로의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5[V], </a:t>
            </a:r>
            <a:r>
              <a:rPr lang="en-US" altLang="ko-KR" dirty="0" err="1" smtClean="0"/>
              <a:t>Z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25[Ω]</a:t>
            </a:r>
            <a:r>
              <a:rPr lang="ko-KR" altLang="en-US" dirty="0" smtClean="0"/>
              <a:t>로 가정한 특성곡선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9592" y="2018884"/>
            <a:ext cx="7292499" cy="2377042"/>
            <a:chOff x="899592" y="1483751"/>
            <a:chExt cx="8097302" cy="252131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3837832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276" y="1483751"/>
              <a:ext cx="26384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895" y="3027544"/>
              <a:ext cx="3428999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18" y="2091441"/>
              <a:ext cx="2809875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3"/>
            <a:r>
              <a:rPr lang="ko-KR" altLang="en-US" dirty="0" smtClean="0"/>
              <a:t>실제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특성곡선과 비교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9149"/>
            <a:ext cx="3910849" cy="30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585" y="1661404"/>
            <a:ext cx="4176464" cy="302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최대 절대 정격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정격</a:t>
            </a:r>
            <a:r>
              <a:rPr lang="en-US" altLang="ko-KR" dirty="0" smtClean="0"/>
              <a:t>(Rating)</a:t>
            </a:r>
            <a:r>
              <a:rPr lang="ko-KR" altLang="en-US" dirty="0" smtClean="0"/>
              <a:t>으로 제시하는 값은 그 범위 안에서 사용할 수 있으며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제조 회사에서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절대 정격은 어떤 경우에서도 꼭 지켜야 하는 엄격한 정격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96" y="2637178"/>
            <a:ext cx="8136904" cy="34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전기적 특성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약 </a:t>
            </a:r>
            <a:r>
              <a:rPr lang="en-US" altLang="ko-KR" dirty="0" smtClean="0"/>
              <a:t>500[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이하 소비 전력에서 일반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보다 밝은 빛을 방출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08" y="1916832"/>
            <a:ext cx="7848872" cy="357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750746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핀을 이용한 </a:t>
            </a: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구동 </a:t>
            </a:r>
            <a:r>
              <a:rPr lang="ko-KR" altLang="en-US" dirty="0" err="1" smtClean="0"/>
              <a:t>저항값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HW321A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4.2[lm]</a:t>
            </a:r>
            <a:r>
              <a:rPr lang="ko-KR" altLang="en-US" dirty="0" smtClean="0"/>
              <a:t>의 광속을 발산하기 위한 회로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저항값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HW321A</a:t>
            </a:r>
            <a:r>
              <a:rPr lang="ko-KR" altLang="en-US" dirty="0" smtClean="0"/>
              <a:t>의 전류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상대광속 특성곡선과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 참조</a:t>
            </a:r>
          </a:p>
          <a:p>
            <a:pPr marL="439420" lvl="3" indent="0">
              <a:buNone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39812"/>
            <a:ext cx="5639769" cy="16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원하는 밝기를 내기 위해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 흘러야 할 전류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ko-KR" altLang="en-US" dirty="0" smtClean="0"/>
              <a:t>전류와 상대광속과의 특성 그래프에서 원하는 전류 확인 </a:t>
            </a:r>
            <a:r>
              <a:rPr lang="en-US" altLang="ko-KR" dirty="0" smtClean="0"/>
              <a:t>: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HW321A</a:t>
            </a:r>
            <a:r>
              <a:rPr lang="ko-KR" altLang="en-US" dirty="0" smtClean="0"/>
              <a:t>의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흐를 때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전압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방출될 때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저항 양단의 전압강하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과 저항값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4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00" y="5861912"/>
            <a:ext cx="3653628" cy="39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17896"/>
            <a:ext cx="2908895" cy="6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371912" cy="576064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실제 저항 선택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꼭 맞는 저항이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근사한 저항 사용 </a:t>
            </a:r>
            <a:r>
              <a:rPr lang="en-US" altLang="ko-KR" dirty="0" smtClean="0"/>
              <a:t>: </a:t>
            </a:r>
            <a:r>
              <a:rPr lang="el-GR" altLang="ko-KR" dirty="0" smtClean="0"/>
              <a:t>60[Ω]</a:t>
            </a:r>
            <a:r>
              <a:rPr lang="ko-KR" altLang="en-US" dirty="0" smtClean="0"/>
              <a:t>을 선택할 때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</a:t>
            </a:r>
            <a:r>
              <a:rPr lang="ko-KR" altLang="en-US" dirty="0" smtClean="0">
                <a:solidFill>
                  <a:srgbClr val="C00000"/>
                </a:solidFill>
              </a:rPr>
              <a:t>저항 오차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정밀 저항을 선택했을 때 소비 전력 계산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LED</a:t>
            </a:r>
            <a:r>
              <a:rPr lang="ko-KR" altLang="en-US" dirty="0" smtClean="0"/>
              <a:t>의 소비 전력은 </a:t>
            </a:r>
            <a:r>
              <a:rPr lang="en-US" altLang="ko-KR" dirty="0" smtClean="0"/>
              <a:t>65[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로서 최대 절대 정격의 소비전력 안에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저항의 소비 전력은 </a:t>
            </a:r>
            <a:r>
              <a:rPr lang="en-US" altLang="ko-KR" dirty="0" smtClean="0"/>
              <a:t>25[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정격이 </a:t>
            </a:r>
            <a:r>
              <a:rPr lang="en-US" altLang="ko-KR" dirty="0" smtClean="0"/>
              <a:t>1/8[W] </a:t>
            </a:r>
            <a:r>
              <a:rPr lang="ko-KR" altLang="en-US" dirty="0" smtClean="0"/>
              <a:t>저항소자 선택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r>
              <a:rPr lang="el-GR" altLang="ko-KR" dirty="0" smtClean="0"/>
              <a:t>60[Ω]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근사 저항으로 계산된 소비 전력과 오차는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573" y="3140968"/>
            <a:ext cx="3108027" cy="2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533" y="3789040"/>
            <a:ext cx="40236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282" y="1834550"/>
            <a:ext cx="2493838" cy="5873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I/O </a:t>
            </a:r>
            <a:r>
              <a:rPr lang="ko-KR" altLang="en-US" dirty="0" smtClean="0"/>
              <a:t>핀의 구조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의 디지털 입출력을 위한 핀 구조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140" y="1875646"/>
            <a:ext cx="57796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536" y="1285875"/>
            <a:ext cx="8748464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외부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핀을 이용한 논리값의 외부 입출력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포트 구성과 레지스터를 이용한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점멸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방향 설정을 위한 레지스터 비트명과 신호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출력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정상적으로 동작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PORTxn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 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</a:t>
            </a:r>
            <a:r>
              <a:rPr lang="ko-KR" altLang="en-US" dirty="0" smtClean="0"/>
              <a:t> 값이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출력</a:t>
            </a:r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7"/>
            <a:ext cx="820534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입력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고저항</a:t>
            </a:r>
            <a:r>
              <a:rPr lang="en-US" altLang="ko-KR" dirty="0" smtClean="0"/>
              <a:t>(High-impedance)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핀의 디지털 전압레벨은 </a:t>
            </a:r>
            <a:r>
              <a:rPr lang="ko-KR" altLang="en-US" dirty="0" err="1" smtClean="0"/>
              <a:t>슈미트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버퍼를 통해 잡음에 둔감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읽는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데이터 버스로 입력</a:t>
            </a:r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ON</a:t>
            </a:r>
            <a:r>
              <a:rPr lang="ko-KR" altLang="en-US" dirty="0" smtClean="0"/>
              <a:t>되어 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되어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역할과 포트 구성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방향 레지스터</a:t>
            </a:r>
            <a:r>
              <a:rPr lang="en-US" altLang="ko-KR" dirty="0" smtClean="0"/>
              <a:t>(Data Direction Register)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포트에 포함된 핀의 입출력 방향 결정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포트에 대한 데이터 레지스터</a:t>
            </a:r>
            <a:r>
              <a:rPr lang="en-US" altLang="ko-KR" dirty="0" smtClean="0"/>
              <a:t>(Data Register)</a:t>
            </a:r>
          </a:p>
          <a:p>
            <a:pPr lvl="3"/>
            <a:r>
              <a:rPr lang="ko-KR" altLang="en-US" dirty="0" smtClean="0"/>
              <a:t>출력 방향일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논리값을 디지털 전압레벨로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이 되어 핀이 입력 방향일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ATmega128 </a:t>
            </a:r>
            <a:r>
              <a:rPr lang="ko-KR" altLang="en-US" dirty="0" smtClean="0"/>
              <a:t>내부에서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핀 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핀이 입력 방향일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핀의 디지털 전압레벨을 논리값으로 읽음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레지스터와 포트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53</a:t>
            </a:r>
            <a:r>
              <a:rPr lang="ko-KR" altLang="en-US" dirty="0" smtClean="0"/>
              <a:t>개 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과 연결된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버스와 연결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포트에서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포트까지는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비트로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</a:t>
            </a:r>
            <a:r>
              <a:rPr lang="ko-KR" altLang="en-US" dirty="0" smtClean="0"/>
              <a:t>포트는 하위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비트만 사용할 수 있게 구성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11" y="2914670"/>
            <a:ext cx="8215213" cy="36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최초 설정은 모두 입력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입력인 상황에서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핀은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않은 </a:t>
            </a:r>
            <a:r>
              <a:rPr lang="ko-KR" altLang="en-US" dirty="0" err="1" smtClean="0"/>
              <a:t>고저항</a:t>
            </a:r>
            <a:r>
              <a:rPr lang="en-US" altLang="ko-KR" dirty="0" smtClean="0"/>
              <a:t>(High-impedance)</a:t>
            </a:r>
            <a:r>
              <a:rPr lang="ko-KR" altLang="en-US" dirty="0" smtClean="0"/>
              <a:t>인 입력 핀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인가되는 초기 전압은 예측할 수 없어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N/A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6794" y="2924944"/>
            <a:ext cx="4993478" cy="37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입출력 방향 설정과 논리값 출력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출력 핀 설정과 논리값을 디지털 전압레벨로 출력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33600"/>
            <a:ext cx="5505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입력 핀 설정과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전압레벨을 논리값으로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핀의 전압레벨 검사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HIGH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 아닌 값</a:t>
            </a:r>
            <a:r>
              <a:rPr lang="en-US" altLang="ko-KR" dirty="0" smtClean="0"/>
              <a:t>(TRUE)</a:t>
            </a:r>
          </a:p>
          <a:p>
            <a:pPr lvl="4"/>
            <a:r>
              <a:rPr lang="en-US" altLang="ko-KR" dirty="0" smtClean="0"/>
              <a:t>LOW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0(FALSE)</a:t>
            </a:r>
          </a:p>
          <a:p>
            <a:pPr lvl="4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67066"/>
            <a:ext cx="476813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7423" y="5589240"/>
            <a:ext cx="20947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#include &lt;</a:t>
            </a:r>
            <a:r>
              <a:rPr lang="en-US" altLang="ko-KR" dirty="0" err="1" smtClean="0"/>
              <a:t>avr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문장을 프로그램 앞에 넣어 정의된 레이블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같은 상수로 정의 되어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간단히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으로 사용해도 무방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30" y="2307694"/>
            <a:ext cx="78880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입출력을 위한 비트 </a:t>
            </a:r>
            <a:r>
              <a:rPr lang="ko-KR" altLang="en-US" dirty="0" err="1" smtClean="0"/>
              <a:t>매스킹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비트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2815562" cy="7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23528" y="3140968"/>
            <a:ext cx="8064896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출력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PA7, PA6, PA5, PA4 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PA3, PA2, PA1, PA0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하나 또는 두 핀만의 방향을 설정하려고 해도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비트 모두 설정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다른 비트들보다 앞서 설정된 정보 추적이 필요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가독성이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떨어짐</a:t>
            </a:r>
          </a:p>
          <a:p>
            <a:pPr marL="365125" lvl="1" indent="-36512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Font typeface="Wingdings" pitchFamily="2" charset="2"/>
              <a:buChar char=""/>
              <a:defRPr/>
            </a:pPr>
            <a:endParaRPr kumimoji="0" lang="en-US" altLang="ko-KR" sz="2200" dirty="0" smtClean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비트 명칭과 비트 연산을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다른 비트와 상관없이 비트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비트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만들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 비트 설정을 추적할 필요가 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 </a:t>
            </a:r>
            <a:r>
              <a:rPr lang="ko-KR" altLang="en-US" dirty="0" smtClean="0"/>
              <a:t>언어 실행 순서에 따라 연산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</a:t>
            </a:r>
          </a:p>
          <a:p>
            <a:pPr lvl="3">
              <a:buNone/>
            </a:pPr>
            <a:r>
              <a:rPr lang="en-US" altLang="ko-KR" dirty="0" smtClean="0"/>
              <a:t>     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94949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27584" y="3559299"/>
            <a:ext cx="7787228" cy="2245965"/>
            <a:chOff x="848132" y="3353548"/>
            <a:chExt cx="7787228" cy="2245965"/>
          </a:xfrm>
        </p:grpSpPr>
        <p:sp>
          <p:nvSpPr>
            <p:cNvPr id="10" name="직사각형 9"/>
            <p:cNvSpPr/>
            <p:nvPr/>
          </p:nvSpPr>
          <p:spPr>
            <a:xfrm>
              <a:off x="848132" y="509580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❷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9398" y="3759244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❶</a:t>
              </a:r>
              <a:endParaRPr lang="ko-KR" altLang="en-US" sz="2000" dirty="0"/>
            </a:p>
          </p:txBody>
        </p:sp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4559" y="3353548"/>
              <a:ext cx="7128793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426" y="4663410"/>
              <a:ext cx="7187934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정보와 디지털 </a:t>
            </a:r>
            <a:r>
              <a:rPr lang="en-US" altLang="ko-KR" dirty="0" smtClean="0"/>
              <a:t>IC</a:t>
            </a:r>
          </a:p>
          <a:p>
            <a:pPr lvl="2"/>
            <a:r>
              <a:rPr lang="ko-KR" altLang="en-US" dirty="0" smtClean="0"/>
              <a:t>사칙연산 식에 숫자를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논리연산 식에 논리 값을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방범창살이 정상이고 유리창이 열려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침입은 감지되지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37643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23528" y="321297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사례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 40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인승 버스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대에 승차할 수 있는 최대 인원은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320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26" y="4221088"/>
            <a:ext cx="6393854" cy="143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r>
              <a:rPr lang="ko-KR" altLang="en-US" dirty="0" smtClean="0"/>
              <a:t>❸</a:t>
            </a: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0134" y="1268760"/>
            <a:ext cx="8140024" cy="4432809"/>
            <a:chOff x="640134" y="1268760"/>
            <a:chExt cx="8140024" cy="443280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5" y="1268760"/>
              <a:ext cx="7304503" cy="2093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134" y="3645023"/>
              <a:ext cx="8108330" cy="205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243969" y="4437112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4360" lvl="2" indent="0">
              <a:buNone/>
            </a:pPr>
            <a:r>
              <a:rPr lang="ko-KR" altLang="en-US" sz="1800" dirty="0" smtClean="0"/>
              <a:t>❹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설정 값 변경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324000" lvl="4" indent="0">
              <a:buNone/>
            </a:pPr>
            <a:r>
              <a:rPr lang="en-US" altLang="ko-KR" dirty="0" smtClean="0"/>
              <a:t>❶</a:t>
            </a:r>
            <a:r>
              <a:rPr lang="ko-KR" altLang="en-US" dirty="0" smtClean="0"/>
              <a:t> </a:t>
            </a:r>
            <a:r>
              <a:rPr lang="ko-KR" altLang="en-US" sz="1800" dirty="0" smtClean="0"/>
              <a:t>괄호부터 처리 </a:t>
            </a:r>
            <a:r>
              <a:rPr lang="en-US" altLang="ko-KR" sz="1800" dirty="0" smtClean="0"/>
              <a:t>PORTA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0xF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AND</a:t>
            </a:r>
            <a:r>
              <a:rPr lang="ko-KR" altLang="en-US" sz="1800" dirty="0" smtClean="0"/>
              <a:t>시켜 </a:t>
            </a:r>
            <a:r>
              <a:rPr lang="en-US" altLang="ko-KR" sz="1800" dirty="0" smtClean="0"/>
              <a:t>0 </a:t>
            </a:r>
            <a:r>
              <a:rPr lang="ko-KR" altLang="en-US" sz="1800" dirty="0" smtClean="0"/>
              <a:t>위치를 </a:t>
            </a:r>
            <a:r>
              <a:rPr lang="ko-KR" altLang="en-US" sz="1800" dirty="0" err="1" smtClean="0"/>
              <a:t>클리어함</a:t>
            </a:r>
            <a:endParaRPr lang="en-US" altLang="ko-KR" sz="1800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12777"/>
            <a:ext cx="3744415" cy="13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51520" y="5423277"/>
            <a:ext cx="191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4" eaLnBrk="0" hangingPunct="0">
              <a:spcBef>
                <a:spcPct val="20000"/>
              </a:spcBef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❷ 1 &lt;&lt; PA7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1045" y="3284984"/>
            <a:ext cx="7623323" cy="3240360"/>
            <a:chOff x="261045" y="3284984"/>
            <a:chExt cx="7623323" cy="3240360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66141" y="5157192"/>
              <a:ext cx="5392341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6101" y="3284984"/>
              <a:ext cx="5688632" cy="179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261045" y="6114782"/>
              <a:ext cx="1829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24000" lvl="4" eaLnBrk="0" hangingPunct="0">
                <a:spcBef>
                  <a:spcPct val="20000"/>
                </a:spcBef>
              </a:pPr>
              <a:r>
                <a:rPr kumimoji="0" lang="en-US" altLang="ko-KR" sz="18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❸ 1 &lt;&lt; PA6</a:t>
              </a: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66141" y="5805264"/>
              <a:ext cx="541822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324000" lvl="4" indent="0">
              <a:buNone/>
            </a:pPr>
            <a:r>
              <a:rPr lang="en-US" altLang="ko-KR" sz="1800" dirty="0" smtClean="0"/>
              <a:t>❹ (PORTA &amp; 0xF) | 1 &lt;&lt; PA7 | 1 &lt;&lt; PA6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PORTA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중 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PA7, PA6, PA5, PA4 </a:t>
            </a:r>
            <a:r>
              <a:rPr lang="ko-KR" altLang="en-US" dirty="0" smtClean="0"/>
              <a:t>핀만 갱신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갱신 전압레벨은 </a:t>
            </a:r>
            <a:r>
              <a:rPr lang="en-US" altLang="ko-KR" dirty="0" smtClean="0"/>
              <a:t>HIGH, HIGH, LOW, LOW</a:t>
            </a:r>
          </a:p>
          <a:p>
            <a:pPr lvl="4"/>
            <a:r>
              <a:rPr lang="en-US" altLang="ko-KR" dirty="0" smtClean="0"/>
              <a:t>PA3, PA2, PA1, PA0</a:t>
            </a:r>
            <a:r>
              <a:rPr lang="ko-KR" altLang="en-US" dirty="0" smtClean="0"/>
              <a:t>는 출력값이 변하지 않음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96005"/>
            <a:ext cx="6768752" cy="21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논리값을 입력하는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두 핀의 디지털 전압레벨을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하위 두 비트로 입력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❶ DDRA = DDRA &amp; ~(1 &lt;&lt; PA7) &amp; ~(1 &lt;&lt; PA6);</a:t>
            </a:r>
          </a:p>
          <a:p>
            <a:pPr lvl="4"/>
            <a:r>
              <a:rPr lang="en-US" altLang="ko-KR" dirty="0" smtClean="0"/>
              <a:t>A</a:t>
            </a:r>
            <a:r>
              <a:rPr lang="ko-KR" altLang="en-US" dirty="0" smtClean="0"/>
              <a:t>포트의 </a:t>
            </a:r>
            <a:r>
              <a:rPr lang="en-US" altLang="ko-KR" dirty="0" smtClean="0"/>
              <a:t>PA7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PA6 </a:t>
            </a:r>
            <a:r>
              <a:rPr lang="ko-KR" altLang="en-US" dirty="0" smtClean="0"/>
              <a:t>핀은 입력 방향으로 설정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❷ PINA &gt;&gt; PA6</a:t>
            </a:r>
          </a:p>
          <a:p>
            <a:pPr lvl="4"/>
            <a:r>
              <a:rPr lang="en-US" altLang="ko-KR" dirty="0" smtClean="0"/>
              <a:t>&gt;&gt;</a:t>
            </a:r>
            <a:r>
              <a:rPr lang="ko-KR" altLang="en-US" dirty="0" smtClean="0"/>
              <a:t>의 논리 천이 동작이 </a:t>
            </a:r>
            <a:r>
              <a:rPr lang="en-US" altLang="ko-KR" dirty="0" smtClean="0"/>
              <a:t>PA6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수행될 때 최상위 비트는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채워짐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value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핀의 논리값을 하위 비트로 갖게 됨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48209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6814718" cy="14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디지털 전압레벨 판정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문에서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거짓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아니면 참으로 판별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아니므로 참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거짓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502415" cy="12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500" y="3468030"/>
            <a:ext cx="6439272" cy="1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에 연결된 회로의 디지털 입출력 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입출력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비트 명칭을 사용한 핀 방향 설정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3"/>
            <a:ext cx="4536504" cy="33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1950164"/>
            <a:ext cx="1800199" cy="47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877272"/>
            <a:ext cx="5845472" cy="48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포트에 연결된 스위치와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이용하여 입출력 동작 수행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스위치가 눌릴 때 </a:t>
            </a:r>
            <a:r>
              <a:rPr lang="en-US" altLang="ko-KR" dirty="0" smtClean="0"/>
              <a:t>LED ON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S0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D0, D1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S1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S2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스위치 동작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눌리지 않으면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눌리면 </a:t>
            </a:r>
            <a:r>
              <a:rPr lang="en-US" altLang="ko-KR" dirty="0" smtClean="0"/>
              <a:t>LOW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marL="439420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6"/>
            <a:ext cx="532450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내용 개체 틀 6"/>
          <p:cNvGrpSpPr>
            <a:grpSpLocks noGrp="1"/>
          </p:cNvGrpSpPr>
          <p:nvPr>
            <p:ph sz="quarter" idx="10"/>
          </p:nvPr>
        </p:nvGrpSpPr>
        <p:grpSpPr>
          <a:xfrm>
            <a:off x="356444" y="1024656"/>
            <a:ext cx="8563420" cy="5500688"/>
            <a:chOff x="323528" y="392112"/>
            <a:chExt cx="8722559" cy="59363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2112"/>
              <a:ext cx="2272706" cy="280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04663"/>
              <a:ext cx="4608512" cy="59237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6796" y="3212976"/>
              <a:ext cx="1776805" cy="39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latin typeface="+mn-ea"/>
                  <a:ea typeface="+mn-ea"/>
                </a:rPr>
                <a:t>&lt;</a:t>
              </a:r>
              <a:r>
                <a:rPr lang="ko-KR" altLang="en-US" sz="1800" dirty="0" smtClean="0">
                  <a:latin typeface="+mn-ea"/>
                  <a:ea typeface="+mn-ea"/>
                </a:rPr>
                <a:t>레이블 정의</a:t>
              </a:r>
              <a:r>
                <a:rPr lang="en-US" altLang="ko-KR" sz="1800" dirty="0" smtClean="0">
                  <a:latin typeface="+mn-ea"/>
                  <a:ea typeface="+mn-ea"/>
                </a:rPr>
                <a:t>&gt;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131840" y="1196752"/>
              <a:ext cx="583264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80312" y="620688"/>
              <a:ext cx="1665775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출력 핀 결정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나머지는 입력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851920" y="1916832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80312" y="1340768"/>
              <a:ext cx="1126954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S0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스위치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눌리면 참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51920" y="2204864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80312" y="1918573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켬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51920" y="2697887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80312" y="2411596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끔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점멸 </a:t>
            </a:r>
            <a:r>
              <a:rPr lang="en-US" altLang="ko-KR" dirty="0" smtClean="0">
                <a:solidFill>
                  <a:srgbClr val="C00000"/>
                </a:solidFill>
              </a:rPr>
              <a:t>(video.zip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</a:t>
            </a:r>
            <a:r>
              <a:rPr lang="en-US" altLang="ko-KR" dirty="0" smtClean="0">
                <a:solidFill>
                  <a:srgbClr val="C00000"/>
                </a:solidFill>
              </a:rPr>
              <a:t>4-6)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581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디지털 정보 표현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숫자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진수 체계를 갖는 한정된 비트의 </a:t>
            </a:r>
            <a:r>
              <a:rPr lang="ko-KR" altLang="en-US" dirty="0" err="1" smtClean="0"/>
              <a:t>디지털값으로</a:t>
            </a:r>
            <a:r>
              <a:rPr lang="ko-KR" altLang="en-US" dirty="0" smtClean="0"/>
              <a:t> 변환된 정보</a:t>
            </a:r>
          </a:p>
          <a:p>
            <a:pPr lvl="3"/>
            <a:r>
              <a:rPr lang="ko-KR" altLang="en-US" dirty="0" smtClean="0"/>
              <a:t>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한정된 비트 크기의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진화된 코드로 변환된 정보</a:t>
            </a:r>
          </a:p>
          <a:p>
            <a:pPr lvl="3"/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샘플링 단위를 중심으로 해상도에 의해 제한된 비트 크기의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ko-KR" altLang="en-US" dirty="0" smtClean="0"/>
              <a:t>코딩 기법으로 변환된 정보</a:t>
            </a:r>
          </a:p>
          <a:p>
            <a:pPr lvl="3"/>
            <a:r>
              <a:rPr lang="ko-KR" altLang="en-US" dirty="0" smtClean="0"/>
              <a:t>논리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논리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참일 때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거짓일 때 </a:t>
            </a:r>
            <a:r>
              <a:rPr lang="en-US" altLang="ko-KR" dirty="0" smtClean="0"/>
              <a:t>0)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</a:p>
          <a:p>
            <a:pPr lvl="3"/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등을 디지털 정보화하고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내부에서 전기신호로 빠르게 처리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57638"/>
            <a:ext cx="6660232" cy="183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장치 인터페이스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/>
            <a:r>
              <a:rPr lang="ko-KR" altLang="en-US" dirty="0" smtClean="0"/>
              <a:t>디지털시스템의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사이는 빠른 디지털 정보 연산과 정보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고속의 저전력 신호 사용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디지털시스템의 계산 결과를 자연신호로 변환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연산 결과 정보를 구동 전기신호로 생활 자연현상에 적용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자연현상에 영향을 주기 위한 충분한 전기에너지로 변환하여 장치 구동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16" y="1484784"/>
            <a:ext cx="71091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정보 연산을 위한 </a:t>
            </a:r>
            <a:r>
              <a:rPr lang="en-US" altLang="ko-KR" dirty="0" smtClean="0"/>
              <a:t>NOT </a:t>
            </a:r>
            <a:r>
              <a:rPr lang="ko-KR" altLang="en-US" dirty="0" err="1" smtClean="0"/>
              <a:t>게이트의</a:t>
            </a:r>
            <a:r>
              <a:rPr lang="ko-KR" altLang="en-US" dirty="0" smtClean="0"/>
              <a:t> 전기적인 특징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구동하기에는 미흡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16[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 충분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5"/>
            <a:ext cx="6840760" cy="217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267" y="4607183"/>
            <a:ext cx="4176464" cy="9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전압의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- </a:t>
            </a:r>
            <a:r>
              <a:rPr lang="ko-KR" altLang="en-US" dirty="0" smtClean="0"/>
              <a:t>위치에 대한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위치의 전압 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위치의 전압이 더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- </a:t>
            </a:r>
            <a:r>
              <a:rPr lang="ko-KR" altLang="en-US" dirty="0" smtClean="0"/>
              <a:t>위치의 전압이 절댓값만큼 더 높음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전류의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방향과 같은 방향으로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반대 방향으로 절대값 만큼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화살표가 없을 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장치로 흘러 들어가는 양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절대값만큼 장치에서 흘러 나가는 양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217" y="2646437"/>
            <a:ext cx="2736304" cy="62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(1)  </a:t>
            </a:r>
            <a:r>
              <a:rPr lang="ko-KR" altLang="en-US" dirty="0" smtClean="0"/>
              <a:t>디지털 정보 전달과 처리에 적합한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소자를 구동할 수 있는지 확인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(2)  </a:t>
            </a: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공급 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전압 특성을 확인하여 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구동할 수 있는 회로 구성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13531</TotalTime>
  <Words>2051</Words>
  <Application>Microsoft Office PowerPoint</Application>
  <PresentationFormat>화면 슬라이드 쇼(4:3)</PresentationFormat>
  <Paragraphs>428</Paragraphs>
  <Slides>49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1_한빛마스터</vt:lpstr>
      <vt:lpstr>디자인 사용자 지정</vt:lpstr>
      <vt:lpstr> ATmega128 디지털 I/O 인터페이스</vt:lpstr>
      <vt:lpstr>학습목표</vt:lpstr>
      <vt:lpstr>목 차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06 B포트를 이용한 LED 점멸</vt:lpstr>
      <vt:lpstr>Section 06 B포트를 이용한 LED 점멸</vt:lpstr>
      <vt:lpstr>Section 06 B포트를 이용한 LED 점멸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고지연</cp:lastModifiedBy>
  <cp:revision>828</cp:revision>
  <dcterms:created xsi:type="dcterms:W3CDTF">1601-01-01T00:00:00Z</dcterms:created>
  <dcterms:modified xsi:type="dcterms:W3CDTF">2011-10-03T05:36:43Z</dcterms:modified>
</cp:coreProperties>
</file>