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31" r:id="rId3"/>
    <p:sldId id="271" r:id="rId4"/>
    <p:sldId id="272" r:id="rId5"/>
    <p:sldId id="273" r:id="rId6"/>
    <p:sldId id="274" r:id="rId7"/>
    <p:sldId id="275" r:id="rId8"/>
    <p:sldId id="276" r:id="rId9"/>
    <p:sldId id="290" r:id="rId10"/>
    <p:sldId id="291" r:id="rId11"/>
    <p:sldId id="277" r:id="rId12"/>
    <p:sldId id="294" r:id="rId13"/>
    <p:sldId id="297" r:id="rId14"/>
    <p:sldId id="299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10" r:id="rId23"/>
    <p:sldId id="292" r:id="rId24"/>
    <p:sldId id="287" r:id="rId25"/>
    <p:sldId id="332" r:id="rId26"/>
    <p:sldId id="288" r:id="rId27"/>
    <p:sldId id="283" r:id="rId28"/>
    <p:sldId id="333" r:id="rId29"/>
    <p:sldId id="311" r:id="rId30"/>
    <p:sldId id="312" r:id="rId31"/>
    <p:sldId id="313" r:id="rId32"/>
    <p:sldId id="314" r:id="rId33"/>
    <p:sldId id="317" r:id="rId34"/>
    <p:sldId id="315" r:id="rId35"/>
    <p:sldId id="316" r:id="rId36"/>
    <p:sldId id="318" r:id="rId37"/>
    <p:sldId id="319" r:id="rId38"/>
    <p:sldId id="320" r:id="rId39"/>
    <p:sldId id="321" r:id="rId40"/>
    <p:sldId id="334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68" autoAdjust="0"/>
  </p:normalViewPr>
  <p:slideViewPr>
    <p:cSldViewPr snapToGrid="0">
      <p:cViewPr varScale="1">
        <p:scale>
          <a:sx n="84" d="100"/>
          <a:sy n="84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77295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ated_recurrent_uni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407746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9634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292135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251848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199972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282845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519363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https://en.wikipedia.org/wiki/Long_short-term_memory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https://en.wikipedia.org/wiki/Gated_recurrent_unit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Reset gate: what to keep from hidden state. Input/output gate changed into x and 1-x.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44297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19455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54275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363932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236779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104940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23658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86837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7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8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recurrent-neural-networks-79e5eb8049c9" TargetMode="External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recurrent-neural-networks-79e5eb8049c9" TargetMode="External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towardsdatascience.com/illustrated-guide-to-recurrent-neural-networks-79e5eb8049c9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illustrated-guide-to-lstms-and-gru-s-a-step-by-step-explanation-44e9eb85bf2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/9781491924570/ch04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ep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Deep learning</a:t>
            </a:r>
          </a:p>
        </p:txBody>
      </p:sp>
      <p:sp>
        <p:nvSpPr>
          <p:cNvPr id="135" name="Regularisation &amp; Sequential modell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Sequential modelling</a:t>
            </a:r>
            <a:r>
              <a:rPr lang="en-US" dirty="0"/>
              <a:t> / RNNs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Which tas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task?</a:t>
            </a:r>
          </a:p>
        </p:txBody>
      </p:sp>
      <p:sp>
        <p:nvSpPr>
          <p:cNvPr id="414" name="Given a sequence we can try to solve many supervised learning tasks.…"/>
          <p:cNvSpPr txBox="1">
            <a:spLocks noGrp="1"/>
          </p:cNvSpPr>
          <p:nvPr>
            <p:ph type="body" sz="half" idx="1"/>
          </p:nvPr>
        </p:nvSpPr>
        <p:spPr>
          <a:xfrm>
            <a:off x="952500" y="2082800"/>
            <a:ext cx="5334000" cy="6794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322" indent="-298322" defTabSz="508254">
              <a:spcBef>
                <a:spcPts val="2700"/>
              </a:spcBef>
              <a:defRPr sz="2436"/>
            </a:pPr>
            <a:r>
              <a:rPr lang="en-US" dirty="0"/>
              <a:t>One-to-many</a:t>
            </a:r>
          </a:p>
          <a:p>
            <a:pPr marL="596645" lvl="1" indent="-298322" defTabSz="508254">
              <a:spcBef>
                <a:spcPts val="2700"/>
              </a:spcBef>
              <a:defRPr sz="2436"/>
            </a:pPr>
            <a:r>
              <a:rPr lang="en-US" dirty="0"/>
              <a:t>Classification</a:t>
            </a:r>
            <a:endParaRPr dirty="0"/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Automatic captioning</a:t>
            </a:r>
          </a:p>
        </p:txBody>
      </p:sp>
      <p:sp>
        <p:nvSpPr>
          <p:cNvPr id="415" name="Sequence"/>
          <p:cNvSpPr txBox="1"/>
          <p:nvPr/>
        </p:nvSpPr>
        <p:spPr>
          <a:xfrm>
            <a:off x="8490329" y="5280244"/>
            <a:ext cx="604333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Input</a:t>
            </a:r>
            <a:endParaRPr dirty="0"/>
          </a:p>
        </p:txBody>
      </p:sp>
      <p:sp>
        <p:nvSpPr>
          <p:cNvPr id="416" name="Network"/>
          <p:cNvSpPr/>
          <p:nvPr/>
        </p:nvSpPr>
        <p:spPr>
          <a:xfrm>
            <a:off x="7250065" y="4273550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Network</a:t>
            </a:r>
          </a:p>
        </p:txBody>
      </p:sp>
      <p:sp>
        <p:nvSpPr>
          <p:cNvPr id="417" name="Line"/>
          <p:cNvSpPr/>
          <p:nvPr/>
        </p:nvSpPr>
        <p:spPr>
          <a:xfrm flipV="1">
            <a:off x="8792495" y="49651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flipV="1">
            <a:off x="8792495" y="38729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Output"/>
          <p:cNvSpPr txBox="1"/>
          <p:nvPr/>
        </p:nvSpPr>
        <p:spPr>
          <a:xfrm>
            <a:off x="8402198" y="3458820"/>
            <a:ext cx="78059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pic>
        <p:nvPicPr>
          <p:cNvPr id="1026" name="Picture 2" descr="Cat lying on rice st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35" y="4892564"/>
            <a:ext cx="1891529" cy="12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&quot;Hi, hoe gaat het?"/>
          <p:cNvSpPr txBox="1"/>
          <p:nvPr/>
        </p:nvSpPr>
        <p:spPr>
          <a:xfrm>
            <a:off x="9573349" y="3447014"/>
            <a:ext cx="198612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Cat laying on straw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5595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model?</a:t>
            </a:r>
          </a:p>
        </p:txBody>
      </p:sp>
      <p:sp>
        <p:nvSpPr>
          <p:cNvPr id="426" name="Why not create a network which accepts multiple inputs at once?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6064430" cy="6286500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rPr dirty="0"/>
              <a:t>Why not </a:t>
            </a:r>
            <a:r>
              <a:rPr lang="en-US" dirty="0"/>
              <a:t>just a fully connected network</a:t>
            </a:r>
            <a:r>
              <a:rPr dirty="0"/>
              <a:t>?</a:t>
            </a:r>
          </a:p>
          <a:p>
            <a:pPr marL="624078" lvl="1" indent="-312039" defTabSz="531622">
              <a:spcBef>
                <a:spcPts val="2900"/>
              </a:spcBef>
              <a:defRPr sz="2548"/>
            </a:pPr>
            <a:r>
              <a:rPr dirty="0"/>
              <a:t>For this we will need VERY many parameters.</a:t>
            </a:r>
          </a:p>
          <a:p>
            <a:pPr marL="624078" lvl="1" indent="-312039" defTabSz="531622">
              <a:spcBef>
                <a:spcPts val="2900"/>
              </a:spcBef>
              <a:defRPr sz="2548"/>
            </a:pPr>
            <a:r>
              <a:rPr dirty="0"/>
              <a:t>The sequence length might vary between examples.</a:t>
            </a:r>
          </a:p>
          <a:p>
            <a:pPr marL="624078" lvl="1" indent="-312039" defTabSz="531622">
              <a:spcBef>
                <a:spcPts val="2900"/>
              </a:spcBef>
              <a:defRPr sz="2548"/>
            </a:pPr>
            <a:r>
              <a:rPr dirty="0"/>
              <a:t>We can often process each element independently and equally.</a:t>
            </a:r>
          </a:p>
          <a:p>
            <a:pPr marL="936116" lvl="2" indent="-312039" defTabSz="531622">
              <a:spcBef>
                <a:spcPts val="2900"/>
              </a:spcBef>
              <a:defRPr sz="2548"/>
            </a:pPr>
            <a:r>
              <a:rPr dirty="0"/>
              <a:t>"</a:t>
            </a:r>
            <a:r>
              <a:rPr dirty="0" err="1"/>
              <a:t>gaat</a:t>
            </a:r>
            <a:r>
              <a:rPr dirty="0"/>
              <a:t>" is the same word regardless of position in a sentence.</a:t>
            </a:r>
          </a:p>
        </p:txBody>
      </p:sp>
      <p:sp>
        <p:nvSpPr>
          <p:cNvPr id="427" name="Network"/>
          <p:cNvSpPr/>
          <p:nvPr/>
        </p:nvSpPr>
        <p:spPr>
          <a:xfrm>
            <a:off x="8088265" y="5657850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Fully connected ne</a:t>
            </a:r>
            <a:r>
              <a:rPr dirty="0"/>
              <a:t>twork</a:t>
            </a:r>
          </a:p>
        </p:txBody>
      </p:sp>
      <p:sp>
        <p:nvSpPr>
          <p:cNvPr id="428" name="Line"/>
          <p:cNvSpPr/>
          <p:nvPr/>
        </p:nvSpPr>
        <p:spPr>
          <a:xfrm flipV="1">
            <a:off x="8346319" y="63494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9" name="Line"/>
          <p:cNvSpPr/>
          <p:nvPr/>
        </p:nvSpPr>
        <p:spPr>
          <a:xfrm flipV="1">
            <a:off x="8985923" y="63367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V="1">
            <a:off x="10763923" y="6324054"/>
            <a:ext cx="1" cy="3785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1" name="Line"/>
          <p:cNvSpPr/>
          <p:nvPr/>
        </p:nvSpPr>
        <p:spPr>
          <a:xfrm flipV="1">
            <a:off x="10883653" y="5300504"/>
            <a:ext cx="1" cy="3370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Equation"/>
              <p:cNvSpPr txBox="1"/>
              <p:nvPr/>
            </p:nvSpPr>
            <p:spPr>
              <a:xfrm>
                <a:off x="10732856" y="4884687"/>
                <a:ext cx="346185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856" y="4884687"/>
                <a:ext cx="3461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43" t="-13115" r="-58929" b="-2786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..."/>
          <p:cNvSpPr txBox="1"/>
          <p:nvPr/>
        </p:nvSpPr>
        <p:spPr>
          <a:xfrm>
            <a:off x="9733039" y="6668509"/>
            <a:ext cx="28376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8196412" y="6669270"/>
                <a:ext cx="550460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12" y="6669270"/>
                <a:ext cx="550460" cy="337866"/>
              </a:xfrm>
              <a:prstGeom prst="rect">
                <a:avLst/>
              </a:prstGeom>
              <a:blipFill rotWithShape="0">
                <a:blip r:embed="rId4"/>
                <a:stretch>
                  <a:fillRect r="-14444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Equation"/>
              <p:cNvSpPr txBox="1"/>
              <p:nvPr/>
            </p:nvSpPr>
            <p:spPr>
              <a:xfrm>
                <a:off x="8794929" y="6668079"/>
                <a:ext cx="550461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29" y="6668079"/>
                <a:ext cx="550461" cy="337866"/>
              </a:xfrm>
              <a:prstGeom prst="rect">
                <a:avLst/>
              </a:prstGeom>
              <a:blipFill rotWithShape="0">
                <a:blip r:embed="rId5"/>
                <a:stretch>
                  <a:fillRect r="-14444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Equation"/>
              <p:cNvSpPr txBox="1"/>
              <p:nvPr/>
            </p:nvSpPr>
            <p:spPr>
              <a:xfrm>
                <a:off x="10656783" y="6668079"/>
                <a:ext cx="506068" cy="3097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783" y="6668079"/>
                <a:ext cx="506068" cy="309733"/>
              </a:xfrm>
              <a:prstGeom prst="rect">
                <a:avLst/>
              </a:prstGeom>
              <a:blipFill rotWithShape="0">
                <a:blip r:embed="rId6"/>
                <a:stretch>
                  <a:fillRect r="-19277" b="-254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Naive sequence model"/>
          <p:cNvSpPr txBox="1"/>
          <p:nvPr/>
        </p:nvSpPr>
        <p:spPr>
          <a:xfrm>
            <a:off x="8474944" y="4206374"/>
            <a:ext cx="231150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Naive sequence model</a:t>
            </a:r>
          </a:p>
        </p:txBody>
      </p:sp>
      <p:sp>
        <p:nvSpPr>
          <p:cNvPr id="438" name="&quot;Hi&quot;    &quot;hoe&quot;       &quot;gaat&quot;    &quot;het?&quot;"/>
          <p:cNvSpPr txBox="1"/>
          <p:nvPr/>
        </p:nvSpPr>
        <p:spPr>
          <a:xfrm>
            <a:off x="8066105" y="7077681"/>
            <a:ext cx="312918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"Hi"    "hoe"       "gaat"    "het?"</a:t>
            </a:r>
          </a:p>
        </p:txBody>
      </p:sp>
      <p:sp>
        <p:nvSpPr>
          <p:cNvPr id="439" name="Naive model"/>
          <p:cNvSpPr txBox="1"/>
          <p:nvPr/>
        </p:nvSpPr>
        <p:spPr>
          <a:xfrm>
            <a:off x="5383212" y="1790279"/>
            <a:ext cx="223837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Naive model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model?</a:t>
            </a:r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What about a very simple model that just models the next word?</a:t>
            </a:r>
          </a:p>
          <a:p>
            <a:pPr marL="342900" lvl="1" indent="0">
              <a:buNone/>
            </a:pPr>
            <a:r>
              <a:rPr lang="en-US" dirty="0"/>
              <a:t>Dataset:</a:t>
            </a:r>
          </a:p>
          <a:p>
            <a:pPr lvl="1"/>
            <a:r>
              <a:rPr lang="en-US" dirty="0"/>
              <a:t>The president of the United States is Donald Trump.</a:t>
            </a:r>
          </a:p>
          <a:p>
            <a:pPr lvl="1"/>
            <a:r>
              <a:rPr lang="en-US" dirty="0"/>
              <a:t>Wherever Donald Trump goes, security is tight.</a:t>
            </a:r>
          </a:p>
          <a:p>
            <a:r>
              <a:rPr lang="en-US" dirty="0"/>
              <a:t>A simple network could learn that ‘Donald’ is always followed by ‘Trump’</a:t>
            </a:r>
          </a:p>
          <a:p>
            <a:r>
              <a:rPr lang="en-US" dirty="0"/>
              <a:t>Pretty easy to learn, not so realistic…</a:t>
            </a:r>
          </a:p>
        </p:txBody>
      </p:sp>
      <p:sp>
        <p:nvSpPr>
          <p:cNvPr id="445" name="RNN"/>
          <p:cNvSpPr/>
          <p:nvPr/>
        </p:nvSpPr>
        <p:spPr>
          <a:xfrm>
            <a:off x="8764482" y="7620495"/>
            <a:ext cx="1203541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Network</a:t>
            </a:r>
            <a:endParaRPr dirty="0"/>
          </a:p>
        </p:txBody>
      </p:sp>
      <p:sp>
        <p:nvSpPr>
          <p:cNvPr id="446" name="Line"/>
          <p:cNvSpPr/>
          <p:nvPr/>
        </p:nvSpPr>
        <p:spPr>
          <a:xfrm flipV="1">
            <a:off x="9358325" y="8288437"/>
            <a:ext cx="1" cy="353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V="1">
            <a:off x="9358325" y="7213140"/>
            <a:ext cx="0" cy="3950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Equation"/>
              <p:cNvSpPr txBox="1"/>
              <p:nvPr/>
            </p:nvSpPr>
            <p:spPr>
              <a:xfrm>
                <a:off x="9604579" y="7130603"/>
                <a:ext cx="630685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4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79" y="7130603"/>
                <a:ext cx="630685" cy="323165"/>
              </a:xfrm>
              <a:prstGeom prst="rect">
                <a:avLst/>
              </a:prstGeom>
              <a:blipFill rotWithShape="0">
                <a:blip r:embed="rId3"/>
                <a:stretch>
                  <a:fillRect l="-8738" t="-16981" r="-3883" b="-2641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Equation"/>
              <p:cNvSpPr txBox="1"/>
              <p:nvPr/>
            </p:nvSpPr>
            <p:spPr>
              <a:xfrm>
                <a:off x="9083095" y="8677713"/>
                <a:ext cx="713657" cy="3882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95" y="8677713"/>
                <a:ext cx="713657" cy="3882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&quot;Hi&quot;"/>
          <p:cNvSpPr txBox="1"/>
          <p:nvPr/>
        </p:nvSpPr>
        <p:spPr>
          <a:xfrm>
            <a:off x="8748131" y="9176187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Donald</a:t>
            </a:r>
            <a:r>
              <a:rPr dirty="0"/>
              <a:t>" </a:t>
            </a:r>
          </a:p>
        </p:txBody>
      </p:sp>
      <p:sp>
        <p:nvSpPr>
          <p:cNvPr id="10" name="&quot;Hi&quot;"/>
          <p:cNvSpPr txBox="1"/>
          <p:nvPr/>
        </p:nvSpPr>
        <p:spPr>
          <a:xfrm>
            <a:off x="8863221" y="6589331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Trump</a:t>
            </a:r>
            <a:r>
              <a:rPr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5484010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model?</a:t>
            </a:r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What about a very simple model that just models the next word?</a:t>
            </a:r>
          </a:p>
          <a:p>
            <a:pPr marL="342900" lvl="1" indent="0">
              <a:buNone/>
            </a:pPr>
            <a:r>
              <a:rPr lang="en-US" dirty="0"/>
              <a:t>Dataset:</a:t>
            </a:r>
          </a:p>
          <a:p>
            <a:pPr lvl="1"/>
            <a:r>
              <a:rPr lang="en-US" dirty="0"/>
              <a:t>The president of the United States is Donald Trump.</a:t>
            </a:r>
          </a:p>
          <a:p>
            <a:pPr lvl="1"/>
            <a:r>
              <a:rPr lang="en-US" dirty="0"/>
              <a:t>Wherever Donald Trump goes, security is tight.</a:t>
            </a:r>
          </a:p>
          <a:p>
            <a:pPr lvl="1"/>
            <a:r>
              <a:rPr lang="en-US" dirty="0"/>
              <a:t>The comic Donald Duck is very famous.</a:t>
            </a:r>
          </a:p>
          <a:p>
            <a:r>
              <a:rPr lang="en-US" dirty="0"/>
              <a:t>Now what?</a:t>
            </a:r>
          </a:p>
        </p:txBody>
      </p:sp>
      <p:sp>
        <p:nvSpPr>
          <p:cNvPr id="11" name="RNN"/>
          <p:cNvSpPr/>
          <p:nvPr/>
        </p:nvSpPr>
        <p:spPr>
          <a:xfrm>
            <a:off x="8483600" y="7303147"/>
            <a:ext cx="1203541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Network</a:t>
            </a:r>
            <a:endParaRPr dirty="0"/>
          </a:p>
        </p:txBody>
      </p:sp>
      <p:sp>
        <p:nvSpPr>
          <p:cNvPr id="12" name="Line"/>
          <p:cNvSpPr/>
          <p:nvPr/>
        </p:nvSpPr>
        <p:spPr>
          <a:xfrm flipV="1">
            <a:off x="9077443" y="7971089"/>
            <a:ext cx="1" cy="353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 flipV="1">
            <a:off x="9077443" y="6895792"/>
            <a:ext cx="0" cy="3950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quation"/>
              <p:cNvSpPr txBox="1"/>
              <p:nvPr/>
            </p:nvSpPr>
            <p:spPr>
              <a:xfrm>
                <a:off x="9323697" y="6813255"/>
                <a:ext cx="630685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97" y="6813255"/>
                <a:ext cx="630685" cy="323165"/>
              </a:xfrm>
              <a:prstGeom prst="rect">
                <a:avLst/>
              </a:prstGeom>
              <a:blipFill rotWithShape="0">
                <a:blip r:embed="rId3"/>
                <a:stretch>
                  <a:fillRect l="-7692" t="-16981" r="-2885" b="-2641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quation"/>
              <p:cNvSpPr txBox="1"/>
              <p:nvPr/>
            </p:nvSpPr>
            <p:spPr>
              <a:xfrm>
                <a:off x="8802213" y="8360365"/>
                <a:ext cx="713657" cy="3882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13" y="8360365"/>
                <a:ext cx="713657" cy="3882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&quot;Hi&quot;"/>
          <p:cNvSpPr txBox="1"/>
          <p:nvPr/>
        </p:nvSpPr>
        <p:spPr>
          <a:xfrm>
            <a:off x="8467249" y="8858839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Donald</a:t>
            </a:r>
            <a:r>
              <a:rPr dirty="0"/>
              <a:t>" </a:t>
            </a:r>
          </a:p>
        </p:txBody>
      </p:sp>
      <p:sp>
        <p:nvSpPr>
          <p:cNvPr id="17" name="&quot;Hi&quot;"/>
          <p:cNvSpPr txBox="1"/>
          <p:nvPr/>
        </p:nvSpPr>
        <p:spPr>
          <a:xfrm>
            <a:off x="8582339" y="6271983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?</a:t>
            </a:r>
            <a:r>
              <a:rPr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55553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A more clever approach is to use the same, smaller, network for each element in the sequenc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Meaning depends on context!</a:t>
                </a:r>
              </a:p>
              <a:p>
                <a:r>
                  <a:rPr lang="en-US" dirty="0"/>
                  <a:t>Recurrent networks have a memory (a ‘state’),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</m:oMath>
                </a14:m>
                <a:r>
                  <a:rPr lang="en-US" dirty="0"/>
                  <a:t> in the figure below</a:t>
                </a:r>
              </a:p>
              <a:p>
                <a:r>
                  <a:rPr lang="en-US" dirty="0"/>
                  <a:t>The next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 depends not only on the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en-US" dirty="0"/>
                  <a:t>, but also on the context ‘remembered’ by the network,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4" name="A more clever approach is to use the same, smaller, network for each element in the sequenc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  <a:blipFill rotWithShape="0">
                <a:blip r:embed="rId3"/>
                <a:stretch>
                  <a:fillRect l="-2082" t="-3492" r="-17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&quot;Hi&quot;"/>
          <p:cNvSpPr txBox="1"/>
          <p:nvPr/>
        </p:nvSpPr>
        <p:spPr>
          <a:xfrm>
            <a:off x="10762481" y="6518944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Duck</a:t>
            </a:r>
            <a:r>
              <a:rPr dirty="0"/>
              <a:t>" </a:t>
            </a:r>
          </a:p>
        </p:txBody>
      </p:sp>
      <p:sp>
        <p:nvSpPr>
          <p:cNvPr id="11" name="RNN"/>
          <p:cNvSpPr/>
          <p:nvPr/>
        </p:nvSpPr>
        <p:spPr>
          <a:xfrm>
            <a:off x="8530424" y="7467875"/>
            <a:ext cx="1203541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Network</a:t>
            </a:r>
            <a:endParaRPr dirty="0"/>
          </a:p>
        </p:txBody>
      </p:sp>
      <p:sp>
        <p:nvSpPr>
          <p:cNvPr id="12" name="Line"/>
          <p:cNvSpPr/>
          <p:nvPr/>
        </p:nvSpPr>
        <p:spPr>
          <a:xfrm flipV="1">
            <a:off x="9124267" y="8135817"/>
            <a:ext cx="1" cy="353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Line"/>
          <p:cNvSpPr/>
          <p:nvPr/>
        </p:nvSpPr>
        <p:spPr>
          <a:xfrm>
            <a:off x="9839358" y="7801845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quation"/>
              <p:cNvSpPr txBox="1"/>
              <p:nvPr/>
            </p:nvSpPr>
            <p:spPr>
              <a:xfrm>
                <a:off x="9733965" y="7468503"/>
                <a:ext cx="877035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65" y="7468503"/>
                <a:ext cx="877035" cy="323165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083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quation"/>
              <p:cNvSpPr txBox="1"/>
              <p:nvPr/>
            </p:nvSpPr>
            <p:spPr>
              <a:xfrm>
                <a:off x="8849037" y="8525093"/>
                <a:ext cx="1007007" cy="39196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37" y="8525093"/>
                <a:ext cx="1007007" cy="3919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&quot;Hi&quot;"/>
          <p:cNvSpPr txBox="1"/>
          <p:nvPr/>
        </p:nvSpPr>
        <p:spPr>
          <a:xfrm>
            <a:off x="8514073" y="9023567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comic</a:t>
            </a:r>
            <a:r>
              <a:rPr dirty="0"/>
              <a:t>" </a:t>
            </a:r>
          </a:p>
        </p:txBody>
      </p:sp>
      <p:sp>
        <p:nvSpPr>
          <p:cNvPr id="17" name="RNN"/>
          <p:cNvSpPr/>
          <p:nvPr/>
        </p:nvSpPr>
        <p:spPr>
          <a:xfrm>
            <a:off x="10689061" y="7467875"/>
            <a:ext cx="1203541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Network</a:t>
            </a:r>
            <a:endParaRPr dirty="0"/>
          </a:p>
        </p:txBody>
      </p:sp>
      <p:sp>
        <p:nvSpPr>
          <p:cNvPr id="18" name="Line"/>
          <p:cNvSpPr/>
          <p:nvPr/>
        </p:nvSpPr>
        <p:spPr>
          <a:xfrm flipV="1">
            <a:off x="11282904" y="8135817"/>
            <a:ext cx="1" cy="353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Line"/>
          <p:cNvSpPr/>
          <p:nvPr/>
        </p:nvSpPr>
        <p:spPr>
          <a:xfrm flipV="1">
            <a:off x="11282904" y="7060520"/>
            <a:ext cx="0" cy="3950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quation"/>
              <p:cNvSpPr txBox="1"/>
              <p:nvPr/>
            </p:nvSpPr>
            <p:spPr>
              <a:xfrm>
                <a:off x="11529158" y="6977983"/>
                <a:ext cx="630685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158" y="6977983"/>
                <a:ext cx="630685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7692" t="-16981" r="-2885" b="-2641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quation"/>
              <p:cNvSpPr txBox="1"/>
              <p:nvPr/>
            </p:nvSpPr>
            <p:spPr>
              <a:xfrm>
                <a:off x="11007674" y="8525093"/>
                <a:ext cx="713657" cy="3882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674" y="8525093"/>
                <a:ext cx="713657" cy="3882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&quot;Hi&quot;"/>
          <p:cNvSpPr txBox="1"/>
          <p:nvPr/>
        </p:nvSpPr>
        <p:spPr>
          <a:xfrm>
            <a:off x="10672710" y="9023567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Donald</a:t>
            </a:r>
            <a:r>
              <a:rPr dirty="0"/>
              <a:t>" </a:t>
            </a:r>
          </a:p>
        </p:txBody>
      </p:sp>
      <p:sp>
        <p:nvSpPr>
          <p:cNvPr id="24" name="Line"/>
          <p:cNvSpPr/>
          <p:nvPr/>
        </p:nvSpPr>
        <p:spPr>
          <a:xfrm flipV="1">
            <a:off x="9104447" y="7060520"/>
            <a:ext cx="0" cy="3950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quation"/>
              <p:cNvSpPr txBox="1"/>
              <p:nvPr/>
            </p:nvSpPr>
            <p:spPr>
              <a:xfrm>
                <a:off x="9350701" y="6977983"/>
                <a:ext cx="887166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701" y="6977983"/>
                <a:ext cx="887166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6207" t="-16981" r="-2759" b="-2641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&quot;Hi&quot;"/>
          <p:cNvSpPr txBox="1"/>
          <p:nvPr/>
        </p:nvSpPr>
        <p:spPr>
          <a:xfrm>
            <a:off x="8603844" y="6518944"/>
            <a:ext cx="10567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Donald</a:t>
            </a:r>
            <a:r>
              <a:rPr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978094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U, V, W are the weight matrices</a:t>
            </a:r>
          </a:p>
          <a:p>
            <a:r>
              <a:rPr lang="en-US" dirty="0"/>
              <a:t>Weights are reused!</a:t>
            </a:r>
          </a:p>
        </p:txBody>
      </p:sp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8" t="8620" r="6614" b="14921"/>
          <a:stretch/>
        </p:blipFill>
        <p:spPr bwMode="auto">
          <a:xfrm>
            <a:off x="2197099" y="4394200"/>
            <a:ext cx="9410701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75200" y="3962400"/>
            <a:ext cx="2641600" cy="532130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8632" y="4152900"/>
            <a:ext cx="115736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RNN </a:t>
            </a:r>
            <a:r>
              <a:rPr kumimoji="0" lang="nl-NL" sz="2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cell</a:t>
            </a:r>
            <a:endParaRPr kumimoji="0" lang="nl-NL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9231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Weights are reused: predictions the same, irrespective of where “comic Donald” occurs in a sequence</a:t>
            </a:r>
          </a:p>
        </p:txBody>
      </p:sp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7" t="8620" r="29391" b="14921"/>
          <a:stretch/>
        </p:blipFill>
        <p:spPr bwMode="auto">
          <a:xfrm>
            <a:off x="2908300" y="4394200"/>
            <a:ext cx="45339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7871" y="8993545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c</a:t>
            </a: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omic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3212" y="8993545"/>
            <a:ext cx="11445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Donald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7483" y="3983832"/>
            <a:ext cx="8560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6943" y="3980438"/>
            <a:ext cx="4103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1021" y="8993545"/>
            <a:ext cx="649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The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6131" y="8993545"/>
            <a:ext cx="30970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Duck is </a:t>
            </a:r>
            <a:r>
              <a:rPr kumimoji="0" lang="nl-NL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very</a:t>
            </a: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famous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9822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Weights are reused: predictions the same, irrespective of where “comic Donald” occurs in a sequence</a:t>
            </a:r>
          </a:p>
        </p:txBody>
      </p:sp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1" t="8620" r="15017" b="14921"/>
          <a:stretch/>
        </p:blipFill>
        <p:spPr bwMode="auto">
          <a:xfrm>
            <a:off x="5549900" y="4394200"/>
            <a:ext cx="45212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57655" y="8991876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c</a:t>
            </a: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omic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9496" y="8991876"/>
            <a:ext cx="11445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Donald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2967" y="4000788"/>
            <a:ext cx="8560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2400" y="3980438"/>
            <a:ext cx="4103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6863" y="8991876"/>
            <a:ext cx="26465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Do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know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11846" y="8991876"/>
            <a:ext cx="10435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Duck?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840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Of course, this changes if we use longer sequence length (i.e. look at more context/history)</a:t>
            </a:r>
          </a:p>
          <a:p>
            <a:r>
              <a:rPr lang="en-US" dirty="0"/>
              <a:t>Memory h</a:t>
            </a:r>
            <a:r>
              <a:rPr lang="en-US" baseline="-25000" dirty="0"/>
              <a:t>t-1</a:t>
            </a:r>
            <a:r>
              <a:rPr lang="en-US" dirty="0"/>
              <a:t> </a:t>
            </a:r>
            <a:r>
              <a:rPr lang="en-US" i="1" dirty="0"/>
              <a:t>could </a:t>
            </a:r>
            <a:r>
              <a:rPr lang="en-US" dirty="0"/>
              <a:t>alter the prediction</a:t>
            </a:r>
          </a:p>
        </p:txBody>
      </p:sp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8" t="8620" r="6615" b="14921"/>
          <a:stretch/>
        </p:blipFill>
        <p:spPr bwMode="auto">
          <a:xfrm>
            <a:off x="2736097" y="5005169"/>
            <a:ext cx="7850106" cy="41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59155" y="9186575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c</a:t>
            </a: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omic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0996" y="9186575"/>
            <a:ext cx="11445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Donald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4153" y="9186575"/>
            <a:ext cx="20149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Do </a:t>
            </a:r>
            <a:r>
              <a:rPr lang="nl-NL" sz="2400" dirty="0" err="1"/>
              <a:t>you</a:t>
            </a:r>
            <a:r>
              <a:rPr lang="nl-NL" sz="2400" dirty="0"/>
              <a:t> </a:t>
            </a:r>
            <a:r>
              <a:rPr lang="nl-NL" sz="2400" dirty="0" err="1"/>
              <a:t>know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13346" y="9186575"/>
            <a:ext cx="10435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/>
              <a:t>Duck?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790" y="9186575"/>
            <a:ext cx="5642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2400" dirty="0" err="1"/>
              <a:t>the</a:t>
            </a:r>
            <a:endParaRPr kumimoji="0" lang="nl-NL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906071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A more clever approach is to use the same, smaller, network for each element in the sequenc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</p:spPr>
            <p:txBody>
              <a:bodyPr anchor="t"/>
              <a:lstStyle/>
              <a:p>
                <a:r>
                  <a:rPr lang="en-US" dirty="0"/>
                  <a:t>The math inside a simple RNN cell…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to dense layer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44" name="A more clever approach is to use the same, smaller, network for each element in the sequenc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  <a:blipFill rotWithShape="0">
                <a:blip r:embed="rId3"/>
                <a:stretch>
                  <a:fillRect l="-2082" t="-34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8620" r="25544" b="14921"/>
          <a:stretch/>
        </p:blipFill>
        <p:spPr bwMode="auto">
          <a:xfrm>
            <a:off x="7645401" y="2413000"/>
            <a:ext cx="4724400" cy="41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613400" y="4445000"/>
            <a:ext cx="355600" cy="4826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71814" y="4826000"/>
            <a:ext cx="367429" cy="3556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5177217" y="5003800"/>
            <a:ext cx="195187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often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considered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RNN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cell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816" y="5181600"/>
            <a:ext cx="195187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often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considered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next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dense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6034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14:00-14:15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14:15-15:00 Machine learning tasks: regression / classification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15:00-15:45 Hands-on: multiclass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16:15-16:45 Optimizers, regularization techniques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16:45-17:30 Hands-on: Regularization techniques on F-MNIST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b="1" dirty="0"/>
              <a:t>17:30-18:00 Analyzing sequential data,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19:00-19:45 Hands-on: Predicting future temperatures with an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19:45-20:15 Types of RNNs: LSTM, GRU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20:15-21:00 Hands-on: creating sequences, temperature prediction with GRU-based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Improving RNNs: regularization, stacking, </a:t>
            </a:r>
            <a:r>
              <a:rPr lang="en-US" dirty="0" err="1"/>
              <a:t>stateful</a:t>
            </a:r>
            <a:r>
              <a:rPr lang="en-US" dirty="0"/>
              <a:t>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7428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A more clever approach is to use the same, smaller, network for each element in the sequenc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908800"/>
              </a:xfrm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/>
              <a:p>
                <a:r>
                  <a:rPr lang="en-US" dirty="0"/>
                  <a:t>How many parameters do we have?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Length of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#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Length of hidden 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we choose it! (based on how complex a memory we think we need)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Length of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# outputs (classes / numbers) per </a:t>
                </a:r>
                <a:r>
                  <a:rPr lang="en-US" dirty="0" err="1"/>
                  <a:t>timestep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It does NOT depend on sequence length! (because weights are ‘recycled’)</a:t>
                </a:r>
              </a:p>
            </p:txBody>
          </p:sp>
        </mc:Choice>
        <mc:Fallback xmlns="">
          <p:sp>
            <p:nvSpPr>
              <p:cNvPr id="444" name="A more clever approach is to use the same, smaller, network for each element in the sequenc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908800"/>
              </a:xfrm>
              <a:prstGeom prst="rect">
                <a:avLst/>
              </a:prstGeom>
              <a:blipFill rotWithShape="0">
                <a:blip r:embed="rId3"/>
                <a:stretch>
                  <a:fillRect l="-2082" t="-3795" b="-15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8620" r="25544" b="14921"/>
          <a:stretch/>
        </p:blipFill>
        <p:spPr bwMode="auto">
          <a:xfrm>
            <a:off x="8166099" y="2413000"/>
            <a:ext cx="4203701" cy="37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5000" y="3746500"/>
            <a:ext cx="4991100" cy="5486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6008" y="3846413"/>
            <a:ext cx="19946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Layer_simple_rnn</a:t>
            </a:r>
            <a:endParaRPr kumimoji="0" lang="nl-NL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6008" y="4392310"/>
            <a:ext cx="153109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Layer_dense</a:t>
            </a:r>
            <a:endParaRPr kumimoji="0" lang="nl-NL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9303" y="3268040"/>
                <a:ext cx="88434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𝒎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3" y="3268040"/>
                <a:ext cx="884345" cy="410369"/>
              </a:xfrm>
              <a:prstGeom prst="rect">
                <a:avLst/>
              </a:prstGeom>
              <a:blipFill rotWithShape="0">
                <a:blip r:embed="rId5"/>
                <a:stretch>
                  <a:fillRect l="-7586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15272" y="3268040"/>
                <a:ext cx="62196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𝒎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72" y="3268040"/>
                <a:ext cx="621965" cy="410369"/>
              </a:xfrm>
              <a:prstGeom prst="rect">
                <a:avLst/>
              </a:prstGeom>
              <a:blipFill rotWithShape="0">
                <a:blip r:embed="rId6"/>
                <a:stretch>
                  <a:fillRect l="-10784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1926" y="3268040"/>
                <a:ext cx="81381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26" y="3268040"/>
                <a:ext cx="813813" cy="410369"/>
              </a:xfrm>
              <a:prstGeom prst="rect">
                <a:avLst/>
              </a:prstGeom>
              <a:blipFill rotWithShape="0">
                <a:blip r:embed="rId7"/>
                <a:stretch>
                  <a:fillRect l="-9023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9796" y="3268040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96" y="3268040"/>
                <a:ext cx="551433" cy="410369"/>
              </a:xfrm>
              <a:prstGeom prst="rect">
                <a:avLst/>
              </a:prstGeom>
              <a:blipFill rotWithShape="0">
                <a:blip r:embed="rId8"/>
                <a:stretch>
                  <a:fillRect l="-13333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2999" y="3268258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99" y="3268258"/>
                <a:ext cx="551433" cy="410369"/>
              </a:xfrm>
              <a:prstGeom prst="rect">
                <a:avLst/>
              </a:prstGeom>
              <a:blipFill rotWithShape="0">
                <a:blip r:embed="rId9"/>
                <a:stretch>
                  <a:fillRect l="-12088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65640" y="4915605"/>
                <a:ext cx="80419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0" y="4915605"/>
                <a:ext cx="804195" cy="410369"/>
              </a:xfrm>
              <a:prstGeom prst="rect">
                <a:avLst/>
              </a:prstGeom>
              <a:blipFill rotWithShape="0">
                <a:blip r:embed="rId10"/>
                <a:stretch>
                  <a:fillRect l="-8333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89130" y="4914756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30" y="4914756"/>
                <a:ext cx="551433" cy="410369"/>
              </a:xfrm>
              <a:prstGeom prst="rect">
                <a:avLst/>
              </a:prstGeom>
              <a:blipFill rotWithShape="0">
                <a:blip r:embed="rId11"/>
                <a:stretch>
                  <a:fillRect l="-12088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2180" y="4914756"/>
                <a:ext cx="54181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80" y="4914756"/>
                <a:ext cx="541815" cy="410369"/>
              </a:xfrm>
              <a:prstGeom prst="rect">
                <a:avLst/>
              </a:prstGeom>
              <a:blipFill rotWithShape="0">
                <a:blip r:embed="rId12"/>
                <a:stretch>
                  <a:fillRect l="-12360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33161" y="4292397"/>
            <a:ext cx="4991100" cy="5486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0990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A more clever approach is to use the same, smaller, network for each element in the sequenc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1"/>
                <a:ext cx="11417300" cy="4953000"/>
              </a:xfrm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/>
              <a:p>
                <a:r>
                  <a:rPr lang="en-US" dirty="0"/>
                  <a:t>How many parameters do we have?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Sum up all weights and biases: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4" name="A more clever approach is to use the same, smaller, network for each element in the sequenc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1"/>
                <a:ext cx="11417300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2082" t="-52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8620" r="25544" b="14921"/>
          <a:stretch/>
        </p:blipFill>
        <p:spPr bwMode="auto">
          <a:xfrm>
            <a:off x="8166099" y="2413000"/>
            <a:ext cx="4203701" cy="37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35000" y="3746500"/>
            <a:ext cx="4991100" cy="5486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46008" y="3846413"/>
            <a:ext cx="199464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Layer_simple_rnn</a:t>
            </a:r>
            <a:endParaRPr kumimoji="0" lang="nl-NL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46008" y="4392310"/>
            <a:ext cx="153109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Layer_dense</a:t>
            </a:r>
            <a:endParaRPr kumimoji="0" lang="nl-NL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3161" y="4292397"/>
            <a:ext cx="4991100" cy="54864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019303" y="3268040"/>
                <a:ext cx="88434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𝒎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3" y="3268040"/>
                <a:ext cx="884345" cy="410369"/>
              </a:xfrm>
              <a:prstGeom prst="rect">
                <a:avLst/>
              </a:prstGeom>
              <a:blipFill rotWithShape="0">
                <a:blip r:embed="rId5"/>
                <a:stretch>
                  <a:fillRect l="-7586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715272" y="3268040"/>
                <a:ext cx="62196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𝒎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72" y="3268040"/>
                <a:ext cx="621965" cy="410369"/>
              </a:xfrm>
              <a:prstGeom prst="rect">
                <a:avLst/>
              </a:prstGeom>
              <a:blipFill rotWithShape="0">
                <a:blip r:embed="rId6"/>
                <a:stretch>
                  <a:fillRect l="-10784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301926" y="3268040"/>
                <a:ext cx="81381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26" y="3268040"/>
                <a:ext cx="813813" cy="410369"/>
              </a:xfrm>
              <a:prstGeom prst="rect">
                <a:avLst/>
              </a:prstGeom>
              <a:blipFill rotWithShape="0">
                <a:blip r:embed="rId7"/>
                <a:stretch>
                  <a:fillRect l="-9023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959796" y="3268040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796" y="3268040"/>
                <a:ext cx="551433" cy="410369"/>
              </a:xfrm>
              <a:prstGeom prst="rect">
                <a:avLst/>
              </a:prstGeom>
              <a:blipFill rotWithShape="0">
                <a:blip r:embed="rId8"/>
                <a:stretch>
                  <a:fillRect l="-13333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42999" y="3268258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99" y="3268258"/>
                <a:ext cx="551433" cy="410369"/>
              </a:xfrm>
              <a:prstGeom prst="rect">
                <a:avLst/>
              </a:prstGeom>
              <a:blipFill rotWithShape="0">
                <a:blip r:embed="rId9"/>
                <a:stretch>
                  <a:fillRect l="-12088" b="-179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965640" y="4915605"/>
                <a:ext cx="80419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0" y="4915605"/>
                <a:ext cx="804195" cy="410369"/>
              </a:xfrm>
              <a:prstGeom prst="rect">
                <a:avLst/>
              </a:prstGeom>
              <a:blipFill rotWithShape="0">
                <a:blip r:embed="rId10"/>
                <a:stretch>
                  <a:fillRect l="-8333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89130" y="4914756"/>
                <a:ext cx="551433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30" y="4914756"/>
                <a:ext cx="551433" cy="410369"/>
              </a:xfrm>
              <a:prstGeom prst="rect">
                <a:avLst/>
              </a:prstGeom>
              <a:blipFill rotWithShape="0">
                <a:blip r:embed="rId11"/>
                <a:stretch>
                  <a:fillRect l="-12088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422180" y="4914756"/>
                <a:ext cx="541815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80" y="4914756"/>
                <a:ext cx="541815" cy="410369"/>
              </a:xfrm>
              <a:prstGeom prst="rect">
                <a:avLst/>
              </a:prstGeom>
              <a:blipFill rotWithShape="0">
                <a:blip r:embed="rId12"/>
                <a:stretch>
                  <a:fillRect l="-12360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435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A more clever approach is to use the same, smaller, network for each element in the sequenc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How many parameters do we have?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trying to predict temperature for tomorrow</a:t>
                </a:r>
              </a:p>
              <a:p>
                <a:r>
                  <a:rPr lang="en-US" dirty="0"/>
                  <a:t>14 features (e.g. pressure, temperature, wind velocity,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16 hidden states (we choose it!)</a:t>
                </a:r>
              </a:p>
              <a:p>
                <a:r>
                  <a:rPr lang="en-US" dirty="0"/>
                  <a:t>1 output per </a:t>
                </a:r>
                <a:r>
                  <a:rPr lang="en-US" dirty="0" err="1"/>
                  <a:t>timepoint</a:t>
                </a:r>
                <a:r>
                  <a:rPr lang="en-US" dirty="0"/>
                  <a:t> (only temperature)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16⋅14+16⋅16+16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16⋅1+1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=496+17=513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44" name="A more clever approach is to use the same, smaller, network for each element in the sequenc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17300" cy="6286500"/>
              </a:xfrm>
              <a:prstGeom prst="rect">
                <a:avLst/>
              </a:prstGeom>
              <a:blipFill rotWithShape="0">
                <a:blip r:embed="rId3"/>
                <a:stretch>
                  <a:fillRect l="-2082" t="-34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36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w to model?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/>
              <a:t>Unfolding an RNN</a:t>
            </a:r>
          </a:p>
        </p:txBody>
      </p:sp>
      <p:pic>
        <p:nvPicPr>
          <p:cNvPr id="5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8620" r="6616" b="14921"/>
          <a:stretch/>
        </p:blipFill>
        <p:spPr bwMode="auto">
          <a:xfrm>
            <a:off x="1219200" y="5284569"/>
            <a:ext cx="10566400" cy="29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 more clever approach is to use the same, smaller, network for each element in the sequence.…"/>
          <p:cNvSpPr txBox="1">
            <a:spLocks/>
          </p:cNvSpPr>
          <p:nvPr/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Sometimes, literature shows RNN as a loop. We have looked at ‘unfolded’ RNNs. Same thing, just different visual representation.</a:t>
            </a:r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947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Notebo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Notebook</a:t>
            </a:r>
          </a:p>
        </p:txBody>
      </p:sp>
      <p:sp>
        <p:nvSpPr>
          <p:cNvPr id="660" name="The Jena weather dataset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098529" cy="6286500"/>
          </a:xfrm>
          <a:prstGeom prst="rect">
            <a:avLst/>
          </a:prstGeom>
        </p:spPr>
        <p:txBody>
          <a:bodyPr/>
          <a:lstStyle/>
          <a:p>
            <a:pPr marL="388937" indent="-388937"/>
            <a:r>
              <a:t>The Jena weather dataset.</a:t>
            </a:r>
          </a:p>
          <a:p>
            <a:pPr marL="388937" indent="-388937"/>
            <a:r>
              <a:t>A long sequence of weather measurements.</a:t>
            </a:r>
          </a:p>
          <a:p>
            <a:pPr marL="388937" indent="-388937"/>
            <a:r>
              <a:t>Each measurement consists of 15 variables.</a:t>
            </a:r>
          </a:p>
          <a:p>
            <a:pPr marL="388937" indent="-388937"/>
            <a:r>
              <a:t>We see a time-dependent pattern in the data.</a:t>
            </a:r>
          </a:p>
        </p:txBody>
      </p:sp>
      <p:pic>
        <p:nvPicPr>
          <p:cNvPr id="661" name="jena_weather.png" descr="jena_w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2248743"/>
            <a:ext cx="8128000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Temperature"/>
          <p:cNvSpPr txBox="1"/>
          <p:nvPr/>
        </p:nvSpPr>
        <p:spPr>
          <a:xfrm>
            <a:off x="4970221" y="4544040"/>
            <a:ext cx="133715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Temperature</a:t>
            </a:r>
          </a:p>
        </p:txBody>
      </p:sp>
      <p:sp>
        <p:nvSpPr>
          <p:cNvPr id="663" name="Sequence index"/>
          <p:cNvSpPr txBox="1"/>
          <p:nvPr/>
        </p:nvSpPr>
        <p:spPr>
          <a:xfrm>
            <a:off x="9102801" y="8099197"/>
            <a:ext cx="1657198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index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14:00-14:15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14:15-15:00 Machine learning tasks: regression / classification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15:00-15:45 Hands-on: multiclass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16:15-16:45 Optimizers, regularization techniques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16:45-17:30 Hands-on: Regularization techniques on F-MNIST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Analyzing sequential data,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b="1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19:00-19:45 Hands-on: Predicting future temperatures with an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19:45-20:15 Types of RNNs: LSTM, GRU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20:15-21:00 Hands-on: creating sequences, temperature prediction with GRU-based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Improving RNNs: regularization, stacking, </a:t>
            </a:r>
            <a:r>
              <a:rPr lang="en-US" dirty="0" err="1"/>
              <a:t>stateful</a:t>
            </a:r>
            <a:r>
              <a:rPr lang="en-US" dirty="0"/>
              <a:t>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7151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666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</a:pPr>
            <a:r>
              <a:rPr lang="pl-PL" dirty="0"/>
              <a:t>Go to </a:t>
            </a:r>
            <a:r>
              <a:rPr lang="pl-PL" dirty="0">
                <a:hlinkClick r:id="rId2"/>
              </a:rPr>
              <a:t>https://jupyter.lisa.surfsara.nl:8000/</a:t>
            </a:r>
            <a:endParaRPr lang="pl-PL" dirty="0"/>
          </a:p>
          <a:p>
            <a:pPr marL="0" indent="0" algn="ctr">
              <a:buSzTx/>
              <a:buNone/>
            </a:pPr>
            <a:r>
              <a:rPr lang="pl-PL" dirty="0"/>
              <a:t>Or </a:t>
            </a:r>
            <a:r>
              <a:rPr lang="pl-PL"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04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-time-series-prediction.ipynb</a:t>
            </a:r>
            <a:endParaRPr lang="en-US" dirty="0">
              <a:latin typeface="Monaco"/>
              <a:ea typeface="Monaco"/>
              <a:cs typeface="Monaco"/>
              <a:sym typeface="Monaco"/>
            </a:endParaRPr>
          </a:p>
          <a:p>
            <a:pPr marL="0" indent="0" algn="ctr">
              <a:buSzTx/>
              <a:buNone/>
            </a:pPr>
            <a:r>
              <a:rPr lang="en-US" dirty="0"/>
              <a:t>19:00-19:45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667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Basic RN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Hands-on recap</a:t>
            </a:r>
            <a:endParaRPr dirty="0"/>
          </a:p>
        </p:txBody>
      </p:sp>
      <p:sp>
        <p:nvSpPr>
          <p:cNvPr id="642" name="For each time-step we use the same network, it just gets different &quot;memory&quot; passed to it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328400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rPr lang="en-US" dirty="0"/>
              <a:t>E</a:t>
            </a:r>
            <a:r>
              <a:rPr dirty="0"/>
              <a:t>ach time-step we use the </a:t>
            </a:r>
            <a:r>
              <a:rPr b="1" dirty="0"/>
              <a:t>same network</a:t>
            </a:r>
            <a:r>
              <a:rPr lang="en-US" b="1" dirty="0"/>
              <a:t> </a:t>
            </a:r>
            <a:r>
              <a:rPr lang="en-US" dirty="0"/>
              <a:t>(same weight matrices)</a:t>
            </a:r>
            <a:r>
              <a:rPr dirty="0"/>
              <a:t>, it just gets </a:t>
            </a:r>
            <a:r>
              <a:rPr b="1" dirty="0"/>
              <a:t>different "memory"</a:t>
            </a:r>
            <a:r>
              <a:rPr lang="en-US" b="1" dirty="0"/>
              <a:t> </a:t>
            </a:r>
            <a:r>
              <a:rPr lang="en-US" dirty="0"/>
              <a:t>(hidden state)</a:t>
            </a:r>
            <a:r>
              <a:rPr dirty="0"/>
              <a:t> passed to it.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rPr dirty="0"/>
              <a:t>Sharing parameters </a:t>
            </a:r>
            <a:r>
              <a:rPr b="1" dirty="0"/>
              <a:t>reduces</a:t>
            </a:r>
            <a:r>
              <a:rPr dirty="0"/>
              <a:t> the number of </a:t>
            </a:r>
            <a:r>
              <a:rPr b="1" dirty="0"/>
              <a:t>parameters</a:t>
            </a:r>
            <a:r>
              <a:rPr dirty="0"/>
              <a:t> in the model.</a:t>
            </a:r>
            <a:endParaRPr lang="en-US" dirty="0"/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rPr lang="en-US" dirty="0"/>
              <a:t>Reduces model complexity and risk of overfitting. This is the value of RNNs over fully connected!</a:t>
            </a:r>
            <a:endParaRPr dirty="0"/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rPr lang="en-US" dirty="0"/>
              <a:t>Assumption behind RNN: meaning of an input depends on</a:t>
            </a:r>
          </a:p>
          <a:p>
            <a:pPr marL="658368" lvl="1" indent="-315468" defTabSz="537463">
              <a:spcBef>
                <a:spcPts val="2900"/>
              </a:spcBef>
              <a:defRPr sz="2576"/>
            </a:pPr>
            <a:r>
              <a:rPr lang="en-US" dirty="0"/>
              <a:t>Input</a:t>
            </a:r>
          </a:p>
          <a:p>
            <a:pPr marL="658368" lvl="1" indent="-315468" defTabSz="537463">
              <a:spcBef>
                <a:spcPts val="2900"/>
              </a:spcBef>
              <a:defRPr sz="2576"/>
            </a:pPr>
            <a:r>
              <a:rPr lang="en-US" dirty="0"/>
              <a:t>Current hidden state</a:t>
            </a:r>
          </a:p>
          <a:p>
            <a:pPr marL="658368" lvl="1" indent="-315468" defTabSz="537463">
              <a:spcBef>
                <a:spcPts val="2900"/>
              </a:spcBef>
              <a:defRPr sz="2576"/>
            </a:pPr>
            <a:r>
              <a:rPr lang="en-US" i="1" dirty="0"/>
              <a:t>Not</a:t>
            </a:r>
            <a:r>
              <a:rPr lang="en-US" dirty="0"/>
              <a:t> on location in the sequence</a:t>
            </a:r>
          </a:p>
        </p:txBody>
      </p:sp>
      <p:sp>
        <p:nvSpPr>
          <p:cNvPr id="643" name="the    cat…"/>
          <p:cNvSpPr/>
          <p:nvPr/>
        </p:nvSpPr>
        <p:spPr>
          <a:xfrm>
            <a:off x="7284204" y="6925608"/>
            <a:ext cx="2974430" cy="1838008"/>
          </a:xfrm>
          <a:prstGeom prst="wedgeEllipseCallout">
            <a:avLst>
              <a:gd name="adj1" fmla="val -49351"/>
              <a:gd name="adj2" fmla="val 66796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the    cat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saw     the</a:t>
            </a:r>
          </a:p>
        </p:txBody>
      </p:sp>
      <p:sp>
        <p:nvSpPr>
          <p:cNvPr id="644" name="Line"/>
          <p:cNvSpPr/>
          <p:nvPr/>
        </p:nvSpPr>
        <p:spPr>
          <a:xfrm flipH="1">
            <a:off x="8617009" y="7072154"/>
            <a:ext cx="1933576" cy="5750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H="1">
            <a:off x="9437621" y="7072488"/>
            <a:ext cx="1138017" cy="865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6" name="We process &quot;the&quot; in the same way."/>
          <p:cNvSpPr txBox="1"/>
          <p:nvPr/>
        </p:nvSpPr>
        <p:spPr>
          <a:xfrm>
            <a:off x="9296950" y="6445852"/>
            <a:ext cx="326430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We process "the" in the same way.</a:t>
            </a:r>
          </a:p>
        </p:txBody>
      </p:sp>
      <p:sp>
        <p:nvSpPr>
          <p:cNvPr id="647" name="sharing parameters"/>
          <p:cNvSpPr txBox="1"/>
          <p:nvPr/>
        </p:nvSpPr>
        <p:spPr>
          <a:xfrm>
            <a:off x="4801044" y="1790279"/>
            <a:ext cx="340271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sharing parameters</a:t>
            </a:r>
          </a:p>
        </p:txBody>
      </p:sp>
      <p:sp>
        <p:nvSpPr>
          <p:cNvPr id="648" name="layer_simple_rnn(units = 12, input_shape = c(sequence_length, features))"/>
          <p:cNvSpPr txBox="1"/>
          <p:nvPr/>
        </p:nvSpPr>
        <p:spPr>
          <a:xfrm>
            <a:off x="3287756" y="9129688"/>
            <a:ext cx="712327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layer_simple_rnn(units = 12, input_shape = c(sequence_length, features))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14:00-14:15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14:15-15:00 Machine learning tasks: regression / classification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15:00-15:45 Hands-on: multiclass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16:15-16:45 Optimizers, regularization techniques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16:45-17:30 Hands-on: Regularization techniques on F-MNIST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Analyzing sequential data,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19:00-19:45 Hands-on: Predicting future temperatures with an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b="1" dirty="0"/>
              <a:t>19:45-20:15 Types of RNNs: LSTM, GRU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20:15-21:00 Hands-on: creating sequences, temperature prediction with GRU-based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Improving RNNs: regularization, stacking, </a:t>
            </a:r>
            <a:r>
              <a:rPr lang="en-US" dirty="0" err="1"/>
              <a:t>stateful</a:t>
            </a:r>
            <a:r>
              <a:rPr lang="en-US" dirty="0"/>
              <a:t>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Time left: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74929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56" name="After each time-step we store some information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099800" cy="2865537"/>
          </a:xfrm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2900"/>
              </a:spcBef>
              <a:defRPr sz="2604"/>
            </a:pPr>
            <a:r>
              <a:t>After each time-step we store some information.</a:t>
            </a:r>
          </a:p>
          <a:p>
            <a:pPr marL="318897" indent="-318897" defTabSz="543305">
              <a:spcBef>
                <a:spcPts val="2900"/>
              </a:spcBef>
              <a:defRPr sz="2604"/>
            </a:pPr>
            <a:r>
              <a:t>When we train RNNs we are training them to do two things.</a:t>
            </a:r>
          </a:p>
          <a:p>
            <a:pPr marL="637794" lvl="1" indent="-318897" defTabSz="543305">
              <a:spcBef>
                <a:spcPts val="2900"/>
              </a:spcBef>
              <a:defRPr sz="2604"/>
            </a:pPr>
            <a:r>
              <a:t>Store the correct information between time-steps. This is </a:t>
            </a:r>
            <a:r>
              <a:rPr b="1"/>
              <a:t>hard</a:t>
            </a:r>
            <a:r>
              <a:t>.</a:t>
            </a:r>
          </a:p>
          <a:p>
            <a:pPr marL="637794" lvl="1" indent="-318897" defTabSz="543305">
              <a:spcBef>
                <a:spcPts val="2900"/>
              </a:spcBef>
              <a:defRPr sz="2604"/>
            </a:pPr>
            <a:r>
              <a:t>Map the stored information to solve the task. This is </a:t>
            </a:r>
            <a:r>
              <a:rPr b="1"/>
              <a:t>easy</a:t>
            </a:r>
            <a:r>
              <a:t>.</a:t>
            </a:r>
          </a:p>
        </p:txBody>
      </p:sp>
      <p:sp>
        <p:nvSpPr>
          <p:cNvPr id="257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  <p:pic>
        <p:nvPicPr>
          <p:cNvPr id="258" name="rnn_sequence.gif" descr="rnn_sequence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65" y="5428781"/>
            <a:ext cx="6906035" cy="372925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ource: https://towardsdatascience.com/illustrated-guide-to-recurrent-neural-networks-79e5eb8049c9"/>
          <p:cNvSpPr txBox="1"/>
          <p:nvPr/>
        </p:nvSpPr>
        <p:spPr>
          <a:xfrm>
            <a:off x="1903425" y="9259064"/>
            <a:ext cx="1011235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https://towardsdatascience.com/illustrated-guide-to-recurrent-neural-networks-79e5eb8049c9</a:t>
            </a:r>
          </a:p>
        </p:txBody>
      </p:sp>
    </p:spTree>
    <p:extLst>
      <p:ext uri="{BB962C8B-B14F-4D97-AF65-F5344CB8AC3E}">
        <p14:creationId xmlns:p14="http://schemas.microsoft.com/office/powerpoint/2010/main" val="24984079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37" name="Data is sequential when the data has some order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657329" cy="6286500"/>
          </a:xfrm>
          <a:prstGeom prst="rect">
            <a:avLst/>
          </a:prstGeom>
        </p:spPr>
        <p:txBody>
          <a:bodyPr/>
          <a:lstStyle/>
          <a:p>
            <a:pPr marL="388937" indent="-388937"/>
            <a:r>
              <a:t>Data is sequential when the data has some order.</a:t>
            </a:r>
          </a:p>
          <a:p>
            <a:pPr marL="388937" indent="-388937"/>
            <a:r>
              <a:t>The whole dataset can consist of a single order (sunspots) or many individual orders (sentences).</a:t>
            </a:r>
          </a:p>
        </p:txBody>
      </p:sp>
      <p:pic>
        <p:nvPicPr>
          <p:cNvPr id="238" name="aasdf&#10;" descr="aas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42" y="2633894"/>
            <a:ext cx="6318010" cy="2369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he    cat     sat     on    the    mat    .…"/>
          <p:cNvSpPr txBox="1"/>
          <p:nvPr/>
        </p:nvSpPr>
        <p:spPr>
          <a:xfrm>
            <a:off x="5925312" y="5441949"/>
            <a:ext cx="556711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   cat     sat     on    the    mat    .</a:t>
            </a:r>
          </a:p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   book    is    open    .</a:t>
            </a:r>
          </a:p>
        </p:txBody>
      </p:sp>
      <p:pic>
        <p:nvPicPr>
          <p:cNvPr id="240" name="Moment-Musical.gif" descr="Moment-Musical.gif"/>
          <p:cNvPicPr>
            <a:picLocks noChangeAspect="1"/>
          </p:cNvPicPr>
          <p:nvPr/>
        </p:nvPicPr>
        <p:blipFill>
          <a:blip r:embed="rId3"/>
          <a:srcRect t="19196" b="34838"/>
          <a:stretch>
            <a:fillRect/>
          </a:stretch>
        </p:blipFill>
        <p:spPr>
          <a:xfrm>
            <a:off x="5721392" y="6464861"/>
            <a:ext cx="5974941" cy="164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62" name="Why is it hard?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0407799" cy="6299200"/>
          </a:xfrm>
          <a:prstGeom prst="rect">
            <a:avLst/>
          </a:prstGeom>
        </p:spPr>
        <p:txBody>
          <a:bodyPr/>
          <a:lstStyle/>
          <a:p>
            <a:pPr marL="318897" indent="-318897" defTabSz="543305">
              <a:spcBef>
                <a:spcPts val="2900"/>
              </a:spcBef>
              <a:defRPr sz="2604"/>
            </a:pPr>
            <a:r>
              <a:t>Why is it hard?</a:t>
            </a:r>
          </a:p>
          <a:p>
            <a:pPr marL="318897" indent="-318897" defTabSz="543305">
              <a:spcBef>
                <a:spcPts val="2900"/>
              </a:spcBef>
              <a:defRPr sz="2604"/>
            </a:pPr>
            <a:r>
              <a:t>RNNs are trying to learn to </a:t>
            </a:r>
            <a:r>
              <a:rPr b="1"/>
              <a:t>represent sequences by remembering what they contain</a:t>
            </a:r>
            <a:r>
              <a:t>.</a:t>
            </a:r>
          </a:p>
          <a:p>
            <a:pPr marL="637794" lvl="1" indent="-318897" defTabSz="543305">
              <a:spcBef>
                <a:spcPts val="2900"/>
              </a:spcBef>
              <a:defRPr sz="2604"/>
            </a:pPr>
            <a:r>
              <a:t>In question detection we want to remember if we saw "what", ... .</a:t>
            </a:r>
          </a:p>
          <a:p>
            <a:pPr marL="318897" indent="-318897" defTabSz="543305">
              <a:spcBef>
                <a:spcPts val="2900"/>
              </a:spcBef>
              <a:defRPr sz="2604"/>
            </a:pPr>
            <a:r>
              <a:t>We learn to represent the sequence in order to solve the task at hand.</a:t>
            </a:r>
          </a:p>
          <a:p>
            <a:pPr marL="637794" lvl="1" indent="-318897" defTabSz="543305">
              <a:spcBef>
                <a:spcPts val="2900"/>
              </a:spcBef>
              <a:defRPr sz="2604"/>
            </a:pPr>
            <a:r>
              <a:t>At </a:t>
            </a:r>
            <a:r>
              <a:rPr b="1"/>
              <a:t>start</a:t>
            </a:r>
            <a:r>
              <a:t> we are doing </a:t>
            </a:r>
            <a:r>
              <a:rPr b="1"/>
              <a:t>poorly</a:t>
            </a:r>
            <a:r>
              <a:t> (random weights) and we see almost no indication that "what" was used previously.</a:t>
            </a:r>
          </a:p>
          <a:p>
            <a:pPr marL="637794" lvl="1" indent="-318897" defTabSz="543305">
              <a:spcBef>
                <a:spcPts val="2900"/>
              </a:spcBef>
              <a:defRPr sz="2604"/>
            </a:pPr>
            <a:r>
              <a:t>We want to update our RNN cell so that next time we remember when we see "what".</a:t>
            </a:r>
          </a:p>
        </p:txBody>
      </p:sp>
      <p:sp>
        <p:nvSpPr>
          <p:cNvPr id="263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</p:spTree>
    <p:extLst>
      <p:ext uri="{BB962C8B-B14F-4D97-AF65-F5344CB8AC3E}">
        <p14:creationId xmlns:p14="http://schemas.microsoft.com/office/powerpoint/2010/main" val="11260471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66" name="If the sequence is long, little information is passed all the way to the end so a small error signal is sent back for the word &quot;what&quot;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099800" cy="2865537"/>
          </a:xfrm>
          <a:prstGeom prst="rect">
            <a:avLst/>
          </a:prstGeom>
        </p:spPr>
        <p:txBody>
          <a:bodyPr/>
          <a:lstStyle/>
          <a:p>
            <a:r>
              <a:t>If the sequence is long, little information is passed all the way to the end so a small error signal is sent back for the word "what".</a:t>
            </a:r>
          </a:p>
          <a:p>
            <a:r>
              <a:t>Small error signal = small updates</a:t>
            </a:r>
          </a:p>
        </p:txBody>
      </p:sp>
      <p:sp>
        <p:nvSpPr>
          <p:cNvPr id="267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  <p:sp>
        <p:nvSpPr>
          <p:cNvPr id="268" name="time"/>
          <p:cNvSpPr txBox="1"/>
          <p:nvPr/>
        </p:nvSpPr>
        <p:spPr>
          <a:xfrm>
            <a:off x="4264405" y="8466526"/>
            <a:ext cx="53898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269" name="What"/>
          <p:cNvSpPr txBox="1"/>
          <p:nvPr/>
        </p:nvSpPr>
        <p:spPr>
          <a:xfrm>
            <a:off x="2684783" y="8466526"/>
            <a:ext cx="61478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</a:t>
            </a:r>
          </a:p>
        </p:txBody>
      </p:sp>
      <p:sp>
        <p:nvSpPr>
          <p:cNvPr id="270" name="it"/>
          <p:cNvSpPr txBox="1"/>
          <p:nvPr/>
        </p:nvSpPr>
        <p:spPr>
          <a:xfrm>
            <a:off x="7729473" y="8460176"/>
            <a:ext cx="23825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it</a:t>
            </a:r>
          </a:p>
        </p:txBody>
      </p:sp>
      <p:sp>
        <p:nvSpPr>
          <p:cNvPr id="271" name="RNN"/>
          <p:cNvSpPr/>
          <p:nvPr/>
        </p:nvSpPr>
        <p:spPr>
          <a:xfrm>
            <a:off x="2663458" y="6845441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3062790" y="75367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3567517" y="71794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Equation"/>
              <p:cNvSpPr txBox="1"/>
              <p:nvPr/>
            </p:nvSpPr>
            <p:spPr>
              <a:xfrm>
                <a:off x="3663425" y="6833113"/>
                <a:ext cx="642548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25" y="6833113"/>
                <a:ext cx="642548" cy="323165"/>
              </a:xfrm>
              <a:prstGeom prst="rect">
                <a:avLst/>
              </a:prstGeom>
              <a:blipFill rotWithShape="0">
                <a:blip r:embed="rId2"/>
                <a:stretch>
                  <a:fillRect l="-8571" r="-3810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2787561" y="7926063"/>
                <a:ext cx="550460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61" y="7926063"/>
                <a:ext cx="550460" cy="337866"/>
              </a:xfrm>
              <a:prstGeom prst="rect">
                <a:avLst/>
              </a:prstGeom>
              <a:blipFill rotWithShape="0">
                <a:blip r:embed="rId3"/>
                <a:stretch>
                  <a:fillRect r="-14286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NN"/>
          <p:cNvSpPr/>
          <p:nvPr/>
        </p:nvSpPr>
        <p:spPr>
          <a:xfrm>
            <a:off x="4349846" y="6832741"/>
            <a:ext cx="798665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4749178" y="75240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5253905" y="71667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5349812" y="6820413"/>
                <a:ext cx="642548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12" y="6820413"/>
                <a:ext cx="642548" cy="323165"/>
              </a:xfrm>
              <a:prstGeom prst="rect">
                <a:avLst/>
              </a:prstGeom>
              <a:blipFill rotWithShape="0">
                <a:blip r:embed="rId4"/>
                <a:stretch>
                  <a:fillRect l="-8571" r="-3810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RNN"/>
          <p:cNvSpPr/>
          <p:nvPr/>
        </p:nvSpPr>
        <p:spPr>
          <a:xfrm>
            <a:off x="7618390" y="6831300"/>
            <a:ext cx="798665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8017722" y="75226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>
            <a:off x="8522448" y="71652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Equation"/>
              <p:cNvSpPr txBox="1"/>
              <p:nvPr/>
            </p:nvSpPr>
            <p:spPr>
              <a:xfrm>
                <a:off x="8618356" y="6818972"/>
                <a:ext cx="620554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6" y="6818972"/>
                <a:ext cx="620554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9804" r="-2941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Line"/>
          <p:cNvSpPr/>
          <p:nvPr/>
        </p:nvSpPr>
        <p:spPr>
          <a:xfrm>
            <a:off x="6881169" y="7154224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Equation"/>
              <p:cNvSpPr txBox="1"/>
              <p:nvPr/>
            </p:nvSpPr>
            <p:spPr>
              <a:xfrm>
                <a:off x="6773876" y="6807926"/>
                <a:ext cx="877035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28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876" y="6807926"/>
                <a:ext cx="877035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6250" r="-2083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Equation"/>
              <p:cNvSpPr txBox="1"/>
              <p:nvPr/>
            </p:nvSpPr>
            <p:spPr>
              <a:xfrm>
                <a:off x="4473948" y="7911923"/>
                <a:ext cx="550461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48" y="7911923"/>
                <a:ext cx="550461" cy="337865"/>
              </a:xfrm>
              <a:prstGeom prst="rect">
                <a:avLst/>
              </a:prstGeom>
              <a:blipFill rotWithShape="0">
                <a:blip r:embed="rId7"/>
                <a:stretch>
                  <a:fillRect r="-14444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Equation"/>
              <p:cNvSpPr txBox="1"/>
              <p:nvPr/>
            </p:nvSpPr>
            <p:spPr>
              <a:xfrm>
                <a:off x="7764688" y="7940130"/>
                <a:ext cx="506068" cy="3097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88" y="7940130"/>
                <a:ext cx="506068" cy="309732"/>
              </a:xfrm>
              <a:prstGeom prst="rect">
                <a:avLst/>
              </a:prstGeom>
              <a:blipFill rotWithShape="0">
                <a:blip r:embed="rId8"/>
                <a:stretch>
                  <a:fillRect r="-18072" b="-2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..."/>
          <p:cNvSpPr txBox="1"/>
          <p:nvPr/>
        </p:nvSpPr>
        <p:spPr>
          <a:xfrm>
            <a:off x="6168133" y="7010908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3076807" y="63657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4763195" y="63530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8031739" y="635161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Equation"/>
              <p:cNvSpPr txBox="1"/>
              <p:nvPr/>
            </p:nvSpPr>
            <p:spPr>
              <a:xfrm>
                <a:off x="2976809" y="5958686"/>
                <a:ext cx="744306" cy="39196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09" y="5958686"/>
                <a:ext cx="744306" cy="3919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Equation"/>
              <p:cNvSpPr txBox="1"/>
              <p:nvPr/>
            </p:nvSpPr>
            <p:spPr>
              <a:xfrm>
                <a:off x="4496347" y="5935260"/>
                <a:ext cx="744306" cy="39273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47" y="5935260"/>
                <a:ext cx="744306" cy="3927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Equation"/>
              <p:cNvSpPr txBox="1"/>
              <p:nvPr/>
            </p:nvSpPr>
            <p:spPr>
              <a:xfrm>
                <a:off x="7764891" y="5923586"/>
                <a:ext cx="719877" cy="3882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91" y="5923586"/>
                <a:ext cx="719877" cy="388248"/>
              </a:xfrm>
              <a:prstGeom prst="rect">
                <a:avLst/>
              </a:prstGeom>
              <a:blipFill rotWithShape="0">
                <a:blip r:embed="rId11"/>
                <a:stretch>
                  <a:fillRect b="-158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Line"/>
          <p:cNvSpPr/>
          <p:nvPr/>
        </p:nvSpPr>
        <p:spPr>
          <a:xfrm>
            <a:off x="8250055" y="6306095"/>
            <a:ext cx="1" cy="398686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 flipH="1">
            <a:off x="6888176" y="7407247"/>
            <a:ext cx="443321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 flipH="1">
            <a:off x="5255512" y="7389804"/>
            <a:ext cx="443320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 flipH="1">
            <a:off x="3560106" y="7389804"/>
            <a:ext cx="443321" cy="1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>
            <a:off x="2029153" y="71794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Equation"/>
              <p:cNvSpPr txBox="1"/>
              <p:nvPr/>
            </p:nvSpPr>
            <p:spPr>
              <a:xfrm>
                <a:off x="2023461" y="6833113"/>
                <a:ext cx="642548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ar-AE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sz="2100" dirty="0"/>
              </a:p>
            </p:txBody>
          </p:sp>
        </mc:Choice>
        <mc:Fallback xmlns="">
          <p:sp>
            <p:nvSpPr>
              <p:cNvPr id="3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61" y="6833113"/>
                <a:ext cx="642548" cy="323165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3810" b="-113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91531" y="4757467"/>
                <a:ext cx="1238159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𝑙𝑜𝑠𝑠</m:t>
                      </m:r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𝑦</m:t>
                      </m:r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𝑦</m:t>
                          </m:r>
                        </m:e>
                      </m:acc>
                      <m:r>
                        <a:rPr kumimoji="0" lang="en-US" sz="2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nl-NL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31" y="4757467"/>
                <a:ext cx="1238159" cy="410369"/>
              </a:xfrm>
              <a:prstGeom prst="rect">
                <a:avLst/>
              </a:prstGeom>
              <a:blipFill rotWithShape="0">
                <a:blip r:embed="rId13"/>
                <a:stretch>
                  <a:fillRect l="-2956" r="-13793" b="-16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"/>
          <p:cNvSpPr/>
          <p:nvPr/>
        </p:nvSpPr>
        <p:spPr>
          <a:xfrm flipV="1">
            <a:off x="7946838" y="533679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Line"/>
          <p:cNvSpPr/>
          <p:nvPr/>
        </p:nvSpPr>
        <p:spPr>
          <a:xfrm>
            <a:off x="8249681" y="5302261"/>
            <a:ext cx="1" cy="398686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417055" y="5266541"/>
            <a:ext cx="98745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Gradient</a:t>
            </a:r>
            <a:endParaRPr kumimoji="0" lang="nl-N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38899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303" name="The is the problem of long term dependencies, which is because the gradient vanishes (the error signal)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511800" cy="5891759"/>
          </a:xfrm>
          <a:prstGeom prst="rect">
            <a:avLst/>
          </a:prstGeom>
        </p:spPr>
        <p:txBody>
          <a:bodyPr/>
          <a:lstStyle/>
          <a:p>
            <a:r>
              <a:t>The is the problem of </a:t>
            </a:r>
            <a:r>
              <a:rPr b="1"/>
              <a:t>long term dependencies</a:t>
            </a:r>
            <a:r>
              <a:t>, which is because the </a:t>
            </a:r>
            <a:r>
              <a:rPr b="1"/>
              <a:t>gradient vanishes</a:t>
            </a:r>
            <a:r>
              <a:t> (the error signal).</a:t>
            </a:r>
          </a:p>
          <a:p>
            <a:r>
              <a:t>This is </a:t>
            </a:r>
            <a:r>
              <a:rPr b="1"/>
              <a:t>a general problem</a:t>
            </a:r>
            <a:r>
              <a:t> in neural networks trained with gradient descent, but very tangible in RNNs due to their depth.</a:t>
            </a:r>
          </a:p>
        </p:txBody>
      </p:sp>
      <p:sp>
        <p:nvSpPr>
          <p:cNvPr id="304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  <p:pic>
        <p:nvPicPr>
          <p:cNvPr id="305" name="vanishing_gradient.gif" descr="vanishing_gradient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0" y="2338412"/>
            <a:ext cx="5102000" cy="551016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ource: https://towardsdatascience.com/illustrated-guide-to-recurrent-neural-networks-79e5eb8049c9"/>
          <p:cNvSpPr txBox="1"/>
          <p:nvPr/>
        </p:nvSpPr>
        <p:spPr>
          <a:xfrm>
            <a:off x="1903425" y="9259064"/>
            <a:ext cx="1011235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https://towardsdatascience.com/illustrated-guide-to-recurrent-neural-networks-79e5eb8049c9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11F31-584F-1148-9A3D-C964F814C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03" y="7637724"/>
            <a:ext cx="6792557" cy="14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38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sidual conn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Residual connections</a:t>
            </a:r>
          </a:p>
        </p:txBody>
      </p:sp>
      <p:sp>
        <p:nvSpPr>
          <p:cNvPr id="320" name="The solution to this problem in general are residual connections, (ResNet, 2015)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363212" cy="5891759"/>
          </a:xfrm>
          <a:prstGeom prst="rect">
            <a:avLst/>
          </a:prstGeom>
        </p:spPr>
        <p:txBody>
          <a:bodyPr/>
          <a:lstStyle/>
          <a:p>
            <a:r>
              <a:t>The solution to this problem in general are </a:t>
            </a:r>
            <a:r>
              <a:rPr b="1"/>
              <a:t>residual connections</a:t>
            </a:r>
            <a:r>
              <a:t>, (ResNet, 2015).</a:t>
            </a:r>
          </a:p>
          <a:p>
            <a:r>
              <a:t>We add connections which </a:t>
            </a:r>
            <a:r>
              <a:rPr b="1"/>
              <a:t>bypass non-linear activations</a:t>
            </a:r>
            <a:r>
              <a:t> (or go through fewer).</a:t>
            </a:r>
          </a:p>
          <a:p>
            <a:r>
              <a:t>This allows the error signal to flow directly to earlier layers.</a:t>
            </a:r>
          </a:p>
        </p:txBody>
      </p:sp>
      <p:sp>
        <p:nvSpPr>
          <p:cNvPr id="321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  <p:sp>
        <p:nvSpPr>
          <p:cNvPr id="322" name="Source: https://towardsdatascience.com/illustrated-guide-to-recurrent-neural-networks-79e5eb8049c9"/>
          <p:cNvSpPr txBox="1"/>
          <p:nvPr/>
        </p:nvSpPr>
        <p:spPr>
          <a:xfrm>
            <a:off x="1903425" y="9259064"/>
            <a:ext cx="1011235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2"/>
              </a:rPr>
              <a:t>https://towardsdatascience.com/illustrated-guide-to-recurrent-neural-networks-79e5eb8049c9</a:t>
            </a:r>
          </a:p>
        </p:txBody>
      </p:sp>
      <p:pic>
        <p:nvPicPr>
          <p:cNvPr id="323" name="residual_connection.png" descr="residual_conn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3651250"/>
            <a:ext cx="7239000" cy="4178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21134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STMs and GR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LSTMs and GRUs</a:t>
            </a:r>
          </a:p>
        </p:txBody>
      </p:sp>
      <p:sp>
        <p:nvSpPr>
          <p:cNvPr id="309" name="The solution to the vanishing gradient problem in RNNs was a different implementation of the RNN cell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5891759"/>
          </a:xfrm>
          <a:prstGeom prst="rect">
            <a:avLst/>
          </a:prstGeom>
        </p:spPr>
        <p:txBody>
          <a:bodyPr/>
          <a:lstStyle/>
          <a:p>
            <a:r>
              <a:t>The solution to the vanishing gradient problem in RNNs was a different implementation of the RNN cell.</a:t>
            </a:r>
          </a:p>
          <a:p>
            <a:pPr lvl="1"/>
            <a:r>
              <a:t>LSTM (1997)</a:t>
            </a:r>
          </a:p>
          <a:p>
            <a:pPr lvl="1"/>
            <a:r>
              <a:t>GRU (2014)</a:t>
            </a:r>
          </a:p>
          <a:p>
            <a:r>
              <a:t>They are more complex and expensive but are able to deal better with long term dependencies.</a:t>
            </a:r>
          </a:p>
          <a:p>
            <a:pPr lvl="1"/>
            <a:r>
              <a:t>LSTM is heavier than GRU.</a:t>
            </a:r>
          </a:p>
        </p:txBody>
      </p:sp>
      <p:sp>
        <p:nvSpPr>
          <p:cNvPr id="310" name="Long term dependencies"/>
          <p:cNvSpPr txBox="1"/>
          <p:nvPr/>
        </p:nvSpPr>
        <p:spPr>
          <a:xfrm>
            <a:off x="4320793" y="1790279"/>
            <a:ext cx="436321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Long term dependencies</a:t>
            </a:r>
          </a:p>
        </p:txBody>
      </p:sp>
      <p:sp>
        <p:nvSpPr>
          <p:cNvPr id="311" name="layer_gru(units = 10)"/>
          <p:cNvSpPr txBox="1"/>
          <p:nvPr/>
        </p:nvSpPr>
        <p:spPr>
          <a:xfrm>
            <a:off x="2857500" y="8566149"/>
            <a:ext cx="26750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3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layer_gru(units = 10)</a:t>
            </a:r>
          </a:p>
        </p:txBody>
      </p:sp>
      <p:sp>
        <p:nvSpPr>
          <p:cNvPr id="312" name="layer_lstm(units = 10)"/>
          <p:cNvSpPr txBox="1"/>
          <p:nvPr/>
        </p:nvSpPr>
        <p:spPr>
          <a:xfrm>
            <a:off x="6642100" y="8566149"/>
            <a:ext cx="279697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3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layer_lstm(units = 10)</a:t>
            </a:r>
          </a:p>
        </p:txBody>
      </p:sp>
    </p:spTree>
    <p:extLst>
      <p:ext uri="{BB962C8B-B14F-4D97-AF65-F5344CB8AC3E}">
        <p14:creationId xmlns:p14="http://schemas.microsoft.com/office/powerpoint/2010/main" val="4559766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16" name="LSTM_GRU.png" descr="LSTM_GR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028"/>
            <a:ext cx="13004800" cy="826954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ource: https://towardsdatascience.com/illustrated-guide-to-lstms-and-gru-s-a-step-by-step-explanation-44e9eb85bf21"/>
          <p:cNvSpPr txBox="1"/>
          <p:nvPr/>
        </p:nvSpPr>
        <p:spPr>
          <a:xfrm>
            <a:off x="1057604" y="9259064"/>
            <a:ext cx="118039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Source: </a:t>
            </a:r>
            <a:r>
              <a:rPr u="sng" dirty="0">
                <a:hlinkClick r:id="rId4"/>
              </a:rPr>
              <a:t>https://towardsdatascience.com/illustrated-guide-to-lstms-and-gru-s-a-step-by-step-explanation-44e9eb85bf21</a:t>
            </a:r>
          </a:p>
        </p:txBody>
      </p:sp>
    </p:spTree>
    <p:extLst>
      <p:ext uri="{BB962C8B-B14F-4D97-AF65-F5344CB8AC3E}">
        <p14:creationId xmlns:p14="http://schemas.microsoft.com/office/powerpoint/2010/main" val="23991958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"/>
          <p:cNvSpPr/>
          <p:nvPr/>
        </p:nvSpPr>
        <p:spPr>
          <a:xfrm>
            <a:off x="2029841" y="3521102"/>
            <a:ext cx="971386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2029841" y="3618044"/>
            <a:ext cx="971385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 ) (8, ... ) (9, ... ) (10, ... ) (11, ... ) (12, ... ) (13, ... ) (14, ... ) </a:t>
            </a:r>
          </a:p>
        </p:txBody>
      </p:sp>
      <p:sp>
        <p:nvSpPr>
          <p:cNvPr id="327" name="Generating sequ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sequences</a:t>
            </a:r>
          </a:p>
        </p:txBody>
      </p:sp>
      <p:sp>
        <p:nvSpPr>
          <p:cNvPr id="328" name="Rectangle"/>
          <p:cNvSpPr/>
          <p:nvPr/>
        </p:nvSpPr>
        <p:spPr>
          <a:xfrm>
            <a:off x="2029841" y="4727602"/>
            <a:ext cx="971386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2029841" y="4824544"/>
            <a:ext cx="971385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 ) (8, ... ) (9, ... ) (10, ... ) (11, ... ) (12, ... ) (13, ... ) (14, ... ) </a:t>
            </a:r>
          </a:p>
        </p:txBody>
      </p:sp>
      <p:sp>
        <p:nvSpPr>
          <p:cNvPr id="330" name="Reshape approach - sequence length = 7"/>
          <p:cNvSpPr txBox="1"/>
          <p:nvPr/>
        </p:nvSpPr>
        <p:spPr>
          <a:xfrm>
            <a:off x="1360576" y="4284970"/>
            <a:ext cx="408604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Reshape approach - sequence length = 7</a:t>
            </a:r>
          </a:p>
        </p:txBody>
      </p:sp>
      <p:sp>
        <p:nvSpPr>
          <p:cNvPr id="331" name="We want to break this long sequence into many sequences"/>
          <p:cNvSpPr txBox="1"/>
          <p:nvPr/>
        </p:nvSpPr>
        <p:spPr>
          <a:xfrm>
            <a:off x="1303883" y="3078470"/>
            <a:ext cx="579963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want to break this long sequence into many sequences</a:t>
            </a:r>
          </a:p>
        </p:txBody>
      </p:sp>
      <p:sp>
        <p:nvSpPr>
          <p:cNvPr id="332" name="Line"/>
          <p:cNvSpPr/>
          <p:nvPr/>
        </p:nvSpPr>
        <p:spPr>
          <a:xfrm>
            <a:off x="6718299" y="5514652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2029840" y="6210500"/>
            <a:ext cx="5221859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4" name="(1, ... ) (2, ... ) (3, ... ) (4, ... ) (5, ... ) (6, ... ) (7, ... )"/>
          <p:cNvSpPr txBox="1"/>
          <p:nvPr/>
        </p:nvSpPr>
        <p:spPr>
          <a:xfrm>
            <a:off x="2121698" y="6307443"/>
            <a:ext cx="456831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...)</a:t>
            </a:r>
          </a:p>
        </p:txBody>
      </p:sp>
      <p:sp>
        <p:nvSpPr>
          <p:cNvPr id="335" name="(8, ... ) (9, ... ) (10, ... ) (11, ... ) (12, ... ) (13, ... ) (14, ... )"/>
          <p:cNvSpPr txBox="1"/>
          <p:nvPr/>
        </p:nvSpPr>
        <p:spPr>
          <a:xfrm>
            <a:off x="2146249" y="6858936"/>
            <a:ext cx="508010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(8, ... ) (9, ... ) (10, ... ) (11, ... ) (12, ... ) (13, ... ) (14, ... ) </a:t>
            </a:r>
          </a:p>
        </p:txBody>
      </p:sp>
      <p:sp>
        <p:nvSpPr>
          <p:cNvPr id="336" name="Rectangle"/>
          <p:cNvSpPr/>
          <p:nvPr/>
        </p:nvSpPr>
        <p:spPr>
          <a:xfrm>
            <a:off x="2029840" y="6756090"/>
            <a:ext cx="5221859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7" name="1st example"/>
          <p:cNvSpPr txBox="1"/>
          <p:nvPr/>
        </p:nvSpPr>
        <p:spPr>
          <a:xfrm>
            <a:off x="627938" y="6313346"/>
            <a:ext cx="128412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1st example</a:t>
            </a:r>
          </a:p>
        </p:txBody>
      </p:sp>
      <p:sp>
        <p:nvSpPr>
          <p:cNvPr id="338" name="2nd example"/>
          <p:cNvSpPr txBox="1"/>
          <p:nvPr/>
        </p:nvSpPr>
        <p:spPr>
          <a:xfrm>
            <a:off x="621334" y="6832178"/>
            <a:ext cx="13481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2nd example</a:t>
            </a:r>
          </a:p>
        </p:txBody>
      </p:sp>
    </p:spTree>
    <p:extLst>
      <p:ext uri="{BB962C8B-B14F-4D97-AF65-F5344CB8AC3E}">
        <p14:creationId xmlns:p14="http://schemas.microsoft.com/office/powerpoint/2010/main" val="7120037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enerating sequ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sequences</a:t>
            </a:r>
          </a:p>
        </p:txBody>
      </p:sp>
      <p:sp>
        <p:nvSpPr>
          <p:cNvPr id="345" name="Shift approach, using shift = 2, sequence length = 7"/>
          <p:cNvSpPr txBox="1"/>
          <p:nvPr/>
        </p:nvSpPr>
        <p:spPr>
          <a:xfrm>
            <a:off x="974089" y="4284970"/>
            <a:ext cx="50622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Shift approach, using shift = 2, sequence length = 7</a:t>
            </a:r>
          </a:p>
        </p:txBody>
      </p:sp>
      <p:sp>
        <p:nvSpPr>
          <p:cNvPr id="346" name="We want to break this long sequence into many sequences"/>
          <p:cNvSpPr txBox="1"/>
          <p:nvPr/>
        </p:nvSpPr>
        <p:spPr>
          <a:xfrm>
            <a:off x="1303883" y="3078470"/>
            <a:ext cx="579963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want to break this long sequence into many sequences</a:t>
            </a:r>
          </a:p>
        </p:txBody>
      </p:sp>
      <p:sp>
        <p:nvSpPr>
          <p:cNvPr id="347" name="Line"/>
          <p:cNvSpPr/>
          <p:nvPr/>
        </p:nvSpPr>
        <p:spPr>
          <a:xfrm>
            <a:off x="6718299" y="5514652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2029841" y="6210500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(1, ... ) (2, ... ) (3, ... ) (4, ... ) (5, ... ) (6, ... ) (7, ... )"/>
          <p:cNvSpPr txBox="1"/>
          <p:nvPr/>
        </p:nvSpPr>
        <p:spPr>
          <a:xfrm>
            <a:off x="2083598" y="6307443"/>
            <a:ext cx="456831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...)</a:t>
            </a:r>
          </a:p>
        </p:txBody>
      </p:sp>
      <p:sp>
        <p:nvSpPr>
          <p:cNvPr id="350" name="(3, ... ) (4, ... ) (5, ... ) (6, ... ) (7, ... ) (8, ... ) (9, ... )"/>
          <p:cNvSpPr txBox="1"/>
          <p:nvPr/>
        </p:nvSpPr>
        <p:spPr>
          <a:xfrm>
            <a:off x="3355797" y="6859446"/>
            <a:ext cx="451520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(3, ... ) (4, ... ) (5, ... ) (6, ... ) (7, ... ) (8, ... ) (9, ... ) </a:t>
            </a:r>
          </a:p>
        </p:txBody>
      </p:sp>
      <p:sp>
        <p:nvSpPr>
          <p:cNvPr id="351" name="Rectangle"/>
          <p:cNvSpPr/>
          <p:nvPr/>
        </p:nvSpPr>
        <p:spPr>
          <a:xfrm>
            <a:off x="3122041" y="6756600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2" name="(5, ... ) (6, ... ) (7, ... ) (8, ... ) (9, ... ) (10, ... ) (11, ... )"/>
          <p:cNvSpPr txBox="1"/>
          <p:nvPr/>
        </p:nvSpPr>
        <p:spPr>
          <a:xfrm>
            <a:off x="4642662" y="7405546"/>
            <a:ext cx="468467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(5, ... ) (6, ... ) (7, ... ) (8, ... ) (9, ... ) (10, ... ) (11, ... )</a:t>
            </a:r>
          </a:p>
        </p:txBody>
      </p:sp>
      <p:sp>
        <p:nvSpPr>
          <p:cNvPr id="353" name="Rectangle"/>
          <p:cNvSpPr/>
          <p:nvPr/>
        </p:nvSpPr>
        <p:spPr>
          <a:xfrm>
            <a:off x="4493641" y="7302700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1st example"/>
          <p:cNvSpPr txBox="1"/>
          <p:nvPr/>
        </p:nvSpPr>
        <p:spPr>
          <a:xfrm>
            <a:off x="627938" y="6313346"/>
            <a:ext cx="128412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1st example</a:t>
            </a:r>
          </a:p>
        </p:txBody>
      </p:sp>
      <p:sp>
        <p:nvSpPr>
          <p:cNvPr id="355" name="2nd example"/>
          <p:cNvSpPr txBox="1"/>
          <p:nvPr/>
        </p:nvSpPr>
        <p:spPr>
          <a:xfrm>
            <a:off x="621334" y="6861144"/>
            <a:ext cx="13481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2nd example</a:t>
            </a:r>
          </a:p>
        </p:txBody>
      </p:sp>
      <p:sp>
        <p:nvSpPr>
          <p:cNvPr id="356" name="(7, ... ) (8, ... ) (9, ... ) (10, ... ) (11, ... ) (12, ... ) (13, ... )"/>
          <p:cNvSpPr txBox="1"/>
          <p:nvPr/>
        </p:nvSpPr>
        <p:spPr>
          <a:xfrm>
            <a:off x="5939383" y="7954420"/>
            <a:ext cx="491063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(7, ... ) (8, ... ) (9, ... ) (10, ... ) (11, ... ) (12, ... ) (13, ... )</a:t>
            </a:r>
          </a:p>
        </p:txBody>
      </p:sp>
      <p:sp>
        <p:nvSpPr>
          <p:cNvPr id="357" name="Rectangle"/>
          <p:cNvSpPr/>
          <p:nvPr/>
        </p:nvSpPr>
        <p:spPr>
          <a:xfrm>
            <a:off x="5903341" y="7851575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3rd example"/>
          <p:cNvSpPr txBox="1"/>
          <p:nvPr/>
        </p:nvSpPr>
        <p:spPr>
          <a:xfrm>
            <a:off x="643889" y="7408943"/>
            <a:ext cx="13030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3rd example</a:t>
            </a:r>
          </a:p>
        </p:txBody>
      </p:sp>
      <p:sp>
        <p:nvSpPr>
          <p:cNvPr id="359" name="4th example"/>
          <p:cNvSpPr txBox="1"/>
          <p:nvPr/>
        </p:nvSpPr>
        <p:spPr>
          <a:xfrm>
            <a:off x="647649" y="7945118"/>
            <a:ext cx="1295502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4th example</a:t>
            </a:r>
          </a:p>
        </p:txBody>
      </p:sp>
      <p:sp>
        <p:nvSpPr>
          <p:cNvPr id="24" name="Rectangle"/>
          <p:cNvSpPr/>
          <p:nvPr/>
        </p:nvSpPr>
        <p:spPr>
          <a:xfrm>
            <a:off x="2029841" y="3521102"/>
            <a:ext cx="971386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2029841" y="3618044"/>
            <a:ext cx="971385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 ) (8, ... ) (9, ... ) (10, ... ) (11, ... ) (12, ... ) (13, ... ) (14, ... ) </a:t>
            </a:r>
          </a:p>
        </p:txBody>
      </p:sp>
      <p:sp>
        <p:nvSpPr>
          <p:cNvPr id="26" name="Rectangle"/>
          <p:cNvSpPr/>
          <p:nvPr/>
        </p:nvSpPr>
        <p:spPr>
          <a:xfrm>
            <a:off x="2029841" y="4727602"/>
            <a:ext cx="971386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2029841" y="4824544"/>
            <a:ext cx="971385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 ) (8, ... ) (9, ... ) (10, ... ) (11, ... ) (12, ... ) (13, ... ) (14, ... ) </a:t>
            </a:r>
          </a:p>
        </p:txBody>
      </p:sp>
    </p:spTree>
    <p:extLst>
      <p:ext uri="{BB962C8B-B14F-4D97-AF65-F5344CB8AC3E}">
        <p14:creationId xmlns:p14="http://schemas.microsoft.com/office/powerpoint/2010/main" val="148402591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enerating sequ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Generating sequences</a:t>
            </a:r>
          </a:p>
        </p:txBody>
      </p:sp>
      <p:sp>
        <p:nvSpPr>
          <p:cNvPr id="362" name="Rectangle"/>
          <p:cNvSpPr/>
          <p:nvPr/>
        </p:nvSpPr>
        <p:spPr>
          <a:xfrm>
            <a:off x="1890140" y="3258430"/>
            <a:ext cx="9908159" cy="5426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3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1943897" y="3355373"/>
            <a:ext cx="985440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... ) (8, ... ) (9, ... ) (10, ... ) (11, ... ) (12, ... ) (13, ... ) (14, ...) </a:t>
            </a:r>
          </a:p>
        </p:txBody>
      </p:sp>
      <p:sp>
        <p:nvSpPr>
          <p:cNvPr id="364" name="Shift approach, using shift = 2, sequence length = 7, target shift = 1"/>
          <p:cNvSpPr txBox="1"/>
          <p:nvPr/>
        </p:nvSpPr>
        <p:spPr>
          <a:xfrm>
            <a:off x="522681" y="2815176"/>
            <a:ext cx="657463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Shift approach, using shift = 2, sequence length = 7, target shift = 1</a:t>
            </a:r>
          </a:p>
        </p:txBody>
      </p:sp>
      <p:sp>
        <p:nvSpPr>
          <p:cNvPr id="365" name="Line"/>
          <p:cNvSpPr/>
          <p:nvPr/>
        </p:nvSpPr>
        <p:spPr>
          <a:xfrm>
            <a:off x="4495799" y="3907376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1890141" y="4741329"/>
            <a:ext cx="467583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7" name="(1, ... ) (2, ... ) (3, ... ) (4, ... ) (5, ... ) (6, ... ) (7, ... )"/>
          <p:cNvSpPr txBox="1"/>
          <p:nvPr/>
        </p:nvSpPr>
        <p:spPr>
          <a:xfrm>
            <a:off x="1943898" y="4838272"/>
            <a:ext cx="456831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(1, ... ) (2, ... ) (3, ... ) (4, ... ) (5, ... ) (6, ... ) (7, .. )</a:t>
            </a:r>
          </a:p>
        </p:txBody>
      </p:sp>
      <p:sp>
        <p:nvSpPr>
          <p:cNvPr id="368" name="(3, ... ) (4, ... ) (5, ... ) (6, ... ) (7, ... ) (8, ... ) (9, ... )"/>
          <p:cNvSpPr txBox="1"/>
          <p:nvPr/>
        </p:nvSpPr>
        <p:spPr>
          <a:xfrm>
            <a:off x="3216097" y="5390275"/>
            <a:ext cx="451520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(3, ... ) (4, ... ) (5, ... ) (6, ... ) (7, ... ) (8, ... ) (9, ... ) </a:t>
            </a:r>
          </a:p>
        </p:txBody>
      </p:sp>
      <p:sp>
        <p:nvSpPr>
          <p:cNvPr id="369" name="Rectangle"/>
          <p:cNvSpPr/>
          <p:nvPr/>
        </p:nvSpPr>
        <p:spPr>
          <a:xfrm>
            <a:off x="2982341" y="5287429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(5, ... ) (6, ... ) (7, ... ) (8, ... ) (9, ... ) (10, ... ) (11, ... )"/>
          <p:cNvSpPr txBox="1"/>
          <p:nvPr/>
        </p:nvSpPr>
        <p:spPr>
          <a:xfrm>
            <a:off x="4502962" y="5936375"/>
            <a:ext cx="468467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(5, ... ) (6, ... ) (7, ... ) (8, ... ) (9, ... ) (10, ... ) (11, ... )</a:t>
            </a:r>
          </a:p>
        </p:txBody>
      </p:sp>
      <p:sp>
        <p:nvSpPr>
          <p:cNvPr id="371" name="Rectangle"/>
          <p:cNvSpPr/>
          <p:nvPr/>
        </p:nvSpPr>
        <p:spPr>
          <a:xfrm>
            <a:off x="4353941" y="5833529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1st example"/>
          <p:cNvSpPr txBox="1"/>
          <p:nvPr/>
        </p:nvSpPr>
        <p:spPr>
          <a:xfrm>
            <a:off x="488238" y="4844175"/>
            <a:ext cx="128412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1st example</a:t>
            </a:r>
          </a:p>
        </p:txBody>
      </p:sp>
      <p:sp>
        <p:nvSpPr>
          <p:cNvPr id="373" name="2nd example"/>
          <p:cNvSpPr txBox="1"/>
          <p:nvPr/>
        </p:nvSpPr>
        <p:spPr>
          <a:xfrm>
            <a:off x="481634" y="5391973"/>
            <a:ext cx="13481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2nd example</a:t>
            </a:r>
          </a:p>
        </p:txBody>
      </p:sp>
      <p:sp>
        <p:nvSpPr>
          <p:cNvPr id="374" name="3rd example"/>
          <p:cNvSpPr txBox="1"/>
          <p:nvPr/>
        </p:nvSpPr>
        <p:spPr>
          <a:xfrm>
            <a:off x="504189" y="5939772"/>
            <a:ext cx="13030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3rd example</a:t>
            </a:r>
          </a:p>
        </p:txBody>
      </p:sp>
      <p:sp>
        <p:nvSpPr>
          <p:cNvPr id="375" name="x"/>
          <p:cNvSpPr txBox="1"/>
          <p:nvPr/>
        </p:nvSpPr>
        <p:spPr>
          <a:xfrm>
            <a:off x="4384090" y="4375775"/>
            <a:ext cx="22342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76" name="Rectangle"/>
          <p:cNvSpPr/>
          <p:nvPr/>
        </p:nvSpPr>
        <p:spPr>
          <a:xfrm>
            <a:off x="7059041" y="4741329"/>
            <a:ext cx="661113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7" name="(9, ... )"/>
          <p:cNvSpPr txBox="1"/>
          <p:nvPr/>
        </p:nvSpPr>
        <p:spPr>
          <a:xfrm>
            <a:off x="7046342" y="4844175"/>
            <a:ext cx="68651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(9, ... )</a:t>
            </a:r>
          </a:p>
        </p:txBody>
      </p:sp>
      <p:sp>
        <p:nvSpPr>
          <p:cNvPr id="378" name="Line"/>
          <p:cNvSpPr/>
          <p:nvPr/>
        </p:nvSpPr>
        <p:spPr>
          <a:xfrm>
            <a:off x="7389597" y="3891167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y"/>
          <p:cNvSpPr txBox="1"/>
          <p:nvPr/>
        </p:nvSpPr>
        <p:spPr>
          <a:xfrm>
            <a:off x="7279717" y="4375775"/>
            <a:ext cx="21976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80" name="Rectangle"/>
          <p:cNvSpPr/>
          <p:nvPr/>
        </p:nvSpPr>
        <p:spPr>
          <a:xfrm>
            <a:off x="8330362" y="5292205"/>
            <a:ext cx="887071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1" name="(11, ... )"/>
          <p:cNvSpPr txBox="1"/>
          <p:nvPr/>
        </p:nvSpPr>
        <p:spPr>
          <a:xfrm>
            <a:off x="8374152" y="5395051"/>
            <a:ext cx="7994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(11, ... )</a:t>
            </a:r>
          </a:p>
        </p:txBody>
      </p:sp>
      <p:sp>
        <p:nvSpPr>
          <p:cNvPr id="382" name="Rectangle"/>
          <p:cNvSpPr/>
          <p:nvPr/>
        </p:nvSpPr>
        <p:spPr>
          <a:xfrm>
            <a:off x="9853041" y="5833529"/>
            <a:ext cx="887071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(13, ... )"/>
          <p:cNvSpPr txBox="1"/>
          <p:nvPr/>
        </p:nvSpPr>
        <p:spPr>
          <a:xfrm>
            <a:off x="9896832" y="5936375"/>
            <a:ext cx="7994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(13, ... )</a:t>
            </a:r>
          </a:p>
        </p:txBody>
      </p:sp>
    </p:spTree>
    <p:extLst>
      <p:ext uri="{BB962C8B-B14F-4D97-AF65-F5344CB8AC3E}">
        <p14:creationId xmlns:p14="http://schemas.microsoft.com/office/powerpoint/2010/main" val="135628608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386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</a:pPr>
            <a:r>
              <a:rPr dirty="0"/>
              <a:t>Go 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https://jupyter.lisa.surfsara.nl:8000/</a:t>
            </a:r>
            <a:endParaRPr lang="en-US" dirty="0"/>
          </a:p>
          <a:p>
            <a:pPr marL="0" indent="0" algn="ctr">
              <a:buSzTx/>
              <a:buNone/>
            </a:pPr>
            <a:r>
              <a:rPr lang="en-US" dirty="0"/>
              <a:t>Or</a:t>
            </a:r>
            <a:r>
              <a:rPr dirty="0"/>
              <a:t> </a:t>
            </a:r>
            <a:r>
              <a:rPr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05a-rnns.ipynb</a:t>
            </a:r>
            <a:endParaRPr lang="en-US" dirty="0">
              <a:latin typeface="Monaco"/>
              <a:ea typeface="Monaco"/>
              <a:cs typeface="Monaco"/>
              <a:sym typeface="Monaco"/>
            </a:endParaRPr>
          </a:p>
          <a:p>
            <a:pPr marL="0" indent="0" algn="ctr">
              <a:buSzTx/>
              <a:buNone/>
            </a:pPr>
            <a:r>
              <a:rPr lang="en-US" dirty="0"/>
              <a:t>20:15-21:00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387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1698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running.jpg" descr="run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30" y="6883014"/>
            <a:ext cx="1468340" cy="117467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44" name="Machine transla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translation</a:t>
            </a:r>
          </a:p>
          <a:p>
            <a:r>
              <a:t>Speech recognition</a:t>
            </a:r>
          </a:p>
          <a:p>
            <a:r>
              <a:t>Music generation</a:t>
            </a:r>
          </a:p>
          <a:p>
            <a:r>
              <a:t>Sentiment classification</a:t>
            </a:r>
          </a:p>
          <a:p>
            <a:r>
              <a:t>Video activity recognition</a:t>
            </a:r>
          </a:p>
          <a:p>
            <a:r>
              <a:t>...</a:t>
            </a:r>
          </a:p>
        </p:txBody>
      </p:sp>
      <p:sp>
        <p:nvSpPr>
          <p:cNvPr id="245" name="&quot;Hoi, hoe gaat het?&quot;"/>
          <p:cNvSpPr txBox="1"/>
          <p:nvPr/>
        </p:nvSpPr>
        <p:spPr>
          <a:xfrm>
            <a:off x="6094628" y="3410414"/>
            <a:ext cx="195854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"Hoi, hoe gaat het?"</a:t>
            </a:r>
          </a:p>
        </p:txBody>
      </p:sp>
      <p:sp>
        <p:nvSpPr>
          <p:cNvPr id="246" name="&quot;Hi, how are you?&quot;"/>
          <p:cNvSpPr txBox="1"/>
          <p:nvPr/>
        </p:nvSpPr>
        <p:spPr>
          <a:xfrm>
            <a:off x="9074556" y="3410414"/>
            <a:ext cx="181528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"Hi, how are you?"</a:t>
            </a:r>
          </a:p>
        </p:txBody>
      </p:sp>
      <p:sp>
        <p:nvSpPr>
          <p:cNvPr id="247" name="Line"/>
          <p:cNvSpPr/>
          <p:nvPr/>
        </p:nvSpPr>
        <p:spPr>
          <a:xfrm>
            <a:off x="8234367" y="3547815"/>
            <a:ext cx="587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8" name="0*MaIzMkO5JYS4SaUl.png" descr="0*MaIzMkO5JYS4SaU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460" y="4100672"/>
            <a:ext cx="1579445" cy="633095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Line"/>
          <p:cNvSpPr/>
          <p:nvPr/>
        </p:nvSpPr>
        <p:spPr>
          <a:xfrm>
            <a:off x="8234367" y="4417219"/>
            <a:ext cx="587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&quot;Hi, how are you?&quot;"/>
          <p:cNvSpPr txBox="1"/>
          <p:nvPr/>
        </p:nvSpPr>
        <p:spPr>
          <a:xfrm>
            <a:off x="9074556" y="4254964"/>
            <a:ext cx="1815288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"Hi, how are you?"</a:t>
            </a:r>
          </a:p>
        </p:txBody>
      </p:sp>
      <p:sp>
        <p:nvSpPr>
          <p:cNvPr id="251" name="Some style / nothing"/>
          <p:cNvSpPr txBox="1"/>
          <p:nvPr/>
        </p:nvSpPr>
        <p:spPr>
          <a:xfrm>
            <a:off x="5989702" y="5099514"/>
            <a:ext cx="1984960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Some style / nothing</a:t>
            </a:r>
          </a:p>
        </p:txBody>
      </p:sp>
      <p:sp>
        <p:nvSpPr>
          <p:cNvPr id="252" name="Line"/>
          <p:cNvSpPr/>
          <p:nvPr/>
        </p:nvSpPr>
        <p:spPr>
          <a:xfrm>
            <a:off x="8234367" y="5286624"/>
            <a:ext cx="587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53" name="staff-with-notes-1.gif" descr="staff-with-notes-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556" y="4797260"/>
            <a:ext cx="2585064" cy="95442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&quot;Hoi, hoe gaat het?&quot;"/>
          <p:cNvSpPr txBox="1"/>
          <p:nvPr/>
        </p:nvSpPr>
        <p:spPr>
          <a:xfrm>
            <a:off x="6002910" y="5912314"/>
            <a:ext cx="1958544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"Hoi, hoe gaat het?"</a:t>
            </a:r>
          </a:p>
        </p:txBody>
      </p:sp>
      <p:sp>
        <p:nvSpPr>
          <p:cNvPr id="255" name="Line"/>
          <p:cNvSpPr/>
          <p:nvPr/>
        </p:nvSpPr>
        <p:spPr>
          <a:xfrm>
            <a:off x="8234367" y="6074569"/>
            <a:ext cx="587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56" name="stars.jpg" descr="star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478" y="5629656"/>
            <a:ext cx="1579444" cy="88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>
            <a:off x="8234367" y="6941980"/>
            <a:ext cx="587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Running"/>
          <p:cNvSpPr txBox="1"/>
          <p:nvPr/>
        </p:nvSpPr>
        <p:spPr>
          <a:xfrm>
            <a:off x="9548622" y="6779724"/>
            <a:ext cx="86715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Running</a:t>
            </a:r>
          </a:p>
        </p:txBody>
      </p:sp>
      <p:pic>
        <p:nvPicPr>
          <p:cNvPr id="259" name="running.jpg" descr="run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28" y="6725115"/>
            <a:ext cx="1468339" cy="117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running.jpg" descr="run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13" y="6598325"/>
            <a:ext cx="1468339" cy="117467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in deep learning"/>
          <p:cNvSpPr txBox="1"/>
          <p:nvPr/>
        </p:nvSpPr>
        <p:spPr>
          <a:xfrm>
            <a:off x="5083365" y="1790279"/>
            <a:ext cx="283807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in deep learning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14:00-14:15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14:15-15:00 Machine learning tasks: regression / classification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15:00-15:45 Hands-on: multiclass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16:15-16:45 Optimizers, regularization techniques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16:45-17:30 Hands-on: Regularization techniques on F-MNIST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Analyzing sequential data,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19:00-19:45 Hands-on: Predicting future temperatures with an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19:45-20:15 Types of RNNs: LSTM, GRU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20:15-21:00 Hands-on: creating sequences, temperature prediction with GRU-based RNN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b="1" dirty="0"/>
              <a:t>Time left: Improving RNNs: regularization, stacking, </a:t>
            </a:r>
            <a:r>
              <a:rPr lang="en-US" b="1" dirty="0" err="1"/>
              <a:t>stateful</a:t>
            </a:r>
            <a:r>
              <a:rPr lang="en-US" b="1" dirty="0"/>
              <a:t>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b="1" dirty="0"/>
              <a:t>Time left: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58248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  <p:sp>
        <p:nvSpPr>
          <p:cNvPr id="390" name="Regularisation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683566" cy="5891759"/>
          </a:xfrm>
          <a:prstGeom prst="rect">
            <a:avLst/>
          </a:prstGeom>
        </p:spPr>
        <p:txBody>
          <a:bodyPr/>
          <a:lstStyle/>
          <a:p>
            <a:r>
              <a:t>Regularisation</a:t>
            </a:r>
          </a:p>
          <a:p>
            <a:pPr lvl="1"/>
            <a:r>
              <a:t>L1/L2</a:t>
            </a:r>
          </a:p>
          <a:p>
            <a:pPr lvl="1"/>
            <a:r>
              <a:t>Dropout, recurrent dropout</a:t>
            </a:r>
          </a:p>
          <a:p>
            <a:r>
              <a:t>Improving RNNs</a:t>
            </a:r>
          </a:p>
          <a:p>
            <a:pPr lvl="1"/>
            <a:r>
              <a:t>Stacking</a:t>
            </a:r>
          </a:p>
          <a:p>
            <a:pPr lvl="1"/>
            <a:r>
              <a:t>Stateful</a:t>
            </a:r>
          </a:p>
          <a:p>
            <a:pPr lvl="1"/>
            <a:r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7346144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  <p:sp>
        <p:nvSpPr>
          <p:cNvPr id="393" name="Just like with normal dense layers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363212" cy="5891759"/>
          </a:xfrm>
          <a:prstGeom prst="rect">
            <a:avLst/>
          </a:prstGeom>
        </p:spPr>
        <p:txBody>
          <a:bodyPr/>
          <a:lstStyle/>
          <a:p>
            <a:r>
              <a:rPr dirty="0"/>
              <a:t>Just like with normal dense layers.</a:t>
            </a:r>
          </a:p>
          <a:p>
            <a:r>
              <a:rPr dirty="0"/>
              <a:t>we add L2/L1 </a:t>
            </a:r>
            <a:r>
              <a:rPr dirty="0" err="1"/>
              <a:t>regularisation</a:t>
            </a:r>
            <a:r>
              <a:rPr dirty="0"/>
              <a:t> to the weights learnt in the RNN cell.</a:t>
            </a:r>
          </a:p>
        </p:txBody>
      </p:sp>
      <p:sp>
        <p:nvSpPr>
          <p:cNvPr id="394" name="L2/L1 regularisation"/>
          <p:cNvSpPr txBox="1"/>
          <p:nvPr/>
        </p:nvSpPr>
        <p:spPr>
          <a:xfrm>
            <a:off x="4762182" y="1790279"/>
            <a:ext cx="348043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L2/L1 regularisation</a:t>
            </a:r>
          </a:p>
        </p:txBody>
      </p:sp>
      <p:sp>
        <p:nvSpPr>
          <p:cNvPr id="395" name="layer_gru(units = 10, kernel_regularizer = regularizer_l2(l = 0.001))"/>
          <p:cNvSpPr txBox="1"/>
          <p:nvPr/>
        </p:nvSpPr>
        <p:spPr>
          <a:xfrm>
            <a:off x="6182715" y="3949279"/>
            <a:ext cx="6379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kernel_regularizer = regularizer_l2(l = 0.001))</a:t>
            </a:r>
          </a:p>
        </p:txBody>
      </p:sp>
      <p:sp>
        <p:nvSpPr>
          <p:cNvPr id="396" name="layer_gru(units = 10, kernel_regularizer = regularizer_l1(l = 0.001))"/>
          <p:cNvSpPr txBox="1"/>
          <p:nvPr/>
        </p:nvSpPr>
        <p:spPr>
          <a:xfrm>
            <a:off x="6182715" y="4584279"/>
            <a:ext cx="6379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layer_gru</a:t>
            </a:r>
            <a:r>
              <a:rPr dirty="0"/>
              <a:t>(units = 10, </a:t>
            </a:r>
            <a:r>
              <a:rPr dirty="0" err="1"/>
              <a:t>kernel_regularizer</a:t>
            </a:r>
            <a:r>
              <a:rPr dirty="0"/>
              <a:t> = regularizer_l1(l = 0.001))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98" y="6211064"/>
            <a:ext cx="6602302" cy="2971036"/>
          </a:xfrm>
          <a:prstGeom prst="rect">
            <a:avLst/>
          </a:prstGeom>
        </p:spPr>
      </p:pic>
      <p:sp>
        <p:nvSpPr>
          <p:cNvPr id="10" name="layer_gru(units = 10, kernel_regularizer = regularizer_l1(l = 0.001))"/>
          <p:cNvSpPr txBox="1"/>
          <p:nvPr/>
        </p:nvSpPr>
        <p:spPr>
          <a:xfrm>
            <a:off x="4973396" y="9053086"/>
            <a:ext cx="70644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Red line: identical predictions of the NN (too many degrees of freedom)</a:t>
            </a:r>
          </a:p>
          <a:p>
            <a:r>
              <a:rPr lang="en-US" dirty="0"/>
              <a:t>Red point: solution for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) preferred by each norm.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84151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In RNNs we consider dropouts in two locations.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731961" cy="2102736"/>
          </a:xfrm>
          <a:prstGeom prst="rect">
            <a:avLst/>
          </a:prstGeom>
        </p:spPr>
        <p:txBody>
          <a:bodyPr/>
          <a:lstStyle/>
          <a:p>
            <a:pPr marL="322325" indent="-322325" defTabSz="549148">
              <a:spcBef>
                <a:spcPts val="3000"/>
              </a:spcBef>
              <a:defRPr sz="2632"/>
            </a:pPr>
            <a:r>
              <a:t>In RNNs we consider dropouts in two locations.</a:t>
            </a:r>
          </a:p>
          <a:p>
            <a:pPr marL="644651" lvl="1" indent="-322325" defTabSz="549148">
              <a:spcBef>
                <a:spcPts val="3000"/>
              </a:spcBef>
              <a:defRPr sz="2632" b="1"/>
            </a:pPr>
            <a:r>
              <a:t>Input</a:t>
            </a:r>
          </a:p>
          <a:p>
            <a:pPr marL="644651" lvl="1" indent="-322325" defTabSz="549148">
              <a:spcBef>
                <a:spcPts val="3000"/>
              </a:spcBef>
              <a:defRPr sz="2632" b="1"/>
            </a:pPr>
            <a:r>
              <a:t>Recurrent dropout</a:t>
            </a:r>
          </a:p>
        </p:txBody>
      </p:sp>
      <p:sp>
        <p:nvSpPr>
          <p:cNvPr id="399" name="Dropout"/>
          <p:cNvSpPr txBox="1"/>
          <p:nvPr/>
        </p:nvSpPr>
        <p:spPr>
          <a:xfrm>
            <a:off x="5753544" y="1790279"/>
            <a:ext cx="149771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Dropout</a:t>
            </a:r>
          </a:p>
        </p:txBody>
      </p:sp>
      <p:sp>
        <p:nvSpPr>
          <p:cNvPr id="400" name="layer_gru(units = 10, dropout = 0.2, recurrent_dropout = 0.3)"/>
          <p:cNvSpPr txBox="1"/>
          <p:nvPr/>
        </p:nvSpPr>
        <p:spPr>
          <a:xfrm>
            <a:off x="6691913" y="4114876"/>
            <a:ext cx="584758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dropout = 0.2, recurrent_dropout = 0.3)</a:t>
            </a:r>
          </a:p>
        </p:txBody>
      </p:sp>
      <p:sp>
        <p:nvSpPr>
          <p:cNvPr id="401" name="recurrent dropout"/>
          <p:cNvSpPr txBox="1"/>
          <p:nvPr/>
        </p:nvSpPr>
        <p:spPr>
          <a:xfrm>
            <a:off x="687891" y="6664097"/>
            <a:ext cx="1827074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recurrent dropout</a:t>
            </a:r>
          </a:p>
        </p:txBody>
      </p:sp>
      <p:sp>
        <p:nvSpPr>
          <p:cNvPr id="402" name="RNN"/>
          <p:cNvSpPr/>
          <p:nvPr/>
        </p:nvSpPr>
        <p:spPr>
          <a:xfrm>
            <a:off x="3019058" y="7289941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03" name="Line"/>
          <p:cNvSpPr/>
          <p:nvPr/>
        </p:nvSpPr>
        <p:spPr>
          <a:xfrm flipV="1">
            <a:off x="3418390" y="79812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3923117" y="76239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Equation"/>
              <p:cNvSpPr txBox="1"/>
              <p:nvPr/>
            </p:nvSpPr>
            <p:spPr>
              <a:xfrm>
                <a:off x="4019025" y="7277613"/>
                <a:ext cx="485120" cy="229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25" y="7277613"/>
                <a:ext cx="485120" cy="229885"/>
              </a:xfrm>
              <a:prstGeom prst="rect">
                <a:avLst/>
              </a:prstGeom>
              <a:blipFill rotWithShape="0">
                <a:blip r:embed="rId2"/>
                <a:stretch>
                  <a:fillRect l="-13750" r="-28750" b="-42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3143161" y="8370563"/>
                <a:ext cx="550460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61" y="8370563"/>
                <a:ext cx="550460" cy="337866"/>
              </a:xfrm>
              <a:prstGeom prst="rect">
                <a:avLst/>
              </a:prstGeom>
              <a:blipFill rotWithShape="0">
                <a:blip r:embed="rId3"/>
                <a:stretch>
                  <a:fillRect r="-14444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RNN"/>
          <p:cNvSpPr/>
          <p:nvPr/>
        </p:nvSpPr>
        <p:spPr>
          <a:xfrm>
            <a:off x="4705446" y="7277241"/>
            <a:ext cx="798665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08" name="Line"/>
          <p:cNvSpPr/>
          <p:nvPr/>
        </p:nvSpPr>
        <p:spPr>
          <a:xfrm flipV="1">
            <a:off x="5104778" y="79685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5609505" y="76112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Equation"/>
              <p:cNvSpPr txBox="1"/>
              <p:nvPr/>
            </p:nvSpPr>
            <p:spPr>
              <a:xfrm>
                <a:off x="5705412" y="7264913"/>
                <a:ext cx="485121" cy="229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12" y="7264913"/>
                <a:ext cx="485121" cy="229885"/>
              </a:xfrm>
              <a:prstGeom prst="rect">
                <a:avLst/>
              </a:prstGeom>
              <a:blipFill rotWithShape="0">
                <a:blip r:embed="rId4"/>
                <a:stretch>
                  <a:fillRect l="-13750" r="-28750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RNN"/>
          <p:cNvSpPr/>
          <p:nvPr/>
        </p:nvSpPr>
        <p:spPr>
          <a:xfrm>
            <a:off x="7973990" y="7275800"/>
            <a:ext cx="798665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12" name="Line"/>
          <p:cNvSpPr/>
          <p:nvPr/>
        </p:nvSpPr>
        <p:spPr>
          <a:xfrm flipV="1">
            <a:off x="8373322" y="79671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3" name="Line"/>
          <p:cNvSpPr/>
          <p:nvPr/>
        </p:nvSpPr>
        <p:spPr>
          <a:xfrm>
            <a:off x="8878048" y="76097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Equation"/>
              <p:cNvSpPr txBox="1"/>
              <p:nvPr/>
            </p:nvSpPr>
            <p:spPr>
              <a:xfrm>
                <a:off x="8973956" y="7263472"/>
                <a:ext cx="447960" cy="2052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56" y="7263472"/>
                <a:ext cx="447960" cy="205270"/>
              </a:xfrm>
              <a:prstGeom prst="rect">
                <a:avLst/>
              </a:prstGeom>
              <a:blipFill rotWithShape="0">
                <a:blip r:embed="rId5"/>
                <a:stretch>
                  <a:fillRect l="-14865" r="-33784" b="-6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Line"/>
          <p:cNvSpPr/>
          <p:nvPr/>
        </p:nvSpPr>
        <p:spPr>
          <a:xfrm>
            <a:off x="7236769" y="7598724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Equation"/>
              <p:cNvSpPr txBox="1"/>
              <p:nvPr/>
            </p:nvSpPr>
            <p:spPr>
              <a:xfrm>
                <a:off x="7243776" y="7252426"/>
                <a:ext cx="667471" cy="229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76" y="7252426"/>
                <a:ext cx="667471" cy="229886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28182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Equation"/>
              <p:cNvSpPr txBox="1"/>
              <p:nvPr/>
            </p:nvSpPr>
            <p:spPr>
              <a:xfrm>
                <a:off x="4829548" y="8356423"/>
                <a:ext cx="550461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48" y="8356423"/>
                <a:ext cx="550461" cy="337865"/>
              </a:xfrm>
              <a:prstGeom prst="rect">
                <a:avLst/>
              </a:prstGeom>
              <a:blipFill rotWithShape="0">
                <a:blip r:embed="rId7"/>
                <a:stretch>
                  <a:fillRect r="-14286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Equation"/>
              <p:cNvSpPr txBox="1"/>
              <p:nvPr/>
            </p:nvSpPr>
            <p:spPr>
              <a:xfrm>
                <a:off x="8120288" y="8384630"/>
                <a:ext cx="506068" cy="3097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88" y="8384630"/>
                <a:ext cx="506068" cy="309732"/>
              </a:xfrm>
              <a:prstGeom prst="rect">
                <a:avLst/>
              </a:prstGeom>
              <a:blipFill rotWithShape="0">
                <a:blip r:embed="rId8"/>
                <a:stretch>
                  <a:fillRect r="-18072" b="-254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..."/>
          <p:cNvSpPr txBox="1"/>
          <p:nvPr/>
        </p:nvSpPr>
        <p:spPr>
          <a:xfrm>
            <a:off x="6523733" y="7455408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3432407" y="68102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 flipV="1">
            <a:off x="5118795" y="67975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 flipV="1">
            <a:off x="8387339" y="679611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3332409" y="6403186"/>
                <a:ext cx="533697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09" y="6403186"/>
                <a:ext cx="533697" cy="337865"/>
              </a:xfrm>
              <a:prstGeom prst="rect">
                <a:avLst/>
              </a:prstGeom>
              <a:blipFill rotWithShape="0">
                <a:blip r:embed="rId9"/>
                <a:stretch>
                  <a:fillRect l="-1149" r="-19540" b="-482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4851947" y="6379760"/>
                <a:ext cx="533696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7" y="6379760"/>
                <a:ext cx="533696" cy="337865"/>
              </a:xfrm>
              <a:prstGeom prst="rect">
                <a:avLst/>
              </a:prstGeom>
              <a:blipFill rotWithShape="0">
                <a:blip r:embed="rId10"/>
                <a:stretch>
                  <a:fillRect r="-19540" b="-4909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8120491" y="6444286"/>
                <a:ext cx="489303" cy="3097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91" y="6444286"/>
                <a:ext cx="489303" cy="309733"/>
              </a:xfrm>
              <a:prstGeom prst="rect">
                <a:avLst/>
              </a:prstGeom>
              <a:blipFill rotWithShape="0">
                <a:blip r:embed="rId11"/>
                <a:stretch>
                  <a:fillRect r="-23750" b="-627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Line"/>
          <p:cNvSpPr/>
          <p:nvPr/>
        </p:nvSpPr>
        <p:spPr>
          <a:xfrm>
            <a:off x="2423043" y="759872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Equation"/>
              <p:cNvSpPr txBox="1"/>
              <p:nvPr/>
            </p:nvSpPr>
            <p:spPr>
              <a:xfrm>
                <a:off x="2518951" y="7252426"/>
                <a:ext cx="485120" cy="229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51" y="7252426"/>
                <a:ext cx="485120" cy="229886"/>
              </a:xfrm>
              <a:prstGeom prst="rect">
                <a:avLst/>
              </a:prstGeom>
              <a:blipFill rotWithShape="0">
                <a:blip r:embed="rId12"/>
                <a:stretch>
                  <a:fillRect l="-13750" r="-28750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input dropout"/>
          <p:cNvSpPr txBox="1"/>
          <p:nvPr/>
        </p:nvSpPr>
        <p:spPr>
          <a:xfrm>
            <a:off x="889466" y="7998891"/>
            <a:ext cx="1423925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input dropout</a:t>
            </a:r>
          </a:p>
        </p:txBody>
      </p:sp>
      <p:pic>
        <p:nvPicPr>
          <p:cNvPr id="429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57" y="7981288"/>
            <a:ext cx="506068" cy="76201"/>
          </a:xfrm>
          <a:prstGeom prst="rect">
            <a:avLst/>
          </a:prstGeom>
        </p:spPr>
      </p:pic>
      <p:pic>
        <p:nvPicPr>
          <p:cNvPr id="431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865761" y="7967147"/>
            <a:ext cx="506068" cy="76201"/>
          </a:xfrm>
          <a:prstGeom prst="rect">
            <a:avLst/>
          </a:prstGeom>
        </p:spPr>
      </p:pic>
      <p:pic>
        <p:nvPicPr>
          <p:cNvPr id="433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134305" y="7957862"/>
            <a:ext cx="506068" cy="76201"/>
          </a:xfrm>
          <a:prstGeom prst="rect">
            <a:avLst/>
          </a:prstGeom>
        </p:spPr>
      </p:pic>
      <p:pic>
        <p:nvPicPr>
          <p:cNvPr id="435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4413822" y="7585811"/>
            <a:ext cx="400494" cy="76201"/>
          </a:xfrm>
          <a:prstGeom prst="rect">
            <a:avLst/>
          </a:prstGeom>
        </p:spPr>
      </p:pic>
      <p:pic>
        <p:nvPicPr>
          <p:cNvPr id="437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756935" y="7573111"/>
            <a:ext cx="400495" cy="76201"/>
          </a:xfrm>
          <a:prstGeom prst="rect">
            <a:avLst/>
          </a:prstGeom>
        </p:spPr>
      </p:pic>
      <p:pic>
        <p:nvPicPr>
          <p:cNvPr id="439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7706449" y="7585811"/>
            <a:ext cx="400495" cy="76201"/>
          </a:xfrm>
          <a:prstGeom prst="rect">
            <a:avLst/>
          </a:prstGeom>
        </p:spPr>
      </p:pic>
      <p:sp>
        <p:nvSpPr>
          <p:cNvPr id="441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318283894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Why would we consider input dropout?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731961" cy="2958621"/>
          </a:xfrm>
          <a:prstGeom prst="rect">
            <a:avLst/>
          </a:prstGeom>
        </p:spPr>
        <p:txBody>
          <a:bodyPr/>
          <a:lstStyle/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Why would we consider input dropout?</a:t>
            </a:r>
          </a:p>
          <a:p>
            <a:pPr marL="514350" lvl="1" indent="-257175" defTabSz="438150">
              <a:spcBef>
                <a:spcPts val="2400"/>
              </a:spcBef>
              <a:defRPr sz="2100"/>
            </a:pPr>
            <a:r>
              <a:rPr dirty="0"/>
              <a:t>Maybe in production we might not always get all inputs.</a:t>
            </a:r>
          </a:p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More likely, we are stacking RNNs.</a:t>
            </a:r>
          </a:p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Stacking RNNs is like adding additional layers in a dense network.</a:t>
            </a:r>
          </a:p>
          <a:p>
            <a:pPr marL="514350" lvl="1" indent="-257175" defTabSz="438150">
              <a:spcBef>
                <a:spcPts val="2400"/>
              </a:spcBef>
              <a:defRPr sz="2100"/>
            </a:pPr>
            <a:r>
              <a:rPr dirty="0"/>
              <a:t>We never go that deep, 1-6 layers. Long training time.</a:t>
            </a:r>
          </a:p>
        </p:txBody>
      </p:sp>
      <p:sp>
        <p:nvSpPr>
          <p:cNvPr id="444" name="Stacking RNNs"/>
          <p:cNvSpPr txBox="1"/>
          <p:nvPr/>
        </p:nvSpPr>
        <p:spPr>
          <a:xfrm>
            <a:off x="5146992" y="1790279"/>
            <a:ext cx="271081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Stacking RNNs</a:t>
            </a:r>
          </a:p>
        </p:txBody>
      </p:sp>
      <p:sp>
        <p:nvSpPr>
          <p:cNvPr id="445" name="RNN"/>
          <p:cNvSpPr/>
          <p:nvPr/>
        </p:nvSpPr>
        <p:spPr>
          <a:xfrm>
            <a:off x="835901" y="7814000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46" name="Line"/>
          <p:cNvSpPr/>
          <p:nvPr/>
        </p:nvSpPr>
        <p:spPr>
          <a:xfrm flipV="1">
            <a:off x="1235233" y="85053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1739960" y="81479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Equation"/>
              <p:cNvSpPr txBox="1"/>
              <p:nvPr/>
            </p:nvSpPr>
            <p:spPr>
              <a:xfrm>
                <a:off x="960003" y="8894622"/>
                <a:ext cx="550461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3" y="8894622"/>
                <a:ext cx="550461" cy="337866"/>
              </a:xfrm>
              <a:prstGeom prst="rect">
                <a:avLst/>
              </a:prstGeom>
              <a:blipFill rotWithShape="0">
                <a:blip r:embed="rId2"/>
                <a:stretch>
                  <a:fillRect r="-14286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9" name="RNN"/>
          <p:cNvSpPr/>
          <p:nvPr/>
        </p:nvSpPr>
        <p:spPr>
          <a:xfrm>
            <a:off x="2522288" y="7801300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50" name="Line"/>
          <p:cNvSpPr/>
          <p:nvPr/>
        </p:nvSpPr>
        <p:spPr>
          <a:xfrm flipV="1">
            <a:off x="2921621" y="84926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1" name="Line"/>
          <p:cNvSpPr/>
          <p:nvPr/>
        </p:nvSpPr>
        <p:spPr>
          <a:xfrm>
            <a:off x="3426348" y="81352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2" name="RNN"/>
          <p:cNvSpPr/>
          <p:nvPr/>
        </p:nvSpPr>
        <p:spPr>
          <a:xfrm>
            <a:off x="5790832" y="7799860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53" name="Line"/>
          <p:cNvSpPr/>
          <p:nvPr/>
        </p:nvSpPr>
        <p:spPr>
          <a:xfrm flipV="1">
            <a:off x="6190164" y="849120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6694891" y="8133829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5053611" y="8122784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Equation"/>
              <p:cNvSpPr txBox="1"/>
              <p:nvPr/>
            </p:nvSpPr>
            <p:spPr>
              <a:xfrm>
                <a:off x="2646391" y="8880482"/>
                <a:ext cx="550461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91" y="8880482"/>
                <a:ext cx="550461" cy="337866"/>
              </a:xfrm>
              <a:prstGeom prst="rect">
                <a:avLst/>
              </a:prstGeom>
              <a:blipFill rotWithShape="0">
                <a:blip r:embed="rId3"/>
                <a:stretch>
                  <a:fillRect r="-14444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Equation"/>
              <p:cNvSpPr txBox="1"/>
              <p:nvPr/>
            </p:nvSpPr>
            <p:spPr>
              <a:xfrm>
                <a:off x="5937131" y="8908689"/>
                <a:ext cx="506067" cy="3097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131" y="8908689"/>
                <a:ext cx="506067" cy="309733"/>
              </a:xfrm>
              <a:prstGeom prst="rect">
                <a:avLst/>
              </a:prstGeom>
              <a:blipFill rotWithShape="0">
                <a:blip r:embed="rId4"/>
                <a:stretch>
                  <a:fillRect r="-18072" b="-254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..."/>
          <p:cNvSpPr txBox="1"/>
          <p:nvPr/>
        </p:nvSpPr>
        <p:spPr>
          <a:xfrm>
            <a:off x="4340576" y="7979467"/>
            <a:ext cx="28376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59" name="Line"/>
          <p:cNvSpPr/>
          <p:nvPr/>
        </p:nvSpPr>
        <p:spPr>
          <a:xfrm>
            <a:off x="239885" y="812278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0" name="RNN"/>
          <p:cNvSpPr/>
          <p:nvPr/>
        </p:nvSpPr>
        <p:spPr>
          <a:xfrm>
            <a:off x="832961" y="666969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1" name="Line"/>
          <p:cNvSpPr/>
          <p:nvPr/>
        </p:nvSpPr>
        <p:spPr>
          <a:xfrm flipV="1">
            <a:off x="1232293" y="736104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1737019" y="700366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3" name="RNN"/>
          <p:cNvSpPr/>
          <p:nvPr/>
        </p:nvSpPr>
        <p:spPr>
          <a:xfrm>
            <a:off x="2519348" y="665699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4" name="Line"/>
          <p:cNvSpPr/>
          <p:nvPr/>
        </p:nvSpPr>
        <p:spPr>
          <a:xfrm flipV="1">
            <a:off x="2918680" y="734834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5" name="Line"/>
          <p:cNvSpPr/>
          <p:nvPr/>
        </p:nvSpPr>
        <p:spPr>
          <a:xfrm>
            <a:off x="3423408" y="6990963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6" name="RNN"/>
          <p:cNvSpPr/>
          <p:nvPr/>
        </p:nvSpPr>
        <p:spPr>
          <a:xfrm>
            <a:off x="5787892" y="665555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7" name="Line"/>
          <p:cNvSpPr/>
          <p:nvPr/>
        </p:nvSpPr>
        <p:spPr>
          <a:xfrm flipV="1">
            <a:off x="6187224" y="734690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>
            <a:off x="6691951" y="6989522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5050671" y="6978477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0" name="..."/>
          <p:cNvSpPr txBox="1"/>
          <p:nvPr/>
        </p:nvSpPr>
        <p:spPr>
          <a:xfrm>
            <a:off x="4337635" y="6835161"/>
            <a:ext cx="28377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71" name="Line"/>
          <p:cNvSpPr/>
          <p:nvPr/>
        </p:nvSpPr>
        <p:spPr>
          <a:xfrm flipV="1">
            <a:off x="1246309" y="619000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2" name="Line"/>
          <p:cNvSpPr/>
          <p:nvPr/>
        </p:nvSpPr>
        <p:spPr>
          <a:xfrm flipV="1">
            <a:off x="2932697" y="617730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3" name="Line"/>
          <p:cNvSpPr/>
          <p:nvPr/>
        </p:nvSpPr>
        <p:spPr>
          <a:xfrm flipV="1">
            <a:off x="6201241" y="617586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4" name="Line"/>
          <p:cNvSpPr/>
          <p:nvPr/>
        </p:nvSpPr>
        <p:spPr>
          <a:xfrm>
            <a:off x="236945" y="6978476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75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3766" y="7354123"/>
            <a:ext cx="506068" cy="762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679664" y="7332971"/>
            <a:ext cx="506067" cy="762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08" y="7332971"/>
            <a:ext cx="506067" cy="762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73778" y="6940377"/>
            <a:ext cx="400494" cy="762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54748" y="6965563"/>
            <a:ext cx="400494" cy="762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25306" y="6940377"/>
            <a:ext cx="400494" cy="762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73778" y="8084684"/>
            <a:ext cx="400494" cy="762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54748" y="8084684"/>
            <a:ext cx="400494" cy="762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25306" y="8109870"/>
            <a:ext cx="400494" cy="76201"/>
          </a:xfrm>
          <a:prstGeom prst="rect">
            <a:avLst/>
          </a:prstGeom>
        </p:spPr>
      </p:pic>
      <p:sp>
        <p:nvSpPr>
          <p:cNvPr id="493" name="Final output"/>
          <p:cNvSpPr txBox="1"/>
          <p:nvPr/>
        </p:nvSpPr>
        <p:spPr>
          <a:xfrm>
            <a:off x="5557349" y="5801809"/>
            <a:ext cx="12656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Final output</a:t>
            </a:r>
          </a:p>
        </p:txBody>
      </p:sp>
      <p:sp>
        <p:nvSpPr>
          <p:cNvPr id="494" name="layer_gru(units = 10, return_sequences = TRUE) %&gt;%…"/>
          <p:cNvSpPr txBox="1"/>
          <p:nvPr/>
        </p:nvSpPr>
        <p:spPr>
          <a:xfrm>
            <a:off x="7613954" y="5801809"/>
            <a:ext cx="5346092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return_sequences = TRUE) %&gt;%</a:t>
            </a:r>
          </a:p>
          <a:p>
            <a:r>
              <a:t>layers_gru(units = 10)</a:t>
            </a:r>
          </a:p>
        </p:txBody>
      </p:sp>
      <p:sp>
        <p:nvSpPr>
          <p:cNvPr id="495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36318072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tateful"/>
          <p:cNvSpPr txBox="1"/>
          <p:nvPr/>
        </p:nvSpPr>
        <p:spPr>
          <a:xfrm>
            <a:off x="5792597" y="1790279"/>
            <a:ext cx="141960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Stateful</a:t>
            </a:r>
          </a:p>
        </p:txBody>
      </p:sp>
      <p:sp>
        <p:nvSpPr>
          <p:cNvPr id="498" name="A stateful RNN passes the last state of the previous batch to as an initial state to the next batch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511800" cy="6662309"/>
          </a:xfrm>
          <a:prstGeom prst="rect">
            <a:avLst/>
          </a:prstGeom>
        </p:spPr>
        <p:txBody>
          <a:bodyPr/>
          <a:lstStyle/>
          <a:p>
            <a:r>
              <a:t>A stateful RNN passes the last state of the previous batch to as an initial state to the next batch.</a:t>
            </a:r>
          </a:p>
          <a:p>
            <a:pPr lvl="1"/>
            <a:r>
              <a:t>Otherwise the initial state is "all zeroes".</a:t>
            </a:r>
          </a:p>
          <a:p>
            <a:r>
              <a:t>This is useful if there is some connection between batches.</a:t>
            </a:r>
          </a:p>
          <a:p>
            <a:pPr lvl="1"/>
            <a:r>
              <a:t>For example, the batches are in sequence.</a:t>
            </a:r>
          </a:p>
        </p:txBody>
      </p:sp>
      <p:sp>
        <p:nvSpPr>
          <p:cNvPr id="499" name="RNN"/>
          <p:cNvSpPr/>
          <p:nvPr/>
        </p:nvSpPr>
        <p:spPr>
          <a:xfrm>
            <a:off x="7612048" y="3777685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00" name="Line"/>
          <p:cNvSpPr/>
          <p:nvPr/>
        </p:nvSpPr>
        <p:spPr>
          <a:xfrm flipV="1">
            <a:off x="8011380" y="4469032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>
            <a:off x="8516108" y="4111656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2" name="RNN"/>
          <p:cNvSpPr/>
          <p:nvPr/>
        </p:nvSpPr>
        <p:spPr>
          <a:xfrm>
            <a:off x="10880592" y="3776245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03" name="Line"/>
          <p:cNvSpPr/>
          <p:nvPr/>
        </p:nvSpPr>
        <p:spPr>
          <a:xfrm flipV="1">
            <a:off x="11279924" y="4467592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11784651" y="4110215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10143371" y="4099169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6" name="..."/>
          <p:cNvSpPr txBox="1"/>
          <p:nvPr/>
        </p:nvSpPr>
        <p:spPr>
          <a:xfrm>
            <a:off x="9430335" y="3955853"/>
            <a:ext cx="28377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07" name="Line"/>
          <p:cNvSpPr/>
          <p:nvPr/>
        </p:nvSpPr>
        <p:spPr>
          <a:xfrm flipV="1">
            <a:off x="11293941" y="3296555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8" name="Line"/>
          <p:cNvSpPr/>
          <p:nvPr/>
        </p:nvSpPr>
        <p:spPr>
          <a:xfrm>
            <a:off x="6789342" y="4111656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9" name="Batch 1"/>
          <p:cNvSpPr txBox="1"/>
          <p:nvPr/>
        </p:nvSpPr>
        <p:spPr>
          <a:xfrm>
            <a:off x="6789342" y="3209697"/>
            <a:ext cx="85212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Batch 1</a:t>
            </a:r>
          </a:p>
        </p:txBody>
      </p:sp>
      <p:sp>
        <p:nvSpPr>
          <p:cNvPr id="510" name="RNN"/>
          <p:cNvSpPr/>
          <p:nvPr/>
        </p:nvSpPr>
        <p:spPr>
          <a:xfrm>
            <a:off x="7612048" y="6206618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11" name="Line"/>
          <p:cNvSpPr/>
          <p:nvPr/>
        </p:nvSpPr>
        <p:spPr>
          <a:xfrm flipV="1">
            <a:off x="8011380" y="6897965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>
            <a:off x="8516108" y="6540588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RNN"/>
          <p:cNvSpPr/>
          <p:nvPr/>
        </p:nvSpPr>
        <p:spPr>
          <a:xfrm>
            <a:off x="10880592" y="6205177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14" name="Line"/>
          <p:cNvSpPr/>
          <p:nvPr/>
        </p:nvSpPr>
        <p:spPr>
          <a:xfrm flipV="1">
            <a:off x="11279924" y="689652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11784651" y="6539147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10143371" y="652810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30335" y="6384785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11293941" y="572548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9" name="Line"/>
          <p:cNvSpPr/>
          <p:nvPr/>
        </p:nvSpPr>
        <p:spPr>
          <a:xfrm>
            <a:off x="6789342" y="6540588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0" name="Batch 2"/>
          <p:cNvSpPr txBox="1"/>
          <p:nvPr/>
        </p:nvSpPr>
        <p:spPr>
          <a:xfrm>
            <a:off x="6789342" y="5638629"/>
            <a:ext cx="85212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Batch 2</a:t>
            </a:r>
          </a:p>
        </p:txBody>
      </p:sp>
      <p:sp>
        <p:nvSpPr>
          <p:cNvPr id="524" name="Connection Line"/>
          <p:cNvSpPr/>
          <p:nvPr/>
        </p:nvSpPr>
        <p:spPr>
          <a:xfrm>
            <a:off x="8548334" y="4105705"/>
            <a:ext cx="4233092" cy="130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81" h="21600" extrusionOk="0">
                <a:moveTo>
                  <a:pt x="0" y="21600"/>
                </a:moveTo>
                <a:cubicBezTo>
                  <a:pt x="16332" y="11379"/>
                  <a:pt x="21600" y="4179"/>
                  <a:pt x="158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5" name="Connection Line"/>
          <p:cNvSpPr/>
          <p:nvPr/>
        </p:nvSpPr>
        <p:spPr>
          <a:xfrm>
            <a:off x="6236971" y="5400361"/>
            <a:ext cx="2309728" cy="11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19" h="21600" extrusionOk="0">
                <a:moveTo>
                  <a:pt x="17219" y="0"/>
                </a:moveTo>
                <a:cubicBezTo>
                  <a:pt x="-154" y="5699"/>
                  <a:pt x="-4381" y="12899"/>
                  <a:pt x="453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3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42941011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Bi-directional"/>
          <p:cNvSpPr txBox="1"/>
          <p:nvPr/>
        </p:nvSpPr>
        <p:spPr>
          <a:xfrm>
            <a:off x="5316347" y="1790279"/>
            <a:ext cx="237210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Bi-directional</a:t>
            </a:r>
          </a:p>
        </p:txBody>
      </p:sp>
      <p:sp>
        <p:nvSpPr>
          <p:cNvPr id="528" name="We process the sequence in both directions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128122" cy="6662309"/>
          </a:xfrm>
          <a:prstGeom prst="rect">
            <a:avLst/>
          </a:prstGeom>
        </p:spPr>
        <p:txBody>
          <a:bodyPr/>
          <a:lstStyle/>
          <a:p>
            <a:r>
              <a:t>We process the sequence in both directions.</a:t>
            </a:r>
          </a:p>
          <a:p>
            <a:r>
              <a:t>Very helpful for example in named entity recognition, in which we classify every word as a "person", "place", ... .</a:t>
            </a:r>
          </a:p>
          <a:p>
            <a:pPr lvl="1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He said, "Teddy</a:t>
            </a:r>
            <a:r>
              <a:t> Roosevelt ...</a:t>
            </a:r>
          </a:p>
          <a:p>
            <a:pPr lvl="1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He said, "Teddy</a:t>
            </a:r>
            <a:r>
              <a:t> bears ...</a:t>
            </a:r>
          </a:p>
        </p:txBody>
      </p:sp>
      <p:pic>
        <p:nvPicPr>
          <p:cNvPr id="529" name="RNN-bidirectional.png" descr="RNN-bidirec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64" y="4533344"/>
            <a:ext cx="6721874" cy="2375532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141572502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533" name="Regularisation…"/>
          <p:cNvSpPr txBox="1"/>
          <p:nvPr/>
        </p:nvSpPr>
        <p:spPr>
          <a:xfrm>
            <a:off x="952500" y="2590800"/>
            <a:ext cx="5683566" cy="5891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42900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Regularisation</a:t>
            </a:r>
          </a:p>
          <a:p>
            <a:pPr marL="685800" lvl="1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L1/L2</a:t>
            </a:r>
          </a:p>
          <a:p>
            <a:pPr marL="685800" lvl="1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Dropout, recurrent dropout</a:t>
            </a:r>
          </a:p>
          <a:p>
            <a:pPr marL="342900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Improving RNNs</a:t>
            </a:r>
          </a:p>
          <a:p>
            <a:pPr marL="685800" lvl="1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Stacking</a:t>
            </a:r>
          </a:p>
          <a:p>
            <a:pPr marL="685800" lvl="1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Stateful</a:t>
            </a:r>
          </a:p>
          <a:p>
            <a:pPr marL="685800" lvl="1" indent="-342900" algn="l">
              <a:spcBef>
                <a:spcPts val="3200"/>
              </a:spcBef>
              <a:buSzPct val="145000"/>
              <a:buChar char="•"/>
              <a:defRPr sz="2800" b="0"/>
            </a:pPr>
            <a:r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40052017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536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lang="pl-PL" dirty="0"/>
              <a:t>Go to </a:t>
            </a:r>
            <a:r>
              <a:rPr lang="pl-PL" dirty="0">
                <a:hlinkClick r:id="rId2"/>
              </a:rPr>
              <a:t>https://jupyter.lisa.surfsara.nl:8000/</a:t>
            </a:r>
            <a:endParaRPr lang="pl-PL" dirty="0"/>
          </a:p>
          <a:p>
            <a:pPr marL="0" indent="0" algn="ctr">
              <a:buSzTx/>
              <a:buNone/>
            </a:pPr>
            <a:r>
              <a:rPr lang="pl-PL" dirty="0"/>
              <a:t>Or </a:t>
            </a:r>
            <a:r>
              <a:rPr lang="pl-PL"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05b-rnns-improved.ipynb</a:t>
            </a:r>
          </a:p>
          <a:p>
            <a:pPr marL="0" indent="0" algn="ctr">
              <a:buSzTx/>
              <a:buNone/>
              <a:defRPr b="1"/>
            </a:pPr>
            <a:r>
              <a:rPr lang="en-US" dirty="0"/>
              <a:t>Duration: +/- 45 mins</a:t>
            </a:r>
            <a:endParaRPr dirty="0"/>
          </a:p>
        </p:txBody>
      </p:sp>
      <p:pic>
        <p:nvPicPr>
          <p:cNvPr id="537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929025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Will not co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Will not cover</a:t>
            </a:r>
          </a:p>
        </p:txBody>
      </p:sp>
      <p:sp>
        <p:nvSpPr>
          <p:cNvPr id="600" name="We did not cover any natural language processing (NLP).…"/>
          <p:cNvSpPr txBox="1">
            <a:spLocks noGrp="1"/>
          </p:cNvSpPr>
          <p:nvPr>
            <p:ph type="body" sz="half" idx="1"/>
          </p:nvPr>
        </p:nvSpPr>
        <p:spPr>
          <a:xfrm>
            <a:off x="815340" y="1996440"/>
            <a:ext cx="6385372" cy="6662309"/>
          </a:xfrm>
          <a:prstGeom prst="rect">
            <a:avLst/>
          </a:prstGeom>
        </p:spPr>
        <p:txBody>
          <a:bodyPr/>
          <a:lstStyle/>
          <a:p>
            <a:r>
              <a:rPr dirty="0"/>
              <a:t>We did not cover any natural language processing (NLP).</a:t>
            </a:r>
          </a:p>
          <a:p>
            <a:pPr lvl="1"/>
            <a:r>
              <a:rPr b="1" dirty="0"/>
              <a:t>Word embeddings</a:t>
            </a:r>
            <a:r>
              <a:rPr dirty="0"/>
              <a:t>, representing words as vectors</a:t>
            </a:r>
          </a:p>
          <a:p>
            <a:r>
              <a:rPr dirty="0"/>
              <a:t>RNNs have been very successful in NLP over the years.</a:t>
            </a:r>
          </a:p>
          <a:p>
            <a:r>
              <a:rPr dirty="0"/>
              <a:t>NLP requires </a:t>
            </a:r>
            <a:r>
              <a:rPr b="1" dirty="0"/>
              <a:t>a lot</a:t>
            </a:r>
            <a:r>
              <a:rPr dirty="0"/>
              <a:t> of data preprocessing and large models.</a:t>
            </a:r>
          </a:p>
          <a:p>
            <a:r>
              <a:rPr dirty="0"/>
              <a:t>Same models used.</a:t>
            </a:r>
            <a:endParaRPr lang="en-US" dirty="0"/>
          </a:p>
          <a:p>
            <a:r>
              <a:rPr lang="en-US" dirty="0"/>
              <a:t>New Paradigm: Transformers</a:t>
            </a:r>
            <a:endParaRPr dirty="0"/>
          </a:p>
        </p:txBody>
      </p:sp>
      <p:pic>
        <p:nvPicPr>
          <p:cNvPr id="601" name="word_embeddings.png" descr="word_embedd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61" y="3755201"/>
            <a:ext cx="9207501" cy="368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1030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264" name="In previous lectures our data have been made up from a single exampl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657329" cy="6286500"/>
          </a:xfrm>
          <a:prstGeom prst="rect">
            <a:avLst/>
          </a:prstGeom>
        </p:spPr>
        <p:txBody>
          <a:bodyPr/>
          <a:lstStyle/>
          <a:p>
            <a:pPr marL="268366" indent="-268366" defTabSz="403097">
              <a:spcBef>
                <a:spcPts val="2200"/>
              </a:spcBef>
              <a:defRPr sz="1932"/>
            </a:pPr>
            <a:r>
              <a:t>In previous lectures our data have been made up from a single example.</a:t>
            </a:r>
          </a:p>
          <a:p>
            <a:pPr marL="268366" indent="-268366" defTabSz="403097">
              <a:spcBef>
                <a:spcPts val="2200"/>
              </a:spcBef>
              <a:defRPr sz="1932"/>
            </a:pPr>
            <a:r>
              <a:t>A single example can have many features.</a:t>
            </a:r>
          </a:p>
          <a:p>
            <a:pPr marL="575071" lvl="1" indent="-268366" defTabSz="403097">
              <a:spcBef>
                <a:spcPts val="2200"/>
              </a:spcBef>
              <a:defRPr sz="1932"/>
            </a:pPr>
            <a:r>
              <a:t>Temperature, air pressure, etc.</a:t>
            </a:r>
          </a:p>
          <a:p>
            <a:pPr marL="268366" indent="-268366" defTabSz="403097">
              <a:spcBef>
                <a:spcPts val="2200"/>
              </a:spcBef>
              <a:defRPr sz="1932"/>
            </a:pPr>
            <a:r>
              <a:t>Now each example is made from a single sequence.</a:t>
            </a:r>
          </a:p>
          <a:p>
            <a:pPr marL="575071" lvl="1" indent="-268366" defTabSz="403097">
              <a:spcBef>
                <a:spcPts val="2200"/>
              </a:spcBef>
              <a:defRPr sz="1932"/>
            </a:pPr>
            <a:r>
              <a:t>"Hi, hoe gaat het?"</a:t>
            </a:r>
          </a:p>
          <a:p>
            <a:pPr marL="268366" indent="-268366" defTabSz="403097">
              <a:spcBef>
                <a:spcPts val="2200"/>
              </a:spcBef>
              <a:defRPr sz="1932"/>
            </a:pPr>
            <a:r>
              <a:t>Each sequence has many examples.</a:t>
            </a:r>
          </a:p>
          <a:p>
            <a:pPr marL="575071" lvl="1" indent="-268366" defTabSz="403097">
              <a:spcBef>
                <a:spcPts val="2200"/>
              </a:spcBef>
              <a:defRPr sz="1932"/>
            </a:pPr>
            <a:r>
              <a:t>"Hi", "hoe", "gaat", "het"</a:t>
            </a:r>
          </a:p>
          <a:p>
            <a:pPr marL="268366" indent="-268366" defTabSz="403097">
              <a:spcBef>
                <a:spcPts val="2200"/>
              </a:spcBef>
              <a:defRPr sz="1932"/>
            </a:pPr>
            <a:r>
              <a:t>That is, in each iteration we process a single sequence, many examples.</a:t>
            </a:r>
          </a:p>
        </p:txBody>
      </p:sp>
      <p:sp>
        <p:nvSpPr>
          <p:cNvPr id="265" name="Square"/>
          <p:cNvSpPr/>
          <p:nvPr/>
        </p:nvSpPr>
        <p:spPr>
          <a:xfrm>
            <a:off x="6870700" y="38585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Square"/>
          <p:cNvSpPr/>
          <p:nvPr/>
        </p:nvSpPr>
        <p:spPr>
          <a:xfrm>
            <a:off x="6870700" y="43792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6870700" y="489103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Square"/>
          <p:cNvSpPr/>
          <p:nvPr/>
        </p:nvSpPr>
        <p:spPr>
          <a:xfrm>
            <a:off x="6870700" y="541173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Square"/>
          <p:cNvSpPr/>
          <p:nvPr/>
        </p:nvSpPr>
        <p:spPr>
          <a:xfrm>
            <a:off x="6870700" y="5923506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0" name="Square"/>
          <p:cNvSpPr/>
          <p:nvPr/>
        </p:nvSpPr>
        <p:spPr>
          <a:xfrm>
            <a:off x="6870700" y="6444206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Square"/>
          <p:cNvSpPr/>
          <p:nvPr/>
        </p:nvSpPr>
        <p:spPr>
          <a:xfrm>
            <a:off x="6870700" y="69559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Square"/>
          <p:cNvSpPr/>
          <p:nvPr/>
        </p:nvSpPr>
        <p:spPr>
          <a:xfrm>
            <a:off x="6870700" y="74766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Equation"/>
              <p:cNvSpPr txBox="1"/>
              <p:nvPr/>
            </p:nvSpPr>
            <p:spPr>
              <a:xfrm>
                <a:off x="7038554" y="3458569"/>
                <a:ext cx="218334" cy="2108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554" y="3458569"/>
                <a:ext cx="218334" cy="210834"/>
              </a:xfrm>
              <a:prstGeom prst="rect">
                <a:avLst/>
              </a:prstGeom>
              <a:blipFill rotWithShape="0">
                <a:blip r:embed="rId2"/>
                <a:stretch>
                  <a:fillRect l="-37143" r="-68571" b="-102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Now is"/>
          <p:cNvSpPr txBox="1"/>
          <p:nvPr/>
        </p:nvSpPr>
        <p:spPr>
          <a:xfrm>
            <a:off x="8830222" y="5565547"/>
            <a:ext cx="772465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 is</a:t>
            </a:r>
          </a:p>
        </p:txBody>
      </p:sp>
      <p:sp>
        <p:nvSpPr>
          <p:cNvPr id="275" name="Square"/>
          <p:cNvSpPr/>
          <p:nvPr/>
        </p:nvSpPr>
        <p:spPr>
          <a:xfrm>
            <a:off x="10388600" y="38585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Square"/>
          <p:cNvSpPr/>
          <p:nvPr/>
        </p:nvSpPr>
        <p:spPr>
          <a:xfrm>
            <a:off x="10388600" y="43792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Square"/>
          <p:cNvSpPr/>
          <p:nvPr/>
        </p:nvSpPr>
        <p:spPr>
          <a:xfrm>
            <a:off x="10388600" y="48910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Square"/>
          <p:cNvSpPr/>
          <p:nvPr/>
        </p:nvSpPr>
        <p:spPr>
          <a:xfrm>
            <a:off x="10388600" y="54117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Square"/>
          <p:cNvSpPr/>
          <p:nvPr/>
        </p:nvSpPr>
        <p:spPr>
          <a:xfrm>
            <a:off x="10388600" y="59235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Square"/>
          <p:cNvSpPr/>
          <p:nvPr/>
        </p:nvSpPr>
        <p:spPr>
          <a:xfrm>
            <a:off x="10388600" y="64442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Square"/>
          <p:cNvSpPr/>
          <p:nvPr/>
        </p:nvSpPr>
        <p:spPr>
          <a:xfrm>
            <a:off x="10388600" y="69559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Square"/>
          <p:cNvSpPr/>
          <p:nvPr/>
        </p:nvSpPr>
        <p:spPr>
          <a:xfrm>
            <a:off x="10388600" y="74766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Equation"/>
              <p:cNvSpPr txBox="1"/>
              <p:nvPr/>
            </p:nvSpPr>
            <p:spPr>
              <a:xfrm>
                <a:off x="9857954" y="3591051"/>
                <a:ext cx="619178" cy="2108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954" y="3591051"/>
                <a:ext cx="619178" cy="210834"/>
              </a:xfrm>
              <a:prstGeom prst="rect">
                <a:avLst/>
              </a:prstGeom>
              <a:blipFill rotWithShape="0">
                <a:blip r:embed="rId3"/>
                <a:stretch>
                  <a:fillRect l="-10784" r="-8824" b="-102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Square"/>
          <p:cNvSpPr/>
          <p:nvPr/>
        </p:nvSpPr>
        <p:spPr>
          <a:xfrm>
            <a:off x="11036300" y="38585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5" name="Square"/>
          <p:cNvSpPr/>
          <p:nvPr/>
        </p:nvSpPr>
        <p:spPr>
          <a:xfrm>
            <a:off x="11036300" y="43792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6" name="Square"/>
          <p:cNvSpPr/>
          <p:nvPr/>
        </p:nvSpPr>
        <p:spPr>
          <a:xfrm>
            <a:off x="11036300" y="48910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Square"/>
          <p:cNvSpPr/>
          <p:nvPr/>
        </p:nvSpPr>
        <p:spPr>
          <a:xfrm>
            <a:off x="11036300" y="54117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8" name="Square"/>
          <p:cNvSpPr/>
          <p:nvPr/>
        </p:nvSpPr>
        <p:spPr>
          <a:xfrm>
            <a:off x="11036300" y="59235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Square"/>
          <p:cNvSpPr/>
          <p:nvPr/>
        </p:nvSpPr>
        <p:spPr>
          <a:xfrm>
            <a:off x="11036300" y="64442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Square"/>
          <p:cNvSpPr/>
          <p:nvPr/>
        </p:nvSpPr>
        <p:spPr>
          <a:xfrm>
            <a:off x="11036300" y="69559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Square"/>
          <p:cNvSpPr/>
          <p:nvPr/>
        </p:nvSpPr>
        <p:spPr>
          <a:xfrm>
            <a:off x="11036300" y="74766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2" name="Square"/>
          <p:cNvSpPr/>
          <p:nvPr/>
        </p:nvSpPr>
        <p:spPr>
          <a:xfrm>
            <a:off x="11645900" y="38712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Square"/>
          <p:cNvSpPr/>
          <p:nvPr/>
        </p:nvSpPr>
        <p:spPr>
          <a:xfrm>
            <a:off x="11645900" y="439196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11645900" y="49037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11645900" y="5424435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Square"/>
          <p:cNvSpPr/>
          <p:nvPr/>
        </p:nvSpPr>
        <p:spPr>
          <a:xfrm>
            <a:off x="11645900" y="59362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7" name="Square"/>
          <p:cNvSpPr/>
          <p:nvPr/>
        </p:nvSpPr>
        <p:spPr>
          <a:xfrm>
            <a:off x="11645900" y="6456905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Square"/>
          <p:cNvSpPr/>
          <p:nvPr/>
        </p:nvSpPr>
        <p:spPr>
          <a:xfrm>
            <a:off x="11645900" y="69686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Square"/>
          <p:cNvSpPr/>
          <p:nvPr/>
        </p:nvSpPr>
        <p:spPr>
          <a:xfrm>
            <a:off x="11645900" y="7489376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Equation"/>
              <p:cNvSpPr txBox="1"/>
              <p:nvPr/>
            </p:nvSpPr>
            <p:spPr>
              <a:xfrm>
                <a:off x="10491588" y="3477926"/>
                <a:ext cx="550460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588" y="3477926"/>
                <a:ext cx="550460" cy="335485"/>
              </a:xfrm>
              <a:prstGeom prst="rect">
                <a:avLst/>
              </a:prstGeom>
              <a:blipFill rotWithShape="0">
                <a:blip r:embed="rId4"/>
                <a:stretch>
                  <a:fillRect l="-13333" r="-3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Equation"/>
              <p:cNvSpPr txBox="1"/>
              <p:nvPr/>
            </p:nvSpPr>
            <p:spPr>
              <a:xfrm>
                <a:off x="11164688" y="3477925"/>
                <a:ext cx="550460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688" y="3477925"/>
                <a:ext cx="550460" cy="335485"/>
              </a:xfrm>
              <a:prstGeom prst="rect">
                <a:avLst/>
              </a:prstGeom>
              <a:blipFill rotWithShape="0">
                <a:blip r:embed="rId5"/>
                <a:stretch>
                  <a:fillRect l="-13187" r="-28571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Equation"/>
              <p:cNvSpPr txBox="1"/>
              <p:nvPr/>
            </p:nvSpPr>
            <p:spPr>
              <a:xfrm>
                <a:off x="11837788" y="3477925"/>
                <a:ext cx="550460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788" y="3477925"/>
                <a:ext cx="550460" cy="335485"/>
              </a:xfrm>
              <a:prstGeom prst="rect">
                <a:avLst/>
              </a:prstGeom>
              <a:blipFill rotWithShape="0">
                <a:blip r:embed="rId6"/>
                <a:stretch>
                  <a:fillRect l="-14444" r="-3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Line"/>
          <p:cNvSpPr/>
          <p:nvPr/>
        </p:nvSpPr>
        <p:spPr>
          <a:xfrm flipH="1">
            <a:off x="7727045" y="3916814"/>
            <a:ext cx="1" cy="42764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4" name="Features"/>
          <p:cNvSpPr txBox="1"/>
          <p:nvPr/>
        </p:nvSpPr>
        <p:spPr>
          <a:xfrm>
            <a:off x="7836095" y="3906018"/>
            <a:ext cx="961238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Features</a:t>
            </a:r>
          </a:p>
        </p:txBody>
      </p:sp>
      <p:sp>
        <p:nvSpPr>
          <p:cNvPr id="305" name="Classic example"/>
          <p:cNvSpPr txBox="1"/>
          <p:nvPr/>
        </p:nvSpPr>
        <p:spPr>
          <a:xfrm>
            <a:off x="6284938" y="2943763"/>
            <a:ext cx="169743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Classic example</a:t>
            </a:r>
          </a:p>
        </p:txBody>
      </p:sp>
      <p:sp>
        <p:nvSpPr>
          <p:cNvPr id="306" name="Sequence example"/>
          <p:cNvSpPr txBox="1"/>
          <p:nvPr/>
        </p:nvSpPr>
        <p:spPr>
          <a:xfrm>
            <a:off x="10322218" y="2943763"/>
            <a:ext cx="195407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example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equenti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 data</a:t>
            </a:r>
          </a:p>
        </p:txBody>
      </p:sp>
      <p:sp>
        <p:nvSpPr>
          <p:cNvPr id="309" name="..."/>
          <p:cNvSpPr txBox="1"/>
          <p:nvPr/>
        </p:nvSpPr>
        <p:spPr>
          <a:xfrm>
            <a:off x="8270747" y="4966962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310" name="Square"/>
          <p:cNvSpPr/>
          <p:nvPr/>
        </p:nvSpPr>
        <p:spPr>
          <a:xfrm>
            <a:off x="2857500" y="32904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1" name="Square"/>
          <p:cNvSpPr/>
          <p:nvPr/>
        </p:nvSpPr>
        <p:spPr>
          <a:xfrm>
            <a:off x="2857500" y="38111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2" name="Square"/>
          <p:cNvSpPr/>
          <p:nvPr/>
        </p:nvSpPr>
        <p:spPr>
          <a:xfrm>
            <a:off x="2857500" y="43229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3" name="Square"/>
          <p:cNvSpPr/>
          <p:nvPr/>
        </p:nvSpPr>
        <p:spPr>
          <a:xfrm>
            <a:off x="2857500" y="48436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Square"/>
          <p:cNvSpPr/>
          <p:nvPr/>
        </p:nvSpPr>
        <p:spPr>
          <a:xfrm>
            <a:off x="2857500" y="53554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2857500" y="58761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6" name="Square"/>
          <p:cNvSpPr/>
          <p:nvPr/>
        </p:nvSpPr>
        <p:spPr>
          <a:xfrm>
            <a:off x="2857500" y="63878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7" name="Square"/>
          <p:cNvSpPr/>
          <p:nvPr/>
        </p:nvSpPr>
        <p:spPr>
          <a:xfrm>
            <a:off x="2857500" y="69085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Equation"/>
              <p:cNvSpPr txBox="1"/>
              <p:nvPr/>
            </p:nvSpPr>
            <p:spPr>
              <a:xfrm>
                <a:off x="2326854" y="2883258"/>
                <a:ext cx="619178" cy="2108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54" y="2883258"/>
                <a:ext cx="619178" cy="210834"/>
              </a:xfrm>
              <a:prstGeom prst="rect">
                <a:avLst/>
              </a:prstGeom>
              <a:blipFill rotWithShape="0">
                <a:blip r:embed="rId2"/>
                <a:stretch>
                  <a:fillRect l="-11881" r="-9901" b="-102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Square"/>
          <p:cNvSpPr/>
          <p:nvPr/>
        </p:nvSpPr>
        <p:spPr>
          <a:xfrm>
            <a:off x="3505200" y="32904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0" name="Square"/>
          <p:cNvSpPr/>
          <p:nvPr/>
        </p:nvSpPr>
        <p:spPr>
          <a:xfrm>
            <a:off x="3505200" y="38111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Square"/>
          <p:cNvSpPr/>
          <p:nvPr/>
        </p:nvSpPr>
        <p:spPr>
          <a:xfrm>
            <a:off x="3505200" y="43229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2" name="Square"/>
          <p:cNvSpPr/>
          <p:nvPr/>
        </p:nvSpPr>
        <p:spPr>
          <a:xfrm>
            <a:off x="3505200" y="48436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Square"/>
          <p:cNvSpPr/>
          <p:nvPr/>
        </p:nvSpPr>
        <p:spPr>
          <a:xfrm>
            <a:off x="3505200" y="53554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4" name="Square"/>
          <p:cNvSpPr/>
          <p:nvPr/>
        </p:nvSpPr>
        <p:spPr>
          <a:xfrm>
            <a:off x="3505200" y="58761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5" name="Square"/>
          <p:cNvSpPr/>
          <p:nvPr/>
        </p:nvSpPr>
        <p:spPr>
          <a:xfrm>
            <a:off x="3505200" y="63878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Square"/>
          <p:cNvSpPr/>
          <p:nvPr/>
        </p:nvSpPr>
        <p:spPr>
          <a:xfrm>
            <a:off x="3505200" y="69085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7" name="Square"/>
          <p:cNvSpPr/>
          <p:nvPr/>
        </p:nvSpPr>
        <p:spPr>
          <a:xfrm>
            <a:off x="4114800" y="33031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8" name="Square"/>
          <p:cNvSpPr/>
          <p:nvPr/>
        </p:nvSpPr>
        <p:spPr>
          <a:xfrm>
            <a:off x="4114800" y="38238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Square"/>
          <p:cNvSpPr/>
          <p:nvPr/>
        </p:nvSpPr>
        <p:spPr>
          <a:xfrm>
            <a:off x="4114800" y="43356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0" name="Square"/>
          <p:cNvSpPr/>
          <p:nvPr/>
        </p:nvSpPr>
        <p:spPr>
          <a:xfrm>
            <a:off x="4114800" y="48563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1" name="Square"/>
          <p:cNvSpPr/>
          <p:nvPr/>
        </p:nvSpPr>
        <p:spPr>
          <a:xfrm>
            <a:off x="4114800" y="53681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Square"/>
          <p:cNvSpPr/>
          <p:nvPr/>
        </p:nvSpPr>
        <p:spPr>
          <a:xfrm>
            <a:off x="4114800" y="58888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Square"/>
          <p:cNvSpPr/>
          <p:nvPr/>
        </p:nvSpPr>
        <p:spPr>
          <a:xfrm>
            <a:off x="4114800" y="64005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4" name="Square"/>
          <p:cNvSpPr/>
          <p:nvPr/>
        </p:nvSpPr>
        <p:spPr>
          <a:xfrm>
            <a:off x="4114800" y="69212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2960488" y="2833632"/>
                <a:ext cx="550460" cy="3354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88" y="2833632"/>
                <a:ext cx="550460" cy="335486"/>
              </a:xfrm>
              <a:prstGeom prst="rect">
                <a:avLst/>
              </a:prstGeom>
              <a:blipFill rotWithShape="0">
                <a:blip r:embed="rId3"/>
                <a:stretch>
                  <a:fillRect l="-14444" r="-3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3633588" y="2833632"/>
                <a:ext cx="550460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88" y="2833632"/>
                <a:ext cx="550460" cy="335485"/>
              </a:xfrm>
              <a:prstGeom prst="rect">
                <a:avLst/>
              </a:prstGeom>
              <a:blipFill rotWithShape="0">
                <a:blip r:embed="rId4"/>
                <a:stretch>
                  <a:fillRect l="-13333" r="-3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4306688" y="2833632"/>
                <a:ext cx="550460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688" y="2833632"/>
                <a:ext cx="550460" cy="335485"/>
              </a:xfrm>
              <a:prstGeom prst="rect">
                <a:avLst/>
              </a:prstGeom>
              <a:blipFill rotWithShape="0">
                <a:blip r:embed="rId5"/>
                <a:stretch>
                  <a:fillRect l="-13187" r="-28571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Square"/>
          <p:cNvSpPr/>
          <p:nvPr/>
        </p:nvSpPr>
        <p:spPr>
          <a:xfrm>
            <a:off x="5981700" y="32777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Square"/>
          <p:cNvSpPr/>
          <p:nvPr/>
        </p:nvSpPr>
        <p:spPr>
          <a:xfrm>
            <a:off x="5981700" y="37984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Square"/>
          <p:cNvSpPr/>
          <p:nvPr/>
        </p:nvSpPr>
        <p:spPr>
          <a:xfrm>
            <a:off x="5981700" y="43102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Square"/>
          <p:cNvSpPr/>
          <p:nvPr/>
        </p:nvSpPr>
        <p:spPr>
          <a:xfrm>
            <a:off x="5981700" y="48309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Square"/>
          <p:cNvSpPr/>
          <p:nvPr/>
        </p:nvSpPr>
        <p:spPr>
          <a:xfrm>
            <a:off x="5981700" y="53427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Square"/>
          <p:cNvSpPr/>
          <p:nvPr/>
        </p:nvSpPr>
        <p:spPr>
          <a:xfrm>
            <a:off x="5981700" y="58634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Square"/>
          <p:cNvSpPr/>
          <p:nvPr/>
        </p:nvSpPr>
        <p:spPr>
          <a:xfrm>
            <a:off x="5981700" y="63751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Square"/>
          <p:cNvSpPr/>
          <p:nvPr/>
        </p:nvSpPr>
        <p:spPr>
          <a:xfrm>
            <a:off x="5981700" y="68958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451054" y="2883258"/>
                <a:ext cx="627561" cy="2108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54" y="2883258"/>
                <a:ext cx="627561" cy="210834"/>
              </a:xfrm>
              <a:prstGeom prst="rect">
                <a:avLst/>
              </a:prstGeom>
              <a:blipFill rotWithShape="0">
                <a:blip r:embed="rId6"/>
                <a:stretch>
                  <a:fillRect l="-10680" r="-8738" b="-102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Square"/>
          <p:cNvSpPr/>
          <p:nvPr/>
        </p:nvSpPr>
        <p:spPr>
          <a:xfrm>
            <a:off x="6629400" y="32777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Square"/>
          <p:cNvSpPr/>
          <p:nvPr/>
        </p:nvSpPr>
        <p:spPr>
          <a:xfrm>
            <a:off x="6629400" y="37984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Square"/>
          <p:cNvSpPr/>
          <p:nvPr/>
        </p:nvSpPr>
        <p:spPr>
          <a:xfrm>
            <a:off x="6629400" y="43102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Square"/>
          <p:cNvSpPr/>
          <p:nvPr/>
        </p:nvSpPr>
        <p:spPr>
          <a:xfrm>
            <a:off x="6629400" y="48309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1" name="Square"/>
          <p:cNvSpPr/>
          <p:nvPr/>
        </p:nvSpPr>
        <p:spPr>
          <a:xfrm>
            <a:off x="6629400" y="53427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2" name="Square"/>
          <p:cNvSpPr/>
          <p:nvPr/>
        </p:nvSpPr>
        <p:spPr>
          <a:xfrm>
            <a:off x="6629400" y="58634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3" name="Square"/>
          <p:cNvSpPr/>
          <p:nvPr/>
        </p:nvSpPr>
        <p:spPr>
          <a:xfrm>
            <a:off x="6629400" y="63751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Square"/>
          <p:cNvSpPr/>
          <p:nvPr/>
        </p:nvSpPr>
        <p:spPr>
          <a:xfrm>
            <a:off x="6629400" y="68958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5" name="Square"/>
          <p:cNvSpPr/>
          <p:nvPr/>
        </p:nvSpPr>
        <p:spPr>
          <a:xfrm>
            <a:off x="7239000" y="32904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6" name="Square"/>
          <p:cNvSpPr/>
          <p:nvPr/>
        </p:nvSpPr>
        <p:spPr>
          <a:xfrm>
            <a:off x="7239000" y="381117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7" name="Square"/>
          <p:cNvSpPr/>
          <p:nvPr/>
        </p:nvSpPr>
        <p:spPr>
          <a:xfrm>
            <a:off x="7239000" y="43229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Square"/>
          <p:cNvSpPr/>
          <p:nvPr/>
        </p:nvSpPr>
        <p:spPr>
          <a:xfrm>
            <a:off x="7239000" y="484364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Square"/>
          <p:cNvSpPr/>
          <p:nvPr/>
        </p:nvSpPr>
        <p:spPr>
          <a:xfrm>
            <a:off x="7239000" y="53554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Square"/>
          <p:cNvSpPr/>
          <p:nvPr/>
        </p:nvSpPr>
        <p:spPr>
          <a:xfrm>
            <a:off x="7239000" y="5876112"/>
            <a:ext cx="525909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Square"/>
          <p:cNvSpPr/>
          <p:nvPr/>
        </p:nvSpPr>
        <p:spPr>
          <a:xfrm>
            <a:off x="7239000" y="63878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Square"/>
          <p:cNvSpPr/>
          <p:nvPr/>
        </p:nvSpPr>
        <p:spPr>
          <a:xfrm>
            <a:off x="7239000" y="6908583"/>
            <a:ext cx="525909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Equation"/>
              <p:cNvSpPr txBox="1"/>
              <p:nvPr/>
            </p:nvSpPr>
            <p:spPr>
              <a:xfrm>
                <a:off x="6084688" y="2820932"/>
                <a:ext cx="558843" cy="3354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688" y="2820932"/>
                <a:ext cx="558843" cy="335486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27174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Equation"/>
              <p:cNvSpPr txBox="1"/>
              <p:nvPr/>
            </p:nvSpPr>
            <p:spPr>
              <a:xfrm>
                <a:off x="6757788" y="2820932"/>
                <a:ext cx="558843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2820932"/>
                <a:ext cx="558843" cy="335485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28571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Equation"/>
              <p:cNvSpPr txBox="1"/>
              <p:nvPr/>
            </p:nvSpPr>
            <p:spPr>
              <a:xfrm>
                <a:off x="7430888" y="2820932"/>
                <a:ext cx="558843" cy="3354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88" y="2820932"/>
                <a:ext cx="558843" cy="335485"/>
              </a:xfrm>
              <a:prstGeom prst="rect">
                <a:avLst/>
              </a:prstGeom>
              <a:blipFill rotWithShape="0">
                <a:blip r:embed="rId9"/>
                <a:stretch>
                  <a:fillRect l="-14130" r="-27174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Sequence dataset"/>
          <p:cNvSpPr txBox="1"/>
          <p:nvPr/>
        </p:nvSpPr>
        <p:spPr>
          <a:xfrm>
            <a:off x="5542954" y="2397663"/>
            <a:ext cx="186060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Sequence dataset</a:t>
            </a:r>
          </a:p>
        </p:txBody>
      </p:sp>
      <p:sp>
        <p:nvSpPr>
          <p:cNvPr id="367" name="Square"/>
          <p:cNvSpPr/>
          <p:nvPr/>
        </p:nvSpPr>
        <p:spPr>
          <a:xfrm>
            <a:off x="9307733" y="32777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8" name="Square"/>
          <p:cNvSpPr/>
          <p:nvPr/>
        </p:nvSpPr>
        <p:spPr>
          <a:xfrm>
            <a:off x="9307733" y="37984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9" name="Square"/>
          <p:cNvSpPr/>
          <p:nvPr/>
        </p:nvSpPr>
        <p:spPr>
          <a:xfrm>
            <a:off x="9307733" y="43102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Square"/>
          <p:cNvSpPr/>
          <p:nvPr/>
        </p:nvSpPr>
        <p:spPr>
          <a:xfrm>
            <a:off x="9307733" y="48309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Square"/>
          <p:cNvSpPr/>
          <p:nvPr/>
        </p:nvSpPr>
        <p:spPr>
          <a:xfrm>
            <a:off x="9307733" y="53427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Square"/>
          <p:cNvSpPr/>
          <p:nvPr/>
        </p:nvSpPr>
        <p:spPr>
          <a:xfrm>
            <a:off x="9307733" y="58634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3" name="Square"/>
          <p:cNvSpPr/>
          <p:nvPr/>
        </p:nvSpPr>
        <p:spPr>
          <a:xfrm>
            <a:off x="9307733" y="63751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4" name="Square"/>
          <p:cNvSpPr/>
          <p:nvPr/>
        </p:nvSpPr>
        <p:spPr>
          <a:xfrm>
            <a:off x="9307733" y="68958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Equation"/>
              <p:cNvSpPr txBox="1"/>
              <p:nvPr/>
            </p:nvSpPr>
            <p:spPr>
              <a:xfrm>
                <a:off x="8777088" y="2857858"/>
                <a:ext cx="619178" cy="2127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088" y="2857858"/>
                <a:ext cx="619178" cy="212782"/>
              </a:xfrm>
              <a:prstGeom prst="rect">
                <a:avLst/>
              </a:prstGeom>
              <a:blipFill rotWithShape="0">
                <a:blip r:embed="rId10"/>
                <a:stretch>
                  <a:fillRect l="-12871" r="-12871" b="-9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Square"/>
          <p:cNvSpPr/>
          <p:nvPr/>
        </p:nvSpPr>
        <p:spPr>
          <a:xfrm>
            <a:off x="9955433" y="32777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7" name="Square"/>
          <p:cNvSpPr/>
          <p:nvPr/>
        </p:nvSpPr>
        <p:spPr>
          <a:xfrm>
            <a:off x="9955433" y="37984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Square"/>
          <p:cNvSpPr/>
          <p:nvPr/>
        </p:nvSpPr>
        <p:spPr>
          <a:xfrm>
            <a:off x="9955433" y="43102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Square"/>
          <p:cNvSpPr/>
          <p:nvPr/>
        </p:nvSpPr>
        <p:spPr>
          <a:xfrm>
            <a:off x="9955433" y="48309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0" name="Square"/>
          <p:cNvSpPr/>
          <p:nvPr/>
        </p:nvSpPr>
        <p:spPr>
          <a:xfrm>
            <a:off x="9955433" y="53427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1" name="Square"/>
          <p:cNvSpPr/>
          <p:nvPr/>
        </p:nvSpPr>
        <p:spPr>
          <a:xfrm>
            <a:off x="9955433" y="58634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Square"/>
          <p:cNvSpPr/>
          <p:nvPr/>
        </p:nvSpPr>
        <p:spPr>
          <a:xfrm>
            <a:off x="9955433" y="63751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Square"/>
          <p:cNvSpPr/>
          <p:nvPr/>
        </p:nvSpPr>
        <p:spPr>
          <a:xfrm>
            <a:off x="9955433" y="68958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Square"/>
          <p:cNvSpPr/>
          <p:nvPr/>
        </p:nvSpPr>
        <p:spPr>
          <a:xfrm>
            <a:off x="10565033" y="32904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Square"/>
          <p:cNvSpPr/>
          <p:nvPr/>
        </p:nvSpPr>
        <p:spPr>
          <a:xfrm>
            <a:off x="10565033" y="381117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Square"/>
          <p:cNvSpPr/>
          <p:nvPr/>
        </p:nvSpPr>
        <p:spPr>
          <a:xfrm>
            <a:off x="10565033" y="43229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Square"/>
          <p:cNvSpPr/>
          <p:nvPr/>
        </p:nvSpPr>
        <p:spPr>
          <a:xfrm>
            <a:off x="10565033" y="484364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8" name="Square"/>
          <p:cNvSpPr/>
          <p:nvPr/>
        </p:nvSpPr>
        <p:spPr>
          <a:xfrm>
            <a:off x="10565033" y="53554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Square"/>
          <p:cNvSpPr/>
          <p:nvPr/>
        </p:nvSpPr>
        <p:spPr>
          <a:xfrm>
            <a:off x="10565033" y="5876112"/>
            <a:ext cx="525910" cy="5201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0" name="Square"/>
          <p:cNvSpPr/>
          <p:nvPr/>
        </p:nvSpPr>
        <p:spPr>
          <a:xfrm>
            <a:off x="10565033" y="63878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Square"/>
          <p:cNvSpPr/>
          <p:nvPr/>
        </p:nvSpPr>
        <p:spPr>
          <a:xfrm>
            <a:off x="10565033" y="6908583"/>
            <a:ext cx="525910" cy="5201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9410721" y="2820932"/>
                <a:ext cx="550461" cy="3374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721" y="2820932"/>
                <a:ext cx="550461" cy="337433"/>
              </a:xfrm>
              <a:prstGeom prst="rect">
                <a:avLst/>
              </a:prstGeom>
              <a:blipFill rotWithShape="0">
                <a:blip r:embed="rId11"/>
                <a:stretch>
                  <a:fillRect l="-14444" r="-30000" b="-2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10083821" y="2820932"/>
                <a:ext cx="550461" cy="3374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821" y="2820932"/>
                <a:ext cx="550461" cy="337433"/>
              </a:xfrm>
              <a:prstGeom prst="rect">
                <a:avLst/>
              </a:prstGeom>
              <a:blipFill rotWithShape="0">
                <a:blip r:embed="rId12"/>
                <a:stretch>
                  <a:fillRect l="-13333" r="-30000" b="-2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10756921" y="2820932"/>
                <a:ext cx="550461" cy="3374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21" y="2820932"/>
                <a:ext cx="550461" cy="337433"/>
              </a:xfrm>
              <a:prstGeom prst="rect">
                <a:avLst/>
              </a:prstGeom>
              <a:blipFill rotWithShape="0">
                <a:blip r:embed="rId13"/>
                <a:stretch>
                  <a:fillRect l="-14444" r="-30000" b="-2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Line"/>
          <p:cNvSpPr/>
          <p:nvPr/>
        </p:nvSpPr>
        <p:spPr>
          <a:xfrm>
            <a:off x="9473449" y="7633812"/>
            <a:ext cx="14898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6" name="sequence length = 3"/>
          <p:cNvSpPr txBox="1"/>
          <p:nvPr/>
        </p:nvSpPr>
        <p:spPr>
          <a:xfrm>
            <a:off x="9185776" y="7809483"/>
            <a:ext cx="2065224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length = 3</a:t>
            </a:r>
          </a:p>
        </p:txBody>
      </p:sp>
      <p:sp>
        <p:nvSpPr>
          <p:cNvPr id="397" name="Line"/>
          <p:cNvSpPr/>
          <p:nvPr/>
        </p:nvSpPr>
        <p:spPr>
          <a:xfrm>
            <a:off x="2514600" y="8764628"/>
            <a:ext cx="87337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#examples = n"/>
          <p:cNvSpPr txBox="1"/>
          <p:nvPr/>
        </p:nvSpPr>
        <p:spPr>
          <a:xfrm>
            <a:off x="5746648" y="8202210"/>
            <a:ext cx="1511504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#examples = n</a:t>
            </a:r>
          </a:p>
        </p:txBody>
      </p:sp>
      <p:sp>
        <p:nvSpPr>
          <p:cNvPr id="399" name="Line"/>
          <p:cNvSpPr/>
          <p:nvPr/>
        </p:nvSpPr>
        <p:spPr>
          <a:xfrm flipH="1">
            <a:off x="2301200" y="3415162"/>
            <a:ext cx="1" cy="376174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0" name="Number of features = 8"/>
          <p:cNvSpPr txBox="1"/>
          <p:nvPr/>
        </p:nvSpPr>
        <p:spPr>
          <a:xfrm>
            <a:off x="133763" y="7219312"/>
            <a:ext cx="233609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Number of features = 8</a:t>
            </a:r>
          </a:p>
        </p:txBody>
      </p:sp>
      <p:sp>
        <p:nvSpPr>
          <p:cNvPr id="401" name="Data = (examples, sequence_length, features)"/>
          <p:cNvSpPr txBox="1"/>
          <p:nvPr/>
        </p:nvSpPr>
        <p:spPr>
          <a:xfrm>
            <a:off x="3983698" y="8990486"/>
            <a:ext cx="452191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= (examples, sequence_length, features)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rnn_data.png" descr="rn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477" y="1238010"/>
            <a:ext cx="13004801" cy="6604380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ource: https://www.oreilly.com/library/view/deep-learning/9781491924570/ch04.html"/>
          <p:cNvSpPr txBox="1"/>
          <p:nvPr/>
        </p:nvSpPr>
        <p:spPr>
          <a:xfrm>
            <a:off x="4488434" y="9223147"/>
            <a:ext cx="8396733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Source: </a:t>
            </a:r>
            <a:r>
              <a:rPr u="sng" dirty="0">
                <a:hlinkClick r:id="rId3"/>
              </a:rPr>
              <a:t>https://www.oreilly.com/library/view/deep-learning/9781491924570/ch04.html</a:t>
            </a:r>
          </a:p>
        </p:txBody>
      </p:sp>
      <p:sp>
        <p:nvSpPr>
          <p:cNvPr id="407" name="Features"/>
          <p:cNvSpPr txBox="1"/>
          <p:nvPr/>
        </p:nvSpPr>
        <p:spPr>
          <a:xfrm rot="1849678">
            <a:off x="5618955" y="7012205"/>
            <a:ext cx="1513389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 dirty="0"/>
              <a:t>(</a:t>
            </a:r>
            <a:r>
              <a:rPr dirty="0"/>
              <a:t>Features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08" name="Data = (examples, features)"/>
          <p:cNvSpPr txBox="1"/>
          <p:nvPr/>
        </p:nvSpPr>
        <p:spPr>
          <a:xfrm>
            <a:off x="990766" y="7415686"/>
            <a:ext cx="2760777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= (examples, features)</a:t>
            </a:r>
          </a:p>
        </p:txBody>
      </p:sp>
      <p:sp>
        <p:nvSpPr>
          <p:cNvPr id="409" name="Data = (examples, sequence_length, features)"/>
          <p:cNvSpPr txBox="1"/>
          <p:nvPr/>
        </p:nvSpPr>
        <p:spPr>
          <a:xfrm>
            <a:off x="6425844" y="8144617"/>
            <a:ext cx="452191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= (examples, sequence_length, features)</a:t>
            </a:r>
          </a:p>
        </p:txBody>
      </p:sp>
      <p:sp>
        <p:nvSpPr>
          <p:cNvPr id="411" name="Features"/>
          <p:cNvSpPr txBox="1"/>
          <p:nvPr/>
        </p:nvSpPr>
        <p:spPr>
          <a:xfrm rot="1849678">
            <a:off x="870254" y="6636272"/>
            <a:ext cx="149784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US" dirty="0"/>
              <a:t>(</a:t>
            </a:r>
            <a:r>
              <a:rPr dirty="0"/>
              <a:t>Features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Which tas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task?</a:t>
            </a:r>
          </a:p>
        </p:txBody>
      </p:sp>
      <p:sp>
        <p:nvSpPr>
          <p:cNvPr id="414" name="Given a sequence we can try to solve many supervised learning tasks.…"/>
          <p:cNvSpPr txBox="1">
            <a:spLocks noGrp="1"/>
          </p:cNvSpPr>
          <p:nvPr>
            <p:ph type="body" sz="half" idx="1"/>
          </p:nvPr>
        </p:nvSpPr>
        <p:spPr>
          <a:xfrm>
            <a:off x="952500" y="2082800"/>
            <a:ext cx="5334000" cy="6794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322" indent="-298322" defTabSz="508254">
              <a:spcBef>
                <a:spcPts val="2700"/>
              </a:spcBef>
              <a:defRPr sz="2436"/>
            </a:pPr>
            <a:r>
              <a:rPr lang="en-US" dirty="0"/>
              <a:t>Many-to-one</a:t>
            </a:r>
            <a:endParaRPr dirty="0"/>
          </a:p>
          <a:p>
            <a:pPr marL="596645" lvl="1" indent="-298322" defTabSz="508254">
              <a:spcBef>
                <a:spcPts val="2700"/>
              </a:spcBef>
              <a:defRPr sz="2436"/>
            </a:pPr>
            <a:r>
              <a:rPr dirty="0"/>
              <a:t>Regression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Tomorrows weather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Next word </a:t>
            </a:r>
          </a:p>
          <a:p>
            <a:pPr marL="552069" lvl="1" indent="-298322" defTabSz="508254">
              <a:spcBef>
                <a:spcPts val="2700"/>
              </a:spcBef>
              <a:defRPr sz="2436"/>
            </a:pPr>
            <a:r>
              <a:rPr dirty="0"/>
              <a:t>Classification</a:t>
            </a:r>
          </a:p>
          <a:p>
            <a:pPr marL="894969" lvl="2" indent="-298322" defTabSz="508254">
              <a:spcBef>
                <a:spcPts val="2700"/>
              </a:spcBef>
              <a:defRPr sz="2436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Is this a question?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Assign rating based on review</a:t>
            </a:r>
            <a:endParaRPr dirty="0"/>
          </a:p>
        </p:txBody>
      </p:sp>
      <p:sp>
        <p:nvSpPr>
          <p:cNvPr id="415" name="Sequence"/>
          <p:cNvSpPr txBox="1"/>
          <p:nvPr/>
        </p:nvSpPr>
        <p:spPr>
          <a:xfrm>
            <a:off x="8253557" y="5286147"/>
            <a:ext cx="107787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</a:t>
            </a:r>
          </a:p>
        </p:txBody>
      </p:sp>
      <p:sp>
        <p:nvSpPr>
          <p:cNvPr id="416" name="Network"/>
          <p:cNvSpPr/>
          <p:nvPr/>
        </p:nvSpPr>
        <p:spPr>
          <a:xfrm>
            <a:off x="7250065" y="4273550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Network</a:t>
            </a:r>
          </a:p>
        </p:txBody>
      </p:sp>
      <p:sp>
        <p:nvSpPr>
          <p:cNvPr id="417" name="Line"/>
          <p:cNvSpPr/>
          <p:nvPr/>
        </p:nvSpPr>
        <p:spPr>
          <a:xfrm flipV="1">
            <a:off x="8792495" y="49651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flipV="1">
            <a:off x="8792495" y="38729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Output"/>
          <p:cNvSpPr txBox="1"/>
          <p:nvPr/>
        </p:nvSpPr>
        <p:spPr>
          <a:xfrm>
            <a:off x="8402198" y="3458820"/>
            <a:ext cx="78059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420" name="&quot;Hi, hoe gaat het?"/>
          <p:cNvSpPr txBox="1"/>
          <p:nvPr/>
        </p:nvSpPr>
        <p:spPr>
          <a:xfrm>
            <a:off x="9716963" y="5280244"/>
            <a:ext cx="152926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Hi, hoe </a:t>
            </a:r>
            <a:r>
              <a:rPr dirty="0" err="1"/>
              <a:t>gaat</a:t>
            </a:r>
            <a:r>
              <a:rPr lang="en-US" dirty="0"/>
              <a:t> …</a:t>
            </a:r>
            <a:endParaRPr dirty="0"/>
          </a:p>
        </p:txBody>
      </p:sp>
      <p:sp>
        <p:nvSpPr>
          <p:cNvPr id="421" name="A question!"/>
          <p:cNvSpPr txBox="1"/>
          <p:nvPr/>
        </p:nvSpPr>
        <p:spPr>
          <a:xfrm>
            <a:off x="9935974" y="3452917"/>
            <a:ext cx="557845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Het?</a:t>
            </a:r>
            <a:endParaRPr dirty="0"/>
          </a:p>
        </p:txBody>
      </p:sp>
      <p:sp>
        <p:nvSpPr>
          <p:cNvPr id="11" name="Sequence"/>
          <p:cNvSpPr txBox="1"/>
          <p:nvPr/>
        </p:nvSpPr>
        <p:spPr>
          <a:xfrm>
            <a:off x="8253557" y="8153391"/>
            <a:ext cx="107787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</a:t>
            </a:r>
          </a:p>
        </p:txBody>
      </p:sp>
      <p:sp>
        <p:nvSpPr>
          <p:cNvPr id="12" name="Network"/>
          <p:cNvSpPr/>
          <p:nvPr/>
        </p:nvSpPr>
        <p:spPr>
          <a:xfrm>
            <a:off x="7250065" y="7140794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Network</a:t>
            </a:r>
          </a:p>
        </p:txBody>
      </p:sp>
      <p:sp>
        <p:nvSpPr>
          <p:cNvPr id="13" name="Line"/>
          <p:cNvSpPr/>
          <p:nvPr/>
        </p:nvSpPr>
        <p:spPr>
          <a:xfrm flipV="1">
            <a:off x="8792495" y="783239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 flipV="1">
            <a:off x="8792495" y="674019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Output"/>
          <p:cNvSpPr txBox="1"/>
          <p:nvPr/>
        </p:nvSpPr>
        <p:spPr>
          <a:xfrm>
            <a:off x="8402198" y="6326064"/>
            <a:ext cx="78059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16" name="&quot;Hi, hoe gaat het?"/>
          <p:cNvSpPr txBox="1"/>
          <p:nvPr/>
        </p:nvSpPr>
        <p:spPr>
          <a:xfrm>
            <a:off x="9282555" y="8147488"/>
            <a:ext cx="2398093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"</a:t>
            </a:r>
            <a:r>
              <a:rPr lang="en-US" dirty="0"/>
              <a:t>This product is great!”</a:t>
            </a:r>
            <a:endParaRPr dirty="0"/>
          </a:p>
        </p:txBody>
      </p:sp>
      <p:sp>
        <p:nvSpPr>
          <p:cNvPr id="3" name="5-Point Star 2"/>
          <p:cNvSpPr/>
          <p:nvPr/>
        </p:nvSpPr>
        <p:spPr>
          <a:xfrm>
            <a:off x="9537700" y="6307461"/>
            <a:ext cx="342910" cy="342910"/>
          </a:xfrm>
          <a:prstGeom prst="star5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9880600" y="6307461"/>
            <a:ext cx="342910" cy="342910"/>
          </a:xfrm>
          <a:prstGeom prst="star5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0223500" y="6307461"/>
            <a:ext cx="342910" cy="342910"/>
          </a:xfrm>
          <a:prstGeom prst="star5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10579100" y="6307461"/>
            <a:ext cx="342910" cy="342910"/>
          </a:xfrm>
          <a:prstGeom prst="star5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10947400" y="6307461"/>
            <a:ext cx="342910" cy="342910"/>
          </a:xfrm>
          <a:prstGeom prst="star5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Which tas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Which task?</a:t>
            </a:r>
          </a:p>
        </p:txBody>
      </p:sp>
      <p:sp>
        <p:nvSpPr>
          <p:cNvPr id="414" name="Given a sequence we can try to solve many supervised learning tasks.…"/>
          <p:cNvSpPr txBox="1">
            <a:spLocks noGrp="1"/>
          </p:cNvSpPr>
          <p:nvPr>
            <p:ph type="body" sz="half" idx="1"/>
          </p:nvPr>
        </p:nvSpPr>
        <p:spPr>
          <a:xfrm>
            <a:off x="952500" y="2082800"/>
            <a:ext cx="5334000" cy="6794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322" indent="-298322" defTabSz="508254">
              <a:spcBef>
                <a:spcPts val="2700"/>
              </a:spcBef>
              <a:defRPr sz="2436"/>
            </a:pPr>
            <a:r>
              <a:rPr lang="en-US" dirty="0"/>
              <a:t>Many-to-many</a:t>
            </a:r>
            <a:endParaRPr dirty="0"/>
          </a:p>
          <a:p>
            <a:pPr marL="596645" lvl="1" indent="-298322" defTabSz="508254">
              <a:spcBef>
                <a:spcPts val="2700"/>
              </a:spcBef>
              <a:defRPr sz="2436"/>
            </a:pPr>
            <a:r>
              <a:rPr dirty="0"/>
              <a:t>Regression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Daily weather for next week</a:t>
            </a:r>
          </a:p>
          <a:p>
            <a:pPr marL="552069" lvl="1" indent="-298322" defTabSz="508254">
              <a:spcBef>
                <a:spcPts val="2700"/>
              </a:spcBef>
              <a:defRPr sz="2436"/>
            </a:pPr>
            <a:r>
              <a:rPr lang="en-US" dirty="0"/>
              <a:t>Classification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Next sentence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Take a piece of music and compose the next section</a:t>
            </a:r>
          </a:p>
          <a:p>
            <a:pPr marL="894969" lvl="2" indent="-298322" defTabSz="508254">
              <a:spcBef>
                <a:spcPts val="2700"/>
              </a:spcBef>
              <a:defRPr sz="2436"/>
            </a:pPr>
            <a:r>
              <a:rPr lang="en-US" dirty="0"/>
              <a:t>Machine translation</a:t>
            </a:r>
          </a:p>
        </p:txBody>
      </p:sp>
      <p:sp>
        <p:nvSpPr>
          <p:cNvPr id="415" name="Sequence"/>
          <p:cNvSpPr txBox="1"/>
          <p:nvPr/>
        </p:nvSpPr>
        <p:spPr>
          <a:xfrm>
            <a:off x="8253557" y="5286147"/>
            <a:ext cx="107787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</a:t>
            </a:r>
          </a:p>
        </p:txBody>
      </p:sp>
      <p:sp>
        <p:nvSpPr>
          <p:cNvPr id="416" name="Network"/>
          <p:cNvSpPr/>
          <p:nvPr/>
        </p:nvSpPr>
        <p:spPr>
          <a:xfrm>
            <a:off x="7250065" y="4273550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Network</a:t>
            </a:r>
          </a:p>
        </p:txBody>
      </p:sp>
      <p:sp>
        <p:nvSpPr>
          <p:cNvPr id="417" name="Line"/>
          <p:cNvSpPr/>
          <p:nvPr/>
        </p:nvSpPr>
        <p:spPr>
          <a:xfrm flipV="1">
            <a:off x="8792495" y="49651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flipV="1">
            <a:off x="8792495" y="387295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Output"/>
          <p:cNvSpPr txBox="1"/>
          <p:nvPr/>
        </p:nvSpPr>
        <p:spPr>
          <a:xfrm>
            <a:off x="8402198" y="3458820"/>
            <a:ext cx="78059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sp>
        <p:nvSpPr>
          <p:cNvPr id="420" name="&quot;Hi, hoe gaat het?"/>
          <p:cNvSpPr txBox="1"/>
          <p:nvPr/>
        </p:nvSpPr>
        <p:spPr>
          <a:xfrm>
            <a:off x="9603151" y="5280244"/>
            <a:ext cx="175689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Hi, hoe </a:t>
            </a:r>
            <a:r>
              <a:rPr dirty="0" err="1"/>
              <a:t>gaat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421" name="A question!"/>
          <p:cNvSpPr txBox="1"/>
          <p:nvPr/>
        </p:nvSpPr>
        <p:spPr>
          <a:xfrm>
            <a:off x="9614025" y="3470941"/>
            <a:ext cx="227305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Met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het </a:t>
            </a:r>
            <a:r>
              <a:rPr lang="en-US" dirty="0" err="1"/>
              <a:t>goed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1" name="Sequence"/>
          <p:cNvSpPr txBox="1"/>
          <p:nvPr/>
        </p:nvSpPr>
        <p:spPr>
          <a:xfrm>
            <a:off x="8253557" y="8153391"/>
            <a:ext cx="107787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Sequence</a:t>
            </a:r>
          </a:p>
        </p:txBody>
      </p:sp>
      <p:sp>
        <p:nvSpPr>
          <p:cNvPr id="12" name="Network"/>
          <p:cNvSpPr/>
          <p:nvPr/>
        </p:nvSpPr>
        <p:spPr>
          <a:xfrm>
            <a:off x="7250065" y="7140794"/>
            <a:ext cx="3084860" cy="6979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Network</a:t>
            </a:r>
          </a:p>
        </p:txBody>
      </p:sp>
      <p:sp>
        <p:nvSpPr>
          <p:cNvPr id="13" name="Line"/>
          <p:cNvSpPr/>
          <p:nvPr/>
        </p:nvSpPr>
        <p:spPr>
          <a:xfrm flipV="1">
            <a:off x="8792495" y="783239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 flipV="1">
            <a:off x="8792495" y="674019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Output"/>
          <p:cNvSpPr txBox="1"/>
          <p:nvPr/>
        </p:nvSpPr>
        <p:spPr>
          <a:xfrm>
            <a:off x="8402198" y="6326064"/>
            <a:ext cx="78059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</a:t>
            </a:r>
          </a:p>
        </p:txBody>
      </p:sp>
      <p:pic>
        <p:nvPicPr>
          <p:cNvPr id="24" name="staff-with-notes-1.gif" descr="staff-with-notes-1.gif"/>
          <p:cNvPicPr>
            <a:picLocks noChangeAspect="1"/>
          </p:cNvPicPr>
          <p:nvPr/>
        </p:nvPicPr>
        <p:blipFill rotWithShape="1">
          <a:blip r:embed="rId3"/>
          <a:srcRect r="40769"/>
          <a:stretch/>
        </p:blipFill>
        <p:spPr>
          <a:xfrm>
            <a:off x="9581331" y="8008983"/>
            <a:ext cx="1531169" cy="95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staff-with-notes-1.gif" descr="staff-with-notes-1.gif"/>
          <p:cNvPicPr>
            <a:picLocks noChangeAspect="1"/>
          </p:cNvPicPr>
          <p:nvPr/>
        </p:nvPicPr>
        <p:blipFill rotWithShape="1">
          <a:blip r:embed="rId3"/>
          <a:srcRect l="58078"/>
          <a:stretch/>
        </p:blipFill>
        <p:spPr>
          <a:xfrm>
            <a:off x="9614025" y="6135127"/>
            <a:ext cx="1083714" cy="9544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96970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3483</Words>
  <Application>Microsoft Macintosh PowerPoint</Application>
  <PresentationFormat>Custom</PresentationFormat>
  <Paragraphs>552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Cambria Math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Deep learning</vt:lpstr>
      <vt:lpstr>Today’s program</vt:lpstr>
      <vt:lpstr>Sequential data</vt:lpstr>
      <vt:lpstr>Sequential data</vt:lpstr>
      <vt:lpstr>Sequential data</vt:lpstr>
      <vt:lpstr>Sequential data</vt:lpstr>
      <vt:lpstr>PowerPoint Presentation</vt:lpstr>
      <vt:lpstr>Which task?</vt:lpstr>
      <vt:lpstr>Which task?</vt:lpstr>
      <vt:lpstr>Which task?</vt:lpstr>
      <vt:lpstr>How to model?</vt:lpstr>
      <vt:lpstr>How to model?</vt:lpstr>
      <vt:lpstr>How to model?</vt:lpstr>
      <vt:lpstr>How to model?</vt:lpstr>
      <vt:lpstr>Simple RNN</vt:lpstr>
      <vt:lpstr>Simple RNN</vt:lpstr>
      <vt:lpstr>Simple RNN</vt:lpstr>
      <vt:lpstr>Simple RNN</vt:lpstr>
      <vt:lpstr>Simple RNN</vt:lpstr>
      <vt:lpstr>Simple RNN</vt:lpstr>
      <vt:lpstr>Simple RNN</vt:lpstr>
      <vt:lpstr>Simple RNN</vt:lpstr>
      <vt:lpstr>PowerPoint Presentation</vt:lpstr>
      <vt:lpstr>Notebook</vt:lpstr>
      <vt:lpstr>Today’s program</vt:lpstr>
      <vt:lpstr>Hands-on</vt:lpstr>
      <vt:lpstr>Hands-on recap</vt:lpstr>
      <vt:lpstr>Today’s program</vt:lpstr>
      <vt:lpstr>Sequential data</vt:lpstr>
      <vt:lpstr>Sequential data</vt:lpstr>
      <vt:lpstr>Sequential data</vt:lpstr>
      <vt:lpstr>Sequential data</vt:lpstr>
      <vt:lpstr>Residual connections</vt:lpstr>
      <vt:lpstr>LSTMs and GRUs</vt:lpstr>
      <vt:lpstr>PowerPoint Presentation</vt:lpstr>
      <vt:lpstr>Generating sequences</vt:lpstr>
      <vt:lpstr>Generating sequences</vt:lpstr>
      <vt:lpstr>Generating sequences</vt:lpstr>
      <vt:lpstr>Hands-on</vt:lpstr>
      <vt:lpstr>Today’s program</vt:lpstr>
      <vt:lpstr>Improving RNNs</vt:lpstr>
      <vt:lpstr>Improving RNNs</vt:lpstr>
      <vt:lpstr>Improving RNNs</vt:lpstr>
      <vt:lpstr>Improving RNNs</vt:lpstr>
      <vt:lpstr>Improving RNNs</vt:lpstr>
      <vt:lpstr>Improving RNNs</vt:lpstr>
      <vt:lpstr>Summary</vt:lpstr>
      <vt:lpstr>Hands-on</vt:lpstr>
      <vt:lpstr>Will not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Caspar</dc:creator>
  <cp:lastModifiedBy>Microsoft Office User</cp:lastModifiedBy>
  <cp:revision>92</cp:revision>
  <dcterms:modified xsi:type="dcterms:W3CDTF">2019-11-06T20:24:28Z</dcterms:modified>
</cp:coreProperties>
</file>