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86" r:id="rId3"/>
    <p:sldId id="258" r:id="rId4"/>
    <p:sldId id="305" r:id="rId5"/>
    <p:sldId id="306" r:id="rId6"/>
    <p:sldId id="308" r:id="rId7"/>
    <p:sldId id="309" r:id="rId8"/>
    <p:sldId id="307" r:id="rId9"/>
    <p:sldId id="259" r:id="rId10"/>
    <p:sldId id="260" r:id="rId11"/>
    <p:sldId id="310" r:id="rId12"/>
    <p:sldId id="322" r:id="rId13"/>
    <p:sldId id="323" r:id="rId14"/>
    <p:sldId id="324" r:id="rId15"/>
    <p:sldId id="325" r:id="rId16"/>
    <p:sldId id="326" r:id="rId17"/>
    <p:sldId id="327" r:id="rId18"/>
    <p:sldId id="329" r:id="rId19"/>
    <p:sldId id="330" r:id="rId20"/>
    <p:sldId id="291" r:id="rId21"/>
    <p:sldId id="290" r:id="rId22"/>
    <p:sldId id="288" r:id="rId23"/>
    <p:sldId id="289" r:id="rId24"/>
    <p:sldId id="292" r:id="rId25"/>
    <p:sldId id="267" r:id="rId26"/>
    <p:sldId id="269" r:id="rId27"/>
    <p:sldId id="270" r:id="rId28"/>
    <p:sldId id="294" r:id="rId29"/>
    <p:sldId id="295" r:id="rId30"/>
    <p:sldId id="297" r:id="rId31"/>
    <p:sldId id="298" r:id="rId32"/>
    <p:sldId id="299" r:id="rId33"/>
    <p:sldId id="301" r:id="rId34"/>
    <p:sldId id="300" r:id="rId35"/>
    <p:sldId id="273" r:id="rId36"/>
    <p:sldId id="302" r:id="rId37"/>
    <p:sldId id="287" r:id="rId38"/>
    <p:sldId id="274" r:id="rId39"/>
    <p:sldId id="331" r:id="rId40"/>
    <p:sldId id="303" r:id="rId41"/>
    <p:sldId id="275" r:id="rId42"/>
    <p:sldId id="276" r:id="rId43"/>
    <p:sldId id="277" r:id="rId44"/>
    <p:sldId id="304" r:id="rId45"/>
    <p:sldId id="278" r:id="rId46"/>
    <p:sldId id="280" r:id="rId47"/>
    <p:sldId id="281" r:id="rId48"/>
    <p:sldId id="282" r:id="rId49"/>
    <p:sldId id="283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E9FFDD"/>
    <a:srgbClr val="DDE3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74"/>
  </p:normalViewPr>
  <p:slideViewPr>
    <p:cSldViewPr snapToGrid="0">
      <p:cViewPr varScale="1">
        <p:scale>
          <a:sx n="141" d="100"/>
          <a:sy n="141" d="100"/>
        </p:scale>
        <p:origin x="3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8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98473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4" name="Shape 4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the notation.</a:t>
            </a:r>
          </a:p>
        </p:txBody>
      </p:sp>
    </p:spTree>
    <p:extLst>
      <p:ext uri="{BB962C8B-B14F-4D97-AF65-F5344CB8AC3E}">
        <p14:creationId xmlns:p14="http://schemas.microsoft.com/office/powerpoint/2010/main" val="177123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729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Rectangle"/>
          <p:cNvSpPr/>
          <p:nvPr/>
        </p:nvSpPr>
        <p:spPr>
          <a:xfrm>
            <a:off x="-1" y="9697094"/>
            <a:ext cx="13004801" cy="65238"/>
          </a:xfrm>
          <a:prstGeom prst="rect">
            <a:avLst/>
          </a:prstGeom>
          <a:solidFill>
            <a:srgbClr val="E76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" name="Logo SURF groot.png" descr="Logo SURF gro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144" y="9346754"/>
            <a:ext cx="806806" cy="39868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101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02" name="Rectangle"/>
          <p:cNvSpPr/>
          <p:nvPr/>
        </p:nvSpPr>
        <p:spPr>
          <a:xfrm>
            <a:off x="-1" y="9697094"/>
            <a:ext cx="13004801" cy="65238"/>
          </a:xfrm>
          <a:prstGeom prst="rect">
            <a:avLst/>
          </a:prstGeom>
          <a:solidFill>
            <a:srgbClr val="E76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03" name="Logo SURF groot.png" descr="Logo SURF gro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144" y="9346754"/>
            <a:ext cx="806806" cy="398685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2" name="Rectangle"/>
          <p:cNvSpPr/>
          <p:nvPr/>
        </p:nvSpPr>
        <p:spPr>
          <a:xfrm>
            <a:off x="-1" y="9697094"/>
            <a:ext cx="13004801" cy="65238"/>
          </a:xfrm>
          <a:prstGeom prst="rect">
            <a:avLst/>
          </a:prstGeom>
          <a:solidFill>
            <a:srgbClr val="E76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13" name="Logo SURF groot.png" descr="Logo SURF gro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144" y="9346754"/>
            <a:ext cx="806806" cy="39868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"/>
          <p:cNvSpPr/>
          <p:nvPr/>
        </p:nvSpPr>
        <p:spPr>
          <a:xfrm>
            <a:off x="-1" y="9697094"/>
            <a:ext cx="13004801" cy="65238"/>
          </a:xfrm>
          <a:prstGeom prst="rect">
            <a:avLst/>
          </a:prstGeom>
          <a:solidFill>
            <a:srgbClr val="E76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2" name="Logo SURF groot.png" descr="Logo SURF gro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144" y="9346754"/>
            <a:ext cx="806806" cy="39868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Rectangle"/>
          <p:cNvSpPr/>
          <p:nvPr/>
        </p:nvSpPr>
        <p:spPr>
          <a:xfrm>
            <a:off x="-1" y="9697094"/>
            <a:ext cx="13004801" cy="65238"/>
          </a:xfrm>
          <a:prstGeom prst="rect">
            <a:avLst/>
          </a:prstGeom>
          <a:solidFill>
            <a:srgbClr val="E76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0" name="Logo SURF groot.png" descr="Logo SURF gro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144" y="9346754"/>
            <a:ext cx="806806" cy="39868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Rectangle"/>
          <p:cNvSpPr/>
          <p:nvPr/>
        </p:nvSpPr>
        <p:spPr>
          <a:xfrm>
            <a:off x="-1" y="9697094"/>
            <a:ext cx="13004801" cy="65238"/>
          </a:xfrm>
          <a:prstGeom prst="rect">
            <a:avLst/>
          </a:prstGeom>
          <a:solidFill>
            <a:srgbClr val="E76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80" name="Logo SURF groot.png" descr="Logo SURF gro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144" y="9346754"/>
            <a:ext cx="806806" cy="398685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0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Rectangle"/>
          <p:cNvSpPr/>
          <p:nvPr/>
        </p:nvSpPr>
        <p:spPr>
          <a:xfrm>
            <a:off x="-1" y="9697094"/>
            <a:ext cx="13004801" cy="65238"/>
          </a:xfrm>
          <a:prstGeom prst="rect">
            <a:avLst/>
          </a:prstGeom>
          <a:solidFill>
            <a:srgbClr val="E76A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92" name="Logo SURF groot.png" descr="Logo SURF gro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144" y="9346754"/>
            <a:ext cx="806806" cy="39868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ba.projects.sda.surfsara.nl/" TargetMode="External"/><Relationship Id="rId2" Type="http://schemas.openxmlformats.org/officeDocument/2006/relationships/hyperlink" Target="https://jupyter.lisa.surfsara.nl:8000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discover/convolutional-neural-network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discover/convolutional-neural-network" TargetMode="External"/><Relationship Id="rId2" Type="http://schemas.openxmlformats.org/officeDocument/2006/relationships/hyperlink" Target="https://towardsdatascience.com/a-comprehensive-guide-to-convolutional-neural-networks-the-eli5-way-3bd2b1164a53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gnal_processing" TargetMode="External"/><Relationship Id="rId2" Type="http://schemas.openxmlformats.org/officeDocument/2006/relationships/hyperlink" Target="https://blog.goodaudience.com/introduction-to-1d-convolutional-neural-networks-in-keras-for-time-sequences-3a7ff801a2c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ba.projects.sda.surfsara.nl/" TargetMode="External"/><Relationship Id="rId2" Type="http://schemas.openxmlformats.org/officeDocument/2006/relationships/hyperlink" Target="https://jupyter.lisa.surfsara.nl:8000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ep-learning/9781491924570/ch04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ba.projects.sda.surfsara.nl/" TargetMode="External"/><Relationship Id="rId2" Type="http://schemas.openxmlformats.org/officeDocument/2006/relationships/hyperlink" Target="https://jupyter.lisa.surfsara.nl:8000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eep learn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Deep learning</a:t>
            </a:r>
          </a:p>
        </p:txBody>
      </p:sp>
      <p:sp>
        <p:nvSpPr>
          <p:cNvPr id="142" name="CNN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CNNs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"/>
          <p:cNvSpPr/>
          <p:nvPr/>
        </p:nvSpPr>
        <p:spPr>
          <a:xfrm>
            <a:off x="2720721" y="5215754"/>
            <a:ext cx="9713860" cy="5426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6" name="(1, ... ) (2, ... ) (3, ... ) (4, ... ) (5, ... ) (6, ... ) (7, ... ) (8, ... ) (9, ... ) (10, ... ) (11, ... ) (12, ... ) (13, ... ) (14, ... )"/>
          <p:cNvSpPr txBox="1"/>
          <p:nvPr/>
        </p:nvSpPr>
        <p:spPr>
          <a:xfrm>
            <a:off x="2774478" y="5318600"/>
            <a:ext cx="9606346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(1, ... ) (2, ... ) (3, ... ) (4, ... ) (5, ... ) (6, ... ) (7, ... ) (8, ... ) (9, ... ) (10, ... ) (11, ... ) (12, ... ) (13, ... ) (14, ... ) </a:t>
            </a:r>
          </a:p>
        </p:txBody>
      </p:sp>
      <p:sp>
        <p:nvSpPr>
          <p:cNvPr id="157" name="Shift approach, using shift = 2, sequence length = 7, target shift = 1"/>
          <p:cNvSpPr txBox="1"/>
          <p:nvPr/>
        </p:nvSpPr>
        <p:spPr>
          <a:xfrm>
            <a:off x="1353261" y="4772500"/>
            <a:ext cx="6574638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Shift approach, using shift = 2, sequence length = 7, target shift = 1</a:t>
            </a:r>
          </a:p>
        </p:txBody>
      </p:sp>
      <p:sp>
        <p:nvSpPr>
          <p:cNvPr id="158" name="Line"/>
          <p:cNvSpPr/>
          <p:nvPr/>
        </p:nvSpPr>
        <p:spPr>
          <a:xfrm>
            <a:off x="5326379" y="5864700"/>
            <a:ext cx="1" cy="4514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9" name="Rectangle"/>
          <p:cNvSpPr/>
          <p:nvPr/>
        </p:nvSpPr>
        <p:spPr>
          <a:xfrm>
            <a:off x="2720721" y="6698653"/>
            <a:ext cx="4675830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0" name="(1, ... ) (2, ... ) (3, ... ) (4, ... ) (5, ... ) (6, ... ) (7, ... )"/>
          <p:cNvSpPr txBox="1"/>
          <p:nvPr/>
        </p:nvSpPr>
        <p:spPr>
          <a:xfrm>
            <a:off x="2774478" y="6801499"/>
            <a:ext cx="4568316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(1, ... ) (2, ... ) (3, ... ) (4, ... ) (5, ... ) (6, ... ) (7, ... )</a:t>
            </a:r>
          </a:p>
        </p:txBody>
      </p:sp>
      <p:sp>
        <p:nvSpPr>
          <p:cNvPr id="161" name="(3, ... ) (4, ... ) (5, ... ) (6, ... ) (7, ... ) (8, ... ) (9, ... )"/>
          <p:cNvSpPr txBox="1"/>
          <p:nvPr/>
        </p:nvSpPr>
        <p:spPr>
          <a:xfrm>
            <a:off x="4046677" y="7347599"/>
            <a:ext cx="4515206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(3, ... ) (4, ... ) (5, ... ) (6, ... ) (7, ... ) (8, ... ) (9, ... ) </a:t>
            </a:r>
          </a:p>
        </p:txBody>
      </p:sp>
      <p:sp>
        <p:nvSpPr>
          <p:cNvPr id="162" name="Rectangle"/>
          <p:cNvSpPr/>
          <p:nvPr/>
        </p:nvSpPr>
        <p:spPr>
          <a:xfrm>
            <a:off x="3812921" y="7244753"/>
            <a:ext cx="4982718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(5, ... ) (6, ... ) (7, ... ) (8, ... ) (9, ... ) (10, ... ) (11, ... )"/>
          <p:cNvSpPr txBox="1"/>
          <p:nvPr/>
        </p:nvSpPr>
        <p:spPr>
          <a:xfrm>
            <a:off x="5333542" y="7893699"/>
            <a:ext cx="4684676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(5, ... ) (6, ... ) (7, ... ) (8, ... ) (9, ... ) (10, ... ) (11, ... )</a:t>
            </a:r>
          </a:p>
        </p:txBody>
      </p:sp>
      <p:sp>
        <p:nvSpPr>
          <p:cNvPr id="164" name="Rectangle"/>
          <p:cNvSpPr/>
          <p:nvPr/>
        </p:nvSpPr>
        <p:spPr>
          <a:xfrm>
            <a:off x="5184521" y="7790853"/>
            <a:ext cx="4982718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1st example"/>
          <p:cNvSpPr txBox="1"/>
          <p:nvPr/>
        </p:nvSpPr>
        <p:spPr>
          <a:xfrm>
            <a:off x="1318818" y="6801499"/>
            <a:ext cx="128412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1st example</a:t>
            </a:r>
          </a:p>
        </p:txBody>
      </p:sp>
      <p:sp>
        <p:nvSpPr>
          <p:cNvPr id="166" name="2nd example"/>
          <p:cNvSpPr txBox="1"/>
          <p:nvPr/>
        </p:nvSpPr>
        <p:spPr>
          <a:xfrm>
            <a:off x="1312214" y="7349297"/>
            <a:ext cx="1348132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2nd example</a:t>
            </a:r>
          </a:p>
        </p:txBody>
      </p:sp>
      <p:sp>
        <p:nvSpPr>
          <p:cNvPr id="167" name="3rd example"/>
          <p:cNvSpPr txBox="1"/>
          <p:nvPr/>
        </p:nvSpPr>
        <p:spPr>
          <a:xfrm>
            <a:off x="1334769" y="7897096"/>
            <a:ext cx="130302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3rd example</a:t>
            </a:r>
          </a:p>
        </p:txBody>
      </p:sp>
      <p:sp>
        <p:nvSpPr>
          <p:cNvPr id="168" name="x"/>
          <p:cNvSpPr txBox="1"/>
          <p:nvPr/>
        </p:nvSpPr>
        <p:spPr>
          <a:xfrm>
            <a:off x="5214670" y="6333100"/>
            <a:ext cx="22342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69" name="Rectangle"/>
          <p:cNvSpPr/>
          <p:nvPr/>
        </p:nvSpPr>
        <p:spPr>
          <a:xfrm>
            <a:off x="7889621" y="6698653"/>
            <a:ext cx="661113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0" name="(9, ... )"/>
          <p:cNvSpPr txBox="1"/>
          <p:nvPr/>
        </p:nvSpPr>
        <p:spPr>
          <a:xfrm>
            <a:off x="7876922" y="6801499"/>
            <a:ext cx="68651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(9, ... )</a:t>
            </a:r>
          </a:p>
        </p:txBody>
      </p:sp>
      <p:sp>
        <p:nvSpPr>
          <p:cNvPr id="171" name="Line"/>
          <p:cNvSpPr/>
          <p:nvPr/>
        </p:nvSpPr>
        <p:spPr>
          <a:xfrm>
            <a:off x="8220177" y="5848491"/>
            <a:ext cx="1" cy="4514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2" name="y"/>
          <p:cNvSpPr txBox="1"/>
          <p:nvPr/>
        </p:nvSpPr>
        <p:spPr>
          <a:xfrm>
            <a:off x="8110297" y="6333100"/>
            <a:ext cx="21976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73" name="Rectangle"/>
          <p:cNvSpPr/>
          <p:nvPr/>
        </p:nvSpPr>
        <p:spPr>
          <a:xfrm>
            <a:off x="9160942" y="7249529"/>
            <a:ext cx="887071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" name="(11, ... )"/>
          <p:cNvSpPr txBox="1"/>
          <p:nvPr/>
        </p:nvSpPr>
        <p:spPr>
          <a:xfrm>
            <a:off x="9204732" y="7352375"/>
            <a:ext cx="79949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(11, ... )</a:t>
            </a:r>
          </a:p>
        </p:txBody>
      </p:sp>
      <p:sp>
        <p:nvSpPr>
          <p:cNvPr id="175" name="Rectangle"/>
          <p:cNvSpPr/>
          <p:nvPr/>
        </p:nvSpPr>
        <p:spPr>
          <a:xfrm>
            <a:off x="10683621" y="7790853"/>
            <a:ext cx="887071" cy="54269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(13, ... )"/>
          <p:cNvSpPr txBox="1"/>
          <p:nvPr/>
        </p:nvSpPr>
        <p:spPr>
          <a:xfrm>
            <a:off x="10727412" y="7893699"/>
            <a:ext cx="799491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(13, ... )</a:t>
            </a:r>
          </a:p>
        </p:txBody>
      </p:sp>
      <p:sp>
        <p:nvSpPr>
          <p:cNvPr id="177" name="Recap / 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 / Questions?</a:t>
            </a:r>
          </a:p>
        </p:txBody>
      </p:sp>
      <p:sp>
        <p:nvSpPr>
          <p:cNvPr id="178" name="Generating sequences"/>
          <p:cNvSpPr txBox="1">
            <a:spLocks noGrp="1"/>
          </p:cNvSpPr>
          <p:nvPr>
            <p:ph type="body" sz="quarter" idx="1"/>
          </p:nvPr>
        </p:nvSpPr>
        <p:spPr>
          <a:xfrm>
            <a:off x="952500" y="2590799"/>
            <a:ext cx="9956292" cy="17708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Generating sequences</a:t>
            </a:r>
            <a:endParaRPr lang="en-US" dirty="0"/>
          </a:p>
          <a:p>
            <a:r>
              <a:rPr lang="en-US" dirty="0"/>
              <a:t>Choices between consecutive / overlapping sequences (shift), sequence length, target shift…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chine learning tasks…"/>
          <p:cNvSpPr txBox="1">
            <a:spLocks noGrp="1"/>
          </p:cNvSpPr>
          <p:nvPr>
            <p:ph type="body" idx="1"/>
          </p:nvPr>
        </p:nvSpPr>
        <p:spPr>
          <a:xfrm>
            <a:off x="952500" y="2476500"/>
            <a:ext cx="11099800" cy="6400800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14:00-14:30 Recap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14:30-14:45 Improving RNNs: regularization, stacking, stateful and bi-directional RNNs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14:45-15:15 Hands-on: Improved RNNs on temperature prediction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15:15-15:45 Image processing, Convolutional Neural Networks (CNN)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15:45-16:15 Break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16:15-17:00 Hands-on: CNN on fashion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17:00-17:30 Transfer Learning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17:30-18:00 Hands-on: transfer learning with pre-trained ResNet-50 layers for fashion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18:00-19:00 Diner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19:00-19:30 Unsupervised learning, the (</a:t>
            </a:r>
            <a:r>
              <a:rPr lang="en-US" dirty="0" err="1"/>
              <a:t>variational</a:t>
            </a:r>
            <a:r>
              <a:rPr lang="en-US" dirty="0"/>
              <a:t>) </a:t>
            </a:r>
            <a:r>
              <a:rPr lang="en-US" dirty="0" err="1"/>
              <a:t>autoencoder</a:t>
            </a:r>
            <a:r>
              <a:rPr lang="en-US" dirty="0"/>
              <a:t> (VAE)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19:30-20:15 Hands-on: auto-encoder 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20:15-20:45 Generative adversarial networks (GAN)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20:45-21:00 Summary, final questions, </a:t>
            </a: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dirty="0"/>
          </a:p>
        </p:txBody>
      </p:sp>
      <p:sp>
        <p:nvSpPr>
          <p:cNvPr id="137" name="Overview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838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7840"/>
            </a:lvl1pPr>
          </a:lstStyle>
          <a:p>
            <a:r>
              <a:rPr lang="en-US" dirty="0"/>
              <a:t>Today’s 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9092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Improving RN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RNNs</a:t>
            </a:r>
          </a:p>
        </p:txBody>
      </p:sp>
      <p:sp>
        <p:nvSpPr>
          <p:cNvPr id="390" name="Regularisation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683566" cy="5891759"/>
          </a:xfrm>
          <a:prstGeom prst="rect">
            <a:avLst/>
          </a:prstGeom>
        </p:spPr>
        <p:txBody>
          <a:bodyPr/>
          <a:lstStyle/>
          <a:p>
            <a:r>
              <a:t>Regularisation</a:t>
            </a:r>
          </a:p>
          <a:p>
            <a:pPr lvl="1"/>
            <a:r>
              <a:t>L1/L2</a:t>
            </a:r>
          </a:p>
          <a:p>
            <a:pPr lvl="1"/>
            <a:r>
              <a:t>Dropout, recurrent dropout</a:t>
            </a:r>
          </a:p>
          <a:p>
            <a:r>
              <a:t>Improving RNNs</a:t>
            </a:r>
          </a:p>
          <a:p>
            <a:pPr lvl="1"/>
            <a:r>
              <a:t>Stacking</a:t>
            </a:r>
          </a:p>
          <a:p>
            <a:pPr lvl="1"/>
            <a:r>
              <a:t>Stateful</a:t>
            </a:r>
          </a:p>
          <a:p>
            <a:pPr lvl="1"/>
            <a:r>
              <a:t>Bi-directional</a:t>
            </a:r>
          </a:p>
        </p:txBody>
      </p:sp>
    </p:spTree>
    <p:extLst>
      <p:ext uri="{BB962C8B-B14F-4D97-AF65-F5344CB8AC3E}">
        <p14:creationId xmlns:p14="http://schemas.microsoft.com/office/powerpoint/2010/main" val="22189981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Improving RN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RNNs</a:t>
            </a:r>
          </a:p>
        </p:txBody>
      </p:sp>
      <p:sp>
        <p:nvSpPr>
          <p:cNvPr id="393" name="Just like with normal dense layers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4363212" cy="5891759"/>
          </a:xfrm>
          <a:prstGeom prst="rect">
            <a:avLst/>
          </a:prstGeom>
        </p:spPr>
        <p:txBody>
          <a:bodyPr/>
          <a:lstStyle/>
          <a:p>
            <a:r>
              <a:rPr dirty="0"/>
              <a:t>Just like with normal dense layers.</a:t>
            </a:r>
          </a:p>
          <a:p>
            <a:r>
              <a:rPr dirty="0"/>
              <a:t>we add L2/L1 </a:t>
            </a:r>
            <a:r>
              <a:rPr dirty="0" err="1"/>
              <a:t>regularisation</a:t>
            </a:r>
            <a:r>
              <a:rPr dirty="0"/>
              <a:t> to the weights learnt in the RNN cell.</a:t>
            </a:r>
          </a:p>
        </p:txBody>
      </p:sp>
      <p:sp>
        <p:nvSpPr>
          <p:cNvPr id="394" name="L2/L1 regularisation"/>
          <p:cNvSpPr txBox="1"/>
          <p:nvPr/>
        </p:nvSpPr>
        <p:spPr>
          <a:xfrm>
            <a:off x="4762182" y="1790279"/>
            <a:ext cx="3480436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L2/L1 regularisation</a:t>
            </a:r>
          </a:p>
        </p:txBody>
      </p:sp>
      <p:sp>
        <p:nvSpPr>
          <p:cNvPr id="395" name="layer_gru(units = 10, kernel_regularizer = regularizer_l2(l = 0.001))"/>
          <p:cNvSpPr txBox="1"/>
          <p:nvPr/>
        </p:nvSpPr>
        <p:spPr>
          <a:xfrm>
            <a:off x="6182715" y="3949279"/>
            <a:ext cx="637977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layer_gru(units = 10, kernel_regularizer = regularizer_l2(l = 0.001))</a:t>
            </a:r>
          </a:p>
        </p:txBody>
      </p:sp>
      <p:sp>
        <p:nvSpPr>
          <p:cNvPr id="396" name="layer_gru(units = 10, kernel_regularizer = regularizer_l1(l = 0.001))"/>
          <p:cNvSpPr txBox="1"/>
          <p:nvPr/>
        </p:nvSpPr>
        <p:spPr>
          <a:xfrm>
            <a:off x="6182715" y="4584279"/>
            <a:ext cx="637977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layer_gru</a:t>
            </a:r>
            <a:r>
              <a:rPr dirty="0"/>
              <a:t>(units = 10, </a:t>
            </a:r>
            <a:r>
              <a:rPr dirty="0" err="1"/>
              <a:t>kernel_regularizer</a:t>
            </a:r>
            <a:r>
              <a:rPr dirty="0"/>
              <a:t> = regularizer_l1(l = 0.001))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998" y="6211064"/>
            <a:ext cx="6602302" cy="2971036"/>
          </a:xfrm>
          <a:prstGeom prst="rect">
            <a:avLst/>
          </a:prstGeom>
        </p:spPr>
      </p:pic>
      <p:sp>
        <p:nvSpPr>
          <p:cNvPr id="10" name="layer_gru(units = 10, kernel_regularizer = regularizer_l1(l = 0.001))"/>
          <p:cNvSpPr txBox="1"/>
          <p:nvPr/>
        </p:nvSpPr>
        <p:spPr>
          <a:xfrm>
            <a:off x="4973396" y="9053086"/>
            <a:ext cx="70644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Red line: identical predictions of the NN (too many degrees of freedom)</a:t>
            </a:r>
          </a:p>
          <a:p>
            <a:r>
              <a:rPr lang="en-US" dirty="0"/>
              <a:t>Red point: solution for (w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) preferred by each norm.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77738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In RNNs we consider dropouts in two locations.…"/>
          <p:cNvSpPr txBox="1">
            <a:spLocks noGrp="1"/>
          </p:cNvSpPr>
          <p:nvPr>
            <p:ph type="body" sz="quarter" idx="1"/>
          </p:nvPr>
        </p:nvSpPr>
        <p:spPr>
          <a:xfrm>
            <a:off x="952500" y="2590800"/>
            <a:ext cx="11731961" cy="2102736"/>
          </a:xfrm>
          <a:prstGeom prst="rect">
            <a:avLst/>
          </a:prstGeom>
        </p:spPr>
        <p:txBody>
          <a:bodyPr/>
          <a:lstStyle/>
          <a:p>
            <a:pPr marL="322325" indent="-322325" defTabSz="549148">
              <a:spcBef>
                <a:spcPts val="3000"/>
              </a:spcBef>
              <a:defRPr sz="2632"/>
            </a:pPr>
            <a:r>
              <a:t>In RNNs we consider dropouts in two locations.</a:t>
            </a:r>
          </a:p>
          <a:p>
            <a:pPr marL="644651" lvl="1" indent="-322325" defTabSz="549148">
              <a:spcBef>
                <a:spcPts val="3000"/>
              </a:spcBef>
              <a:defRPr sz="2632" b="1"/>
            </a:pPr>
            <a:r>
              <a:t>Input</a:t>
            </a:r>
          </a:p>
          <a:p>
            <a:pPr marL="644651" lvl="1" indent="-322325" defTabSz="549148">
              <a:spcBef>
                <a:spcPts val="3000"/>
              </a:spcBef>
              <a:defRPr sz="2632" b="1"/>
            </a:pPr>
            <a:r>
              <a:t>Recurrent dropout</a:t>
            </a:r>
          </a:p>
        </p:txBody>
      </p:sp>
      <p:sp>
        <p:nvSpPr>
          <p:cNvPr id="399" name="Dropout"/>
          <p:cNvSpPr txBox="1"/>
          <p:nvPr/>
        </p:nvSpPr>
        <p:spPr>
          <a:xfrm>
            <a:off x="5753544" y="1790279"/>
            <a:ext cx="149771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Dropout</a:t>
            </a:r>
          </a:p>
        </p:txBody>
      </p:sp>
      <p:sp>
        <p:nvSpPr>
          <p:cNvPr id="400" name="layer_gru(units = 10, dropout = 0.2, recurrent_dropout = 0.3)"/>
          <p:cNvSpPr txBox="1"/>
          <p:nvPr/>
        </p:nvSpPr>
        <p:spPr>
          <a:xfrm>
            <a:off x="6691913" y="4114876"/>
            <a:ext cx="5847589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layer_gru(units = 10, dropout = 0.2, recurrent_dropout = 0.3)</a:t>
            </a:r>
          </a:p>
        </p:txBody>
      </p:sp>
      <p:sp>
        <p:nvSpPr>
          <p:cNvPr id="401" name="recurrent dropout"/>
          <p:cNvSpPr txBox="1"/>
          <p:nvPr/>
        </p:nvSpPr>
        <p:spPr>
          <a:xfrm>
            <a:off x="687891" y="6664097"/>
            <a:ext cx="1827074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15808"/>
                    <a:lumOff val="-17557"/>
                  </a:schemeClr>
                </a:solidFill>
              </a:defRPr>
            </a:lvl1pPr>
          </a:lstStyle>
          <a:p>
            <a:r>
              <a:t>recurrent dropout</a:t>
            </a:r>
          </a:p>
        </p:txBody>
      </p:sp>
      <p:sp>
        <p:nvSpPr>
          <p:cNvPr id="402" name="RNN"/>
          <p:cNvSpPr/>
          <p:nvPr/>
        </p:nvSpPr>
        <p:spPr>
          <a:xfrm>
            <a:off x="3019058" y="7289941"/>
            <a:ext cx="798666" cy="6679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03" name="Line"/>
          <p:cNvSpPr/>
          <p:nvPr/>
        </p:nvSpPr>
        <p:spPr>
          <a:xfrm flipV="1">
            <a:off x="3418390" y="7981288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4" name="Line"/>
          <p:cNvSpPr/>
          <p:nvPr/>
        </p:nvSpPr>
        <p:spPr>
          <a:xfrm>
            <a:off x="3923117" y="7623911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Equation"/>
              <p:cNvSpPr txBox="1"/>
              <p:nvPr/>
            </p:nvSpPr>
            <p:spPr>
              <a:xfrm>
                <a:off x="4019025" y="7277613"/>
                <a:ext cx="485120" cy="2298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sz="2100"/>
              </a:p>
            </p:txBody>
          </p:sp>
        </mc:Choice>
        <mc:Fallback xmlns="">
          <p:sp>
            <p:nvSpPr>
              <p:cNvPr id="40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025" y="7277613"/>
                <a:ext cx="485120" cy="229885"/>
              </a:xfrm>
              <a:prstGeom prst="rect">
                <a:avLst/>
              </a:prstGeom>
              <a:blipFill rotWithShape="0">
                <a:blip r:embed="rId2"/>
                <a:stretch>
                  <a:fillRect l="-13750" r="-28750" b="-4210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Equation"/>
              <p:cNvSpPr txBox="1"/>
              <p:nvPr/>
            </p:nvSpPr>
            <p:spPr>
              <a:xfrm>
                <a:off x="3143161" y="8370563"/>
                <a:ext cx="550460" cy="3378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61" y="8370563"/>
                <a:ext cx="550460" cy="337866"/>
              </a:xfrm>
              <a:prstGeom prst="rect">
                <a:avLst/>
              </a:prstGeom>
              <a:blipFill rotWithShape="0">
                <a:blip r:embed="rId3"/>
                <a:stretch>
                  <a:fillRect r="-14444" b="-160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7" name="RNN"/>
          <p:cNvSpPr/>
          <p:nvPr/>
        </p:nvSpPr>
        <p:spPr>
          <a:xfrm>
            <a:off x="4705446" y="7277241"/>
            <a:ext cx="798665" cy="6679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08" name="Line"/>
          <p:cNvSpPr/>
          <p:nvPr/>
        </p:nvSpPr>
        <p:spPr>
          <a:xfrm flipV="1">
            <a:off x="5104778" y="7968588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09" name="Line"/>
          <p:cNvSpPr/>
          <p:nvPr/>
        </p:nvSpPr>
        <p:spPr>
          <a:xfrm>
            <a:off x="5609505" y="7611211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Equation"/>
              <p:cNvSpPr txBox="1"/>
              <p:nvPr/>
            </p:nvSpPr>
            <p:spPr>
              <a:xfrm>
                <a:off x="5705412" y="7264913"/>
                <a:ext cx="485121" cy="2298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sz="2100"/>
              </a:p>
            </p:txBody>
          </p:sp>
        </mc:Choice>
        <mc:Fallback xmlns="">
          <p:sp>
            <p:nvSpPr>
              <p:cNvPr id="41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12" y="7264913"/>
                <a:ext cx="485121" cy="229885"/>
              </a:xfrm>
              <a:prstGeom prst="rect">
                <a:avLst/>
              </a:prstGeom>
              <a:blipFill rotWithShape="0">
                <a:blip r:embed="rId4"/>
                <a:stretch>
                  <a:fillRect l="-13750" r="-28750" b="-459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RNN"/>
          <p:cNvSpPr/>
          <p:nvPr/>
        </p:nvSpPr>
        <p:spPr>
          <a:xfrm>
            <a:off x="7973990" y="7275800"/>
            <a:ext cx="798665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12" name="Line"/>
          <p:cNvSpPr/>
          <p:nvPr/>
        </p:nvSpPr>
        <p:spPr>
          <a:xfrm flipV="1">
            <a:off x="8373322" y="7967147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3" name="Line"/>
          <p:cNvSpPr/>
          <p:nvPr/>
        </p:nvSpPr>
        <p:spPr>
          <a:xfrm>
            <a:off x="8878048" y="7609770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Equation"/>
              <p:cNvSpPr txBox="1"/>
              <p:nvPr/>
            </p:nvSpPr>
            <p:spPr>
              <a:xfrm>
                <a:off x="8973956" y="7263472"/>
                <a:ext cx="447960" cy="20527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sz="2100"/>
              </a:p>
            </p:txBody>
          </p:sp>
        </mc:Choice>
        <mc:Fallback xmlns="">
          <p:sp>
            <p:nvSpPr>
              <p:cNvPr id="4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956" y="7263472"/>
                <a:ext cx="447960" cy="205270"/>
              </a:xfrm>
              <a:prstGeom prst="rect">
                <a:avLst/>
              </a:prstGeom>
              <a:blipFill rotWithShape="0">
                <a:blip r:embed="rId5"/>
                <a:stretch>
                  <a:fillRect l="-14865" r="-33784" b="-636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5" name="Line"/>
          <p:cNvSpPr/>
          <p:nvPr/>
        </p:nvSpPr>
        <p:spPr>
          <a:xfrm>
            <a:off x="7236769" y="7598724"/>
            <a:ext cx="4849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Equation"/>
              <p:cNvSpPr txBox="1"/>
              <p:nvPr/>
            </p:nvSpPr>
            <p:spPr>
              <a:xfrm>
                <a:off x="7243776" y="7252426"/>
                <a:ext cx="667471" cy="22988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sz="2100"/>
              </a:p>
            </p:txBody>
          </p:sp>
        </mc:Choice>
        <mc:Fallback xmlns="">
          <p:sp>
            <p:nvSpPr>
              <p:cNvPr id="41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776" y="7252426"/>
                <a:ext cx="667471" cy="229886"/>
              </a:xfrm>
              <a:prstGeom prst="rect">
                <a:avLst/>
              </a:prstGeom>
              <a:blipFill rotWithShape="0">
                <a:blip r:embed="rId6"/>
                <a:stretch>
                  <a:fillRect l="-10000" r="-28182" b="-459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Equation"/>
              <p:cNvSpPr txBox="1"/>
              <p:nvPr/>
            </p:nvSpPr>
            <p:spPr>
              <a:xfrm>
                <a:off x="4829548" y="8356423"/>
                <a:ext cx="550461" cy="3378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1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48" y="8356423"/>
                <a:ext cx="550461" cy="337865"/>
              </a:xfrm>
              <a:prstGeom prst="rect">
                <a:avLst/>
              </a:prstGeom>
              <a:blipFill rotWithShape="0">
                <a:blip r:embed="rId7"/>
                <a:stretch>
                  <a:fillRect r="-14286" b="-1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Equation"/>
              <p:cNvSpPr txBox="1"/>
              <p:nvPr/>
            </p:nvSpPr>
            <p:spPr>
              <a:xfrm>
                <a:off x="8120288" y="8384630"/>
                <a:ext cx="506068" cy="3097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288" y="8384630"/>
                <a:ext cx="506068" cy="309732"/>
              </a:xfrm>
              <a:prstGeom prst="rect">
                <a:avLst/>
              </a:prstGeom>
              <a:blipFill rotWithShape="0">
                <a:blip r:embed="rId8"/>
                <a:stretch>
                  <a:fillRect r="-18072" b="-2549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" name="..."/>
          <p:cNvSpPr txBox="1"/>
          <p:nvPr/>
        </p:nvSpPr>
        <p:spPr>
          <a:xfrm>
            <a:off x="6523733" y="7455408"/>
            <a:ext cx="28377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420" name="Line"/>
          <p:cNvSpPr/>
          <p:nvPr/>
        </p:nvSpPr>
        <p:spPr>
          <a:xfrm flipV="1">
            <a:off x="3432407" y="6810251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1" name="Line"/>
          <p:cNvSpPr/>
          <p:nvPr/>
        </p:nvSpPr>
        <p:spPr>
          <a:xfrm flipV="1">
            <a:off x="5118795" y="6797551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2" name="Line"/>
          <p:cNvSpPr/>
          <p:nvPr/>
        </p:nvSpPr>
        <p:spPr>
          <a:xfrm flipV="1">
            <a:off x="8387339" y="6796110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Equation"/>
              <p:cNvSpPr txBox="1"/>
              <p:nvPr/>
            </p:nvSpPr>
            <p:spPr>
              <a:xfrm>
                <a:off x="3332409" y="6403186"/>
                <a:ext cx="533697" cy="3378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2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409" y="6403186"/>
                <a:ext cx="533697" cy="337865"/>
              </a:xfrm>
              <a:prstGeom prst="rect">
                <a:avLst/>
              </a:prstGeom>
              <a:blipFill rotWithShape="0">
                <a:blip r:embed="rId9"/>
                <a:stretch>
                  <a:fillRect l="-1149" r="-19540" b="-482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Equation"/>
              <p:cNvSpPr txBox="1"/>
              <p:nvPr/>
            </p:nvSpPr>
            <p:spPr>
              <a:xfrm>
                <a:off x="4851947" y="6379760"/>
                <a:ext cx="533696" cy="33786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2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47" y="6379760"/>
                <a:ext cx="533696" cy="337865"/>
              </a:xfrm>
              <a:prstGeom prst="rect">
                <a:avLst/>
              </a:prstGeom>
              <a:blipFill rotWithShape="0">
                <a:blip r:embed="rId10"/>
                <a:stretch>
                  <a:fillRect r="-19540" b="-4909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Equation"/>
              <p:cNvSpPr txBox="1"/>
              <p:nvPr/>
            </p:nvSpPr>
            <p:spPr>
              <a:xfrm>
                <a:off x="8120491" y="6444286"/>
                <a:ext cx="489303" cy="30973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lim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2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91" y="6444286"/>
                <a:ext cx="489303" cy="309733"/>
              </a:xfrm>
              <a:prstGeom prst="rect">
                <a:avLst/>
              </a:prstGeom>
              <a:blipFill rotWithShape="0">
                <a:blip r:embed="rId11"/>
                <a:stretch>
                  <a:fillRect r="-23750" b="-6274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Line"/>
          <p:cNvSpPr/>
          <p:nvPr/>
        </p:nvSpPr>
        <p:spPr>
          <a:xfrm>
            <a:off x="2423043" y="7598723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Equation"/>
              <p:cNvSpPr txBox="1"/>
              <p:nvPr/>
            </p:nvSpPr>
            <p:spPr>
              <a:xfrm>
                <a:off x="2518951" y="7252426"/>
                <a:ext cx="485120" cy="22988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sz="2100"/>
              </a:p>
            </p:txBody>
          </p:sp>
        </mc:Choice>
        <mc:Fallback xmlns="">
          <p:sp>
            <p:nvSpPr>
              <p:cNvPr id="42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51" y="7252426"/>
                <a:ext cx="485120" cy="229886"/>
              </a:xfrm>
              <a:prstGeom prst="rect">
                <a:avLst/>
              </a:prstGeom>
              <a:blipFill rotWithShape="0">
                <a:blip r:embed="rId12"/>
                <a:stretch>
                  <a:fillRect l="-13750" r="-28750" b="-459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8" name="input dropout"/>
          <p:cNvSpPr txBox="1"/>
          <p:nvPr/>
        </p:nvSpPr>
        <p:spPr>
          <a:xfrm>
            <a:off x="889466" y="7998891"/>
            <a:ext cx="1423925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input dropout</a:t>
            </a:r>
          </a:p>
        </p:txBody>
      </p:sp>
      <p:pic>
        <p:nvPicPr>
          <p:cNvPr id="429" name="Line Line" descr="Line 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357" y="7981288"/>
            <a:ext cx="506068" cy="76201"/>
          </a:xfrm>
          <a:prstGeom prst="rect">
            <a:avLst/>
          </a:prstGeom>
        </p:spPr>
      </p:pic>
      <p:pic>
        <p:nvPicPr>
          <p:cNvPr id="431" name="Line Line" descr="Line 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4865761" y="7967147"/>
            <a:ext cx="506068" cy="76201"/>
          </a:xfrm>
          <a:prstGeom prst="rect">
            <a:avLst/>
          </a:prstGeom>
        </p:spPr>
      </p:pic>
      <p:pic>
        <p:nvPicPr>
          <p:cNvPr id="433" name="Line Line" descr="Line Line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8134305" y="7957862"/>
            <a:ext cx="506068" cy="76201"/>
          </a:xfrm>
          <a:prstGeom prst="rect">
            <a:avLst/>
          </a:prstGeom>
        </p:spPr>
      </p:pic>
      <p:pic>
        <p:nvPicPr>
          <p:cNvPr id="435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4413822" y="7585811"/>
            <a:ext cx="400494" cy="76201"/>
          </a:xfrm>
          <a:prstGeom prst="rect">
            <a:avLst/>
          </a:prstGeom>
        </p:spPr>
      </p:pic>
      <p:pic>
        <p:nvPicPr>
          <p:cNvPr id="437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2756935" y="7573111"/>
            <a:ext cx="400495" cy="76201"/>
          </a:xfrm>
          <a:prstGeom prst="rect">
            <a:avLst/>
          </a:prstGeom>
        </p:spPr>
      </p:pic>
      <p:pic>
        <p:nvPicPr>
          <p:cNvPr id="439" name="Line Line" descr="Line Line"/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 rot="16200000">
            <a:off x="7706449" y="7585811"/>
            <a:ext cx="400495" cy="76201"/>
          </a:xfrm>
          <a:prstGeom prst="rect">
            <a:avLst/>
          </a:prstGeom>
        </p:spPr>
      </p:pic>
      <p:sp>
        <p:nvSpPr>
          <p:cNvPr id="441" name="Improving RN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RNNs</a:t>
            </a:r>
          </a:p>
        </p:txBody>
      </p:sp>
    </p:spTree>
    <p:extLst>
      <p:ext uri="{BB962C8B-B14F-4D97-AF65-F5344CB8AC3E}">
        <p14:creationId xmlns:p14="http://schemas.microsoft.com/office/powerpoint/2010/main" val="39315535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Why would we consider input dropout?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731961" cy="2958621"/>
          </a:xfrm>
          <a:prstGeom prst="rect">
            <a:avLst/>
          </a:prstGeom>
        </p:spPr>
        <p:txBody>
          <a:bodyPr/>
          <a:lstStyle/>
          <a:p>
            <a:pPr marL="257175" indent="-257175" defTabSz="438150">
              <a:spcBef>
                <a:spcPts val="2400"/>
              </a:spcBef>
              <a:defRPr sz="2100"/>
            </a:pPr>
            <a:r>
              <a:rPr dirty="0"/>
              <a:t>Why would we consider input dropout?</a:t>
            </a:r>
          </a:p>
          <a:p>
            <a:pPr marL="514350" lvl="1" indent="-257175" defTabSz="438150">
              <a:spcBef>
                <a:spcPts val="2400"/>
              </a:spcBef>
              <a:defRPr sz="2100"/>
            </a:pPr>
            <a:r>
              <a:rPr dirty="0"/>
              <a:t>Maybe in production we might not always get all inputs.</a:t>
            </a:r>
          </a:p>
          <a:p>
            <a:pPr marL="257175" indent="-257175" defTabSz="438150">
              <a:spcBef>
                <a:spcPts val="2400"/>
              </a:spcBef>
              <a:defRPr sz="2100"/>
            </a:pPr>
            <a:r>
              <a:rPr dirty="0"/>
              <a:t>More likely, we are stacking RNNs.</a:t>
            </a:r>
          </a:p>
          <a:p>
            <a:pPr marL="257175" indent="-257175" defTabSz="438150">
              <a:spcBef>
                <a:spcPts val="2400"/>
              </a:spcBef>
              <a:defRPr sz="2100"/>
            </a:pPr>
            <a:r>
              <a:rPr dirty="0"/>
              <a:t>Stacking RNNs is like adding additional layers in a dense network.</a:t>
            </a:r>
          </a:p>
          <a:p>
            <a:pPr marL="514350" lvl="1" indent="-257175" defTabSz="438150">
              <a:spcBef>
                <a:spcPts val="2400"/>
              </a:spcBef>
              <a:defRPr sz="2100"/>
            </a:pPr>
            <a:r>
              <a:rPr dirty="0"/>
              <a:t>We never go that deep, 1-6 layers. Long training time.</a:t>
            </a:r>
          </a:p>
        </p:txBody>
      </p:sp>
      <p:sp>
        <p:nvSpPr>
          <p:cNvPr id="444" name="Stacking RNNs"/>
          <p:cNvSpPr txBox="1"/>
          <p:nvPr/>
        </p:nvSpPr>
        <p:spPr>
          <a:xfrm>
            <a:off x="5146992" y="1790279"/>
            <a:ext cx="2710816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Stacking RNNs</a:t>
            </a:r>
          </a:p>
        </p:txBody>
      </p:sp>
      <p:sp>
        <p:nvSpPr>
          <p:cNvPr id="445" name="RNN"/>
          <p:cNvSpPr/>
          <p:nvPr/>
        </p:nvSpPr>
        <p:spPr>
          <a:xfrm>
            <a:off x="835901" y="7814000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46" name="Line"/>
          <p:cNvSpPr/>
          <p:nvPr/>
        </p:nvSpPr>
        <p:spPr>
          <a:xfrm flipV="1">
            <a:off x="1235233" y="8505347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47" name="Line"/>
          <p:cNvSpPr/>
          <p:nvPr/>
        </p:nvSpPr>
        <p:spPr>
          <a:xfrm>
            <a:off x="1739960" y="8147970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Equation"/>
              <p:cNvSpPr txBox="1"/>
              <p:nvPr/>
            </p:nvSpPr>
            <p:spPr>
              <a:xfrm>
                <a:off x="960003" y="8894622"/>
                <a:ext cx="550461" cy="3378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4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03" y="8894622"/>
                <a:ext cx="550461" cy="337866"/>
              </a:xfrm>
              <a:prstGeom prst="rect">
                <a:avLst/>
              </a:prstGeom>
              <a:blipFill rotWithShape="0">
                <a:blip r:embed="rId2"/>
                <a:stretch>
                  <a:fillRect r="-14286" b="-160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9" name="RNN"/>
          <p:cNvSpPr/>
          <p:nvPr/>
        </p:nvSpPr>
        <p:spPr>
          <a:xfrm>
            <a:off x="2522288" y="7801300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50" name="Line"/>
          <p:cNvSpPr/>
          <p:nvPr/>
        </p:nvSpPr>
        <p:spPr>
          <a:xfrm flipV="1">
            <a:off x="2921621" y="8492647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1" name="Line"/>
          <p:cNvSpPr/>
          <p:nvPr/>
        </p:nvSpPr>
        <p:spPr>
          <a:xfrm>
            <a:off x="3426348" y="8135270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2" name="RNN"/>
          <p:cNvSpPr/>
          <p:nvPr/>
        </p:nvSpPr>
        <p:spPr>
          <a:xfrm>
            <a:off x="5790832" y="7799860"/>
            <a:ext cx="798666" cy="6679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53" name="Line"/>
          <p:cNvSpPr/>
          <p:nvPr/>
        </p:nvSpPr>
        <p:spPr>
          <a:xfrm flipV="1">
            <a:off x="6190164" y="8491207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4" name="Line"/>
          <p:cNvSpPr/>
          <p:nvPr/>
        </p:nvSpPr>
        <p:spPr>
          <a:xfrm>
            <a:off x="6694891" y="8133829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55" name="Line"/>
          <p:cNvSpPr/>
          <p:nvPr/>
        </p:nvSpPr>
        <p:spPr>
          <a:xfrm>
            <a:off x="5053611" y="8122784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Equation"/>
              <p:cNvSpPr txBox="1"/>
              <p:nvPr/>
            </p:nvSpPr>
            <p:spPr>
              <a:xfrm>
                <a:off x="2646391" y="8880482"/>
                <a:ext cx="550461" cy="3378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bSup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4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391" y="8880482"/>
                <a:ext cx="550461" cy="337866"/>
              </a:xfrm>
              <a:prstGeom prst="rect">
                <a:avLst/>
              </a:prstGeom>
              <a:blipFill rotWithShape="0">
                <a:blip r:embed="rId3"/>
                <a:stretch>
                  <a:fillRect r="-14444" b="-1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Equation"/>
              <p:cNvSpPr txBox="1"/>
              <p:nvPr/>
            </p:nvSpPr>
            <p:spPr>
              <a:xfrm>
                <a:off x="5937131" y="8908689"/>
                <a:ext cx="506067" cy="30973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5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131" y="8908689"/>
                <a:ext cx="506067" cy="309733"/>
              </a:xfrm>
              <a:prstGeom prst="rect">
                <a:avLst/>
              </a:prstGeom>
              <a:blipFill rotWithShape="0">
                <a:blip r:embed="rId4"/>
                <a:stretch>
                  <a:fillRect r="-18072" b="-2549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..."/>
          <p:cNvSpPr txBox="1"/>
          <p:nvPr/>
        </p:nvSpPr>
        <p:spPr>
          <a:xfrm>
            <a:off x="4340576" y="7979467"/>
            <a:ext cx="283769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459" name="Line"/>
          <p:cNvSpPr/>
          <p:nvPr/>
        </p:nvSpPr>
        <p:spPr>
          <a:xfrm>
            <a:off x="239885" y="8122783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0" name="RNN"/>
          <p:cNvSpPr/>
          <p:nvPr/>
        </p:nvSpPr>
        <p:spPr>
          <a:xfrm>
            <a:off x="832961" y="6669693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61" name="Line"/>
          <p:cNvSpPr/>
          <p:nvPr/>
        </p:nvSpPr>
        <p:spPr>
          <a:xfrm flipV="1">
            <a:off x="1232293" y="7361040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2" name="Line"/>
          <p:cNvSpPr/>
          <p:nvPr/>
        </p:nvSpPr>
        <p:spPr>
          <a:xfrm>
            <a:off x="1737019" y="7003663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3" name="RNN"/>
          <p:cNvSpPr/>
          <p:nvPr/>
        </p:nvSpPr>
        <p:spPr>
          <a:xfrm>
            <a:off x="2519348" y="6656993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64" name="Line"/>
          <p:cNvSpPr/>
          <p:nvPr/>
        </p:nvSpPr>
        <p:spPr>
          <a:xfrm flipV="1">
            <a:off x="2918680" y="7348340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5" name="Line"/>
          <p:cNvSpPr/>
          <p:nvPr/>
        </p:nvSpPr>
        <p:spPr>
          <a:xfrm>
            <a:off x="3423408" y="6990963"/>
            <a:ext cx="4849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6" name="RNN"/>
          <p:cNvSpPr/>
          <p:nvPr/>
        </p:nvSpPr>
        <p:spPr>
          <a:xfrm>
            <a:off x="5787892" y="6655553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467" name="Line"/>
          <p:cNvSpPr/>
          <p:nvPr/>
        </p:nvSpPr>
        <p:spPr>
          <a:xfrm flipV="1">
            <a:off x="6187224" y="7346900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8" name="Line"/>
          <p:cNvSpPr/>
          <p:nvPr/>
        </p:nvSpPr>
        <p:spPr>
          <a:xfrm>
            <a:off x="6691951" y="6989522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69" name="Line"/>
          <p:cNvSpPr/>
          <p:nvPr/>
        </p:nvSpPr>
        <p:spPr>
          <a:xfrm>
            <a:off x="5050671" y="6978477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0" name="..."/>
          <p:cNvSpPr txBox="1"/>
          <p:nvPr/>
        </p:nvSpPr>
        <p:spPr>
          <a:xfrm>
            <a:off x="4337635" y="6835161"/>
            <a:ext cx="28377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471" name="Line"/>
          <p:cNvSpPr/>
          <p:nvPr/>
        </p:nvSpPr>
        <p:spPr>
          <a:xfrm flipV="1">
            <a:off x="1246309" y="6190003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2" name="Line"/>
          <p:cNvSpPr/>
          <p:nvPr/>
        </p:nvSpPr>
        <p:spPr>
          <a:xfrm flipV="1">
            <a:off x="2932697" y="6177303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3" name="Line"/>
          <p:cNvSpPr/>
          <p:nvPr/>
        </p:nvSpPr>
        <p:spPr>
          <a:xfrm flipV="1">
            <a:off x="6201241" y="6175863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74" name="Line"/>
          <p:cNvSpPr/>
          <p:nvPr/>
        </p:nvSpPr>
        <p:spPr>
          <a:xfrm>
            <a:off x="236945" y="6978476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75" name="Line Line" descr="Line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53766" y="7354123"/>
            <a:ext cx="506068" cy="76201"/>
          </a:xfrm>
          <a:prstGeom prst="rect">
            <a:avLst/>
          </a:prstGeom>
        </p:spPr>
      </p:pic>
      <p:pic>
        <p:nvPicPr>
          <p:cNvPr id="477" name="Line Line" descr="Line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679664" y="7332971"/>
            <a:ext cx="506067" cy="76201"/>
          </a:xfrm>
          <a:prstGeom prst="rect">
            <a:avLst/>
          </a:prstGeom>
        </p:spPr>
      </p:pic>
      <p:pic>
        <p:nvPicPr>
          <p:cNvPr id="479" name="Line Line" descr="Line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948208" y="7332971"/>
            <a:ext cx="506067" cy="76201"/>
          </a:xfrm>
          <a:prstGeom prst="rect">
            <a:avLst/>
          </a:prstGeom>
        </p:spPr>
      </p:pic>
      <p:pic>
        <p:nvPicPr>
          <p:cNvPr id="481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73778" y="6940377"/>
            <a:ext cx="400494" cy="76201"/>
          </a:xfrm>
          <a:prstGeom prst="rect">
            <a:avLst/>
          </a:prstGeom>
        </p:spPr>
      </p:pic>
      <p:pic>
        <p:nvPicPr>
          <p:cNvPr id="483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254748" y="6965563"/>
            <a:ext cx="400494" cy="76201"/>
          </a:xfrm>
          <a:prstGeom prst="rect">
            <a:avLst/>
          </a:prstGeom>
        </p:spPr>
      </p:pic>
      <p:pic>
        <p:nvPicPr>
          <p:cNvPr id="485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525306" y="6940377"/>
            <a:ext cx="400494" cy="76201"/>
          </a:xfrm>
          <a:prstGeom prst="rect">
            <a:avLst/>
          </a:prstGeom>
        </p:spPr>
      </p:pic>
      <p:pic>
        <p:nvPicPr>
          <p:cNvPr id="487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73778" y="8084684"/>
            <a:ext cx="400494" cy="76201"/>
          </a:xfrm>
          <a:prstGeom prst="rect">
            <a:avLst/>
          </a:prstGeom>
        </p:spPr>
      </p:pic>
      <p:pic>
        <p:nvPicPr>
          <p:cNvPr id="489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254748" y="8084684"/>
            <a:ext cx="400494" cy="76201"/>
          </a:xfrm>
          <a:prstGeom prst="rect">
            <a:avLst/>
          </a:prstGeom>
        </p:spPr>
      </p:pic>
      <p:pic>
        <p:nvPicPr>
          <p:cNvPr id="491" name="Line Line" descr="Line Line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525306" y="8109870"/>
            <a:ext cx="400494" cy="76201"/>
          </a:xfrm>
          <a:prstGeom prst="rect">
            <a:avLst/>
          </a:prstGeom>
        </p:spPr>
      </p:pic>
      <p:sp>
        <p:nvSpPr>
          <p:cNvPr id="493" name="Final output"/>
          <p:cNvSpPr txBox="1"/>
          <p:nvPr/>
        </p:nvSpPr>
        <p:spPr>
          <a:xfrm>
            <a:off x="5557349" y="5801809"/>
            <a:ext cx="126563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Final output</a:t>
            </a:r>
          </a:p>
        </p:txBody>
      </p:sp>
      <p:sp>
        <p:nvSpPr>
          <p:cNvPr id="494" name="layer_gru(units = 10, return_sequences = TRUE) %&gt;%…"/>
          <p:cNvSpPr txBox="1"/>
          <p:nvPr/>
        </p:nvSpPr>
        <p:spPr>
          <a:xfrm>
            <a:off x="7613954" y="5801809"/>
            <a:ext cx="5346092" cy="578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layer_gru(units = 10, return_sequences = TRUE) %&gt;%</a:t>
            </a:r>
          </a:p>
          <a:p>
            <a:r>
              <a:t>layers_gru(units = 10)</a:t>
            </a:r>
          </a:p>
        </p:txBody>
      </p:sp>
      <p:sp>
        <p:nvSpPr>
          <p:cNvPr id="495" name="Improving RN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RNNs</a:t>
            </a:r>
          </a:p>
        </p:txBody>
      </p:sp>
    </p:spTree>
    <p:extLst>
      <p:ext uri="{BB962C8B-B14F-4D97-AF65-F5344CB8AC3E}">
        <p14:creationId xmlns:p14="http://schemas.microsoft.com/office/powerpoint/2010/main" val="406782639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tateful"/>
          <p:cNvSpPr txBox="1"/>
          <p:nvPr/>
        </p:nvSpPr>
        <p:spPr>
          <a:xfrm>
            <a:off x="5792597" y="1790279"/>
            <a:ext cx="141960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Stateful</a:t>
            </a:r>
          </a:p>
        </p:txBody>
      </p:sp>
      <p:sp>
        <p:nvSpPr>
          <p:cNvPr id="498" name="A stateful RNN passes the last state of the previous batch to as an initial state to the next batch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511800" cy="6662309"/>
          </a:xfrm>
          <a:prstGeom prst="rect">
            <a:avLst/>
          </a:prstGeom>
        </p:spPr>
        <p:txBody>
          <a:bodyPr/>
          <a:lstStyle/>
          <a:p>
            <a:r>
              <a:t>A stateful RNN passes the last state of the previous batch to as an initial state to the next batch.</a:t>
            </a:r>
          </a:p>
          <a:p>
            <a:pPr lvl="1"/>
            <a:r>
              <a:t>Otherwise the initial state is "all zeroes".</a:t>
            </a:r>
          </a:p>
          <a:p>
            <a:r>
              <a:t>This is useful if there is some connection between batches.</a:t>
            </a:r>
          </a:p>
          <a:p>
            <a:pPr lvl="1"/>
            <a:r>
              <a:t>For example, the batches are in sequence.</a:t>
            </a:r>
          </a:p>
        </p:txBody>
      </p:sp>
      <p:sp>
        <p:nvSpPr>
          <p:cNvPr id="499" name="RNN"/>
          <p:cNvSpPr/>
          <p:nvPr/>
        </p:nvSpPr>
        <p:spPr>
          <a:xfrm>
            <a:off x="7612048" y="3777685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500" name="Line"/>
          <p:cNvSpPr/>
          <p:nvPr/>
        </p:nvSpPr>
        <p:spPr>
          <a:xfrm flipV="1">
            <a:off x="8011380" y="4469032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1" name="Line"/>
          <p:cNvSpPr/>
          <p:nvPr/>
        </p:nvSpPr>
        <p:spPr>
          <a:xfrm>
            <a:off x="8516108" y="4111656"/>
            <a:ext cx="4849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2" name="RNN"/>
          <p:cNvSpPr/>
          <p:nvPr/>
        </p:nvSpPr>
        <p:spPr>
          <a:xfrm>
            <a:off x="10880592" y="3776245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503" name="Line"/>
          <p:cNvSpPr/>
          <p:nvPr/>
        </p:nvSpPr>
        <p:spPr>
          <a:xfrm flipV="1">
            <a:off x="11279924" y="4467592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>
            <a:off x="11784651" y="4110215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>
            <a:off x="10143371" y="4099169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6" name="..."/>
          <p:cNvSpPr txBox="1"/>
          <p:nvPr/>
        </p:nvSpPr>
        <p:spPr>
          <a:xfrm>
            <a:off x="9430335" y="3955853"/>
            <a:ext cx="28377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507" name="Line"/>
          <p:cNvSpPr/>
          <p:nvPr/>
        </p:nvSpPr>
        <p:spPr>
          <a:xfrm flipV="1">
            <a:off x="11293941" y="3296555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8" name="Line"/>
          <p:cNvSpPr/>
          <p:nvPr/>
        </p:nvSpPr>
        <p:spPr>
          <a:xfrm>
            <a:off x="6789342" y="4111656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09" name="Batch 1"/>
          <p:cNvSpPr txBox="1"/>
          <p:nvPr/>
        </p:nvSpPr>
        <p:spPr>
          <a:xfrm>
            <a:off x="6789342" y="3209697"/>
            <a:ext cx="85212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Batch 1</a:t>
            </a:r>
          </a:p>
        </p:txBody>
      </p:sp>
      <p:sp>
        <p:nvSpPr>
          <p:cNvPr id="510" name="RNN"/>
          <p:cNvSpPr/>
          <p:nvPr/>
        </p:nvSpPr>
        <p:spPr>
          <a:xfrm>
            <a:off x="7612048" y="6206618"/>
            <a:ext cx="798666" cy="66794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511" name="Line"/>
          <p:cNvSpPr/>
          <p:nvPr/>
        </p:nvSpPr>
        <p:spPr>
          <a:xfrm flipV="1">
            <a:off x="8011380" y="6897965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2" name="Line"/>
          <p:cNvSpPr/>
          <p:nvPr/>
        </p:nvSpPr>
        <p:spPr>
          <a:xfrm>
            <a:off x="8516108" y="6540588"/>
            <a:ext cx="4849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3" name="RNN"/>
          <p:cNvSpPr/>
          <p:nvPr/>
        </p:nvSpPr>
        <p:spPr>
          <a:xfrm>
            <a:off x="10880592" y="6205177"/>
            <a:ext cx="798666" cy="66794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RNN</a:t>
            </a:r>
          </a:p>
        </p:txBody>
      </p:sp>
      <p:sp>
        <p:nvSpPr>
          <p:cNvPr id="514" name="Line"/>
          <p:cNvSpPr/>
          <p:nvPr/>
        </p:nvSpPr>
        <p:spPr>
          <a:xfrm flipV="1">
            <a:off x="11279924" y="6896524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5" name="Line"/>
          <p:cNvSpPr/>
          <p:nvPr/>
        </p:nvSpPr>
        <p:spPr>
          <a:xfrm>
            <a:off x="11784651" y="6539147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6" name="Line"/>
          <p:cNvSpPr/>
          <p:nvPr/>
        </p:nvSpPr>
        <p:spPr>
          <a:xfrm>
            <a:off x="10143371" y="6528101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7" name="..."/>
          <p:cNvSpPr txBox="1"/>
          <p:nvPr/>
        </p:nvSpPr>
        <p:spPr>
          <a:xfrm>
            <a:off x="9430335" y="6384785"/>
            <a:ext cx="28377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518" name="Line"/>
          <p:cNvSpPr/>
          <p:nvPr/>
        </p:nvSpPr>
        <p:spPr>
          <a:xfrm flipV="1">
            <a:off x="11293941" y="5725487"/>
            <a:ext cx="1" cy="35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9" name="Line"/>
          <p:cNvSpPr/>
          <p:nvPr/>
        </p:nvSpPr>
        <p:spPr>
          <a:xfrm>
            <a:off x="6789342" y="6540588"/>
            <a:ext cx="48496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0" name="Batch 2"/>
          <p:cNvSpPr txBox="1"/>
          <p:nvPr/>
        </p:nvSpPr>
        <p:spPr>
          <a:xfrm>
            <a:off x="6789342" y="5638629"/>
            <a:ext cx="852120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Batch 2</a:t>
            </a:r>
          </a:p>
        </p:txBody>
      </p:sp>
      <p:sp>
        <p:nvSpPr>
          <p:cNvPr id="524" name="Connection Line"/>
          <p:cNvSpPr/>
          <p:nvPr/>
        </p:nvSpPr>
        <p:spPr>
          <a:xfrm>
            <a:off x="8548334" y="4105705"/>
            <a:ext cx="4233092" cy="1300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81" h="21600" extrusionOk="0">
                <a:moveTo>
                  <a:pt x="0" y="21600"/>
                </a:moveTo>
                <a:cubicBezTo>
                  <a:pt x="16332" y="11379"/>
                  <a:pt x="21600" y="4179"/>
                  <a:pt x="158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25" name="Connection Line"/>
          <p:cNvSpPr/>
          <p:nvPr/>
        </p:nvSpPr>
        <p:spPr>
          <a:xfrm>
            <a:off x="6236971" y="5400361"/>
            <a:ext cx="2309728" cy="1144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19" h="21600" extrusionOk="0">
                <a:moveTo>
                  <a:pt x="17219" y="0"/>
                </a:moveTo>
                <a:cubicBezTo>
                  <a:pt x="-154" y="5699"/>
                  <a:pt x="-4381" y="12899"/>
                  <a:pt x="4538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23" name="Improving RN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RNNs</a:t>
            </a:r>
          </a:p>
        </p:txBody>
      </p:sp>
    </p:spTree>
    <p:extLst>
      <p:ext uri="{BB962C8B-B14F-4D97-AF65-F5344CB8AC3E}">
        <p14:creationId xmlns:p14="http://schemas.microsoft.com/office/powerpoint/2010/main" val="32602987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Bi-directional"/>
          <p:cNvSpPr txBox="1"/>
          <p:nvPr/>
        </p:nvSpPr>
        <p:spPr>
          <a:xfrm>
            <a:off x="5316347" y="1790279"/>
            <a:ext cx="237210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Bi-directional</a:t>
            </a:r>
          </a:p>
        </p:txBody>
      </p:sp>
      <p:sp>
        <p:nvSpPr>
          <p:cNvPr id="528" name="We process the sequence in both directions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128122" cy="6662309"/>
          </a:xfrm>
          <a:prstGeom prst="rect">
            <a:avLst/>
          </a:prstGeom>
        </p:spPr>
        <p:txBody>
          <a:bodyPr/>
          <a:lstStyle/>
          <a:p>
            <a:r>
              <a:t>We process the sequence in both directions.</a:t>
            </a:r>
          </a:p>
          <a:p>
            <a:r>
              <a:t>Very helpful for example in named entity recognition, in which we classify every word as a "person", "place", ... .</a:t>
            </a:r>
          </a:p>
          <a:p>
            <a:pPr lvl="1"/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He said, "Teddy</a:t>
            </a:r>
            <a:r>
              <a:t> Roosevelt ...</a:t>
            </a:r>
          </a:p>
          <a:p>
            <a:pPr lvl="1"/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He said, "Teddy</a:t>
            </a:r>
            <a:r>
              <a:t> bears ...</a:t>
            </a:r>
          </a:p>
        </p:txBody>
      </p:sp>
      <p:pic>
        <p:nvPicPr>
          <p:cNvPr id="529" name="RNN-bidirectional.png" descr="RNN-bidirectio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64" y="4533344"/>
            <a:ext cx="6721874" cy="2375532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Improving RN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Improving RNNs</a:t>
            </a:r>
          </a:p>
        </p:txBody>
      </p:sp>
    </p:spTree>
    <p:extLst>
      <p:ext uri="{BB962C8B-B14F-4D97-AF65-F5344CB8AC3E}">
        <p14:creationId xmlns:p14="http://schemas.microsoft.com/office/powerpoint/2010/main" val="38385266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Hands-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31837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Hands-on</a:t>
            </a:r>
          </a:p>
        </p:txBody>
      </p:sp>
      <p:sp>
        <p:nvSpPr>
          <p:cNvPr id="536" name="Go to https://dba.projects.sda.surfsara.nl/…"/>
          <p:cNvSpPr txBox="1">
            <a:spLocks noGrp="1"/>
          </p:cNvSpPr>
          <p:nvPr>
            <p:ph type="body" sz="half" idx="1"/>
          </p:nvPr>
        </p:nvSpPr>
        <p:spPr>
          <a:xfrm>
            <a:off x="952500" y="5291948"/>
            <a:ext cx="11099800" cy="358535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rPr lang="pl-PL" dirty="0"/>
              <a:t>Go to </a:t>
            </a:r>
            <a:r>
              <a:rPr lang="pl-PL" dirty="0">
                <a:hlinkClick r:id="rId2"/>
              </a:rPr>
              <a:t>https://jupyter.lisa.surfsara.nl:8000/</a:t>
            </a:r>
            <a:endParaRPr lang="pl-PL" dirty="0"/>
          </a:p>
          <a:p>
            <a:pPr marL="0" indent="0" algn="ctr">
              <a:buSzTx/>
              <a:buNone/>
            </a:pPr>
            <a:r>
              <a:rPr lang="pl-PL" dirty="0"/>
              <a:t>Or </a:t>
            </a:r>
            <a:r>
              <a:rPr lang="pl-PL" u="sng" dirty="0">
                <a:hlinkClick r:id="rId3"/>
              </a:rPr>
              <a:t>https://dba.projects.sda.surfsara.nl/</a:t>
            </a:r>
          </a:p>
          <a:p>
            <a:pPr marL="0" indent="0" algn="ctr">
              <a:buSzTx/>
              <a:buNone/>
            </a:pPr>
            <a:r>
              <a:rPr dirty="0"/>
              <a:t>Notebook: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05b-rnns-improved.ipynb</a:t>
            </a:r>
          </a:p>
          <a:p>
            <a:pPr marL="0" indent="0" algn="ctr">
              <a:buSzTx/>
              <a:buNone/>
              <a:defRPr b="1"/>
            </a:pPr>
            <a:r>
              <a:rPr lang="en-US" dirty="0"/>
              <a:t>14:45-15:15</a:t>
            </a:r>
            <a:endParaRPr dirty="0"/>
          </a:p>
        </p:txBody>
      </p:sp>
      <p:pic>
        <p:nvPicPr>
          <p:cNvPr id="537" name="jupyter.png" descr="jupy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289" y="1827392"/>
            <a:ext cx="2768223" cy="32095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741912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chine learning tasks…"/>
          <p:cNvSpPr txBox="1">
            <a:spLocks noGrp="1"/>
          </p:cNvSpPr>
          <p:nvPr>
            <p:ph type="body" idx="1"/>
          </p:nvPr>
        </p:nvSpPr>
        <p:spPr>
          <a:xfrm>
            <a:off x="952500" y="2476500"/>
            <a:ext cx="11099800" cy="6400800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14:00-14:30 Recap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14:30-14:45 Improving RNNs: regularization, stacking, stateful and bi-directional RNNs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14:45-15:15 Hands-on: Improved RNNs on temperature prediction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15:15-15:45 Image processing, Convolutional Neural Networks (CNN)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15:45-16:15 Break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16:15-17:00 Hands-on: CNN on fashion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17:00-17:30 Transfer Learning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17:30-18:00 Hands-on: transfer learning with pre-trained ResNet-50 layers for fashion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18:00-19:00 Diner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19:00-19:30 Unsupervised learning, the (</a:t>
            </a:r>
            <a:r>
              <a:rPr lang="en-US" dirty="0" err="1"/>
              <a:t>variational</a:t>
            </a:r>
            <a:r>
              <a:rPr lang="en-US" dirty="0"/>
              <a:t>) </a:t>
            </a:r>
            <a:r>
              <a:rPr lang="en-US" dirty="0" err="1"/>
              <a:t>autoencoder</a:t>
            </a:r>
            <a:r>
              <a:rPr lang="en-US" dirty="0"/>
              <a:t> (VAE)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19:30-20:15 Hands-on: auto-encoder 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20:15-20:45 Generative adversarial networks (GAN)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20:45-21:00 Summary, final questions, </a:t>
            </a: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dirty="0"/>
          </a:p>
        </p:txBody>
      </p:sp>
      <p:sp>
        <p:nvSpPr>
          <p:cNvPr id="137" name="Overview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838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7840"/>
            </a:lvl1pPr>
          </a:lstStyle>
          <a:p>
            <a:r>
              <a:rPr lang="en-US" dirty="0"/>
              <a:t>Today’s 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618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chine learning tasks…"/>
          <p:cNvSpPr txBox="1">
            <a:spLocks noGrp="1"/>
          </p:cNvSpPr>
          <p:nvPr>
            <p:ph type="body" idx="1"/>
          </p:nvPr>
        </p:nvSpPr>
        <p:spPr>
          <a:xfrm>
            <a:off x="952500" y="2476500"/>
            <a:ext cx="11099800" cy="6400800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14:00-14:30 Recap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14:30-14:45 Improving RNNs: regularization, stacking, stateful and bi-directional RNNs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14:45-15:15 Hands-on: Improved RNNs on temperature prediction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15:15-15:45 Image processing, Convolutional Neural Networks (CNN)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15:45-16:15 Break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16:15-17:00 Hands-on: CNN on fashion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17:00-17:30 Transfer Learning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17:30-18:00 Hands-on: transfer learning with pre-trained ResNet-50 layers for fashion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18:00-19:00 Diner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19:00-19:30 Unsupervised learning, the (</a:t>
            </a:r>
            <a:r>
              <a:rPr lang="en-US" dirty="0" err="1"/>
              <a:t>variational</a:t>
            </a:r>
            <a:r>
              <a:rPr lang="en-US" dirty="0"/>
              <a:t>) </a:t>
            </a:r>
            <a:r>
              <a:rPr lang="en-US" dirty="0" err="1"/>
              <a:t>autoencoder</a:t>
            </a:r>
            <a:r>
              <a:rPr lang="en-US" dirty="0"/>
              <a:t> (VAE)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19:30-20:15 Hands-on: auto-encoder 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20:15-20:45 Generative adversarial networks (GAN)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20:45-21:00 Summary, final questions, </a:t>
            </a: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dirty="0"/>
          </a:p>
        </p:txBody>
      </p:sp>
      <p:sp>
        <p:nvSpPr>
          <p:cNvPr id="137" name="Overview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838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7840"/>
            </a:lvl1pPr>
          </a:lstStyle>
          <a:p>
            <a:r>
              <a:rPr lang="en-US" dirty="0"/>
              <a:t>Today’s 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71975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oday, a lot about &quot;convolutions&quot; on an image.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defTabSz="537463">
              <a:spcBef>
                <a:spcPts val="2900"/>
              </a:spcBef>
              <a:buNone/>
              <a:defRPr sz="2576"/>
            </a:pPr>
            <a:r>
              <a:rPr lang="en-US" dirty="0"/>
              <a:t>An image is…</a:t>
            </a:r>
          </a:p>
          <a:p>
            <a:pPr defTabSz="537463">
              <a:spcBef>
                <a:spcPts val="2900"/>
              </a:spcBef>
              <a:defRPr sz="2576"/>
            </a:pPr>
            <a:r>
              <a:rPr lang="en-US" dirty="0"/>
              <a:t>A matrix of intensity values</a:t>
            </a:r>
          </a:p>
          <a:p>
            <a:pPr defTabSz="537463">
              <a:spcBef>
                <a:spcPts val="2900"/>
              </a:spcBef>
              <a:defRPr sz="2576"/>
            </a:pPr>
            <a:r>
              <a:rPr lang="en-US" dirty="0"/>
              <a:t>Range of intensities depend on </a:t>
            </a:r>
            <a:r>
              <a:rPr lang="en-US" i="1" dirty="0"/>
              <a:t>color depth</a:t>
            </a:r>
            <a:r>
              <a:rPr lang="en-US" dirty="0"/>
              <a:t> (#bits / pixel)</a:t>
            </a:r>
          </a:p>
          <a:p>
            <a:pPr defTabSz="537463">
              <a:spcBef>
                <a:spcPts val="2900"/>
              </a:spcBef>
              <a:defRPr sz="2576"/>
            </a:pPr>
            <a:r>
              <a:rPr lang="en-US" dirty="0"/>
              <a:t>Can have 1 (greyscale) or multiple (color) channels</a:t>
            </a:r>
          </a:p>
          <a:p>
            <a:pPr defTabSz="537463">
              <a:spcBef>
                <a:spcPts val="2900"/>
              </a:spcBef>
              <a:defRPr sz="2576"/>
            </a:pPr>
            <a:r>
              <a:rPr lang="en-US" dirty="0"/>
              <a:t>E.g. 8-bit greyscale, intensity 0-255</a:t>
            </a:r>
            <a:endParaRPr i="1" dirty="0"/>
          </a:p>
        </p:txBody>
      </p:sp>
      <p:sp>
        <p:nvSpPr>
          <p:cNvPr id="192" name="Image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Image data</a:t>
            </a:r>
          </a:p>
        </p:txBody>
      </p:sp>
      <p:sp>
        <p:nvSpPr>
          <p:cNvPr id="193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pic>
        <p:nvPicPr>
          <p:cNvPr id="12" name="image_as_pixels.jpg" descr="image_as_pixels.jpg"/>
          <p:cNvPicPr>
            <a:picLocks noChangeAspect="1"/>
          </p:cNvPicPr>
          <p:nvPr/>
        </p:nvPicPr>
        <p:blipFill rotWithShape="1">
          <a:blip r:embed="rId2"/>
          <a:srcRect l="23825" t="38413" r="18809" b="1670"/>
          <a:stretch/>
        </p:blipFill>
        <p:spPr>
          <a:xfrm>
            <a:off x="7226300" y="5734050"/>
            <a:ext cx="4648200" cy="36449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35554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oday, a lot about &quot;convolutions&quot; on an image.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defTabSz="537463">
              <a:spcBef>
                <a:spcPts val="2900"/>
              </a:spcBef>
              <a:buNone/>
              <a:defRPr sz="2576"/>
            </a:pPr>
            <a:r>
              <a:rPr lang="en-US" dirty="0"/>
              <a:t>An image is…</a:t>
            </a:r>
          </a:p>
          <a:p>
            <a:pPr defTabSz="537463">
              <a:spcBef>
                <a:spcPts val="2900"/>
              </a:spcBef>
              <a:defRPr sz="2576"/>
            </a:pPr>
            <a:r>
              <a:rPr lang="en-US" dirty="0"/>
              <a:t>A matrix of intensity values</a:t>
            </a:r>
          </a:p>
          <a:p>
            <a:pPr defTabSz="537463">
              <a:spcBef>
                <a:spcPts val="2900"/>
              </a:spcBef>
              <a:defRPr sz="2576"/>
            </a:pPr>
            <a:r>
              <a:rPr lang="en-US" dirty="0"/>
              <a:t>Range of intensities depend on </a:t>
            </a:r>
            <a:r>
              <a:rPr lang="en-US" i="1" dirty="0"/>
              <a:t>color depth</a:t>
            </a:r>
            <a:r>
              <a:rPr lang="en-US" dirty="0"/>
              <a:t> (#bits / pixel)</a:t>
            </a:r>
          </a:p>
          <a:p>
            <a:pPr defTabSz="537463">
              <a:spcBef>
                <a:spcPts val="2900"/>
              </a:spcBef>
              <a:defRPr sz="2576"/>
            </a:pPr>
            <a:r>
              <a:rPr lang="en-US" dirty="0"/>
              <a:t>Can have 1 (greyscale) or multiple (color) channels</a:t>
            </a:r>
          </a:p>
          <a:p>
            <a:pPr defTabSz="537463">
              <a:spcBef>
                <a:spcPts val="2900"/>
              </a:spcBef>
              <a:defRPr sz="2576"/>
            </a:pPr>
            <a:r>
              <a:rPr lang="en-US" dirty="0"/>
              <a:t>E.g. 8-bit RGB image, intensity 0-255</a:t>
            </a:r>
            <a:endParaRPr lang="en-US" i="1" dirty="0"/>
          </a:p>
          <a:p>
            <a:pPr defTabSz="537463">
              <a:spcBef>
                <a:spcPts val="2900"/>
              </a:spcBef>
              <a:defRPr sz="2576"/>
            </a:pPr>
            <a:endParaRPr lang="en-US" dirty="0"/>
          </a:p>
        </p:txBody>
      </p:sp>
      <p:sp>
        <p:nvSpPr>
          <p:cNvPr id="192" name="Image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Image data</a:t>
            </a:r>
          </a:p>
        </p:txBody>
      </p:sp>
      <p:sp>
        <p:nvSpPr>
          <p:cNvPr id="193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pic>
        <p:nvPicPr>
          <p:cNvPr id="15" name="image_3d.jpg" descr="image_3d.jpg"/>
          <p:cNvPicPr>
            <a:picLocks noChangeAspect="1"/>
          </p:cNvPicPr>
          <p:nvPr/>
        </p:nvPicPr>
        <p:blipFill rotWithShape="1">
          <a:blip r:embed="rId2"/>
          <a:srcRect l="28083" t="59146" r="44056" b="10967"/>
          <a:stretch/>
        </p:blipFill>
        <p:spPr>
          <a:xfrm>
            <a:off x="6997699" y="5880101"/>
            <a:ext cx="3942417" cy="31749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2" descr="Image result for c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869" y="7007528"/>
            <a:ext cx="3288506" cy="21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94407" y="6008821"/>
            <a:ext cx="1913985" cy="34881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 Colour</a:t>
            </a:r>
            <a:r>
              <a:rPr kumimoji="0" lang="nl-NL" sz="16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nl-NL" sz="16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Channels</a:t>
            </a:r>
            <a:endParaRPr kumimoji="0" lang="nl-NL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30762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oday, a lot about &quot;convolutions&quot; on an image.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defTabSz="537463">
              <a:spcBef>
                <a:spcPts val="2900"/>
              </a:spcBef>
              <a:buNone/>
              <a:defRPr sz="2576"/>
            </a:pPr>
            <a:r>
              <a:rPr lang="en-US" dirty="0"/>
              <a:t>Analyzing image data with a dense network</a:t>
            </a:r>
            <a:endParaRPr dirty="0"/>
          </a:p>
        </p:txBody>
      </p:sp>
      <p:sp>
        <p:nvSpPr>
          <p:cNvPr id="192" name="Image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Image data</a:t>
            </a:r>
          </a:p>
        </p:txBody>
      </p:sp>
      <p:sp>
        <p:nvSpPr>
          <p:cNvPr id="193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06968"/>
              </p:ext>
            </p:extLst>
          </p:nvPr>
        </p:nvGraphicFramePr>
        <p:xfrm>
          <a:off x="1104900" y="4523741"/>
          <a:ext cx="320996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2" name="Group 91"/>
          <p:cNvGrpSpPr/>
          <p:nvPr/>
        </p:nvGrpSpPr>
        <p:grpSpPr>
          <a:xfrm>
            <a:off x="4435146" y="3500038"/>
            <a:ext cx="6565589" cy="5377262"/>
            <a:chOff x="4435146" y="3500038"/>
            <a:chExt cx="6565589" cy="5377262"/>
          </a:xfrm>
        </p:grpSpPr>
        <p:sp>
          <p:nvSpPr>
            <p:cNvPr id="5" name="Right Arrow 4"/>
            <p:cNvSpPr/>
            <p:nvPr/>
          </p:nvSpPr>
          <p:spPr>
            <a:xfrm>
              <a:off x="4775200" y="5861051"/>
              <a:ext cx="647700" cy="431800"/>
            </a:xfrm>
            <a:prstGeom prst="rightArrow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35146" y="5334438"/>
              <a:ext cx="1312860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Flatten</a:t>
              </a:r>
              <a:r>
                <a:rPr kumimoji="0" lang="nl-NL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kumimoji="0" lang="nl-NL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layer</a:t>
              </a:r>
              <a:endParaRPr kumimoji="0" lang="nl-NL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221045" y="3500038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22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5</a:t>
              </a:r>
              <a:endParaRPr kumimoji="0" lang="nl-N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6221046" y="4124959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22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2</a:t>
              </a:r>
              <a:endParaRPr kumimoji="0" lang="nl-N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6221047" y="4744718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22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6</a:t>
              </a:r>
              <a:endParaRPr kumimoji="0" lang="nl-N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221047" y="6603995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22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6</a:t>
              </a:r>
              <a:endParaRPr kumimoji="0" lang="nl-N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221044" y="5364402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22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8</a:t>
              </a:r>
              <a:endParaRPr kumimoji="0" lang="nl-N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221046" y="7228841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22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3</a:t>
              </a:r>
              <a:endParaRPr kumimoji="0" lang="nl-N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221046" y="7848600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22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4</a:t>
              </a:r>
              <a:endParaRPr kumimoji="0" lang="nl-N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221046" y="8468359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22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5</a:t>
              </a:r>
              <a:endParaRPr kumimoji="0" lang="nl-N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411549" y="5849618"/>
              <a:ext cx="0" cy="584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5" name="Oval 54"/>
            <p:cNvSpPr/>
            <p:nvPr/>
          </p:nvSpPr>
          <p:spPr>
            <a:xfrm>
              <a:off x="10467335" y="582930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6616700" y="3797300"/>
              <a:ext cx="3225800" cy="18796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6642100" y="4419600"/>
              <a:ext cx="3200400" cy="13716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642100" y="5016500"/>
              <a:ext cx="3200400" cy="8636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Straight Arrow Connector 83"/>
            <p:cNvCxnSpPr>
              <a:stCxn id="65" idx="6"/>
            </p:cNvCxnSpPr>
            <p:nvPr/>
          </p:nvCxnSpPr>
          <p:spPr>
            <a:xfrm>
              <a:off x="6629985" y="5568873"/>
              <a:ext cx="3212515" cy="41282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6662712" y="6661073"/>
              <a:ext cx="3225800" cy="18796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6688112" y="6546773"/>
              <a:ext cx="3200400" cy="13716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6688112" y="6457873"/>
              <a:ext cx="3200400" cy="8636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6675997" y="6356273"/>
              <a:ext cx="3212515" cy="41282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9" name="TextBox 98"/>
            <p:cNvSpPr txBox="1"/>
            <p:nvPr/>
          </p:nvSpPr>
          <p:spPr>
            <a:xfrm>
              <a:off x="7839660" y="3863180"/>
              <a:ext cx="1253549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Dense</a:t>
              </a:r>
              <a:r>
                <a:rPr kumimoji="0" lang="nl-NL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kumimoji="0" lang="nl-NL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layer</a:t>
              </a:r>
              <a:endParaRPr kumimoji="0" lang="nl-NL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7747000" y="2101390"/>
            <a:ext cx="4978400" cy="158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t">
            <a:noAutofit/>
          </a:bodyPr>
          <a:lstStyle/>
          <a:p>
            <a:pPr algn="l"/>
            <a:r>
              <a:rPr lang="nl-NL" b="0" dirty="0" err="1"/>
              <a:t>Remember</a:t>
            </a:r>
            <a:r>
              <a:rPr lang="nl-NL" b="0" dirty="0"/>
              <a:t> notebook 02b, </a:t>
            </a:r>
            <a:r>
              <a:rPr lang="nl-NL" b="0" dirty="0" err="1"/>
              <a:t>exc</a:t>
            </a:r>
            <a:r>
              <a:rPr lang="nl-NL" b="0" dirty="0"/>
              <a:t> 4</a:t>
            </a:r>
          </a:p>
          <a:p>
            <a:pPr algn="l"/>
            <a:endParaRPr lang="nl-NL" sz="900" b="0" dirty="0"/>
          </a:p>
          <a:p>
            <a:pPr algn="l"/>
            <a:r>
              <a:rPr lang="nl-NL" b="0" i="1" dirty="0"/>
              <a:t>model &lt;- </a:t>
            </a:r>
            <a:r>
              <a:rPr lang="nl-NL" b="0" i="1" dirty="0" err="1"/>
              <a:t>keras_model_sequential</a:t>
            </a:r>
            <a:r>
              <a:rPr lang="nl-NL" b="0" i="1" dirty="0"/>
              <a:t>() %&gt;%</a:t>
            </a:r>
          </a:p>
          <a:p>
            <a:pPr algn="l"/>
            <a:r>
              <a:rPr lang="nl-NL" b="0" i="1" dirty="0"/>
              <a:t>    </a:t>
            </a:r>
            <a:r>
              <a:rPr lang="nl-NL" b="0" i="1" dirty="0" err="1"/>
              <a:t>layer_flatten</a:t>
            </a:r>
            <a:r>
              <a:rPr lang="nl-NL" b="0" i="1" dirty="0"/>
              <a:t>(</a:t>
            </a:r>
            <a:r>
              <a:rPr lang="nl-NL" b="0" i="1" dirty="0" err="1"/>
              <a:t>input_shape</a:t>
            </a:r>
            <a:r>
              <a:rPr lang="nl-NL" b="0" i="1" dirty="0"/>
              <a:t> = c(28, 28)) %&gt;%</a:t>
            </a:r>
          </a:p>
          <a:p>
            <a:pPr algn="l"/>
            <a:r>
              <a:rPr lang="nl-NL" b="0" i="1" dirty="0"/>
              <a:t>    </a:t>
            </a:r>
            <a:r>
              <a:rPr lang="nl-NL" b="0" i="1" dirty="0" err="1"/>
              <a:t>layer_dense</a:t>
            </a:r>
            <a:r>
              <a:rPr lang="nl-NL" b="0" i="1" dirty="0"/>
              <a:t>(units = 4, </a:t>
            </a:r>
            <a:r>
              <a:rPr lang="nl-NL" b="0" i="1" dirty="0" err="1"/>
              <a:t>activation</a:t>
            </a:r>
            <a:r>
              <a:rPr lang="nl-NL" b="0" i="1" dirty="0"/>
              <a:t> = "</a:t>
            </a:r>
            <a:r>
              <a:rPr lang="nl-NL" b="0" i="1" dirty="0" err="1"/>
              <a:t>relu</a:t>
            </a:r>
            <a:r>
              <a:rPr lang="nl-NL" b="0" i="1" dirty="0"/>
              <a:t>") %&gt;%</a:t>
            </a:r>
          </a:p>
          <a:p>
            <a:pPr algn="l"/>
            <a:r>
              <a:rPr lang="nl-NL" b="0" i="1" dirty="0"/>
              <a:t>    </a:t>
            </a:r>
            <a:r>
              <a:rPr lang="nl-NL" b="0" i="1" dirty="0" err="1"/>
              <a:t>layer_dense</a:t>
            </a:r>
            <a:r>
              <a:rPr lang="nl-NL" b="0" i="1" dirty="0"/>
              <a:t>(units = 1, </a:t>
            </a:r>
            <a:r>
              <a:rPr lang="nl-NL" b="0" i="1" dirty="0" err="1"/>
              <a:t>activation</a:t>
            </a:r>
            <a:r>
              <a:rPr lang="nl-NL" b="0" i="1" dirty="0"/>
              <a:t> = "</a:t>
            </a:r>
            <a:r>
              <a:rPr lang="nl-NL" b="0" i="1" dirty="0" err="1"/>
              <a:t>sigmoid</a:t>
            </a:r>
            <a:r>
              <a:rPr lang="nl-NL" b="0" i="1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182753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oday, a lot about &quot;convolutions&quot; on an image.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defTabSz="537463">
              <a:spcBef>
                <a:spcPts val="2900"/>
              </a:spcBef>
              <a:buNone/>
              <a:defRPr sz="2576"/>
            </a:pPr>
            <a:r>
              <a:rPr lang="en-US" dirty="0"/>
              <a:t>The problem in analyzing images with dense networks:</a:t>
            </a:r>
          </a:p>
          <a:p>
            <a:pPr defTabSz="537463">
              <a:spcBef>
                <a:spcPts val="2900"/>
              </a:spcBef>
              <a:defRPr sz="2576"/>
            </a:pPr>
            <a:r>
              <a:rPr lang="en-US" dirty="0"/>
              <a:t>Our first step is to </a:t>
            </a:r>
            <a:r>
              <a:rPr lang="en-US" u="sng" dirty="0"/>
              <a:t>forget</a:t>
            </a:r>
            <a:r>
              <a:rPr lang="en-US" dirty="0"/>
              <a:t> pixel locations!</a:t>
            </a:r>
          </a:p>
          <a:p>
            <a:pPr defTabSz="537463">
              <a:spcBef>
                <a:spcPts val="2900"/>
              </a:spcBef>
              <a:defRPr sz="2576"/>
            </a:pPr>
            <a:r>
              <a:rPr lang="en-US" dirty="0"/>
              <a:t>But pixel locations are important to detect lines, curves, </a:t>
            </a:r>
            <a:r>
              <a:rPr lang="en-US" dirty="0" err="1"/>
              <a:t>etc</a:t>
            </a:r>
            <a:r>
              <a:rPr lang="en-US" dirty="0"/>
              <a:t>!</a:t>
            </a:r>
          </a:p>
          <a:p>
            <a:pPr defTabSz="537463">
              <a:spcBef>
                <a:spcPts val="2900"/>
              </a:spcBef>
              <a:defRPr sz="2576"/>
            </a:pPr>
            <a:r>
              <a:rPr lang="en-US" dirty="0"/>
              <a:t>We need an architecture that preservers this spatial relationship…</a:t>
            </a:r>
          </a:p>
        </p:txBody>
      </p:sp>
      <p:sp>
        <p:nvSpPr>
          <p:cNvPr id="192" name="Image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Image data</a:t>
            </a:r>
          </a:p>
        </p:txBody>
      </p:sp>
      <p:sp>
        <p:nvSpPr>
          <p:cNvPr id="193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grpSp>
        <p:nvGrpSpPr>
          <p:cNvPr id="85" name="Group 84"/>
          <p:cNvGrpSpPr/>
          <p:nvPr/>
        </p:nvGrpSpPr>
        <p:grpSpPr>
          <a:xfrm>
            <a:off x="5565756" y="5762390"/>
            <a:ext cx="4509889" cy="3578076"/>
            <a:chOff x="4223111" y="3500038"/>
            <a:chExt cx="6777624" cy="5377262"/>
          </a:xfrm>
        </p:grpSpPr>
        <p:sp>
          <p:nvSpPr>
            <p:cNvPr id="86" name="Right Arrow 85"/>
            <p:cNvSpPr/>
            <p:nvPr/>
          </p:nvSpPr>
          <p:spPr>
            <a:xfrm>
              <a:off x="4775199" y="5861051"/>
              <a:ext cx="647699" cy="431800"/>
            </a:xfrm>
            <a:prstGeom prst="rightArrow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23111" y="5269867"/>
              <a:ext cx="1736927" cy="4779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Flatten</a:t>
              </a:r>
              <a:r>
                <a:rPr kumimoji="0" lang="nl-NL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kumimoji="0" lang="nl-NL" sz="14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layer</a:t>
              </a:r>
              <a:endParaRPr kumimoji="0" lang="nl-NL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6221045" y="3500038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5</a:t>
              </a:r>
              <a:endParaRPr kumimoji="0" lang="nl-NL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221046" y="4124959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2</a:t>
              </a:r>
              <a:endParaRPr kumimoji="0" lang="nl-NL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221047" y="4744718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6</a:t>
              </a:r>
              <a:endParaRPr kumimoji="0" lang="nl-NL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6221047" y="6603995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6</a:t>
              </a:r>
              <a:endParaRPr kumimoji="0" lang="nl-NL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6221044" y="5364402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8</a:t>
              </a:r>
              <a:endParaRPr kumimoji="0" lang="nl-NL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6221046" y="7228841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3</a:t>
              </a:r>
              <a:endParaRPr kumimoji="0" lang="nl-NL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6221046" y="7848600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4</a:t>
              </a:r>
              <a:endParaRPr kumimoji="0" lang="nl-NL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221046" y="8468359"/>
              <a:ext cx="408941" cy="40894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400" b="0" dirty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rPr>
                <a:t>5</a:t>
              </a:r>
              <a:endParaRPr kumimoji="0" lang="nl-NL" sz="1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6411549" y="5849618"/>
              <a:ext cx="0" cy="584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3" name="Oval 102"/>
            <p:cNvSpPr/>
            <p:nvPr/>
          </p:nvSpPr>
          <p:spPr>
            <a:xfrm>
              <a:off x="10467335" y="5829302"/>
              <a:ext cx="533400" cy="53340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6616700" y="3797300"/>
              <a:ext cx="3225800" cy="18796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6642100" y="4419600"/>
              <a:ext cx="3200400" cy="13716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6642100" y="5016500"/>
              <a:ext cx="3200400" cy="8636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7" name="Straight Arrow Connector 106"/>
            <p:cNvCxnSpPr>
              <a:stCxn id="93" idx="6"/>
            </p:cNvCxnSpPr>
            <p:nvPr/>
          </p:nvCxnSpPr>
          <p:spPr>
            <a:xfrm>
              <a:off x="6629985" y="5568873"/>
              <a:ext cx="3212515" cy="41282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6662712" y="6661073"/>
              <a:ext cx="3225800" cy="18796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6688112" y="6546773"/>
              <a:ext cx="3200400" cy="13716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6688112" y="6457873"/>
              <a:ext cx="3200400" cy="8636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6675997" y="6356273"/>
              <a:ext cx="3212515" cy="41282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2" name="TextBox 111"/>
            <p:cNvSpPr txBox="1"/>
            <p:nvPr/>
          </p:nvSpPr>
          <p:spPr>
            <a:xfrm>
              <a:off x="7634107" y="3798609"/>
              <a:ext cx="1664655" cy="4779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4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Dense</a:t>
              </a:r>
              <a:r>
                <a:rPr kumimoji="0" lang="nl-NL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kumimoji="0" lang="nl-NL" sz="140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layer</a:t>
              </a:r>
              <a:endParaRPr kumimoji="0" lang="nl-NL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70407"/>
              </p:ext>
            </p:extLst>
          </p:nvPr>
        </p:nvGraphicFramePr>
        <p:xfrm>
          <a:off x="2052554" y="5910580"/>
          <a:ext cx="320996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73109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We can think of convolutions as small filters on the image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48080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In digital image processing, </a:t>
            </a:r>
            <a:r>
              <a:rPr lang="en-US" b="1" dirty="0"/>
              <a:t>filters</a:t>
            </a:r>
            <a:r>
              <a:rPr lang="en-US" dirty="0"/>
              <a:t> are used to achieve certain effects, things like blurring, sharpening, edge detection,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Filters apply </a:t>
            </a:r>
            <a:r>
              <a:rPr lang="en-US" b="1" dirty="0"/>
              <a:t>convolutional</a:t>
            </a:r>
            <a:r>
              <a:rPr lang="en-US" dirty="0"/>
              <a:t> operations on an image</a:t>
            </a:r>
          </a:p>
        </p:txBody>
      </p:sp>
      <p:sp>
        <p:nvSpPr>
          <p:cNvPr id="214" name="Convolutio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dirty="0"/>
              <a:t>Filtering</a:t>
            </a:r>
            <a:endParaRPr dirty="0"/>
          </a:p>
        </p:txBody>
      </p:sp>
      <p:sp>
        <p:nvSpPr>
          <p:cNvPr id="215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pic>
        <p:nvPicPr>
          <p:cNvPr id="7" name="Picture 10" descr="Afbeeldingsresultaat voor cats and dogs">
            <a:extLst>
              <a:ext uri="{FF2B5EF4-FFF2-40B4-BE49-F238E27FC236}">
                <a16:creationId xmlns:a16="http://schemas.microsoft.com/office/drawing/2014/main" id="{97BED862-D251-BD45-BC95-F38496238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15"/>
          <a:stretch/>
        </p:blipFill>
        <p:spPr bwMode="auto">
          <a:xfrm>
            <a:off x="2324100" y="4815149"/>
            <a:ext cx="2696956" cy="17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Afbeeldingsresultaat voor cats and dogs">
            <a:extLst>
              <a:ext uri="{FF2B5EF4-FFF2-40B4-BE49-F238E27FC236}">
                <a16:creationId xmlns:a16="http://schemas.microsoft.com/office/drawing/2014/main" id="{C175E2EC-C8B4-F14A-BE0D-111C0CE32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6015"/>
          <a:stretch/>
        </p:blipFill>
        <p:spPr bwMode="auto">
          <a:xfrm>
            <a:off x="7425070" y="4808799"/>
            <a:ext cx="2687844" cy="175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vertical_edges.png" descr="vertical_edg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274" y="6983148"/>
            <a:ext cx="2751640" cy="2632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vertical_edges_2.png" descr="vertical_edges_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416" y="6983149"/>
            <a:ext cx="2751640" cy="263269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Straight Arrow Connector 2"/>
          <p:cNvCxnSpPr/>
          <p:nvPr/>
        </p:nvCxnSpPr>
        <p:spPr>
          <a:xfrm>
            <a:off x="5448300" y="5686623"/>
            <a:ext cx="13462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/>
          <p:cNvCxnSpPr/>
          <p:nvPr/>
        </p:nvCxnSpPr>
        <p:spPr>
          <a:xfrm>
            <a:off x="5448300" y="8417123"/>
            <a:ext cx="13462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46119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We can think of convolutions as small filters on the image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48080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Convolutional filters process </a:t>
            </a:r>
            <a:r>
              <a:rPr dirty="0"/>
              <a:t>parts of the image and </a:t>
            </a:r>
            <a:r>
              <a:rPr lang="en-US" dirty="0"/>
              <a:t>return a high signal </a:t>
            </a:r>
            <a:r>
              <a:rPr dirty="0"/>
              <a:t>when they detect the filter pattern.</a:t>
            </a:r>
          </a:p>
        </p:txBody>
      </p:sp>
      <p:sp>
        <p:nvSpPr>
          <p:cNvPr id="214" name="Convolutio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Convolutions</a:t>
            </a:r>
          </a:p>
        </p:txBody>
      </p:sp>
      <p:sp>
        <p:nvSpPr>
          <p:cNvPr id="215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193677"/>
              </p:ext>
            </p:extLst>
          </p:nvPr>
        </p:nvGraphicFramePr>
        <p:xfrm>
          <a:off x="1872780" y="4817364"/>
          <a:ext cx="320996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39810" y="8144030"/>
            <a:ext cx="2531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(-1×2) + (0×2) + (1×6) +</a:t>
            </a:r>
          </a:p>
          <a:p>
            <a:r>
              <a:rPr lang="en-US" dirty="0"/>
              <a:t>(-2×4) + (0×3) + (2×4) +</a:t>
            </a:r>
          </a:p>
          <a:p>
            <a:r>
              <a:rPr lang="en-US" dirty="0"/>
              <a:t>(-1×3) + (0×9) + (1×4) = 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69336" y="4799076"/>
            <a:ext cx="5605272" cy="127101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860588" y="5942798"/>
            <a:ext cx="5605272" cy="127101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259304"/>
              </p:ext>
            </p:extLst>
          </p:nvPr>
        </p:nvGraphicFramePr>
        <p:xfrm>
          <a:off x="7475004" y="6088380"/>
          <a:ext cx="320996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29370"/>
              </p:ext>
            </p:extLst>
          </p:nvPr>
        </p:nvGraphicFramePr>
        <p:xfrm>
          <a:off x="5598411" y="5670216"/>
          <a:ext cx="120373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24925" y="4225326"/>
            <a:ext cx="220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layer (image)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4831" y="5434584"/>
            <a:ext cx="177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layer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52345" y="476254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Convolutional</a:t>
            </a:r>
          </a:p>
          <a:p>
            <a:pPr algn="ctr"/>
            <a:r>
              <a:rPr lang="en-US" dirty="0"/>
              <a:t>Kernel (filter)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We then applying a convolution upon a convolution.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then applying a convolution upon a convolution.</a:t>
            </a:r>
          </a:p>
          <a:p>
            <a:r>
              <a:t>Allows us to create filters from many other filters.</a:t>
            </a:r>
          </a:p>
          <a:p>
            <a:r>
              <a:t>Then we can detect complex patterns over a larger area.</a:t>
            </a:r>
          </a:p>
        </p:txBody>
      </p:sp>
      <p:pic>
        <p:nvPicPr>
          <p:cNvPr id="227" name="complex_filters.png" descr="complex_fil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31" y="3270250"/>
            <a:ext cx="7112001" cy="321310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ource: https://developer.nvidia.com/discover/convolutional-neural-network"/>
          <p:cNvSpPr txBox="1"/>
          <p:nvPr/>
        </p:nvSpPr>
        <p:spPr>
          <a:xfrm>
            <a:off x="4511497" y="9129688"/>
            <a:ext cx="7512406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Source: </a:t>
            </a:r>
            <a:r>
              <a:rPr u="sng">
                <a:hlinkClick r:id="rId3"/>
              </a:rPr>
              <a:t>https://developer.nvidia.com/discover/convolutional-neural-network</a:t>
            </a:r>
          </a:p>
        </p:txBody>
      </p:sp>
      <p:sp>
        <p:nvSpPr>
          <p:cNvPr id="229" name="Convolutio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Convolutions</a:t>
            </a:r>
          </a:p>
        </p:txBody>
      </p:sp>
      <p:sp>
        <p:nvSpPr>
          <p:cNvPr id="230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Body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043940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The kernel is shifted over the image, and computes output for each position</a:t>
            </a:r>
          </a:p>
        </p:txBody>
      </p:sp>
      <p:sp>
        <p:nvSpPr>
          <p:cNvPr id="233" name="Source: https://developer.nvidia.com/discover/convolutional-neural-network"/>
          <p:cNvSpPr txBox="1"/>
          <p:nvPr/>
        </p:nvSpPr>
        <p:spPr>
          <a:xfrm>
            <a:off x="1077837" y="9169863"/>
            <a:ext cx="10849125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1400" dirty="0"/>
              <a:t>Source: </a:t>
            </a:r>
            <a:r>
              <a:rPr lang="en-US" sz="1400" dirty="0">
                <a:hlinkClick r:id="rId2"/>
              </a:rPr>
              <a:t>https://towardsdatascience.com/a-comprehensive-guide-to-convolutional-neural-networks-the-eli5-way-3bd2b1164a53</a:t>
            </a:r>
            <a:endParaRPr sz="1400" u="sng" dirty="0">
              <a:hlinkClick r:id="rId3"/>
            </a:endParaRPr>
          </a:p>
        </p:txBody>
      </p:sp>
      <p:sp>
        <p:nvSpPr>
          <p:cNvPr id="235" name="Convolutio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Convolutions</a:t>
            </a:r>
          </a:p>
        </p:txBody>
      </p:sp>
      <p:sp>
        <p:nvSpPr>
          <p:cNvPr id="236" name="Technicalities"/>
          <p:cNvSpPr txBox="1"/>
          <p:nvPr/>
        </p:nvSpPr>
        <p:spPr>
          <a:xfrm>
            <a:off x="5309298" y="1790279"/>
            <a:ext cx="238620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Technicalities</a:t>
            </a:r>
          </a:p>
        </p:txBody>
      </p:sp>
      <p:pic>
        <p:nvPicPr>
          <p:cNvPr id="3074" name="Picture 2" descr="https://miro.medium.com/max/526/1*GcI7G-JLAQiEoCON7xFbhg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4416220"/>
            <a:ext cx="4997384" cy="364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We can think of convolutions as small filters on the image.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952500" y="2590800"/>
                <a:ext cx="11480800" cy="6286500"/>
              </a:xfrm>
              <a:prstGeom prst="rect">
                <a:avLst/>
              </a:prstGeom>
            </p:spPr>
            <p:txBody>
              <a:bodyPr anchor="t"/>
              <a:lstStyle/>
              <a:p>
                <a:r>
                  <a:rPr lang="en-US" dirty="0"/>
                  <a:t>Output has smaller dimension than input (why?)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𝑜𝑢𝑡𝑝𝑢𝑡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𝑠𝑜𝑢𝑟𝑐𝑒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𝑘𝑒𝑟𝑛𝑒𝑙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I.e.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en-US" dirty="0"/>
                  <a:t> kernel reduces dimension by 2 along each axis,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5 would reduce by 4, </a:t>
                </a:r>
                <a:r>
                  <a:rPr lang="en-US" dirty="0" err="1"/>
                  <a:t>etc</a:t>
                </a:r>
                <a:endParaRPr lang="en-US" dirty="0"/>
              </a:p>
            </p:txBody>
          </p:sp>
        </mc:Choice>
        <mc:Fallback xmlns="">
          <p:sp>
            <p:nvSpPr>
              <p:cNvPr id="213" name="We can think of convolutions as small filters on the image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52500" y="2590800"/>
                <a:ext cx="11480800" cy="6286500"/>
              </a:xfrm>
              <a:prstGeom prst="rect">
                <a:avLst/>
              </a:prstGeom>
              <a:blipFill>
                <a:blip r:embed="rId2"/>
                <a:stretch>
                  <a:fillRect l="-2099" t="-4242" r="-16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Convolutio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Convolutions</a:t>
            </a:r>
          </a:p>
        </p:txBody>
      </p:sp>
      <p:sp>
        <p:nvSpPr>
          <p:cNvPr id="215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564372"/>
              </p:ext>
            </p:extLst>
          </p:nvPr>
        </p:nvGraphicFramePr>
        <p:xfrm>
          <a:off x="2250316" y="6164541"/>
          <a:ext cx="200622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446872" y="6146253"/>
            <a:ext cx="5605272" cy="127101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38124" y="7289975"/>
            <a:ext cx="5605272" cy="127101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8265"/>
              </p:ext>
            </p:extLst>
          </p:nvPr>
        </p:nvGraphicFramePr>
        <p:xfrm>
          <a:off x="7852540" y="7435557"/>
          <a:ext cx="200622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554174"/>
              </p:ext>
            </p:extLst>
          </p:nvPr>
        </p:nvGraphicFramePr>
        <p:xfrm>
          <a:off x="5975947" y="7017393"/>
          <a:ext cx="120373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50316" y="5613575"/>
            <a:ext cx="220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layer (image)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69319" y="6643605"/>
            <a:ext cx="177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layer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9881" y="6109726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Convolutional</a:t>
            </a:r>
          </a:p>
          <a:p>
            <a:pPr algn="ctr"/>
            <a:r>
              <a:rPr lang="en-US" dirty="0"/>
              <a:t>Kernel (filter)</a:t>
            </a:r>
          </a:p>
        </p:txBody>
      </p:sp>
    </p:spTree>
    <p:extLst>
      <p:ext uri="{BB962C8B-B14F-4D97-AF65-F5344CB8AC3E}">
        <p14:creationId xmlns:p14="http://schemas.microsoft.com/office/powerpoint/2010/main" val="239711134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We can think of convolutions as small filters on the image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48080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Output has smaller dimension than input</a:t>
            </a:r>
          </a:p>
          <a:p>
            <a:r>
              <a:rPr lang="en-US" b="1" dirty="0"/>
              <a:t>Padding</a:t>
            </a:r>
            <a:r>
              <a:rPr lang="en-US" dirty="0"/>
              <a:t> can be used, this makes the input image ‘bigger’ by using synthetic data (typically 0-padding)</a:t>
            </a:r>
          </a:p>
          <a:p>
            <a:r>
              <a:rPr lang="en-US" dirty="0"/>
              <a:t>Padding ‘same’ typically preserves the original input dimension</a:t>
            </a:r>
            <a:endParaRPr dirty="0"/>
          </a:p>
        </p:txBody>
      </p:sp>
      <p:sp>
        <p:nvSpPr>
          <p:cNvPr id="214" name="Convolutio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Convolutions</a:t>
            </a:r>
          </a:p>
        </p:txBody>
      </p:sp>
      <p:sp>
        <p:nvSpPr>
          <p:cNvPr id="215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01508"/>
              </p:ext>
            </p:extLst>
          </p:nvPr>
        </p:nvGraphicFramePr>
        <p:xfrm>
          <a:off x="2180936" y="5999866"/>
          <a:ext cx="27958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802472" y="6353053"/>
            <a:ext cx="5605272" cy="127101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93724" y="7496775"/>
            <a:ext cx="5605272" cy="127101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26685"/>
              </p:ext>
            </p:extLst>
          </p:nvPr>
        </p:nvGraphicFramePr>
        <p:xfrm>
          <a:off x="8208140" y="7642357"/>
          <a:ext cx="214524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-11</a:t>
                      </a:r>
                      <a:endParaRPr lang="en-US" dirty="0"/>
                    </a:p>
                  </a:txBody>
                  <a:tcPr marL="45720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-21</a:t>
                      </a:r>
                    </a:p>
                  </a:txBody>
                  <a:tcPr marL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-11</a:t>
                      </a:r>
                    </a:p>
                  </a:txBody>
                  <a:tcPr marL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-19</a:t>
                      </a:r>
                    </a:p>
                  </a:txBody>
                  <a:tcPr marL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-18</a:t>
                      </a:r>
                    </a:p>
                  </a:txBody>
                  <a:tcPr marL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-10</a:t>
                      </a:r>
                    </a:p>
                  </a:txBody>
                  <a:tcPr marL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96843"/>
              </p:ext>
            </p:extLst>
          </p:nvPr>
        </p:nvGraphicFramePr>
        <p:xfrm>
          <a:off x="6331547" y="7224193"/>
          <a:ext cx="120373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48261" y="5448900"/>
            <a:ext cx="311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layer (image) - padded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24919" y="6850405"/>
            <a:ext cx="177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layer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5481" y="6316526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Convolutional</a:t>
            </a:r>
          </a:p>
          <a:p>
            <a:pPr algn="ctr"/>
            <a:r>
              <a:rPr lang="en-US" dirty="0"/>
              <a:t>Kernel (filter)</a:t>
            </a:r>
          </a:p>
        </p:txBody>
      </p:sp>
    </p:spTree>
    <p:extLst>
      <p:ext uri="{BB962C8B-B14F-4D97-AF65-F5344CB8AC3E}">
        <p14:creationId xmlns:p14="http://schemas.microsoft.com/office/powerpoint/2010/main" val="84210005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ap / 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Recap </a:t>
            </a:r>
            <a:r>
              <a:rPr lang="en-US" dirty="0"/>
              <a:t>RNNs</a:t>
            </a:r>
            <a:endParaRPr dirty="0"/>
          </a:p>
        </p:txBody>
      </p:sp>
      <p:sp>
        <p:nvSpPr>
          <p:cNvPr id="148" name="Training RNNs is hard…"/>
          <p:cNvSpPr txBox="1">
            <a:spLocks noGrp="1"/>
          </p:cNvSpPr>
          <p:nvPr>
            <p:ph type="body" sz="quarter" idx="1"/>
          </p:nvPr>
        </p:nvSpPr>
        <p:spPr>
          <a:xfrm>
            <a:off x="952500" y="2590800"/>
            <a:ext cx="11099800" cy="3104258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Last time, we looked at analyzing sequential data</a:t>
            </a:r>
            <a:endParaRPr dirty="0"/>
          </a:p>
        </p:txBody>
      </p:sp>
      <p:pic>
        <p:nvPicPr>
          <p:cNvPr id="5" name="aasdf&#10;" descr="aasdf">
            <a:extLst>
              <a:ext uri="{FF2B5EF4-FFF2-40B4-BE49-F238E27FC236}">
                <a16:creationId xmlns:a16="http://schemas.microsoft.com/office/drawing/2014/main" id="{7B115B24-9396-4348-84D0-03C25A7CE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22" y="3692173"/>
            <a:ext cx="6318010" cy="23692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he    cat     sat     on    the    mat    .…">
            <a:extLst>
              <a:ext uri="{FF2B5EF4-FFF2-40B4-BE49-F238E27FC236}">
                <a16:creationId xmlns:a16="http://schemas.microsoft.com/office/drawing/2014/main" id="{8651764C-0DB0-384E-B00F-70696CC206CD}"/>
              </a:ext>
            </a:extLst>
          </p:cNvPr>
          <p:cNvSpPr txBox="1"/>
          <p:nvPr/>
        </p:nvSpPr>
        <p:spPr>
          <a:xfrm>
            <a:off x="3364992" y="6500228"/>
            <a:ext cx="556711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the    cat     sat     on    the    mat    .</a:t>
            </a:r>
          </a:p>
          <a:p>
            <a:pPr>
              <a:defRPr b="0">
                <a:latin typeface="Helvetica"/>
                <a:ea typeface="Helvetica"/>
                <a:cs typeface="Helvetica"/>
                <a:sym typeface="Helvetica"/>
              </a:defRPr>
            </a:pPr>
            <a:r>
              <a:t>the    book    is    open    .</a:t>
            </a:r>
          </a:p>
        </p:txBody>
      </p:sp>
      <p:pic>
        <p:nvPicPr>
          <p:cNvPr id="7" name="Moment-Musical.gif" descr="Moment-Musical.gif">
            <a:extLst>
              <a:ext uri="{FF2B5EF4-FFF2-40B4-BE49-F238E27FC236}">
                <a16:creationId xmlns:a16="http://schemas.microsoft.com/office/drawing/2014/main" id="{5E102B99-4ABF-004A-A2F4-CB516EE1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196" b="34838"/>
          <a:stretch>
            <a:fillRect/>
          </a:stretch>
        </p:blipFill>
        <p:spPr>
          <a:xfrm>
            <a:off x="3161072" y="7523140"/>
            <a:ext cx="5974941" cy="1641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We can think of convolutions as small filters on the image.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952500" y="2590800"/>
                <a:ext cx="11480800" cy="6286500"/>
              </a:xfrm>
              <a:prstGeom prst="rect">
                <a:avLst/>
              </a:prstGeom>
            </p:spPr>
            <p:txBody>
              <a:bodyPr anchor="t"/>
              <a:lstStyle/>
              <a:p>
                <a:r>
                  <a:rPr lang="en-US" dirty="0"/>
                  <a:t>Filters can also take bigger ‘steps’. This step size is known as the </a:t>
                </a:r>
                <a:r>
                  <a:rPr lang="en-US" b="1" dirty="0"/>
                  <a:t>stride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Stride </a:t>
                </a:r>
                <a:r>
                  <a:rPr lang="en-US" i="1" dirty="0"/>
                  <a:t>also</a:t>
                </a:r>
                <a:r>
                  <a:rPr lang="en-US" dirty="0"/>
                  <a:t> affects the output dimension</a:t>
                </a:r>
              </a:p>
              <a:p>
                <a:r>
                  <a:rPr lang="en-US" dirty="0"/>
                  <a:t>E.g. stride of 2, without padding,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en-US" dirty="0"/>
                  <a:t> input results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output</a:t>
                </a:r>
                <a:endParaRPr dirty="0"/>
              </a:p>
            </p:txBody>
          </p:sp>
        </mc:Choice>
        <mc:Fallback xmlns="">
          <p:sp>
            <p:nvSpPr>
              <p:cNvPr id="213" name="We can think of convolutions as small filters on the image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52500" y="2590800"/>
                <a:ext cx="11480800" cy="6286500"/>
              </a:xfrm>
              <a:prstGeom prst="rect">
                <a:avLst/>
              </a:prstGeom>
              <a:blipFill>
                <a:blip r:embed="rId2"/>
                <a:stretch>
                  <a:fillRect l="-2099" t="-42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Convolutio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Convolutions</a:t>
            </a:r>
          </a:p>
        </p:txBody>
      </p:sp>
      <p:sp>
        <p:nvSpPr>
          <p:cNvPr id="215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76322"/>
              </p:ext>
            </p:extLst>
          </p:nvPr>
        </p:nvGraphicFramePr>
        <p:xfrm>
          <a:off x="2725775" y="6797040"/>
          <a:ext cx="1997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>
            <a:cxnSpLocks/>
          </p:cNvCxnSpPr>
          <p:nvPr/>
        </p:nvCxnSpPr>
        <p:spPr>
          <a:xfrm>
            <a:off x="3934523" y="6797040"/>
            <a:ext cx="3732810" cy="86668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725775" y="7940762"/>
            <a:ext cx="3737823" cy="84439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67840"/>
              </p:ext>
            </p:extLst>
          </p:nvPr>
        </p:nvGraphicFramePr>
        <p:xfrm>
          <a:off x="8670758" y="8313420"/>
          <a:ext cx="85809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36732"/>
              </p:ext>
            </p:extLst>
          </p:nvPr>
        </p:nvGraphicFramePr>
        <p:xfrm>
          <a:off x="6463598" y="7668180"/>
          <a:ext cx="120373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37967" y="5892887"/>
            <a:ext cx="220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layer (image)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6970" y="7294392"/>
            <a:ext cx="177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layer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7532" y="6760513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Convolutional</a:t>
            </a:r>
          </a:p>
          <a:p>
            <a:pPr algn="ctr"/>
            <a:r>
              <a:rPr lang="en-US" dirty="0"/>
              <a:t>Kernel (filter)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BA7809-1306-9B49-97D4-61D41B187EA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667333" y="7663724"/>
            <a:ext cx="1432474" cy="64969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703FD7-A680-1E42-9494-23BFC2596FE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435387" y="8684260"/>
            <a:ext cx="2235371" cy="964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3084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We can think of convolutions as small filters on the image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48080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A traditional filter uses a kernel with fixed values, e.g. the vertical edge detection filter shown below</a:t>
            </a:r>
            <a:endParaRPr dirty="0"/>
          </a:p>
        </p:txBody>
      </p:sp>
      <p:sp>
        <p:nvSpPr>
          <p:cNvPr id="214" name="Convolutio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Convolutions</a:t>
            </a:r>
          </a:p>
        </p:txBody>
      </p:sp>
      <p:sp>
        <p:nvSpPr>
          <p:cNvPr id="215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734E6AD-BB00-DC4C-AE96-77637B95C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87433"/>
              </p:ext>
            </p:extLst>
          </p:nvPr>
        </p:nvGraphicFramePr>
        <p:xfrm>
          <a:off x="2250316" y="6164541"/>
          <a:ext cx="200622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333706-77DF-8C49-ABDB-2C2226BB6F59}"/>
              </a:ext>
            </a:extLst>
          </p:cNvPr>
          <p:cNvCxnSpPr/>
          <p:nvPr/>
        </p:nvCxnSpPr>
        <p:spPr>
          <a:xfrm>
            <a:off x="3446872" y="6146253"/>
            <a:ext cx="5605272" cy="127101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F106B5-0574-7C40-9648-97CE7A967014}"/>
              </a:ext>
            </a:extLst>
          </p:cNvPr>
          <p:cNvCxnSpPr/>
          <p:nvPr/>
        </p:nvCxnSpPr>
        <p:spPr>
          <a:xfrm>
            <a:off x="2238124" y="7289975"/>
            <a:ext cx="5605272" cy="127101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529AE68-5069-7B44-99EE-A73C1D5B3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93568"/>
              </p:ext>
            </p:extLst>
          </p:nvPr>
        </p:nvGraphicFramePr>
        <p:xfrm>
          <a:off x="7852540" y="7435557"/>
          <a:ext cx="200622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78B251A-A16E-2F45-A44E-34FD25DD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28758"/>
              </p:ext>
            </p:extLst>
          </p:nvPr>
        </p:nvGraphicFramePr>
        <p:xfrm>
          <a:off x="5975947" y="7017393"/>
          <a:ext cx="120373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B96F5A6-6F7F-144F-982B-87D907F824FE}"/>
              </a:ext>
            </a:extLst>
          </p:cNvPr>
          <p:cNvSpPr txBox="1"/>
          <p:nvPr/>
        </p:nvSpPr>
        <p:spPr>
          <a:xfrm>
            <a:off x="2250316" y="5613575"/>
            <a:ext cx="220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layer (image)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B3D320-B952-1048-8B22-69B6B46A4219}"/>
              </a:ext>
            </a:extLst>
          </p:cNvPr>
          <p:cNvSpPr txBox="1"/>
          <p:nvPr/>
        </p:nvSpPr>
        <p:spPr>
          <a:xfrm>
            <a:off x="7969319" y="6643605"/>
            <a:ext cx="177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layer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4B4D44-508E-6740-96AC-E7041B9904F3}"/>
              </a:ext>
            </a:extLst>
          </p:cNvPr>
          <p:cNvSpPr txBox="1"/>
          <p:nvPr/>
        </p:nvSpPr>
        <p:spPr>
          <a:xfrm>
            <a:off x="5829881" y="6109726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Convolutional</a:t>
            </a:r>
          </a:p>
          <a:p>
            <a:pPr algn="ctr"/>
            <a:r>
              <a:rPr lang="en-US" dirty="0"/>
              <a:t>Kernel (filter)</a:t>
            </a:r>
          </a:p>
        </p:txBody>
      </p:sp>
    </p:spTree>
    <p:extLst>
      <p:ext uri="{BB962C8B-B14F-4D97-AF65-F5344CB8AC3E}">
        <p14:creationId xmlns:p14="http://schemas.microsoft.com/office/powerpoint/2010/main" val="30284544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We can think of convolutions as small filters on the image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48080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A traditional filter uses a kernel with fixed values, e.g. the vertical edge detection filter shown below</a:t>
            </a:r>
          </a:p>
          <a:p>
            <a:r>
              <a:rPr lang="en-US" dirty="0"/>
              <a:t>In deep learning, the kernel consists of </a:t>
            </a:r>
            <a:r>
              <a:rPr lang="en-US" b="1" dirty="0"/>
              <a:t>trainable weights</a:t>
            </a:r>
            <a:endParaRPr lang="en-US" dirty="0"/>
          </a:p>
          <a:p>
            <a:r>
              <a:rPr lang="en-US" dirty="0"/>
              <a:t>Thus, instead of making an expert decision, the network </a:t>
            </a:r>
            <a:r>
              <a:rPr lang="en-US" b="1" dirty="0"/>
              <a:t>learns</a:t>
            </a:r>
            <a:r>
              <a:rPr lang="en-US" dirty="0"/>
              <a:t> which visual features (such as vertical edges) it should detect</a:t>
            </a:r>
          </a:p>
        </p:txBody>
      </p:sp>
      <p:sp>
        <p:nvSpPr>
          <p:cNvPr id="214" name="Convolutio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Convolutions</a:t>
            </a:r>
          </a:p>
        </p:txBody>
      </p:sp>
      <p:sp>
        <p:nvSpPr>
          <p:cNvPr id="215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0DC6228-C09D-5C49-80B8-4F34C8C15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44795"/>
              </p:ext>
            </p:extLst>
          </p:nvPr>
        </p:nvGraphicFramePr>
        <p:xfrm>
          <a:off x="2250316" y="6374384"/>
          <a:ext cx="200622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1FC7E2-EC53-DA4A-B11B-52B185196B85}"/>
              </a:ext>
            </a:extLst>
          </p:cNvPr>
          <p:cNvCxnSpPr/>
          <p:nvPr/>
        </p:nvCxnSpPr>
        <p:spPr>
          <a:xfrm>
            <a:off x="3446872" y="6356096"/>
            <a:ext cx="5605272" cy="127101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ED8ABA-993B-8842-88F1-AF4144E2524A}"/>
              </a:ext>
            </a:extLst>
          </p:cNvPr>
          <p:cNvCxnSpPr/>
          <p:nvPr/>
        </p:nvCxnSpPr>
        <p:spPr>
          <a:xfrm>
            <a:off x="2238124" y="7499818"/>
            <a:ext cx="5605272" cy="127101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0D2779B-4974-F34E-8847-ECA9B7123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298310"/>
              </p:ext>
            </p:extLst>
          </p:nvPr>
        </p:nvGraphicFramePr>
        <p:xfrm>
          <a:off x="7852540" y="7645400"/>
          <a:ext cx="200622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15E4B90-73E4-DC44-B434-781361F1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83572"/>
              </p:ext>
            </p:extLst>
          </p:nvPr>
        </p:nvGraphicFramePr>
        <p:xfrm>
          <a:off x="5653016" y="7159125"/>
          <a:ext cx="13498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E1B6FE7-4247-FA48-A649-2E00E6A5AC4F}"/>
              </a:ext>
            </a:extLst>
          </p:cNvPr>
          <p:cNvSpPr txBox="1"/>
          <p:nvPr/>
        </p:nvSpPr>
        <p:spPr>
          <a:xfrm>
            <a:off x="2250316" y="5823418"/>
            <a:ext cx="220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layer (image)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D5F5BE-64EE-694B-9E58-68DD928BCBD4}"/>
              </a:ext>
            </a:extLst>
          </p:cNvPr>
          <p:cNvSpPr txBox="1"/>
          <p:nvPr/>
        </p:nvSpPr>
        <p:spPr>
          <a:xfrm>
            <a:off x="7969319" y="6853448"/>
            <a:ext cx="177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FA51AE-9DAB-8345-8C4D-C5443C3DCF66}"/>
              </a:ext>
            </a:extLst>
          </p:cNvPr>
          <p:cNvSpPr txBox="1"/>
          <p:nvPr/>
        </p:nvSpPr>
        <p:spPr>
          <a:xfrm>
            <a:off x="5829881" y="631956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Convolutional</a:t>
            </a:r>
          </a:p>
          <a:p>
            <a:pPr algn="ctr"/>
            <a:r>
              <a:rPr lang="en-US" dirty="0"/>
              <a:t>Kernel (filter)</a:t>
            </a:r>
          </a:p>
        </p:txBody>
      </p:sp>
    </p:spTree>
    <p:extLst>
      <p:ext uri="{BB962C8B-B14F-4D97-AF65-F5344CB8AC3E}">
        <p14:creationId xmlns:p14="http://schemas.microsoft.com/office/powerpoint/2010/main" val="366831334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9A27710-0004-5C4F-94AA-7220BF419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76147"/>
              </p:ext>
            </p:extLst>
          </p:nvPr>
        </p:nvGraphicFramePr>
        <p:xfrm>
          <a:off x="5137761" y="6776974"/>
          <a:ext cx="13498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0533B7F-5190-254E-AFC7-D2A514F93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64155"/>
              </p:ext>
            </p:extLst>
          </p:nvPr>
        </p:nvGraphicFramePr>
        <p:xfrm>
          <a:off x="1559684" y="5654108"/>
          <a:ext cx="200622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2D0E86E-52C9-424B-AA79-90DB5322E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56432"/>
              </p:ext>
            </p:extLst>
          </p:nvPr>
        </p:nvGraphicFramePr>
        <p:xfrm>
          <a:off x="2030742" y="6062588"/>
          <a:ext cx="200622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We can think of convolutions as small filters on the image.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952500" y="2590800"/>
                <a:ext cx="11480800" cy="6286500"/>
              </a:xfrm>
              <a:prstGeom prst="rect">
                <a:avLst/>
              </a:prstGeo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dirty="0"/>
                  <a:t>For color images, we have multiple input channels</a:t>
                </a:r>
              </a:p>
              <a:p>
                <a:r>
                  <a:rPr lang="en-US" dirty="0"/>
                  <a:t>Kernel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3×3×3</m:t>
                    </m:r>
                  </m:oMath>
                </a14:m>
                <a:r>
                  <a:rPr lang="en-US" dirty="0"/>
                  <a:t>, i.e. 27 weights</a:t>
                </a:r>
              </a:p>
              <a:p>
                <a:r>
                  <a:rPr lang="en-US" dirty="0"/>
                  <a:t>Scans over all channels simultaneously</a:t>
                </a:r>
              </a:p>
            </p:txBody>
          </p:sp>
        </mc:Choice>
        <mc:Fallback xmlns="">
          <p:sp>
            <p:nvSpPr>
              <p:cNvPr id="213" name="We can think of convolutions as small filters on the image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52500" y="2590800"/>
                <a:ext cx="11480800" cy="6286500"/>
              </a:xfrm>
              <a:prstGeom prst="rect">
                <a:avLst/>
              </a:prstGeom>
              <a:blipFill>
                <a:blip r:embed="rId2"/>
                <a:stretch>
                  <a:fillRect l="-2099" t="-101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Convolutio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Convolutions</a:t>
            </a:r>
          </a:p>
        </p:txBody>
      </p:sp>
      <p:sp>
        <p:nvSpPr>
          <p:cNvPr id="215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1412DE-2C90-8845-ABB5-F694F180A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66030"/>
              </p:ext>
            </p:extLst>
          </p:nvPr>
        </p:nvGraphicFramePr>
        <p:xfrm>
          <a:off x="2494156" y="6471920"/>
          <a:ext cx="200622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302D6D-AA3C-5648-BF8C-BB01FD7A42E2}"/>
              </a:ext>
            </a:extLst>
          </p:cNvPr>
          <p:cNvCxnSpPr/>
          <p:nvPr/>
        </p:nvCxnSpPr>
        <p:spPr>
          <a:xfrm>
            <a:off x="3690712" y="6453632"/>
            <a:ext cx="5605272" cy="127101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47B84-4E5E-E247-BA9E-877D0BDE2893}"/>
              </a:ext>
            </a:extLst>
          </p:cNvPr>
          <p:cNvCxnSpPr/>
          <p:nvPr/>
        </p:nvCxnSpPr>
        <p:spPr>
          <a:xfrm>
            <a:off x="2481964" y="7597354"/>
            <a:ext cx="5605272" cy="127101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52ABB43-85B5-8C47-AA76-566E02747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5383"/>
              </p:ext>
            </p:extLst>
          </p:nvPr>
        </p:nvGraphicFramePr>
        <p:xfrm>
          <a:off x="8096380" y="7742936"/>
          <a:ext cx="200622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89DCFB0-1E4A-854A-BF58-1F6A2CAAF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07136"/>
              </p:ext>
            </p:extLst>
          </p:nvPr>
        </p:nvGraphicFramePr>
        <p:xfrm>
          <a:off x="5616440" y="7195701"/>
          <a:ext cx="14841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2D1CC85-1282-A04B-A8D2-22E1B078E9A5}"/>
              </a:ext>
            </a:extLst>
          </p:cNvPr>
          <p:cNvSpPr txBox="1"/>
          <p:nvPr/>
        </p:nvSpPr>
        <p:spPr>
          <a:xfrm>
            <a:off x="1931628" y="5075499"/>
            <a:ext cx="220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layer (image)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98B696-9E11-1848-952C-F851E407213A}"/>
              </a:ext>
            </a:extLst>
          </p:cNvPr>
          <p:cNvSpPr txBox="1"/>
          <p:nvPr/>
        </p:nvSpPr>
        <p:spPr>
          <a:xfrm>
            <a:off x="8213159" y="6950984"/>
            <a:ext cx="177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8391AC-07EF-1E40-A4A0-543B39A1186A}"/>
              </a:ext>
            </a:extLst>
          </p:cNvPr>
          <p:cNvSpPr txBox="1"/>
          <p:nvPr/>
        </p:nvSpPr>
        <p:spPr>
          <a:xfrm>
            <a:off x="5980340" y="6123232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Convolutional</a:t>
            </a:r>
          </a:p>
          <a:p>
            <a:pPr algn="ctr"/>
            <a:r>
              <a:rPr lang="en-US" dirty="0"/>
              <a:t>Kernel (filter)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E443B-3C7B-B744-8438-1636D32AC4B0}"/>
              </a:ext>
            </a:extLst>
          </p:cNvPr>
          <p:cNvSpPr txBox="1"/>
          <p:nvPr/>
        </p:nvSpPr>
        <p:spPr>
          <a:xfrm>
            <a:off x="4327607" y="5656925"/>
            <a:ext cx="1913985" cy="34881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 Colour</a:t>
            </a:r>
            <a:r>
              <a:rPr kumimoji="0" lang="nl-NL" sz="16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nl-NL" sz="16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Channels</a:t>
            </a:r>
            <a:endParaRPr kumimoji="0" lang="nl-NL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Up-down Arrow 1">
            <a:extLst>
              <a:ext uri="{FF2B5EF4-FFF2-40B4-BE49-F238E27FC236}">
                <a16:creationId xmlns:a16="http://schemas.microsoft.com/office/drawing/2014/main" id="{63AB9C04-6E51-0C4B-8FC6-C06772E59925}"/>
              </a:ext>
            </a:extLst>
          </p:cNvPr>
          <p:cNvSpPr/>
          <p:nvPr/>
        </p:nvSpPr>
        <p:spPr>
          <a:xfrm rot="19147377">
            <a:off x="4097085" y="5640475"/>
            <a:ext cx="188344" cy="727093"/>
          </a:xfrm>
          <a:prstGeom prst="up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9E271DB-B830-274A-A569-9F4EC576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6735"/>
              </p:ext>
            </p:extLst>
          </p:nvPr>
        </p:nvGraphicFramePr>
        <p:xfrm>
          <a:off x="6168190" y="7609654"/>
          <a:ext cx="14841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19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4097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We can think of convolutions as small filters on the image.…"/>
          <p:cNvSpPr txBox="1">
            <a:spLocks noGrp="1"/>
          </p:cNvSpPr>
          <p:nvPr>
            <p:ph type="body" sz="half" idx="1"/>
          </p:nvPr>
        </p:nvSpPr>
        <p:spPr>
          <a:xfrm>
            <a:off x="952500" y="2253782"/>
            <a:ext cx="11480800" cy="6623518"/>
          </a:xfrm>
          <a:prstGeom prst="rect">
            <a:avLst/>
          </a:prstGeo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Typically, we want our network to be able to abstract multiple features in each layer (e.g. learn to detect horizontal lines, vertical lines, diagonal lines,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Each filter produces its own destination layer, known as a </a:t>
            </a:r>
            <a:r>
              <a:rPr lang="en-US" b="1" dirty="0"/>
              <a:t>feature map</a:t>
            </a:r>
            <a:r>
              <a:rPr lang="en-US" dirty="0"/>
              <a:t> or </a:t>
            </a:r>
            <a:r>
              <a:rPr lang="en-US" b="1" dirty="0"/>
              <a:t>activation map</a:t>
            </a:r>
            <a:endParaRPr lang="en-US" dirty="0"/>
          </a:p>
        </p:txBody>
      </p:sp>
      <p:sp>
        <p:nvSpPr>
          <p:cNvPr id="214" name="Convolutio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Convolutions</a:t>
            </a:r>
          </a:p>
        </p:txBody>
      </p:sp>
      <p:sp>
        <p:nvSpPr>
          <p:cNvPr id="215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1412DE-2C90-8845-ABB5-F694F180A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7784"/>
              </p:ext>
            </p:extLst>
          </p:nvPr>
        </p:nvGraphicFramePr>
        <p:xfrm>
          <a:off x="2250316" y="6374384"/>
          <a:ext cx="200622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302D6D-AA3C-5648-BF8C-BB01FD7A42E2}"/>
              </a:ext>
            </a:extLst>
          </p:cNvPr>
          <p:cNvCxnSpPr>
            <a:cxnSpLocks/>
          </p:cNvCxnSpPr>
          <p:nvPr/>
        </p:nvCxnSpPr>
        <p:spPr>
          <a:xfrm flipV="1">
            <a:off x="3446872" y="5699229"/>
            <a:ext cx="6185015" cy="65686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47B84-4E5E-E247-BA9E-877D0BDE2893}"/>
              </a:ext>
            </a:extLst>
          </p:cNvPr>
          <p:cNvCxnSpPr>
            <a:cxnSpLocks/>
          </p:cNvCxnSpPr>
          <p:nvPr/>
        </p:nvCxnSpPr>
        <p:spPr>
          <a:xfrm flipV="1">
            <a:off x="2238124" y="6790018"/>
            <a:ext cx="6263490" cy="709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52ABB43-85B5-8C47-AA76-566E02747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09188"/>
              </p:ext>
            </p:extLst>
          </p:nvPr>
        </p:nvGraphicFramePr>
        <p:xfrm>
          <a:off x="8501614" y="5668123"/>
          <a:ext cx="200622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89DCFB0-1E4A-854A-BF58-1F6A2CAAF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742429"/>
              </p:ext>
            </p:extLst>
          </p:nvPr>
        </p:nvGraphicFramePr>
        <p:xfrm>
          <a:off x="6692797" y="5864550"/>
          <a:ext cx="13498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7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2D1CC85-1282-A04B-A8D2-22E1B078E9A5}"/>
              </a:ext>
            </a:extLst>
          </p:cNvPr>
          <p:cNvSpPr txBox="1"/>
          <p:nvPr/>
        </p:nvSpPr>
        <p:spPr>
          <a:xfrm>
            <a:off x="2250316" y="5823418"/>
            <a:ext cx="220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layer (image)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98B696-9E11-1848-952C-F851E407213A}"/>
              </a:ext>
            </a:extLst>
          </p:cNvPr>
          <p:cNvSpPr txBox="1"/>
          <p:nvPr/>
        </p:nvSpPr>
        <p:spPr>
          <a:xfrm>
            <a:off x="8618393" y="5184771"/>
            <a:ext cx="177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8391AC-07EF-1E40-A4A0-543B39A1186A}"/>
              </a:ext>
            </a:extLst>
          </p:cNvPr>
          <p:cNvSpPr txBox="1"/>
          <p:nvPr/>
        </p:nvSpPr>
        <p:spPr>
          <a:xfrm>
            <a:off x="6530106" y="5114454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Convolutional</a:t>
            </a:r>
          </a:p>
          <a:p>
            <a:pPr algn="ctr"/>
            <a:r>
              <a:rPr lang="en-US" dirty="0"/>
              <a:t>Kernel (filter)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CF53E40-A3A0-3041-B7A7-14D11CA21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989"/>
              </p:ext>
            </p:extLst>
          </p:nvPr>
        </p:nvGraphicFramePr>
        <p:xfrm>
          <a:off x="6617055" y="7406062"/>
          <a:ext cx="154733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F91AD18-FFC6-FC48-A13E-F5C75A571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35801"/>
              </p:ext>
            </p:extLst>
          </p:nvPr>
        </p:nvGraphicFramePr>
        <p:xfrm>
          <a:off x="8501614" y="7750364"/>
          <a:ext cx="2006225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3554DC-C778-DA46-BDFD-A3E4A55CE784}"/>
              </a:ext>
            </a:extLst>
          </p:cNvPr>
          <p:cNvCxnSpPr>
            <a:cxnSpLocks/>
          </p:cNvCxnSpPr>
          <p:nvPr/>
        </p:nvCxnSpPr>
        <p:spPr>
          <a:xfrm>
            <a:off x="3446872" y="6374384"/>
            <a:ext cx="6340366" cy="13759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2568E3-CF3B-C340-AF8F-B28E55359AEB}"/>
              </a:ext>
            </a:extLst>
          </p:cNvPr>
          <p:cNvCxnSpPr>
            <a:cxnSpLocks/>
          </p:cNvCxnSpPr>
          <p:nvPr/>
        </p:nvCxnSpPr>
        <p:spPr>
          <a:xfrm>
            <a:off x="2236385" y="7483269"/>
            <a:ext cx="6265229" cy="13568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0108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onvolutio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Convolutions</a:t>
            </a:r>
          </a:p>
        </p:txBody>
      </p:sp>
      <p:sp>
        <p:nvSpPr>
          <p:cNvPr id="251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sp>
        <p:nvSpPr>
          <p:cNvPr id="252" name="We then create many filters/kernels in each layer.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48334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Example showing three convolutional layers, each with 30 filters:</a:t>
            </a:r>
            <a:endParaRPr dirty="0"/>
          </a:p>
        </p:txBody>
      </p:sp>
      <p:pic>
        <p:nvPicPr>
          <p:cNvPr id="254" name="many_filters.jpg" descr="many_filters.jpg"/>
          <p:cNvPicPr>
            <a:picLocks noChangeAspect="1"/>
          </p:cNvPicPr>
          <p:nvPr/>
        </p:nvPicPr>
        <p:blipFill rotWithShape="1">
          <a:blip r:embed="rId2"/>
          <a:srcRect l="7118" t="6318" r="5924" b="4915"/>
          <a:stretch/>
        </p:blipFill>
        <p:spPr>
          <a:xfrm>
            <a:off x="2505519" y="3539819"/>
            <a:ext cx="7522464" cy="5759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We can think of convolutions as small filters on the image.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952500" y="2253782"/>
                <a:ext cx="11480800" cy="6623518"/>
              </a:xfrm>
              <a:prstGeom prst="rect">
                <a:avLst/>
              </a:prstGeo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dirty="0"/>
                  <a:t>Thus, for a convolutional layer, we typically specify</a:t>
                </a:r>
              </a:p>
              <a:p>
                <a:r>
                  <a:rPr lang="en-US" dirty="0"/>
                  <a:t>Size of the kernel,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Padding, e.g. ‘same’</a:t>
                </a:r>
              </a:p>
              <a:p>
                <a:r>
                  <a:rPr lang="en-US" dirty="0"/>
                  <a:t>Stride, e.g. 1</a:t>
                </a:r>
              </a:p>
              <a:p>
                <a:r>
                  <a:rPr lang="en-US" dirty="0"/>
                  <a:t>Number of </a:t>
                </a:r>
                <a:r>
                  <a:rPr lang="en-US" b="1" dirty="0"/>
                  <a:t>filters</a:t>
                </a:r>
                <a:r>
                  <a:rPr lang="en-US" dirty="0"/>
                  <a:t> (or: </a:t>
                </a:r>
                <a:r>
                  <a:rPr lang="en-US" b="1" dirty="0"/>
                  <a:t>output channels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For some frameworks: number of </a:t>
                </a:r>
                <a:r>
                  <a:rPr lang="en-US" b="1" dirty="0"/>
                  <a:t>input channels</a:t>
                </a:r>
                <a:r>
                  <a:rPr lang="en-US" dirty="0"/>
                  <a:t> (though </a:t>
                </a:r>
                <a:r>
                  <a:rPr lang="en-US" dirty="0" err="1"/>
                  <a:t>Keras</a:t>
                </a:r>
                <a:r>
                  <a:rPr lang="en-US" dirty="0"/>
                  <a:t> infers this from the previous layer)</a:t>
                </a:r>
              </a:p>
            </p:txBody>
          </p:sp>
        </mc:Choice>
        <mc:Fallback xmlns="">
          <p:sp>
            <p:nvSpPr>
              <p:cNvPr id="213" name="We can think of convolutions as small filters on the image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52500" y="2253782"/>
                <a:ext cx="11480800" cy="6623518"/>
              </a:xfrm>
              <a:prstGeom prst="rect">
                <a:avLst/>
              </a:prstGeom>
              <a:blipFill>
                <a:blip r:embed="rId2"/>
                <a:stretch>
                  <a:fillRect l="-2099" t="-7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Convolutio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Convolutions</a:t>
            </a:r>
          </a:p>
        </p:txBody>
      </p:sp>
      <p:sp>
        <p:nvSpPr>
          <p:cNvPr id="215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8032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oday, a lot about &quot;convolutions&quot; on an image.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indent="0" defTabSz="537463">
              <a:spcBef>
                <a:spcPts val="2900"/>
              </a:spcBef>
              <a:buNone/>
              <a:defRPr sz="2576"/>
            </a:pPr>
            <a:r>
              <a:rPr lang="en-US" dirty="0"/>
              <a:t>CNNs are most commonly applied on images, but can also work well on other data in which …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rPr lang="en-US" i="1" dirty="0"/>
              <a:t>closeness / spatial location</a:t>
            </a:r>
            <a:r>
              <a:rPr dirty="0"/>
              <a:t> </a:t>
            </a:r>
            <a:r>
              <a:rPr lang="en-US" dirty="0"/>
              <a:t>of data points is meaningful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rPr lang="en-US" dirty="0"/>
              <a:t>simple, low level patterns (in </a:t>
            </a:r>
            <a:r>
              <a:rPr lang="en-US" i="1" dirty="0"/>
              <a:t>nearby</a:t>
            </a:r>
            <a:r>
              <a:rPr lang="en-US" dirty="0"/>
              <a:t> data points) combine into more complex, high level patterns (across </a:t>
            </a:r>
            <a:r>
              <a:rPr lang="en-US" i="1" dirty="0"/>
              <a:t>further</a:t>
            </a:r>
            <a:r>
              <a:rPr lang="en-US" dirty="0"/>
              <a:t> data points)</a:t>
            </a:r>
          </a:p>
          <a:p>
            <a:pPr marL="0" indent="0" defTabSz="537463">
              <a:spcBef>
                <a:spcPts val="2900"/>
              </a:spcBef>
              <a:buNone/>
              <a:defRPr sz="2576"/>
            </a:pPr>
            <a:r>
              <a:rPr lang="en-US" dirty="0"/>
              <a:t>E.g. </a:t>
            </a:r>
            <a:r>
              <a:rPr lang="en-US" dirty="0" err="1"/>
              <a:t>Timeseries</a:t>
            </a:r>
            <a:r>
              <a:rPr lang="en-US" dirty="0"/>
              <a:t>, sound data (1D convolution)</a:t>
            </a:r>
            <a:endParaRPr dirty="0"/>
          </a:p>
        </p:txBody>
      </p:sp>
      <p:sp>
        <p:nvSpPr>
          <p:cNvPr id="192" name="Image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CNNs: not only images</a:t>
            </a:r>
            <a:endParaRPr dirty="0"/>
          </a:p>
        </p:txBody>
      </p:sp>
      <p:sp>
        <p:nvSpPr>
          <p:cNvPr id="193" name="Text"/>
          <p:cNvSpPr txBox="1"/>
          <p:nvPr/>
        </p:nvSpPr>
        <p:spPr>
          <a:xfrm>
            <a:off x="6096063" y="1790279"/>
            <a:ext cx="812674" cy="54813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/>
            </a:pPr>
            <a:endParaRPr/>
          </a:p>
        </p:txBody>
      </p:sp>
      <p:sp>
        <p:nvSpPr>
          <p:cNvPr id="195" name="Source: https://en.wikipedia.org/wiki/Signal_processing…"/>
          <p:cNvSpPr txBox="1"/>
          <p:nvPr/>
        </p:nvSpPr>
        <p:spPr>
          <a:xfrm>
            <a:off x="749527" y="9259749"/>
            <a:ext cx="11302773" cy="31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1400" dirty="0"/>
              <a:t>Source: </a:t>
            </a:r>
            <a:r>
              <a:rPr lang="en-US" sz="1400" dirty="0">
                <a:hlinkClick r:id="rId2"/>
              </a:rPr>
              <a:t>https://blog.goodaudience.com/introduction-to-1d-convolutional-neural-networks-in-keras-for-time-sequences-3a7ff801a2cf</a:t>
            </a:r>
            <a:endParaRPr sz="1400" u="sng" dirty="0">
              <a:hlinkClick r:id="rId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35858" b="33221"/>
          <a:stretch/>
        </p:blipFill>
        <p:spPr>
          <a:xfrm>
            <a:off x="1403444" y="6994307"/>
            <a:ext cx="9385237" cy="20943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9169" y="6645494"/>
            <a:ext cx="821378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1D </a:t>
            </a: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convolution</a:t>
            </a: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kumimoji="0" lang="nl-NL" sz="16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nl-NL" sz="16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classification</a:t>
            </a:r>
            <a:r>
              <a:rPr kumimoji="0" lang="nl-NL" sz="16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nl-NL" sz="16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based</a:t>
            </a:r>
            <a:r>
              <a:rPr kumimoji="0" lang="nl-NL" sz="16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on smartphone </a:t>
            </a:r>
            <a:r>
              <a:rPr kumimoji="0" lang="nl-NL" sz="1600" b="1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accelerometer</a:t>
            </a:r>
            <a:endParaRPr kumimoji="0" lang="nl-NL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2697712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Hands-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31837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Hands-on</a:t>
            </a:r>
          </a:p>
        </p:txBody>
      </p:sp>
      <p:sp>
        <p:nvSpPr>
          <p:cNvPr id="257" name="Go to https://dba.projects.sda.surfsara.nl/…"/>
          <p:cNvSpPr txBox="1">
            <a:spLocks noGrp="1"/>
          </p:cNvSpPr>
          <p:nvPr>
            <p:ph type="body" sz="half" idx="1"/>
          </p:nvPr>
        </p:nvSpPr>
        <p:spPr>
          <a:xfrm>
            <a:off x="952500" y="5291948"/>
            <a:ext cx="11099800" cy="358535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rPr dirty="0"/>
              <a:t>Go to </a:t>
            </a:r>
            <a:r>
              <a:rPr lang="en-US" dirty="0">
                <a:hlinkClick r:id="rId2"/>
              </a:rPr>
              <a:t>https://jupyter.lisa.surfsara.nl:8000</a:t>
            </a:r>
            <a:r>
              <a:rPr lang="en-US" dirty="0"/>
              <a:t> </a:t>
            </a:r>
          </a:p>
          <a:p>
            <a:pPr marL="0" indent="0" algn="ctr">
              <a:buSzTx/>
              <a:buNone/>
            </a:pPr>
            <a:r>
              <a:rPr lang="en-US" dirty="0"/>
              <a:t>or </a:t>
            </a:r>
            <a:r>
              <a:rPr lang="en-US" u="sng" dirty="0">
                <a:hlinkClick r:id="rId3"/>
              </a:rPr>
              <a:t>https://dba.projects.sda.surfsara.nl/</a:t>
            </a:r>
          </a:p>
          <a:p>
            <a:pPr marL="0" indent="0" algn="ctr">
              <a:buSzTx/>
              <a:buNone/>
            </a:pPr>
            <a:r>
              <a:rPr dirty="0"/>
              <a:t>Notebook: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06a-cnns.ipynb</a:t>
            </a:r>
            <a:endParaRPr lang="en-US" dirty="0">
              <a:latin typeface="Monaco"/>
              <a:ea typeface="Monaco"/>
              <a:cs typeface="Monaco"/>
              <a:sym typeface="Monaco"/>
            </a:endParaRPr>
          </a:p>
          <a:p>
            <a:pPr marL="0" indent="0" algn="ctr">
              <a:buSzTx/>
              <a:buNone/>
            </a:pPr>
            <a:r>
              <a:rPr lang="en-US" b="1" dirty="0">
                <a:latin typeface="Monaco"/>
                <a:ea typeface="Monaco"/>
                <a:cs typeface="Monaco"/>
                <a:sym typeface="Monaco"/>
              </a:rPr>
              <a:t>16:15-17:00</a:t>
            </a:r>
            <a:endParaRPr b="1" dirty="0">
              <a:latin typeface="Monaco"/>
              <a:ea typeface="Monaco"/>
              <a:cs typeface="Monaco"/>
              <a:sym typeface="Monaco"/>
            </a:endParaRPr>
          </a:p>
        </p:txBody>
      </p:sp>
      <p:pic>
        <p:nvPicPr>
          <p:cNvPr id="258" name="jupyter.png" descr="jupy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289" y="1827392"/>
            <a:ext cx="2768223" cy="320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achine learning tasks…"/>
          <p:cNvSpPr txBox="1">
            <a:spLocks noGrp="1"/>
          </p:cNvSpPr>
          <p:nvPr>
            <p:ph type="body" idx="1"/>
          </p:nvPr>
        </p:nvSpPr>
        <p:spPr>
          <a:xfrm>
            <a:off x="952500" y="2476500"/>
            <a:ext cx="11099800" cy="6400800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14:00-14:30 Recap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14:30-14:45 Improving RNNs: regularization, stacking, stateful and bi-directional RNNs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14:45-15:15 Hands-on: Improved RNNs on temperature prediction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15:15-15:45 Image processing, Convolutional Neural Networks (CNN)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15:45-16:15 Break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16:15-17:00 Hands-on: CNN on fashion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17:00-17:30 Transfer Learning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17:30-18:00 Hands-on: transfer learning with pre-trained ResNet-50 layers for fashion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18:00-19:00 Diner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19:00-19:30 Unsupervised learning, the (</a:t>
            </a:r>
            <a:r>
              <a:rPr lang="en-US" dirty="0" err="1"/>
              <a:t>variational</a:t>
            </a:r>
            <a:r>
              <a:rPr lang="en-US" dirty="0"/>
              <a:t>) </a:t>
            </a:r>
            <a:r>
              <a:rPr lang="en-US" dirty="0" err="1"/>
              <a:t>autoencoder</a:t>
            </a:r>
            <a:r>
              <a:rPr lang="en-US" dirty="0"/>
              <a:t> (VAE)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19:30-20:15 Hands-on: auto-encoder on MNIST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20:15-20:45 Generative adversarial networks (GAN)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US" dirty="0"/>
              <a:t>20:45-21:00 Summary, final questions, </a:t>
            </a: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endParaRPr dirty="0"/>
          </a:p>
        </p:txBody>
      </p:sp>
      <p:sp>
        <p:nvSpPr>
          <p:cNvPr id="137" name="Overview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2838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defRPr sz="7840"/>
            </a:lvl1pPr>
          </a:lstStyle>
          <a:p>
            <a:r>
              <a:rPr lang="en-US" dirty="0"/>
              <a:t>Today’s 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3026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ap / 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Recap </a:t>
            </a:r>
            <a:r>
              <a:rPr lang="en-US" dirty="0"/>
              <a:t>RNNs</a:t>
            </a:r>
            <a:endParaRPr dirty="0"/>
          </a:p>
        </p:txBody>
      </p:sp>
      <p:sp>
        <p:nvSpPr>
          <p:cNvPr id="148" name="Training RNNs is hard…"/>
          <p:cNvSpPr txBox="1">
            <a:spLocks noGrp="1"/>
          </p:cNvSpPr>
          <p:nvPr>
            <p:ph type="body" sz="quarter" idx="1"/>
          </p:nvPr>
        </p:nvSpPr>
        <p:spPr>
          <a:xfrm>
            <a:off x="1272977" y="3176016"/>
            <a:ext cx="11099800" cy="3104258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Last time, we looked at analyzing sequential data</a:t>
            </a:r>
            <a:endParaRPr dirty="0"/>
          </a:p>
        </p:txBody>
      </p:sp>
      <p:pic>
        <p:nvPicPr>
          <p:cNvPr id="8" name="rnn_data.png" descr="rnn_data.png">
            <a:extLst>
              <a:ext uri="{FF2B5EF4-FFF2-40B4-BE49-F238E27FC236}">
                <a16:creationId xmlns:a16="http://schemas.microsoft.com/office/drawing/2014/main" id="{75DDD52D-B4EB-1740-9E7A-4F0D4882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3226"/>
            <a:ext cx="13004801" cy="660438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ource: https://www.oreilly.com/library/view/deep-learning/9781491924570/ch04.html">
            <a:extLst>
              <a:ext uri="{FF2B5EF4-FFF2-40B4-BE49-F238E27FC236}">
                <a16:creationId xmlns:a16="http://schemas.microsoft.com/office/drawing/2014/main" id="{40036928-E1C3-054D-8F67-62198222891F}"/>
              </a:ext>
            </a:extLst>
          </p:cNvPr>
          <p:cNvSpPr txBox="1"/>
          <p:nvPr/>
        </p:nvSpPr>
        <p:spPr>
          <a:xfrm>
            <a:off x="2184146" y="9200564"/>
            <a:ext cx="8396733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Source: </a:t>
            </a:r>
            <a:r>
              <a:rPr u="sng" dirty="0">
                <a:hlinkClick r:id="rId3"/>
              </a:rPr>
              <a:t>https://www.oreilly.com/library/view/deep-learning/9781491924570/ch04.html</a:t>
            </a:r>
          </a:p>
        </p:txBody>
      </p:sp>
      <p:sp>
        <p:nvSpPr>
          <p:cNvPr id="10" name="Data = (examples, sequence_length, features)">
            <a:extLst>
              <a:ext uri="{FF2B5EF4-FFF2-40B4-BE49-F238E27FC236}">
                <a16:creationId xmlns:a16="http://schemas.microsoft.com/office/drawing/2014/main" id="{7E1275D1-814C-584E-8DA6-2EF166F1691A}"/>
              </a:ext>
            </a:extLst>
          </p:cNvPr>
          <p:cNvSpPr txBox="1"/>
          <p:nvPr/>
        </p:nvSpPr>
        <p:spPr>
          <a:xfrm>
            <a:off x="6746321" y="8729833"/>
            <a:ext cx="4521912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 = (examples, sequence_length, features)</a:t>
            </a:r>
          </a:p>
        </p:txBody>
      </p:sp>
    </p:spTree>
    <p:extLst>
      <p:ext uri="{BB962C8B-B14F-4D97-AF65-F5344CB8AC3E}">
        <p14:creationId xmlns:p14="http://schemas.microsoft.com/office/powerpoint/2010/main" val="213231202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ur filter maps are sometimes very large, so we make them smaller using pooling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0251948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Filter maps are sometimes very large. We typically try to reduce dimensions towards deeper layers. Reducing dimensionality helps</a:t>
            </a:r>
          </a:p>
          <a:p>
            <a:r>
              <a:rPr lang="en-US" dirty="0"/>
              <a:t>… limit the amount of computation</a:t>
            </a:r>
          </a:p>
          <a:p>
            <a:r>
              <a:rPr lang="en-US" dirty="0"/>
              <a:t>… increase performance of the network by picking only</a:t>
            </a:r>
            <a:endParaRPr dirty="0"/>
          </a:p>
        </p:txBody>
      </p:sp>
      <p:sp>
        <p:nvSpPr>
          <p:cNvPr id="262" name="CN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CNNs</a:t>
            </a:r>
          </a:p>
        </p:txBody>
      </p:sp>
      <p:sp>
        <p:nvSpPr>
          <p:cNvPr id="263" name="Pooling layers"/>
          <p:cNvSpPr txBox="1"/>
          <p:nvPr/>
        </p:nvSpPr>
        <p:spPr>
          <a:xfrm>
            <a:off x="2959772" y="1782217"/>
            <a:ext cx="708527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lang="en-US" dirty="0"/>
              <a:t>Reducing dimensions of activation maps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80277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ur filter maps are sometimes very large, so we make them smaller using pooling.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We’ve seen: </a:t>
            </a:r>
            <a:r>
              <a:rPr lang="en-US" b="1" dirty="0"/>
              <a:t>stride</a:t>
            </a:r>
            <a:r>
              <a:rPr lang="en-US" dirty="0"/>
              <a:t> &gt; 1 reduces dimensions </a:t>
            </a:r>
          </a:p>
          <a:p>
            <a:pPr lvl="1"/>
            <a:r>
              <a:rPr lang="en-US" dirty="0"/>
              <a:t>E.g. stride = 2 approximately halves the size)</a:t>
            </a:r>
          </a:p>
          <a:p>
            <a:r>
              <a:rPr lang="en-US" dirty="0"/>
              <a:t>Another way is to use</a:t>
            </a:r>
            <a:r>
              <a:rPr dirty="0"/>
              <a:t> </a:t>
            </a:r>
            <a:r>
              <a:rPr b="1" dirty="0"/>
              <a:t>pooling</a:t>
            </a:r>
            <a:r>
              <a:rPr dirty="0"/>
              <a:t>.</a:t>
            </a:r>
          </a:p>
          <a:p>
            <a:pPr lvl="1"/>
            <a:r>
              <a:rPr lang="en-US" dirty="0"/>
              <a:t>E.g. </a:t>
            </a:r>
            <a:r>
              <a:rPr b="1" dirty="0"/>
              <a:t>Max pooling</a:t>
            </a:r>
            <a:r>
              <a:rPr dirty="0"/>
              <a:t>, take the max.</a:t>
            </a:r>
          </a:p>
          <a:p>
            <a:pPr lvl="1"/>
            <a:r>
              <a:rPr lang="en-US" dirty="0"/>
              <a:t>E.g. </a:t>
            </a:r>
            <a:r>
              <a:rPr b="1" dirty="0"/>
              <a:t>Average pooling</a:t>
            </a:r>
            <a:r>
              <a:rPr dirty="0"/>
              <a:t>, take the average.</a:t>
            </a:r>
          </a:p>
          <a:p>
            <a:pPr lvl="1"/>
            <a:r>
              <a:rPr lang="en-US" dirty="0"/>
              <a:t>Pooling is a</a:t>
            </a:r>
            <a:r>
              <a:rPr dirty="0"/>
              <a:t>pplied after convolutions</a:t>
            </a:r>
          </a:p>
        </p:txBody>
      </p:sp>
      <p:sp>
        <p:nvSpPr>
          <p:cNvPr id="261" name="Source: http://deeplearning.net/software/theano_versions/dev/tutorial/conv_arithmetic.html"/>
          <p:cNvSpPr txBox="1"/>
          <p:nvPr/>
        </p:nvSpPr>
        <p:spPr>
          <a:xfrm>
            <a:off x="3147313" y="9231288"/>
            <a:ext cx="9021573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Source: http://deeplearning.net/software/theano_versions/dev/tutorial/conv_arithmetic.html</a:t>
            </a:r>
          </a:p>
        </p:txBody>
      </p:sp>
      <p:sp>
        <p:nvSpPr>
          <p:cNvPr id="262" name="CN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CNNs</a:t>
            </a:r>
          </a:p>
        </p:txBody>
      </p:sp>
      <p:sp>
        <p:nvSpPr>
          <p:cNvPr id="263" name="Pooling layers"/>
          <p:cNvSpPr txBox="1"/>
          <p:nvPr/>
        </p:nvSpPr>
        <p:spPr>
          <a:xfrm>
            <a:off x="2959772" y="1782217"/>
            <a:ext cx="708527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lang="en-US" dirty="0"/>
              <a:t>Reducing dimensions of activation maps</a:t>
            </a:r>
            <a:endParaRPr dirty="0"/>
          </a:p>
        </p:txBody>
      </p:sp>
      <p:pic>
        <p:nvPicPr>
          <p:cNvPr id="264" name="pool.jpeg" descr="poo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606" y="4766347"/>
            <a:ext cx="3537206" cy="2793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maxpool.jpeg" descr="maxpoo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723" y="2418249"/>
            <a:ext cx="4871461" cy="2277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By chaining different combinations of them we can create Convolutional Neural Networks (CNNs)."/>
          <p:cNvSpPr txBox="1">
            <a:spLocks noGrp="1"/>
          </p:cNvSpPr>
          <p:nvPr>
            <p:ph type="body" sz="quarter" idx="1"/>
          </p:nvPr>
        </p:nvSpPr>
        <p:spPr>
          <a:xfrm>
            <a:off x="952500" y="1975402"/>
            <a:ext cx="10666476" cy="392488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spcBef>
                <a:spcPts val="2000"/>
              </a:spcBef>
            </a:pPr>
            <a:r>
              <a:rPr lang="en-US" dirty="0"/>
              <a:t>We create a CNN by chaining together convolutional layers</a:t>
            </a:r>
          </a:p>
          <a:p>
            <a:pPr>
              <a:spcBef>
                <a:spcPts val="2000"/>
              </a:spcBef>
            </a:pPr>
            <a:r>
              <a:rPr lang="en-US" dirty="0"/>
              <a:t>Typically, the dimensionality reduces the deeper we go</a:t>
            </a:r>
          </a:p>
          <a:p>
            <a:pPr>
              <a:spcBef>
                <a:spcPts val="2000"/>
              </a:spcBef>
            </a:pPr>
            <a:r>
              <a:rPr lang="en-US" dirty="0"/>
              <a:t>Typically, the number of filters increases, the deeper we go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Limited number of low-level features, e.g. horizontal/vertical/diagonal lines (detected in first layers)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Many possible high-level features (all kinds of circular / rectangular shapes,  pyramids, cones)</a:t>
            </a:r>
          </a:p>
          <a:p>
            <a:pPr>
              <a:spcBef>
                <a:spcPts val="2000"/>
              </a:spcBef>
            </a:pPr>
            <a:r>
              <a:rPr lang="en-US" dirty="0"/>
              <a:t>Typically end with one or more dense layers that ‘take the decision’ (e.g. ‘I detect 2 wheels and a person: classify this as a bike’).</a:t>
            </a:r>
            <a:endParaRPr dirty="0"/>
          </a:p>
        </p:txBody>
      </p:sp>
      <p:sp>
        <p:nvSpPr>
          <p:cNvPr id="268" name="Source: https://www.jeremyjordan.me/convnet-architectures/"/>
          <p:cNvSpPr txBox="1"/>
          <p:nvPr/>
        </p:nvSpPr>
        <p:spPr>
          <a:xfrm>
            <a:off x="3534552" y="9327194"/>
            <a:ext cx="5735544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0" dirty="0"/>
              <a:t>Source: https://</a:t>
            </a:r>
            <a:r>
              <a:rPr b="0" dirty="0" err="1"/>
              <a:t>www.jeremyjordan.me</a:t>
            </a:r>
            <a:r>
              <a:rPr b="0" dirty="0"/>
              <a:t>/convnet-architectures/</a:t>
            </a:r>
          </a:p>
        </p:txBody>
      </p:sp>
      <p:sp>
        <p:nvSpPr>
          <p:cNvPr id="269" name="CNNs"/>
          <p:cNvSpPr txBox="1"/>
          <p:nvPr/>
        </p:nvSpPr>
        <p:spPr>
          <a:xfrm>
            <a:off x="952500" y="-343364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CNNs</a:t>
            </a:r>
          </a:p>
        </p:txBody>
      </p:sp>
      <p:sp>
        <p:nvSpPr>
          <p:cNvPr id="270" name="Architectures - AlexNet"/>
          <p:cNvSpPr txBox="1"/>
          <p:nvPr/>
        </p:nvSpPr>
        <p:spPr>
          <a:xfrm>
            <a:off x="4958711" y="1184853"/>
            <a:ext cx="308738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lang="en-US" dirty="0"/>
              <a:t>CNN architecture</a:t>
            </a:r>
            <a:endParaRPr dirty="0"/>
          </a:p>
        </p:txBody>
      </p:sp>
      <p:pic>
        <p:nvPicPr>
          <p:cNvPr id="271" name="alexnet.png" descr="alex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6241497"/>
            <a:ext cx="10795000" cy="30734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ource: https://www.jeremyjordan.me/convnet-architectures/">
            <a:extLst>
              <a:ext uri="{FF2B5EF4-FFF2-40B4-BE49-F238E27FC236}">
                <a16:creationId xmlns:a16="http://schemas.microsoft.com/office/drawing/2014/main" id="{8E266696-911F-E142-A43B-2516E4F9B3BF}"/>
              </a:ext>
            </a:extLst>
          </p:cNvPr>
          <p:cNvSpPr txBox="1"/>
          <p:nvPr/>
        </p:nvSpPr>
        <p:spPr>
          <a:xfrm>
            <a:off x="5302552" y="6224510"/>
            <a:ext cx="2399696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AlexNet</a:t>
            </a:r>
            <a:r>
              <a:rPr lang="en-US" dirty="0"/>
              <a:t>, a famous CNN</a:t>
            </a:r>
            <a:endParaRPr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Body"/>
          <p:cNvSpPr txBox="1">
            <a:spLocks noGrp="1"/>
          </p:cNvSpPr>
          <p:nvPr>
            <p:ph type="body" sz="quarter" idx="1"/>
          </p:nvPr>
        </p:nvSpPr>
        <p:spPr>
          <a:xfrm>
            <a:off x="952500" y="2590800"/>
            <a:ext cx="5511800" cy="54813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4" name="Source: https://arxiv.org/abs/1512.03385"/>
          <p:cNvSpPr txBox="1"/>
          <p:nvPr/>
        </p:nvSpPr>
        <p:spPr>
          <a:xfrm>
            <a:off x="5649823" y="9231288"/>
            <a:ext cx="4016554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Source: https://arxiv.org/abs/1512.03385</a:t>
            </a:r>
          </a:p>
        </p:txBody>
      </p:sp>
      <p:sp>
        <p:nvSpPr>
          <p:cNvPr id="275" name="CNNs"/>
          <p:cNvSpPr txBox="1"/>
          <p:nvPr/>
        </p:nvSpPr>
        <p:spPr>
          <a:xfrm>
            <a:off x="4051300" y="825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CNNs</a:t>
            </a:r>
          </a:p>
        </p:txBody>
      </p:sp>
      <p:sp>
        <p:nvSpPr>
          <p:cNvPr id="276" name="Architectures - ResNet (2015)"/>
          <p:cNvSpPr txBox="1"/>
          <p:nvPr/>
        </p:nvSpPr>
        <p:spPr>
          <a:xfrm>
            <a:off x="7038784" y="2361779"/>
            <a:ext cx="512483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Architectures - ResNet (2015)</a:t>
            </a:r>
          </a:p>
        </p:txBody>
      </p:sp>
      <p:pic>
        <p:nvPicPr>
          <p:cNvPr id="277" name="resnet.jpg" descr="res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68" y="916872"/>
            <a:ext cx="3773118" cy="8667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ould we develop these architectures ourselves?…"/>
          <p:cNvSpPr txBox="1">
            <a:spLocks noGrp="1"/>
          </p:cNvSpPr>
          <p:nvPr>
            <p:ph type="body" sz="quarter" idx="1"/>
          </p:nvPr>
        </p:nvSpPr>
        <p:spPr>
          <a:xfrm>
            <a:off x="952500" y="2590800"/>
            <a:ext cx="11099800" cy="2575149"/>
          </a:xfrm>
          <a:prstGeom prst="rect">
            <a:avLst/>
          </a:prstGeom>
        </p:spPr>
        <p:txBody>
          <a:bodyPr/>
          <a:lstStyle/>
          <a:p>
            <a:pPr marL="0" indent="0" defTabSz="572516">
              <a:spcBef>
                <a:spcPts val="3100"/>
              </a:spcBef>
              <a:buNone/>
              <a:defRPr sz="2744"/>
            </a:pPr>
            <a:r>
              <a:rPr dirty="0"/>
              <a:t>Should we develop these architectures ourselves?</a:t>
            </a:r>
          </a:p>
          <a:p>
            <a:pPr marL="336042" indent="-336042" defTabSz="572516">
              <a:spcBef>
                <a:spcPts val="3100"/>
              </a:spcBef>
              <a:defRPr sz="2744"/>
            </a:pPr>
            <a:r>
              <a:rPr lang="en-US" dirty="0"/>
              <a:t>Typically</a:t>
            </a:r>
            <a:r>
              <a:rPr dirty="0"/>
              <a:t>, we </a:t>
            </a:r>
            <a:r>
              <a:rPr lang="en-US" dirty="0"/>
              <a:t>use well-known architectures that we know work well</a:t>
            </a:r>
            <a:endParaRPr dirty="0"/>
          </a:p>
          <a:p>
            <a:pPr marL="336042" indent="-336042" defTabSz="572516">
              <a:spcBef>
                <a:spcPts val="3100"/>
              </a:spcBef>
              <a:defRPr sz="2744"/>
            </a:pPr>
            <a:r>
              <a:rPr lang="en-US" dirty="0"/>
              <a:t>We might adapt those architectures to tune to our problem</a:t>
            </a:r>
            <a:endParaRPr dirty="0"/>
          </a:p>
        </p:txBody>
      </p:sp>
      <p:sp>
        <p:nvSpPr>
          <p:cNvPr id="281" name="CN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CNNs</a:t>
            </a:r>
          </a:p>
        </p:txBody>
      </p:sp>
      <p:sp>
        <p:nvSpPr>
          <p:cNvPr id="282" name="Pretrained"/>
          <p:cNvSpPr txBox="1"/>
          <p:nvPr/>
        </p:nvSpPr>
        <p:spPr>
          <a:xfrm>
            <a:off x="4424111" y="1782217"/>
            <a:ext cx="415658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rPr lang="en-US" dirty="0"/>
              <a:t>Designing architectures</a:t>
            </a:r>
            <a:endParaRPr dirty="0"/>
          </a:p>
        </p:txBody>
      </p:sp>
      <p:sp>
        <p:nvSpPr>
          <p:cNvPr id="7" name="Source: https://www.jeremyjordan.me/convnet-architectures/">
            <a:extLst>
              <a:ext uri="{FF2B5EF4-FFF2-40B4-BE49-F238E27FC236}">
                <a16:creationId xmlns:a16="http://schemas.microsoft.com/office/drawing/2014/main" id="{C5C6E09D-8C14-A348-8250-127970D95D04}"/>
              </a:ext>
            </a:extLst>
          </p:cNvPr>
          <p:cNvSpPr txBox="1"/>
          <p:nvPr/>
        </p:nvSpPr>
        <p:spPr>
          <a:xfrm>
            <a:off x="3534552" y="9327194"/>
            <a:ext cx="5735544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0" dirty="0"/>
              <a:t>Source: https://</a:t>
            </a:r>
            <a:r>
              <a:rPr b="0" dirty="0" err="1"/>
              <a:t>www.jeremyjordan.me</a:t>
            </a:r>
            <a:r>
              <a:rPr b="0" dirty="0"/>
              <a:t>/convnet-architectures/</a:t>
            </a:r>
          </a:p>
        </p:txBody>
      </p:sp>
      <p:pic>
        <p:nvPicPr>
          <p:cNvPr id="8" name="alexnet.png" descr="alexnet.png">
            <a:extLst>
              <a:ext uri="{FF2B5EF4-FFF2-40B4-BE49-F238E27FC236}">
                <a16:creationId xmlns:a16="http://schemas.microsoft.com/office/drawing/2014/main" id="{4B1A2CDC-8BA2-F94B-83A1-005F6343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6241497"/>
            <a:ext cx="10795000" cy="30734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ource: https://www.jeremyjordan.me/convnet-architectures/">
            <a:extLst>
              <a:ext uri="{FF2B5EF4-FFF2-40B4-BE49-F238E27FC236}">
                <a16:creationId xmlns:a16="http://schemas.microsoft.com/office/drawing/2014/main" id="{CBF1A3BD-D4AB-E54B-A3F1-B4AA3DEDA6BF}"/>
              </a:ext>
            </a:extLst>
          </p:cNvPr>
          <p:cNvSpPr txBox="1"/>
          <p:nvPr/>
        </p:nvSpPr>
        <p:spPr>
          <a:xfrm>
            <a:off x="5302552" y="6224510"/>
            <a:ext cx="2399696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AlexNet</a:t>
            </a:r>
            <a:r>
              <a:rPr lang="en-US" dirty="0"/>
              <a:t>, a famous CNN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5318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ould we develop these architectures ourselves?…"/>
          <p:cNvSpPr txBox="1">
            <a:spLocks noGrp="1"/>
          </p:cNvSpPr>
          <p:nvPr>
            <p:ph type="body" sz="quarter" idx="1"/>
          </p:nvPr>
        </p:nvSpPr>
        <p:spPr>
          <a:xfrm>
            <a:off x="952500" y="2590800"/>
            <a:ext cx="11324844" cy="343828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defTabSz="572516">
              <a:spcBef>
                <a:spcPts val="3100"/>
              </a:spcBef>
              <a:buNone/>
              <a:defRPr sz="2744"/>
            </a:pPr>
            <a:r>
              <a:rPr lang="en-US" dirty="0"/>
              <a:t>Training times can be long, especially for complex architectures</a:t>
            </a:r>
          </a:p>
          <a:p>
            <a:pPr marL="336042" indent="-336042" defTabSz="572516">
              <a:spcBef>
                <a:spcPts val="3100"/>
              </a:spcBef>
              <a:defRPr sz="2744"/>
            </a:pPr>
            <a:r>
              <a:rPr lang="en-US" dirty="0"/>
              <a:t>First layers encode low-level features (e.g. lines)</a:t>
            </a:r>
          </a:p>
          <a:p>
            <a:pPr marL="336042" indent="-336042" defTabSz="572516">
              <a:spcBef>
                <a:spcPts val="3100"/>
              </a:spcBef>
              <a:defRPr sz="2744"/>
            </a:pPr>
            <a:r>
              <a:rPr lang="en-US" dirty="0"/>
              <a:t>Images of plants probably have similar low level features as images of animals, but different high level features.</a:t>
            </a:r>
          </a:p>
          <a:p>
            <a:pPr marL="336042" indent="-336042" defTabSz="572516">
              <a:spcBef>
                <a:spcPts val="3100"/>
              </a:spcBef>
              <a:defRPr sz="2744"/>
            </a:pPr>
            <a:r>
              <a:rPr lang="en-US" dirty="0"/>
              <a:t>We can reuse the first layers of a CNN that was already trained on another dataset</a:t>
            </a:r>
            <a:endParaRPr dirty="0"/>
          </a:p>
          <a:p>
            <a:pPr marL="336042" indent="-336042" defTabSz="572516">
              <a:spcBef>
                <a:spcPts val="3100"/>
              </a:spcBef>
              <a:defRPr sz="2744"/>
            </a:pPr>
            <a:r>
              <a:rPr dirty="0"/>
              <a:t>This is called </a:t>
            </a:r>
            <a:r>
              <a:rPr b="1" dirty="0"/>
              <a:t>transfer learning</a:t>
            </a:r>
            <a:r>
              <a:rPr dirty="0"/>
              <a:t>.</a:t>
            </a:r>
          </a:p>
        </p:txBody>
      </p:sp>
      <p:sp>
        <p:nvSpPr>
          <p:cNvPr id="281" name="CNNs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CNNs</a:t>
            </a:r>
          </a:p>
        </p:txBody>
      </p:sp>
      <p:sp>
        <p:nvSpPr>
          <p:cNvPr id="282" name="Pretrained"/>
          <p:cNvSpPr txBox="1"/>
          <p:nvPr/>
        </p:nvSpPr>
        <p:spPr>
          <a:xfrm>
            <a:off x="5570283" y="1790279"/>
            <a:ext cx="1864234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Pretrained</a:t>
            </a:r>
          </a:p>
        </p:txBody>
      </p:sp>
      <p:sp>
        <p:nvSpPr>
          <p:cNvPr id="7" name="Source: https://www.jeremyjordan.me/convnet-architectures/">
            <a:extLst>
              <a:ext uri="{FF2B5EF4-FFF2-40B4-BE49-F238E27FC236}">
                <a16:creationId xmlns:a16="http://schemas.microsoft.com/office/drawing/2014/main" id="{FE5C8B32-102C-2141-A5FC-0CCCEB53920F}"/>
              </a:ext>
            </a:extLst>
          </p:cNvPr>
          <p:cNvSpPr txBox="1"/>
          <p:nvPr/>
        </p:nvSpPr>
        <p:spPr>
          <a:xfrm>
            <a:off x="3534552" y="9327194"/>
            <a:ext cx="5735544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0" dirty="0"/>
              <a:t>Source: https://</a:t>
            </a:r>
            <a:r>
              <a:rPr b="0" dirty="0" err="1"/>
              <a:t>www.jeremyjordan.me</a:t>
            </a:r>
            <a:r>
              <a:rPr b="0" dirty="0"/>
              <a:t>/convnet-architectures/</a:t>
            </a:r>
          </a:p>
        </p:txBody>
      </p:sp>
      <p:pic>
        <p:nvPicPr>
          <p:cNvPr id="8" name="alexnet.png" descr="alexnet.png">
            <a:extLst>
              <a:ext uri="{FF2B5EF4-FFF2-40B4-BE49-F238E27FC236}">
                <a16:creationId xmlns:a16="http://schemas.microsoft.com/office/drawing/2014/main" id="{B04A5C14-565B-1B43-A282-512B5948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6241497"/>
            <a:ext cx="10795000" cy="307340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ource: https://www.jeremyjordan.me/convnet-architectures/">
            <a:extLst>
              <a:ext uri="{FF2B5EF4-FFF2-40B4-BE49-F238E27FC236}">
                <a16:creationId xmlns:a16="http://schemas.microsoft.com/office/drawing/2014/main" id="{D1149A5F-B092-7A4D-91B2-848CC2B1BBCD}"/>
              </a:ext>
            </a:extLst>
          </p:cNvPr>
          <p:cNvSpPr txBox="1"/>
          <p:nvPr/>
        </p:nvSpPr>
        <p:spPr>
          <a:xfrm>
            <a:off x="5302552" y="6224510"/>
            <a:ext cx="2399696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err="1"/>
              <a:t>AlexNet</a:t>
            </a:r>
            <a:r>
              <a:rPr lang="en-US" dirty="0"/>
              <a:t>, a famous CNN</a:t>
            </a:r>
            <a:endParaRPr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Bod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0" name="freeze_weights.png" descr="freeze_weigh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19" y="2381305"/>
            <a:ext cx="10430762" cy="670549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ransfer learning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Transfer learning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Body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4" name="transfer_learning.png" descr="transfer_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8" y="2811660"/>
            <a:ext cx="12192001" cy="557530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Transfer learning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Transfer learning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We need to download the network and weights, which can be large (still 1000 times faster than training ourselves).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462689"/>
          </a:xfrm>
          <a:prstGeom prst="rect">
            <a:avLst/>
          </a:prstGeom>
        </p:spPr>
        <p:txBody>
          <a:bodyPr/>
          <a:lstStyle/>
          <a:p>
            <a:r>
              <a:t>We need to </a:t>
            </a:r>
            <a:r>
              <a:rPr b="1"/>
              <a:t>download</a:t>
            </a:r>
            <a:r>
              <a:t> the network and weights, which can be large (still 1000 times faster than training ourselves).</a:t>
            </a:r>
          </a:p>
          <a:p>
            <a:r>
              <a:t>We use a </a:t>
            </a:r>
            <a:r>
              <a:rPr b="1"/>
              <a:t>smaller learning rate</a:t>
            </a:r>
            <a:r>
              <a:t>.</a:t>
            </a:r>
          </a:p>
          <a:p>
            <a:r>
              <a:t>To increase speed, many people preprocess the input through the static network and </a:t>
            </a:r>
            <a:r>
              <a:rPr b="1"/>
              <a:t>save the representations to disk</a:t>
            </a:r>
            <a:r>
              <a:t> and then train a new network separately.</a:t>
            </a:r>
          </a:p>
        </p:txBody>
      </p:sp>
      <p:sp>
        <p:nvSpPr>
          <p:cNvPr id="299" name="Transfer learning"/>
          <p:cNvSpPr txBox="1"/>
          <p:nvPr/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0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Transfer learning</a:t>
            </a:r>
          </a:p>
        </p:txBody>
      </p:sp>
      <p:sp>
        <p:nvSpPr>
          <p:cNvPr id="300" name="Caveats"/>
          <p:cNvSpPr txBox="1"/>
          <p:nvPr/>
        </p:nvSpPr>
        <p:spPr>
          <a:xfrm>
            <a:off x="5750306" y="1790279"/>
            <a:ext cx="1504189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0"/>
            </a:lvl1pPr>
          </a:lstStyle>
          <a:p>
            <a:r>
              <a:t>Caveats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Hands-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31837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Hands-on</a:t>
            </a:r>
          </a:p>
        </p:txBody>
      </p:sp>
      <p:sp>
        <p:nvSpPr>
          <p:cNvPr id="303" name="Go to https://dba.projects.sda.surfsara.nl/…"/>
          <p:cNvSpPr txBox="1">
            <a:spLocks noGrp="1"/>
          </p:cNvSpPr>
          <p:nvPr>
            <p:ph type="body" sz="half" idx="1"/>
          </p:nvPr>
        </p:nvSpPr>
        <p:spPr>
          <a:xfrm>
            <a:off x="952500" y="5291948"/>
            <a:ext cx="11099800" cy="3585352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https://jupyter.lisa.surfsara.nl:8000</a:t>
            </a:r>
            <a:r>
              <a:rPr lang="en-US" dirty="0"/>
              <a:t> </a:t>
            </a:r>
          </a:p>
          <a:p>
            <a:pPr marL="0" indent="0" algn="ctr">
              <a:buSzTx/>
              <a:buNone/>
            </a:pPr>
            <a:r>
              <a:rPr lang="en-US" dirty="0"/>
              <a:t>or </a:t>
            </a:r>
            <a:r>
              <a:rPr lang="en-US" u="sng" dirty="0">
                <a:hlinkClick r:id="rId3"/>
              </a:rPr>
              <a:t>https://dba.projects.sda.surfsara.nl/</a:t>
            </a:r>
          </a:p>
          <a:p>
            <a:pPr marL="0" indent="0" algn="ctr">
              <a:buSzTx/>
              <a:buNone/>
            </a:pPr>
            <a:r>
              <a:rPr dirty="0"/>
              <a:t>Notebook: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06b-cnns-transfer.ipynb</a:t>
            </a:r>
          </a:p>
          <a:p>
            <a:pPr marL="0" indent="0" algn="ctr">
              <a:buSzTx/>
              <a:buNone/>
              <a:defRPr b="1"/>
            </a:pPr>
            <a:r>
              <a:rPr lang="en-US" dirty="0"/>
              <a:t>17:30-18:00</a:t>
            </a:r>
            <a:endParaRPr dirty="0"/>
          </a:p>
        </p:txBody>
      </p:sp>
      <p:pic>
        <p:nvPicPr>
          <p:cNvPr id="304" name="jupyter.png" descr="jupy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289" y="1827392"/>
            <a:ext cx="2768223" cy="3209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ap / 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Recap </a:t>
            </a:r>
            <a:r>
              <a:rPr lang="en-US" dirty="0"/>
              <a:t>RNNs</a:t>
            </a:r>
            <a:endParaRPr dirty="0"/>
          </a:p>
        </p:txBody>
      </p:sp>
      <p:sp>
        <p:nvSpPr>
          <p:cNvPr id="148" name="Training RNNs is hard…"/>
          <p:cNvSpPr txBox="1">
            <a:spLocks noGrp="1"/>
          </p:cNvSpPr>
          <p:nvPr>
            <p:ph type="body" sz="quarter" idx="1"/>
          </p:nvPr>
        </p:nvSpPr>
        <p:spPr>
          <a:xfrm>
            <a:off x="1272977" y="2542032"/>
            <a:ext cx="11099800" cy="6467856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Applications</a:t>
            </a:r>
          </a:p>
          <a:p>
            <a:r>
              <a:rPr lang="en-US" dirty="0"/>
              <a:t>Many-to-one, e.g. predict next word</a:t>
            </a:r>
          </a:p>
          <a:p>
            <a:r>
              <a:rPr lang="en-US" dirty="0"/>
              <a:t>Many-to-many, e.g. machine translation</a:t>
            </a:r>
          </a:p>
          <a:p>
            <a:r>
              <a:rPr lang="en-US" dirty="0"/>
              <a:t>One-to-many, e.g. automatic image captioning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Many-to-one can also be done iteratively!</a:t>
            </a:r>
          </a:p>
          <a:p>
            <a:pPr lvl="1"/>
            <a:r>
              <a:rPr lang="en-US" dirty="0"/>
              <a:t>The</a:t>
            </a:r>
          </a:p>
          <a:p>
            <a:pPr lvl="1"/>
            <a:r>
              <a:rPr lang="en-US" dirty="0"/>
              <a:t>The cat</a:t>
            </a:r>
          </a:p>
          <a:p>
            <a:pPr lvl="1"/>
            <a:r>
              <a:rPr lang="en-US" dirty="0"/>
              <a:t>The cat is</a:t>
            </a:r>
          </a:p>
          <a:p>
            <a:pPr lvl="1"/>
            <a:r>
              <a:rPr lang="en-US" dirty="0"/>
              <a:t>The cat is sitting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40291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ow to mode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Simple RNN</a:t>
            </a:r>
            <a:endParaRPr dirty="0"/>
          </a:p>
        </p:txBody>
      </p:sp>
      <p:sp>
        <p:nvSpPr>
          <p:cNvPr id="444" name="A more clever approach is to use the same, smaller, network for each element in the sequence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41730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U, V, W are the weight matrices</a:t>
            </a:r>
          </a:p>
          <a:p>
            <a:r>
              <a:rPr lang="en-US" dirty="0"/>
              <a:t>Weights are reused!</a:t>
            </a:r>
          </a:p>
        </p:txBody>
      </p:sp>
      <p:pic>
        <p:nvPicPr>
          <p:cNvPr id="3074" name="Picture 2" descr="Unfolded basic recurrent neural netwo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8" t="8620" r="6614" b="14921"/>
          <a:stretch/>
        </p:blipFill>
        <p:spPr bwMode="auto">
          <a:xfrm>
            <a:off x="2197099" y="4394200"/>
            <a:ext cx="9410701" cy="46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75200" y="3962400"/>
            <a:ext cx="2641600" cy="532130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8632" y="4152900"/>
            <a:ext cx="115736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RNN </a:t>
            </a:r>
            <a:r>
              <a:rPr kumimoji="0" lang="nl-NL" sz="20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cell</a:t>
            </a:r>
            <a:endParaRPr kumimoji="0" lang="nl-NL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84217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ow to model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Simple RNN</a:t>
            </a:r>
            <a:endParaRPr dirty="0"/>
          </a:p>
        </p:txBody>
      </p:sp>
      <p:sp>
        <p:nvSpPr>
          <p:cNvPr id="444" name="A more clever approach is to use the same, smaller, network for each element in the sequence.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11417300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Another way to look at it…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F89495-DDE1-464F-85CD-45C268B846C8}"/>
              </a:ext>
            </a:extLst>
          </p:cNvPr>
          <p:cNvGrpSpPr/>
          <p:nvPr/>
        </p:nvGrpSpPr>
        <p:grpSpPr>
          <a:xfrm>
            <a:off x="461264" y="6720184"/>
            <a:ext cx="1683994" cy="566735"/>
            <a:chOff x="635000" y="6484514"/>
            <a:chExt cx="1683994" cy="5667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F3A7871-9DD6-CE45-A7BC-2D0618318F47}"/>
                </a:ext>
              </a:extLst>
            </p:cNvPr>
            <p:cNvSpPr/>
            <p:nvPr/>
          </p:nvSpPr>
          <p:spPr>
            <a:xfrm>
              <a:off x="1246703" y="6581054"/>
              <a:ext cx="392736" cy="39273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247C41-48DA-6546-BAE6-B55EE43BC4BD}"/>
                </a:ext>
              </a:extLst>
            </p:cNvPr>
            <p:cNvSpPr/>
            <p:nvPr/>
          </p:nvSpPr>
          <p:spPr>
            <a:xfrm>
              <a:off x="1794568" y="6571513"/>
              <a:ext cx="392736" cy="39273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7FF693-D831-1342-B31D-6A83BF726284}"/>
                </a:ext>
              </a:extLst>
            </p:cNvPr>
            <p:cNvSpPr txBox="1"/>
            <p:nvPr/>
          </p:nvSpPr>
          <p:spPr>
            <a:xfrm>
              <a:off x="713390" y="6581054"/>
              <a:ext cx="403958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dirty="0"/>
                <a:t>h</a:t>
              </a:r>
              <a:r>
                <a:rPr kumimoji="0" lang="nl-NL" sz="1600" b="1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t-1</a:t>
              </a:r>
              <a:endPara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F18CC7-7ECE-7C42-965E-5BF828045C42}"/>
                </a:ext>
              </a:extLst>
            </p:cNvPr>
            <p:cNvSpPr/>
            <p:nvPr/>
          </p:nvSpPr>
          <p:spPr>
            <a:xfrm>
              <a:off x="635000" y="6484514"/>
              <a:ext cx="1683994" cy="56673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BF2709-E617-6C4D-8F38-913C6CFBCAA0}"/>
              </a:ext>
            </a:extLst>
          </p:cNvPr>
          <p:cNvGrpSpPr/>
          <p:nvPr/>
        </p:nvGrpSpPr>
        <p:grpSpPr>
          <a:xfrm>
            <a:off x="4490114" y="8418136"/>
            <a:ext cx="2305561" cy="555000"/>
            <a:chOff x="4316623" y="8418136"/>
            <a:chExt cx="2305561" cy="555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3D0048-DFB8-0749-9FF7-647D39499F35}"/>
                </a:ext>
              </a:extLst>
            </p:cNvPr>
            <p:cNvSpPr/>
            <p:nvPr/>
          </p:nvSpPr>
          <p:spPr>
            <a:xfrm>
              <a:off x="5028859" y="8505111"/>
              <a:ext cx="392736" cy="3927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8AF3A23-6934-1F4A-9159-21FFC9AE8FE8}"/>
                </a:ext>
              </a:extLst>
            </p:cNvPr>
            <p:cNvSpPr/>
            <p:nvPr/>
          </p:nvSpPr>
          <p:spPr>
            <a:xfrm>
              <a:off x="5572136" y="8505080"/>
              <a:ext cx="392736" cy="3927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B27821-1701-AA4F-BE2C-41B5FA4D165D}"/>
                </a:ext>
              </a:extLst>
            </p:cNvPr>
            <p:cNvSpPr/>
            <p:nvPr/>
          </p:nvSpPr>
          <p:spPr>
            <a:xfrm>
              <a:off x="6115413" y="8505080"/>
              <a:ext cx="392736" cy="3927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875FDF-F0D7-3141-812E-80E50C19A3E7}"/>
                </a:ext>
              </a:extLst>
            </p:cNvPr>
            <p:cNvSpPr txBox="1"/>
            <p:nvPr/>
          </p:nvSpPr>
          <p:spPr>
            <a:xfrm>
              <a:off x="4532886" y="8527073"/>
              <a:ext cx="261290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spc="0" normalizeH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r>
                <a:rPr kumimoji="0" lang="nl-NL" sz="1600" b="1" i="0" u="none" strike="noStrike" cap="none" spc="0" normalizeH="0" baseline="-2500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endPara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0F380A-EAE2-6C44-B5DB-4CACBEC1CA74}"/>
                </a:ext>
              </a:extLst>
            </p:cNvPr>
            <p:cNvSpPr/>
            <p:nvPr/>
          </p:nvSpPr>
          <p:spPr>
            <a:xfrm>
              <a:off x="4316623" y="8418136"/>
              <a:ext cx="2305561" cy="5550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C237AC2-0428-C644-BB8C-6B6667AEC75C}"/>
              </a:ext>
            </a:extLst>
          </p:cNvPr>
          <p:cNvSpPr txBox="1"/>
          <p:nvPr/>
        </p:nvSpPr>
        <p:spPr>
          <a:xfrm>
            <a:off x="338162" y="6193571"/>
            <a:ext cx="230351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dirty="0"/>
              <a:t>Memory / </a:t>
            </a:r>
            <a:r>
              <a:rPr lang="nl-NL" dirty="0" err="1"/>
              <a:t>hidden</a:t>
            </a:r>
            <a:r>
              <a:rPr lang="nl-NL" dirty="0"/>
              <a:t> state</a:t>
            </a:r>
            <a:endParaRPr kumimoji="0" lang="nl-NL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B2AEF0-7934-4F4A-92F2-543E5DE6C5AD}"/>
              </a:ext>
            </a:extLst>
          </p:cNvPr>
          <p:cNvSpPr txBox="1"/>
          <p:nvPr/>
        </p:nvSpPr>
        <p:spPr>
          <a:xfrm>
            <a:off x="5406765" y="9179340"/>
            <a:ext cx="6043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dirty="0"/>
              <a:t>Input</a:t>
            </a:r>
            <a:endParaRPr kumimoji="0" lang="nl-NL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79BD3C-A282-DC40-8FF2-EDCAC328F86E}"/>
                  </a:ext>
                </a:extLst>
              </p:cNvPr>
              <p:cNvSpPr txBox="1"/>
              <p:nvPr/>
            </p:nvSpPr>
            <p:spPr>
              <a:xfrm>
                <a:off x="7201473" y="6848144"/>
                <a:ext cx="969753" cy="348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[</m:t>
                      </m:r>
                      <m:sSub>
                        <m:sSubPr>
                          <m:ctrlP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𝒉</m:t>
                          </m:r>
                        </m:e>
                        <m:sub>
                          <m: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𝒕</m:t>
                          </m:r>
                          <m: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−</m:t>
                          </m:r>
                          <m: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sub>
                      </m:sSub>
                      <m:r>
                        <a:rPr kumimoji="0" lang="en-US" sz="16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</m:t>
                      </m:r>
                      <m:sSub>
                        <m:sSubPr>
                          <m:ctrlP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  <m:sub>
                          <m: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𝒕</m:t>
                          </m:r>
                        </m:sub>
                      </m:sSub>
                      <m:r>
                        <a:rPr kumimoji="0" lang="en-US" sz="16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]</m:t>
                      </m:r>
                    </m:oMath>
                  </m:oMathPara>
                </a14:m>
                <a:endParaRPr kumimoji="0" lang="nl-NL" sz="1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79BD3C-A282-DC40-8FF2-EDCAC328F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473" y="6848144"/>
                <a:ext cx="969753" cy="348813"/>
              </a:xfrm>
              <a:prstGeom prst="rect">
                <a:avLst/>
              </a:prstGeom>
              <a:blipFill>
                <a:blip r:embed="rId3"/>
                <a:stretch>
                  <a:fillRect l="-3896" b="-137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9DDA247-A19C-1946-9ABF-23DABD4EB122}"/>
              </a:ext>
            </a:extLst>
          </p:cNvPr>
          <p:cNvGrpSpPr/>
          <p:nvPr/>
        </p:nvGrpSpPr>
        <p:grpSpPr>
          <a:xfrm>
            <a:off x="4301697" y="6735592"/>
            <a:ext cx="2814468" cy="555000"/>
            <a:chOff x="3648173" y="6484514"/>
            <a:chExt cx="2814468" cy="555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984FBC-2D89-864C-968C-DADBD4211C13}"/>
                </a:ext>
              </a:extLst>
            </p:cNvPr>
            <p:cNvSpPr/>
            <p:nvPr/>
          </p:nvSpPr>
          <p:spPr>
            <a:xfrm>
              <a:off x="4869315" y="6571489"/>
              <a:ext cx="392736" cy="3927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85D1976-99E0-3C4A-B759-C8872038A3A0}"/>
                </a:ext>
              </a:extLst>
            </p:cNvPr>
            <p:cNvSpPr/>
            <p:nvPr/>
          </p:nvSpPr>
          <p:spPr>
            <a:xfrm>
              <a:off x="5412592" y="6571458"/>
              <a:ext cx="392736" cy="3927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BA1BC3-C249-CC48-A867-A83C9391C8C4}"/>
                </a:ext>
              </a:extLst>
            </p:cNvPr>
            <p:cNvSpPr/>
            <p:nvPr/>
          </p:nvSpPr>
          <p:spPr>
            <a:xfrm>
              <a:off x="5955869" y="6571458"/>
              <a:ext cx="392736" cy="3927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B54A1F-430A-AE4B-B594-5947709976C7}"/>
                </a:ext>
              </a:extLst>
            </p:cNvPr>
            <p:cNvSpPr/>
            <p:nvPr/>
          </p:nvSpPr>
          <p:spPr>
            <a:xfrm>
              <a:off x="3648173" y="6484514"/>
              <a:ext cx="2814468" cy="5550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A58960A-6D05-694A-9624-4405D59AB36C}"/>
                </a:ext>
              </a:extLst>
            </p:cNvPr>
            <p:cNvSpPr/>
            <p:nvPr/>
          </p:nvSpPr>
          <p:spPr>
            <a:xfrm>
              <a:off x="3777401" y="6580999"/>
              <a:ext cx="392736" cy="39273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B3CAFC2-4593-2B4E-AE8A-1F49AD5C1B2E}"/>
                </a:ext>
              </a:extLst>
            </p:cNvPr>
            <p:cNvSpPr/>
            <p:nvPr/>
          </p:nvSpPr>
          <p:spPr>
            <a:xfrm>
              <a:off x="4325266" y="6571458"/>
              <a:ext cx="392736" cy="39273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A9017C-EB54-4C41-9A8D-6335D8B58098}"/>
              </a:ext>
            </a:extLst>
          </p:cNvPr>
          <p:cNvGrpSpPr/>
          <p:nvPr/>
        </p:nvGrpSpPr>
        <p:grpSpPr>
          <a:xfrm>
            <a:off x="4800897" y="4957020"/>
            <a:ext cx="1683994" cy="566735"/>
            <a:chOff x="635000" y="6484514"/>
            <a:chExt cx="1683994" cy="56673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1EC1413-86FE-344D-8221-2A8FFF4A34E7}"/>
                </a:ext>
              </a:extLst>
            </p:cNvPr>
            <p:cNvSpPr/>
            <p:nvPr/>
          </p:nvSpPr>
          <p:spPr>
            <a:xfrm>
              <a:off x="1246703" y="6581054"/>
              <a:ext cx="392736" cy="39273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561FBF9-0C0F-0E43-8F33-035C40C51961}"/>
                </a:ext>
              </a:extLst>
            </p:cNvPr>
            <p:cNvSpPr/>
            <p:nvPr/>
          </p:nvSpPr>
          <p:spPr>
            <a:xfrm>
              <a:off x="1794568" y="6571513"/>
              <a:ext cx="392736" cy="39273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464006A-43FE-8B44-9503-33A617151499}"/>
                </a:ext>
              </a:extLst>
            </p:cNvPr>
            <p:cNvSpPr txBox="1"/>
            <p:nvPr/>
          </p:nvSpPr>
          <p:spPr>
            <a:xfrm>
              <a:off x="779114" y="6581054"/>
              <a:ext cx="272510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dirty="0" err="1"/>
                <a:t>h</a:t>
              </a:r>
              <a:r>
                <a:rPr kumimoji="0" lang="nl-NL" sz="1600" b="1" i="0" u="none" strike="noStrike" cap="none" spc="0" normalizeH="0" baseline="-2500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endPara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8C0737A-5770-6043-9CAB-795B473C5F23}"/>
                </a:ext>
              </a:extLst>
            </p:cNvPr>
            <p:cNvSpPr/>
            <p:nvPr/>
          </p:nvSpPr>
          <p:spPr>
            <a:xfrm>
              <a:off x="635000" y="6484514"/>
              <a:ext cx="1683994" cy="56673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B20813-D93F-8146-B96B-494F3BC39584}"/>
              </a:ext>
            </a:extLst>
          </p:cNvPr>
          <p:cNvCxnSpPr>
            <a:cxnSpLocks/>
            <a:stCxn id="42" idx="0"/>
            <a:endCxn id="46" idx="3"/>
          </p:cNvCxnSpPr>
          <p:nvPr/>
        </p:nvCxnSpPr>
        <p:spPr>
          <a:xfrm flipV="1">
            <a:off x="4627293" y="5388781"/>
            <a:ext cx="842822" cy="144329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AF2642-ED68-4A48-8D01-7C0334C9DC50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175158" y="5410986"/>
            <a:ext cx="344896" cy="14115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A92B6D-E0BE-D248-8438-3BC34ECD5EF1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175158" y="5392132"/>
            <a:ext cx="844516" cy="143040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4C3E8A-CF7C-454A-A248-80986CB35222}"/>
              </a:ext>
            </a:extLst>
          </p:cNvPr>
          <p:cNvCxnSpPr>
            <a:cxnSpLocks/>
            <a:stCxn id="37" idx="0"/>
            <a:endCxn id="46" idx="4"/>
          </p:cNvCxnSpPr>
          <p:nvPr/>
        </p:nvCxnSpPr>
        <p:spPr>
          <a:xfrm flipH="1" flipV="1">
            <a:off x="5608968" y="5446296"/>
            <a:ext cx="110239" cy="137627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88ED89A-11B3-6D48-9090-E42288504918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5719207" y="5410987"/>
            <a:ext cx="347602" cy="14115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7CA82C9-E539-124D-8B6B-ABF0D62F0102}"/>
              </a:ext>
            </a:extLst>
          </p:cNvPr>
          <p:cNvCxnSpPr>
            <a:cxnSpLocks/>
            <a:stCxn id="42" idx="0"/>
            <a:endCxn id="47" idx="3"/>
          </p:cNvCxnSpPr>
          <p:nvPr/>
        </p:nvCxnSpPr>
        <p:spPr>
          <a:xfrm flipV="1">
            <a:off x="4627293" y="5379240"/>
            <a:ext cx="1390687" cy="14528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1E046253-FEDD-1743-998F-8CF886FC94FD}"/>
              </a:ext>
            </a:extLst>
          </p:cNvPr>
          <p:cNvCxnSpPr>
            <a:stCxn id="38" idx="0"/>
            <a:endCxn id="46" idx="5"/>
          </p:cNvCxnSpPr>
          <p:nvPr/>
        </p:nvCxnSpPr>
        <p:spPr>
          <a:xfrm flipH="1" flipV="1">
            <a:off x="5680309" y="5420412"/>
            <a:ext cx="582175" cy="14021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F63E96D3-57CD-E34B-8F6B-EFE31F3B412A}"/>
              </a:ext>
            </a:extLst>
          </p:cNvPr>
          <p:cNvCxnSpPr>
            <a:stCxn id="38" idx="0"/>
            <a:endCxn id="47" idx="4"/>
          </p:cNvCxnSpPr>
          <p:nvPr/>
        </p:nvCxnSpPr>
        <p:spPr>
          <a:xfrm flipH="1" flipV="1">
            <a:off x="6151650" y="5420412"/>
            <a:ext cx="110834" cy="14021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7DCA824A-4A13-0947-8C0C-9EF690315D12}"/>
              </a:ext>
            </a:extLst>
          </p:cNvPr>
          <p:cNvCxnSpPr>
            <a:endCxn id="46" idx="5"/>
          </p:cNvCxnSpPr>
          <p:nvPr/>
        </p:nvCxnSpPr>
        <p:spPr>
          <a:xfrm flipH="1" flipV="1">
            <a:off x="5708590" y="5429839"/>
            <a:ext cx="1093509" cy="136688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484AF8EA-0DF9-7746-B803-B4A39FD09F65}"/>
              </a:ext>
            </a:extLst>
          </p:cNvPr>
          <p:cNvCxnSpPr>
            <a:endCxn id="47" idx="4"/>
          </p:cNvCxnSpPr>
          <p:nvPr/>
        </p:nvCxnSpPr>
        <p:spPr>
          <a:xfrm flipH="1" flipV="1">
            <a:off x="6217637" y="5420412"/>
            <a:ext cx="593889" cy="136688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D7CADFA4-8E40-BF47-A120-3515F64BD213}"/>
                  </a:ext>
                </a:extLst>
              </p:cNvPr>
              <p:cNvSpPr txBox="1"/>
              <p:nvPr/>
            </p:nvSpPr>
            <p:spPr>
              <a:xfrm>
                <a:off x="6710825" y="5864043"/>
                <a:ext cx="698396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𝑽</m:t>
                          </m:r>
                          <m:r>
                            <a:rPr kumimoji="0" lang="en-US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</m:t>
                          </m:r>
                          <m:r>
                            <a:rPr kumimoji="0" lang="en-US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𝑼</m:t>
                          </m:r>
                        </m:e>
                      </m:d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D7CADFA4-8E40-BF47-A120-3515F64BD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825" y="5864043"/>
                <a:ext cx="698396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D043E97E-4273-534A-9CF9-5DFCF31D5BDD}"/>
              </a:ext>
            </a:extLst>
          </p:cNvPr>
          <p:cNvCxnSpPr>
            <a:stCxn id="6" idx="3"/>
            <a:endCxn id="41" idx="1"/>
          </p:cNvCxnSpPr>
          <p:nvPr/>
        </p:nvCxnSpPr>
        <p:spPr>
          <a:xfrm>
            <a:off x="2145258" y="7003552"/>
            <a:ext cx="2156439" cy="954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C9A9710-425D-E845-9533-FCC656E4D61B}"/>
              </a:ext>
            </a:extLst>
          </p:cNvPr>
          <p:cNvCxnSpPr>
            <a:cxnSpLocks/>
          </p:cNvCxnSpPr>
          <p:nvPr/>
        </p:nvCxnSpPr>
        <p:spPr>
          <a:xfrm flipV="1">
            <a:off x="5664087" y="7396637"/>
            <a:ext cx="0" cy="102149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D50D5419-3A5E-BA47-97DC-C4C209D80094}"/>
              </a:ext>
            </a:extLst>
          </p:cNvPr>
          <p:cNvGrpSpPr/>
          <p:nvPr/>
        </p:nvGrpSpPr>
        <p:grpSpPr>
          <a:xfrm>
            <a:off x="5047499" y="3500999"/>
            <a:ext cx="1159568" cy="566735"/>
            <a:chOff x="4974633" y="3678828"/>
            <a:chExt cx="1159568" cy="566735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B3BDDBE-765C-114F-AD12-D55146338B47}"/>
                </a:ext>
              </a:extLst>
            </p:cNvPr>
            <p:cNvSpPr/>
            <p:nvPr/>
          </p:nvSpPr>
          <p:spPr>
            <a:xfrm>
              <a:off x="5568961" y="3769352"/>
              <a:ext cx="392736" cy="3927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78CDE21-BEF3-0F49-B350-D60CEC32BF17}"/>
                </a:ext>
              </a:extLst>
            </p:cNvPr>
            <p:cNvSpPr txBox="1"/>
            <p:nvPr/>
          </p:nvSpPr>
          <p:spPr>
            <a:xfrm>
              <a:off x="5117144" y="3775368"/>
              <a:ext cx="275717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dirty="0" err="1"/>
                <a:t>o</a:t>
              </a:r>
              <a:r>
                <a:rPr kumimoji="0" lang="nl-NL" sz="1600" b="1" i="0" u="none" strike="noStrike" cap="none" spc="0" normalizeH="0" baseline="-2500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t</a:t>
              </a:r>
              <a:endPara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5874087-0137-3445-B46D-C18D4D88A425}"/>
                </a:ext>
              </a:extLst>
            </p:cNvPr>
            <p:cNvSpPr/>
            <p:nvPr/>
          </p:nvSpPr>
          <p:spPr>
            <a:xfrm>
              <a:off x="4974633" y="3678828"/>
              <a:ext cx="1159568" cy="56673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A3794DD2-BF62-3546-B901-EE2242DF1968}"/>
              </a:ext>
            </a:extLst>
          </p:cNvPr>
          <p:cNvCxnSpPr>
            <a:stCxn id="46" idx="0"/>
            <a:endCxn id="96" idx="4"/>
          </p:cNvCxnSpPr>
          <p:nvPr/>
        </p:nvCxnSpPr>
        <p:spPr>
          <a:xfrm flipV="1">
            <a:off x="5608968" y="3984259"/>
            <a:ext cx="229227" cy="106930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43517A58-3D09-0E41-A3F2-F6B1DDAFB100}"/>
              </a:ext>
            </a:extLst>
          </p:cNvPr>
          <p:cNvCxnSpPr>
            <a:stCxn id="47" idx="0"/>
            <a:endCxn id="96" idx="4"/>
          </p:cNvCxnSpPr>
          <p:nvPr/>
        </p:nvCxnSpPr>
        <p:spPr>
          <a:xfrm flipH="1" flipV="1">
            <a:off x="5838195" y="3984259"/>
            <a:ext cx="318638" cy="105976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E653932-B2BF-DC45-9A22-5C3E2E8582C3}"/>
                  </a:ext>
                </a:extLst>
              </p:cNvPr>
              <p:cNvSpPr txBox="1"/>
              <p:nvPr/>
            </p:nvSpPr>
            <p:spPr>
              <a:xfrm>
                <a:off x="6549722" y="4317046"/>
                <a:ext cx="322203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𝑾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E653932-B2BF-DC45-9A22-5C3E2E858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22" y="4317046"/>
                <a:ext cx="322203" cy="307777"/>
              </a:xfrm>
              <a:prstGeom prst="rect">
                <a:avLst/>
              </a:prstGeom>
              <a:blipFill>
                <a:blip r:embed="rId5"/>
                <a:stretch>
                  <a:fillRect l="-28000" r="-4000" b="-8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Elbow Connector 419">
            <a:extLst>
              <a:ext uri="{FF2B5EF4-FFF2-40B4-BE49-F238E27FC236}">
                <a16:creationId xmlns:a16="http://schemas.microsoft.com/office/drawing/2014/main" id="{FB964B50-266C-5742-AAFA-E592C46ACED5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484891" y="5240388"/>
            <a:ext cx="2447666" cy="1772703"/>
          </a:xfrm>
          <a:prstGeom prst="bentConnector3">
            <a:avLst>
              <a:gd name="adj1" fmla="val 8350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E027AC4-0CD0-A344-A8C8-8F07BDAE9C06}"/>
              </a:ext>
            </a:extLst>
          </p:cNvPr>
          <p:cNvGrpSpPr/>
          <p:nvPr/>
        </p:nvGrpSpPr>
        <p:grpSpPr>
          <a:xfrm>
            <a:off x="9320318" y="8407221"/>
            <a:ext cx="2305561" cy="555000"/>
            <a:chOff x="4316623" y="8418136"/>
            <a:chExt cx="2305561" cy="55500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1911842-DD9C-4B4A-BAF8-06105FFBA798}"/>
                </a:ext>
              </a:extLst>
            </p:cNvPr>
            <p:cNvSpPr/>
            <p:nvPr/>
          </p:nvSpPr>
          <p:spPr>
            <a:xfrm>
              <a:off x="5028859" y="8505111"/>
              <a:ext cx="392736" cy="3927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FA80A27-6584-5F4E-AF51-7F836E429B15}"/>
                </a:ext>
              </a:extLst>
            </p:cNvPr>
            <p:cNvSpPr/>
            <p:nvPr/>
          </p:nvSpPr>
          <p:spPr>
            <a:xfrm>
              <a:off x="5572136" y="8505080"/>
              <a:ext cx="392736" cy="3927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C6C2614-9A40-B749-ABE5-5D0DD9E7FB1D}"/>
                </a:ext>
              </a:extLst>
            </p:cNvPr>
            <p:cNvSpPr/>
            <p:nvPr/>
          </p:nvSpPr>
          <p:spPr>
            <a:xfrm>
              <a:off x="6115413" y="8505080"/>
              <a:ext cx="392736" cy="3927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F0F1AF9-44EF-334A-9740-DF8B0742E14D}"/>
                </a:ext>
              </a:extLst>
            </p:cNvPr>
            <p:cNvSpPr txBox="1"/>
            <p:nvPr/>
          </p:nvSpPr>
          <p:spPr>
            <a:xfrm>
              <a:off x="4454339" y="8527073"/>
              <a:ext cx="418383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x</a:t>
              </a:r>
              <a:r>
                <a:rPr kumimoji="0" lang="nl-NL" sz="1600" b="1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t+1</a:t>
              </a:r>
              <a:endPara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C85CA07-36EB-F842-A29E-BBE2BD66DF9A}"/>
                </a:ext>
              </a:extLst>
            </p:cNvPr>
            <p:cNvSpPr/>
            <p:nvPr/>
          </p:nvSpPr>
          <p:spPr>
            <a:xfrm>
              <a:off x="4316623" y="8418136"/>
              <a:ext cx="2305561" cy="5550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A328B19E-ADB6-A34D-AC8F-00106AD828AB}"/>
              </a:ext>
            </a:extLst>
          </p:cNvPr>
          <p:cNvSpPr txBox="1"/>
          <p:nvPr/>
        </p:nvSpPr>
        <p:spPr>
          <a:xfrm>
            <a:off x="10236969" y="9168425"/>
            <a:ext cx="604333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dirty="0"/>
              <a:t>Input</a:t>
            </a:r>
            <a:endParaRPr kumimoji="0" lang="nl-NL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1AAEFD8-A308-DE4B-985B-2DE56396B0BF}"/>
              </a:ext>
            </a:extLst>
          </p:cNvPr>
          <p:cNvGrpSpPr/>
          <p:nvPr/>
        </p:nvGrpSpPr>
        <p:grpSpPr>
          <a:xfrm>
            <a:off x="9131901" y="6724677"/>
            <a:ext cx="2814468" cy="555000"/>
            <a:chOff x="3648173" y="6484514"/>
            <a:chExt cx="2814468" cy="555000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8795708-24EB-184C-ADC7-81CF4F4A916A}"/>
                </a:ext>
              </a:extLst>
            </p:cNvPr>
            <p:cNvSpPr/>
            <p:nvPr/>
          </p:nvSpPr>
          <p:spPr>
            <a:xfrm>
              <a:off x="4869315" y="6571489"/>
              <a:ext cx="392736" cy="3927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64892C4-0390-3A4F-B368-B8BD68E4565E}"/>
                </a:ext>
              </a:extLst>
            </p:cNvPr>
            <p:cNvSpPr/>
            <p:nvPr/>
          </p:nvSpPr>
          <p:spPr>
            <a:xfrm>
              <a:off x="5412592" y="6571458"/>
              <a:ext cx="392736" cy="3927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5B5E13D-CF11-284C-9A8D-C39AE49D70A5}"/>
                </a:ext>
              </a:extLst>
            </p:cNvPr>
            <p:cNvSpPr/>
            <p:nvPr/>
          </p:nvSpPr>
          <p:spPr>
            <a:xfrm>
              <a:off x="5955869" y="6571458"/>
              <a:ext cx="392736" cy="39273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6956884-566B-774D-9780-7FFC68664FE9}"/>
                </a:ext>
              </a:extLst>
            </p:cNvPr>
            <p:cNvSpPr/>
            <p:nvPr/>
          </p:nvSpPr>
          <p:spPr>
            <a:xfrm>
              <a:off x="3648173" y="6484514"/>
              <a:ext cx="2814468" cy="5550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D535E26-223F-FA41-8E8F-900D9985492C}"/>
                </a:ext>
              </a:extLst>
            </p:cNvPr>
            <p:cNvSpPr/>
            <p:nvPr/>
          </p:nvSpPr>
          <p:spPr>
            <a:xfrm>
              <a:off x="3777401" y="6580999"/>
              <a:ext cx="392736" cy="39273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D58CD3D-B470-8745-B265-ED754D4B81CB}"/>
                </a:ext>
              </a:extLst>
            </p:cNvPr>
            <p:cNvSpPr/>
            <p:nvPr/>
          </p:nvSpPr>
          <p:spPr>
            <a:xfrm>
              <a:off x="4325266" y="6571458"/>
              <a:ext cx="392736" cy="39273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CC85E27-7A45-D146-B50E-63E5CE677FA1}"/>
              </a:ext>
            </a:extLst>
          </p:cNvPr>
          <p:cNvGrpSpPr/>
          <p:nvPr/>
        </p:nvGrpSpPr>
        <p:grpSpPr>
          <a:xfrm>
            <a:off x="9631101" y="4946105"/>
            <a:ext cx="1683994" cy="566735"/>
            <a:chOff x="635000" y="6484514"/>
            <a:chExt cx="1683994" cy="566735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01E1C4C-755E-EB4A-9E18-F64EDD048181}"/>
                </a:ext>
              </a:extLst>
            </p:cNvPr>
            <p:cNvSpPr/>
            <p:nvPr/>
          </p:nvSpPr>
          <p:spPr>
            <a:xfrm>
              <a:off x="1246703" y="6581054"/>
              <a:ext cx="392736" cy="39273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54154AF-7E9C-C14A-BFE6-3F65DAE6E1C6}"/>
                </a:ext>
              </a:extLst>
            </p:cNvPr>
            <p:cNvSpPr/>
            <p:nvPr/>
          </p:nvSpPr>
          <p:spPr>
            <a:xfrm>
              <a:off x="1794568" y="6571513"/>
              <a:ext cx="392736" cy="39273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67FD469-3FEB-2A40-A36D-C8868F025C8E}"/>
                </a:ext>
              </a:extLst>
            </p:cNvPr>
            <p:cNvSpPr txBox="1"/>
            <p:nvPr/>
          </p:nvSpPr>
          <p:spPr>
            <a:xfrm>
              <a:off x="700567" y="6581054"/>
              <a:ext cx="429605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dirty="0"/>
                <a:t>h</a:t>
              </a:r>
              <a:r>
                <a:rPr lang="nl-NL" baseline="-25000" dirty="0"/>
                <a:t>t</a:t>
              </a:r>
              <a:r>
                <a:rPr kumimoji="0" lang="nl-NL" sz="1600" b="1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+1</a:t>
              </a:r>
              <a:endPara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E04CB63-8869-DF4F-951C-F2D6E69B3FD9}"/>
                </a:ext>
              </a:extLst>
            </p:cNvPr>
            <p:cNvSpPr/>
            <p:nvPr/>
          </p:nvSpPr>
          <p:spPr>
            <a:xfrm>
              <a:off x="635000" y="6484514"/>
              <a:ext cx="1683994" cy="56673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23F3D03-0594-D744-95AC-511BF540B75F}"/>
              </a:ext>
            </a:extLst>
          </p:cNvPr>
          <p:cNvCxnSpPr>
            <a:cxnSpLocks/>
            <a:stCxn id="127" idx="0"/>
            <a:endCxn id="130" idx="3"/>
          </p:cNvCxnSpPr>
          <p:nvPr/>
        </p:nvCxnSpPr>
        <p:spPr>
          <a:xfrm flipV="1">
            <a:off x="9457497" y="5377866"/>
            <a:ext cx="842822" cy="144329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1C539E2-C5B4-C64E-A4E7-819EBA8BCE79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10005362" y="5400071"/>
            <a:ext cx="344896" cy="14115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21CB649-C5E6-CF4B-84B6-FFECD55CE35D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10005362" y="5381217"/>
            <a:ext cx="844516" cy="143040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1870451-4C48-4647-9E1B-0F6965D2324C}"/>
              </a:ext>
            </a:extLst>
          </p:cNvPr>
          <p:cNvCxnSpPr>
            <a:cxnSpLocks/>
            <a:stCxn id="123" idx="0"/>
            <a:endCxn id="130" idx="4"/>
          </p:cNvCxnSpPr>
          <p:nvPr/>
        </p:nvCxnSpPr>
        <p:spPr>
          <a:xfrm flipH="1" flipV="1">
            <a:off x="10439172" y="5435381"/>
            <a:ext cx="110239" cy="137627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960FB5E-9150-404A-ABEC-579AF85246D7}"/>
              </a:ext>
            </a:extLst>
          </p:cNvPr>
          <p:cNvCxnSpPr>
            <a:cxnSpLocks/>
            <a:stCxn id="123" idx="0"/>
          </p:cNvCxnSpPr>
          <p:nvPr/>
        </p:nvCxnSpPr>
        <p:spPr>
          <a:xfrm flipV="1">
            <a:off x="10549411" y="5400072"/>
            <a:ext cx="347602" cy="14115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FFA93BA-3C7F-B04B-997F-C3D41ACAA06F}"/>
              </a:ext>
            </a:extLst>
          </p:cNvPr>
          <p:cNvCxnSpPr>
            <a:cxnSpLocks/>
            <a:stCxn id="127" idx="0"/>
            <a:endCxn id="131" idx="3"/>
          </p:cNvCxnSpPr>
          <p:nvPr/>
        </p:nvCxnSpPr>
        <p:spPr>
          <a:xfrm flipV="1">
            <a:off x="9457497" y="5368325"/>
            <a:ext cx="1390687" cy="14528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0937C74-A49E-AA4E-9E37-CD9B1889389D}"/>
              </a:ext>
            </a:extLst>
          </p:cNvPr>
          <p:cNvCxnSpPr>
            <a:stCxn id="124" idx="0"/>
            <a:endCxn id="130" idx="5"/>
          </p:cNvCxnSpPr>
          <p:nvPr/>
        </p:nvCxnSpPr>
        <p:spPr>
          <a:xfrm flipH="1" flipV="1">
            <a:off x="10510513" y="5409497"/>
            <a:ext cx="582175" cy="14021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DFA32EA-8709-9F41-8F50-50AC63087428}"/>
              </a:ext>
            </a:extLst>
          </p:cNvPr>
          <p:cNvCxnSpPr>
            <a:stCxn id="124" idx="0"/>
            <a:endCxn id="131" idx="4"/>
          </p:cNvCxnSpPr>
          <p:nvPr/>
        </p:nvCxnSpPr>
        <p:spPr>
          <a:xfrm flipH="1" flipV="1">
            <a:off x="10981854" y="5409497"/>
            <a:ext cx="110834" cy="14021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9A74D1B-266B-6D41-8910-8714BACA7548}"/>
              </a:ext>
            </a:extLst>
          </p:cNvPr>
          <p:cNvCxnSpPr>
            <a:endCxn id="130" idx="5"/>
          </p:cNvCxnSpPr>
          <p:nvPr/>
        </p:nvCxnSpPr>
        <p:spPr>
          <a:xfrm flipH="1" flipV="1">
            <a:off x="10538794" y="5418924"/>
            <a:ext cx="1093509" cy="136688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8F71864-9138-1A4E-B266-F847B456CC7E}"/>
              </a:ext>
            </a:extLst>
          </p:cNvPr>
          <p:cNvCxnSpPr>
            <a:endCxn id="131" idx="4"/>
          </p:cNvCxnSpPr>
          <p:nvPr/>
        </p:nvCxnSpPr>
        <p:spPr>
          <a:xfrm flipH="1" flipV="1">
            <a:off x="11047841" y="5409497"/>
            <a:ext cx="593889" cy="136688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E6D8A54-F3BF-214E-83C3-26DB9284D913}"/>
                  </a:ext>
                </a:extLst>
              </p:cNvPr>
              <p:cNvSpPr txBox="1"/>
              <p:nvPr/>
            </p:nvSpPr>
            <p:spPr>
              <a:xfrm>
                <a:off x="11541029" y="5853128"/>
                <a:ext cx="698396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𝑽</m:t>
                          </m:r>
                          <m:r>
                            <a:rPr kumimoji="0" lang="en-US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</m:t>
                          </m:r>
                          <m:r>
                            <a:rPr kumimoji="0" lang="en-US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𝑼</m:t>
                          </m:r>
                        </m:e>
                      </m:d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E6D8A54-F3BF-214E-83C3-26DB9284D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1029" y="5853128"/>
                <a:ext cx="698396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C2B798F-BC72-6A46-9B89-05ED83DFE678}"/>
              </a:ext>
            </a:extLst>
          </p:cNvPr>
          <p:cNvCxnSpPr>
            <a:cxnSpLocks/>
          </p:cNvCxnSpPr>
          <p:nvPr/>
        </p:nvCxnSpPr>
        <p:spPr>
          <a:xfrm flipV="1">
            <a:off x="10494291" y="7385722"/>
            <a:ext cx="0" cy="102149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28D671F-C33D-5348-AEFD-B63FC26C46C3}"/>
              </a:ext>
            </a:extLst>
          </p:cNvPr>
          <p:cNvGrpSpPr/>
          <p:nvPr/>
        </p:nvGrpSpPr>
        <p:grpSpPr>
          <a:xfrm>
            <a:off x="9877703" y="3490084"/>
            <a:ext cx="1159568" cy="566735"/>
            <a:chOff x="4974633" y="3678828"/>
            <a:chExt cx="1159568" cy="566735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DC7277F-EEE1-8146-85B8-713337B345B5}"/>
                </a:ext>
              </a:extLst>
            </p:cNvPr>
            <p:cNvSpPr/>
            <p:nvPr/>
          </p:nvSpPr>
          <p:spPr>
            <a:xfrm>
              <a:off x="5568961" y="3769352"/>
              <a:ext cx="392736" cy="39273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9600D12-2938-114A-B56A-5D491A34B3B3}"/>
                </a:ext>
              </a:extLst>
            </p:cNvPr>
            <p:cNvSpPr txBox="1"/>
            <p:nvPr/>
          </p:nvSpPr>
          <p:spPr>
            <a:xfrm>
              <a:off x="5038599" y="3775368"/>
              <a:ext cx="432811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o</a:t>
              </a:r>
              <a:r>
                <a:rPr kumimoji="0" lang="nl-NL" sz="1600" b="1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t+1</a:t>
              </a:r>
              <a:endParaRPr kumimoji="0" lang="nl-NL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1A8A638-E1E8-EE4A-977F-E669AD52C044}"/>
                </a:ext>
              </a:extLst>
            </p:cNvPr>
            <p:cNvSpPr/>
            <p:nvPr/>
          </p:nvSpPr>
          <p:spPr>
            <a:xfrm>
              <a:off x="4974633" y="3678828"/>
              <a:ext cx="1159568" cy="56673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5D43216-8B55-CE48-8786-71562F4A7BF8}"/>
              </a:ext>
            </a:extLst>
          </p:cNvPr>
          <p:cNvCxnSpPr>
            <a:stCxn id="130" idx="0"/>
            <a:endCxn id="147" idx="4"/>
          </p:cNvCxnSpPr>
          <p:nvPr/>
        </p:nvCxnSpPr>
        <p:spPr>
          <a:xfrm flipV="1">
            <a:off x="10439172" y="3973344"/>
            <a:ext cx="229227" cy="106930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DFCC84-C57D-4D4C-BBC9-69711768975F}"/>
              </a:ext>
            </a:extLst>
          </p:cNvPr>
          <p:cNvCxnSpPr>
            <a:stCxn id="131" idx="0"/>
            <a:endCxn id="147" idx="4"/>
          </p:cNvCxnSpPr>
          <p:nvPr/>
        </p:nvCxnSpPr>
        <p:spPr>
          <a:xfrm flipH="1" flipV="1">
            <a:off x="10668399" y="3973344"/>
            <a:ext cx="318638" cy="105976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DABC51-E0B7-FE46-BB0C-1DC0EED5F5DD}"/>
                  </a:ext>
                </a:extLst>
              </p:cNvPr>
              <p:cNvSpPr txBox="1"/>
              <p:nvPr/>
            </p:nvSpPr>
            <p:spPr>
              <a:xfrm>
                <a:off x="11379926" y="4306131"/>
                <a:ext cx="322203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𝑾</m:t>
                      </m:r>
                    </m:oMath>
                  </m:oMathPara>
                </a14:m>
                <a:endParaRPr kumimoji="0" lang="nl-NL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DABC51-E0B7-FE46-BB0C-1DC0EED5F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926" y="4306131"/>
                <a:ext cx="322203" cy="307777"/>
              </a:xfrm>
              <a:prstGeom prst="rect">
                <a:avLst/>
              </a:prstGeom>
              <a:blipFill>
                <a:blip r:embed="rId5"/>
                <a:stretch>
                  <a:fillRect l="-23077" r="-3846" b="-8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D240FB2-434B-5F4D-9747-71C968F547CE}"/>
                  </a:ext>
                </a:extLst>
              </p:cNvPr>
              <p:cNvSpPr txBox="1"/>
              <p:nvPr/>
            </p:nvSpPr>
            <p:spPr>
              <a:xfrm>
                <a:off x="12035217" y="6811621"/>
                <a:ext cx="969753" cy="348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[</m:t>
                      </m:r>
                      <m:sSub>
                        <m:sSubPr>
                          <m:ctrlP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𝒉</m:t>
                          </m:r>
                        </m:e>
                        <m:sub>
                          <m: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𝒕</m:t>
                          </m:r>
                        </m:sub>
                      </m:sSub>
                      <m:r>
                        <a:rPr kumimoji="0" lang="en-US" sz="16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</m:t>
                      </m:r>
                      <m:sSub>
                        <m:sSubPr>
                          <m:ctrlP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𝒙</m:t>
                          </m:r>
                        </m:e>
                        <m:sub>
                          <m: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𝒕</m:t>
                          </m:r>
                          <m: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+</m:t>
                          </m:r>
                          <m:r>
                            <a:rPr kumimoji="0" lang="en-US" sz="16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sub>
                      </m:sSub>
                      <m:r>
                        <a:rPr kumimoji="0" lang="en-US" sz="16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]</m:t>
                      </m:r>
                    </m:oMath>
                  </m:oMathPara>
                </a14:m>
                <a:endParaRPr kumimoji="0" lang="nl-NL" sz="16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D240FB2-434B-5F4D-9747-71C968F54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217" y="6811621"/>
                <a:ext cx="969753" cy="348813"/>
              </a:xfrm>
              <a:prstGeom prst="rect">
                <a:avLst/>
              </a:prstGeom>
              <a:blipFill>
                <a:blip r:embed="rId7"/>
                <a:stretch>
                  <a:fillRect l="-5263" b="-1379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FC7E28E2-B745-F643-AD02-A609F7A2089A}"/>
              </a:ext>
            </a:extLst>
          </p:cNvPr>
          <p:cNvCxnSpPr>
            <a:stCxn id="133" idx="3"/>
          </p:cNvCxnSpPr>
          <p:nvPr/>
        </p:nvCxnSpPr>
        <p:spPr>
          <a:xfrm flipV="1">
            <a:off x="11315095" y="5217051"/>
            <a:ext cx="1367633" cy="1242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42826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ap / 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Recap </a:t>
            </a:r>
            <a:r>
              <a:rPr lang="en-US" dirty="0"/>
              <a:t>RNNs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14B43F-19F4-F449-851B-B8E667ED0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76321"/>
              </p:ext>
            </p:extLst>
          </p:nvPr>
        </p:nvGraphicFramePr>
        <p:xfrm>
          <a:off x="632023" y="2804957"/>
          <a:ext cx="11740754" cy="6333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0377">
                  <a:extLst>
                    <a:ext uri="{9D8B030D-6E8A-4147-A177-3AD203B41FA5}">
                      <a16:colId xmlns:a16="http://schemas.microsoft.com/office/drawing/2014/main" val="2722432269"/>
                    </a:ext>
                  </a:extLst>
                </a:gridCol>
                <a:gridCol w="5870377">
                  <a:extLst>
                    <a:ext uri="{9D8B030D-6E8A-4147-A177-3AD203B41FA5}">
                      <a16:colId xmlns:a16="http://schemas.microsoft.com/office/drawing/2014/main" val="3766480185"/>
                    </a:ext>
                  </a:extLst>
                </a:gridCol>
              </a:tblGrid>
              <a:tr h="825890">
                <a:tc>
                  <a:txBody>
                    <a:bodyPr/>
                    <a:lstStyle/>
                    <a:p>
                      <a:r>
                        <a:rPr lang="nl-NL" sz="2800" b="1" dirty="0" err="1"/>
                        <a:t>Dense</a:t>
                      </a:r>
                      <a:r>
                        <a:rPr lang="nl-NL" sz="2800" b="1" dirty="0"/>
                        <a:t> </a:t>
                      </a:r>
                      <a:r>
                        <a:rPr lang="nl-NL" sz="2800" b="1" dirty="0" err="1"/>
                        <a:t>networks</a:t>
                      </a:r>
                      <a:endParaRPr lang="nl-N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800" b="1" dirty="0"/>
                        <a:t>RNN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417993"/>
                  </a:ext>
                </a:extLst>
              </a:tr>
              <a:tr h="1047548">
                <a:tc>
                  <a:txBody>
                    <a:bodyPr/>
                    <a:lstStyle/>
                    <a:p>
                      <a:r>
                        <a:rPr lang="nl-NL" sz="2400" dirty="0" err="1"/>
                        <a:t>Can’t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process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sequence</a:t>
                      </a:r>
                      <a:r>
                        <a:rPr lang="nl-NL" sz="2400" dirty="0"/>
                        <a:t> of </a:t>
                      </a:r>
                      <a:r>
                        <a:rPr lang="nl-NL" sz="2400" dirty="0" err="1"/>
                        <a:t>arbitrary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length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Can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process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sequence</a:t>
                      </a:r>
                      <a:r>
                        <a:rPr lang="nl-NL" sz="2400" dirty="0"/>
                        <a:t> of </a:t>
                      </a:r>
                      <a:r>
                        <a:rPr lang="nl-NL" sz="2400" dirty="0" err="1"/>
                        <a:t>arbitrary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length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05130"/>
                  </a:ext>
                </a:extLst>
              </a:tr>
              <a:tr h="3412977">
                <a:tc>
                  <a:txBody>
                    <a:bodyPr/>
                    <a:lstStyle/>
                    <a:p>
                      <a:r>
                        <a:rPr lang="nl-NL" sz="2400" dirty="0" err="1"/>
                        <a:t>Doesn’t</a:t>
                      </a:r>
                      <a:r>
                        <a:rPr lang="nl-NL" sz="2400" dirty="0"/>
                        <a:t> account </a:t>
                      </a:r>
                      <a:r>
                        <a:rPr lang="nl-NL" sz="2400" dirty="0" err="1"/>
                        <a:t>for</a:t>
                      </a:r>
                      <a:r>
                        <a:rPr lang="nl-NL" sz="2400" dirty="0"/>
                        <a:t> ordering of input. </a:t>
                      </a:r>
                    </a:p>
                    <a:p>
                      <a:endParaRPr lang="nl-NL" sz="2400" dirty="0"/>
                    </a:p>
                    <a:p>
                      <a:r>
                        <a:rPr lang="nl-NL" sz="2400" dirty="0"/>
                        <a:t>E.g. hard </a:t>
                      </a:r>
                      <a:r>
                        <a:rPr lang="nl-NL" sz="2400" dirty="0" err="1"/>
                        <a:t>to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learn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that</a:t>
                      </a:r>
                      <a:r>
                        <a:rPr lang="nl-NL" sz="2400" dirty="0"/>
                        <a:t> </a:t>
                      </a:r>
                      <a:r>
                        <a:rPr lang="nl-NL" sz="2400" i="1" dirty="0"/>
                        <a:t>Donald</a:t>
                      </a:r>
                      <a:r>
                        <a:rPr lang="nl-NL" sz="2400" dirty="0"/>
                        <a:t> is </a:t>
                      </a:r>
                      <a:r>
                        <a:rPr lang="nl-NL" sz="2400" dirty="0" err="1"/>
                        <a:t>likely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followed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by</a:t>
                      </a:r>
                      <a:r>
                        <a:rPr lang="nl-NL" sz="2400" dirty="0"/>
                        <a:t> </a:t>
                      </a:r>
                      <a:r>
                        <a:rPr lang="nl-NL" sz="2400" i="1" dirty="0" err="1"/>
                        <a:t>Trump</a:t>
                      </a:r>
                      <a:r>
                        <a:rPr lang="nl-NL" sz="2400" dirty="0"/>
                        <a:t>. </a:t>
                      </a:r>
                      <a:r>
                        <a:rPr lang="nl-NL" sz="2400" dirty="0" err="1"/>
                        <a:t>Would</a:t>
                      </a:r>
                      <a:r>
                        <a:rPr lang="nl-NL" sz="2400" dirty="0"/>
                        <a:t> have </a:t>
                      </a:r>
                      <a:r>
                        <a:rPr lang="nl-NL" sz="2400" dirty="0" err="1"/>
                        <a:t>to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learn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this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for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each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position</a:t>
                      </a:r>
                      <a:r>
                        <a:rPr lang="nl-NL" sz="2400" dirty="0"/>
                        <a:t> in </a:t>
                      </a:r>
                      <a:r>
                        <a:rPr lang="nl-NL" sz="2400" dirty="0" err="1"/>
                        <a:t>the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sequence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separately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Does account </a:t>
                      </a:r>
                      <a:r>
                        <a:rPr lang="nl-NL" sz="2400" dirty="0" err="1"/>
                        <a:t>for</a:t>
                      </a:r>
                      <a:r>
                        <a:rPr lang="nl-NL" sz="2400" dirty="0"/>
                        <a:t> ordering of input. It </a:t>
                      </a:r>
                      <a:r>
                        <a:rPr lang="nl-NL" sz="2400" dirty="0" err="1"/>
                        <a:t>will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predict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similar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outcomes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given</a:t>
                      </a:r>
                      <a:r>
                        <a:rPr lang="nl-NL" sz="2400" dirty="0"/>
                        <a:t> a </a:t>
                      </a:r>
                      <a:r>
                        <a:rPr lang="nl-NL" sz="2400" dirty="0" err="1"/>
                        <a:t>similar</a:t>
                      </a:r>
                      <a:r>
                        <a:rPr lang="nl-NL" sz="2400" dirty="0"/>
                        <a:t> context.</a:t>
                      </a:r>
                    </a:p>
                    <a:p>
                      <a:endParaRPr lang="nl-NL" sz="2400" dirty="0"/>
                    </a:p>
                    <a:p>
                      <a:r>
                        <a:rPr lang="nl-NL" sz="2400" dirty="0"/>
                        <a:t>E.g. </a:t>
                      </a:r>
                      <a:r>
                        <a:rPr lang="nl-NL" sz="2400" i="1" dirty="0"/>
                        <a:t>Donald</a:t>
                      </a:r>
                      <a:r>
                        <a:rPr lang="nl-NL" sz="2400" dirty="0"/>
                        <a:t> is </a:t>
                      </a:r>
                      <a:r>
                        <a:rPr lang="nl-NL" sz="2400" dirty="0" err="1"/>
                        <a:t>generally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followed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by</a:t>
                      </a:r>
                      <a:r>
                        <a:rPr lang="nl-NL" sz="2400" dirty="0"/>
                        <a:t> </a:t>
                      </a:r>
                      <a:r>
                        <a:rPr lang="nl-NL" sz="2400" i="1" dirty="0" err="1"/>
                        <a:t>Trump</a:t>
                      </a:r>
                      <a:r>
                        <a:rPr lang="nl-NL" sz="2400" i="0" dirty="0"/>
                        <a:t>, </a:t>
                      </a:r>
                      <a:r>
                        <a:rPr lang="nl-NL" sz="2400" dirty="0" err="1"/>
                        <a:t>irrespective</a:t>
                      </a:r>
                      <a:r>
                        <a:rPr lang="nl-NL" sz="2400" dirty="0"/>
                        <a:t> of </a:t>
                      </a:r>
                      <a:r>
                        <a:rPr lang="nl-NL" sz="2400" dirty="0" err="1"/>
                        <a:t>position</a:t>
                      </a:r>
                      <a:r>
                        <a:rPr lang="nl-NL" sz="2400" dirty="0"/>
                        <a:t> in </a:t>
                      </a:r>
                      <a:r>
                        <a:rPr lang="nl-NL" sz="2400" dirty="0" err="1"/>
                        <a:t>the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sequence</a:t>
                      </a:r>
                      <a:r>
                        <a:rPr lang="nl-NL" sz="2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50690"/>
                  </a:ext>
                </a:extLst>
              </a:tr>
              <a:tr h="1047548">
                <a:tc>
                  <a:txBody>
                    <a:bodyPr/>
                    <a:lstStyle/>
                    <a:p>
                      <a:r>
                        <a:rPr lang="nl-NL" sz="2400" dirty="0"/>
                        <a:t>Lots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Reuse</a:t>
                      </a:r>
                      <a:r>
                        <a:rPr lang="nl-NL" sz="2400" dirty="0"/>
                        <a:t> of parameters </a:t>
                      </a:r>
                      <a:r>
                        <a:rPr lang="nl-NL" sz="2400" dirty="0" err="1"/>
                        <a:t>for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each</a:t>
                      </a:r>
                      <a:r>
                        <a:rPr lang="nl-NL" sz="2400" dirty="0"/>
                        <a:t> time step in </a:t>
                      </a:r>
                      <a:r>
                        <a:rPr lang="nl-NL" sz="2400" dirty="0" err="1"/>
                        <a:t>the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sequence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1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7990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ap / 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Recap / Questions?</a:t>
            </a:r>
          </a:p>
        </p:txBody>
      </p:sp>
      <p:sp>
        <p:nvSpPr>
          <p:cNvPr id="152" name="GRU and LSTM solve that problem decently.…"/>
          <p:cNvSpPr txBox="1">
            <a:spLocks noGrp="1"/>
          </p:cNvSpPr>
          <p:nvPr>
            <p:ph type="body" sz="quarter" idx="1"/>
          </p:nvPr>
        </p:nvSpPr>
        <p:spPr>
          <a:xfrm>
            <a:off x="952500" y="2590800"/>
            <a:ext cx="10120884" cy="310425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dirty="0"/>
              <a:t>Basic</a:t>
            </a:r>
            <a:r>
              <a:rPr lang="en-US" b="1" dirty="0"/>
              <a:t> RNN</a:t>
            </a:r>
            <a:r>
              <a:rPr lang="en-US" dirty="0"/>
              <a:t> has a very short term memory </a:t>
            </a:r>
            <a:endParaRPr lang="en-US" b="1" dirty="0"/>
          </a:p>
          <a:p>
            <a:r>
              <a:rPr b="1" dirty="0"/>
              <a:t>GRU</a:t>
            </a:r>
            <a:r>
              <a:rPr dirty="0"/>
              <a:t> and </a:t>
            </a:r>
            <a:r>
              <a:rPr b="1" dirty="0"/>
              <a:t>LSTM</a:t>
            </a:r>
            <a:r>
              <a:rPr dirty="0"/>
              <a:t> </a:t>
            </a:r>
            <a:r>
              <a:rPr lang="en-US" dirty="0"/>
              <a:t>have a longer memory, but are more complex (heavier to train)</a:t>
            </a:r>
            <a:endParaRPr dirty="0"/>
          </a:p>
        </p:txBody>
      </p:sp>
      <p:pic>
        <p:nvPicPr>
          <p:cNvPr id="5" name="LSTM_GRU.png" descr="LSTM_GRU.png">
            <a:extLst>
              <a:ext uri="{FF2B5EF4-FFF2-40B4-BE49-F238E27FC236}">
                <a16:creationId xmlns:a16="http://schemas.microsoft.com/office/drawing/2014/main" id="{705E65C3-E4F5-1146-A022-7958FF2D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24" y="4609950"/>
            <a:ext cx="7756144" cy="4932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3442</Words>
  <Application>Microsoft Macintosh PowerPoint</Application>
  <PresentationFormat>Custom</PresentationFormat>
  <Paragraphs>1043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Cambria Math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Monaco</vt:lpstr>
      <vt:lpstr>White</vt:lpstr>
      <vt:lpstr>Deep learning</vt:lpstr>
      <vt:lpstr>Today’s program</vt:lpstr>
      <vt:lpstr>Recap RNNs</vt:lpstr>
      <vt:lpstr>Recap RNNs</vt:lpstr>
      <vt:lpstr>Recap RNNs</vt:lpstr>
      <vt:lpstr>Simple RNN</vt:lpstr>
      <vt:lpstr>Simple RNN</vt:lpstr>
      <vt:lpstr>Recap RNNs</vt:lpstr>
      <vt:lpstr>Recap / Questions?</vt:lpstr>
      <vt:lpstr>Recap / Questions?</vt:lpstr>
      <vt:lpstr>Today’s program</vt:lpstr>
      <vt:lpstr>Improving RNNs</vt:lpstr>
      <vt:lpstr>Improving RNNs</vt:lpstr>
      <vt:lpstr>Improving RNNs</vt:lpstr>
      <vt:lpstr>Improving RNNs</vt:lpstr>
      <vt:lpstr>Improving RNNs</vt:lpstr>
      <vt:lpstr>Improving RNNs</vt:lpstr>
      <vt:lpstr>Hands-on</vt:lpstr>
      <vt:lpstr>Today’s program</vt:lpstr>
      <vt:lpstr>Image data</vt:lpstr>
      <vt:lpstr>Image data</vt:lpstr>
      <vt:lpstr>Image data</vt:lpstr>
      <vt:lpstr>Image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CNNs: not only images</vt:lpstr>
      <vt:lpstr>Hands-on</vt:lpstr>
      <vt:lpstr>Today’s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Caspar</dc:creator>
  <cp:lastModifiedBy>Microsoft Office User</cp:lastModifiedBy>
  <cp:revision>91</cp:revision>
  <cp:lastPrinted>2019-11-13T14:37:49Z</cp:lastPrinted>
  <dcterms:modified xsi:type="dcterms:W3CDTF">2019-11-13T15:22:41Z</dcterms:modified>
</cp:coreProperties>
</file>