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6" r:id="rId5"/>
    <p:sldId id="267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A16-3135-3944-820F-7525AF79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635" y="1583473"/>
            <a:ext cx="9556594" cy="1839952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Predicting college RETENTION rates: </a:t>
            </a:r>
            <a:br>
              <a:rPr lang="en-US" sz="4000" b="1" dirty="0"/>
            </a:br>
            <a:r>
              <a:rPr lang="en-US" sz="4000" b="1" dirty="0"/>
              <a:t>An application of the critical mass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DDD-FC13-D246-B611-97C10D50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8755" y="3824869"/>
            <a:ext cx="6831673" cy="15747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Kevin Sun</a:t>
            </a:r>
          </a:p>
          <a:p>
            <a:r>
              <a:rPr lang="en-US" b="1" dirty="0"/>
              <a:t>Wednesday, April 4, 2018</a:t>
            </a:r>
          </a:p>
          <a:p>
            <a:r>
              <a:rPr lang="en-US" b="1" dirty="0"/>
              <a:t>MA Computational Social Science</a:t>
            </a:r>
          </a:p>
          <a:p>
            <a:r>
              <a:rPr lang="en-US" b="1" dirty="0"/>
              <a:t>Research Proposal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5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48640"/>
            <a:ext cx="9601200" cy="742950"/>
          </a:xfrm>
        </p:spPr>
        <p:txBody>
          <a:bodyPr/>
          <a:lstStyle/>
          <a:p>
            <a:r>
              <a:rPr lang="en-US" b="1" u="sng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8DB-652B-F146-9F1A-196B95E9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453282"/>
            <a:ext cx="9601200" cy="204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 what extent can </a:t>
            </a:r>
            <a:r>
              <a:rPr lang="en-US" sz="4000" dirty="0">
                <a:solidFill>
                  <a:srgbClr val="00B050"/>
                </a:solidFill>
              </a:rPr>
              <a:t>college retention</a:t>
            </a:r>
            <a:r>
              <a:rPr lang="en-US" sz="4000" dirty="0"/>
              <a:t>-rates be predicted by </a:t>
            </a:r>
            <a:r>
              <a:rPr lang="en-US" sz="4000" dirty="0">
                <a:solidFill>
                  <a:srgbClr val="C00000"/>
                </a:solidFill>
              </a:rPr>
              <a:t>bureaucratic representation </a:t>
            </a:r>
            <a:r>
              <a:rPr lang="en-US" sz="4000" dirty="0"/>
              <a:t>at the K-12 level?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7257E1-A8A9-8847-8828-9AB7A969F64D}"/>
              </a:ext>
            </a:extLst>
          </p:cNvPr>
          <p:cNvSpPr txBox="1">
            <a:spLocks/>
          </p:cNvSpPr>
          <p:nvPr/>
        </p:nvSpPr>
        <p:spPr>
          <a:xfrm>
            <a:off x="1030373" y="4382429"/>
            <a:ext cx="10767618" cy="215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B050"/>
                </a:solidFill>
              </a:rPr>
              <a:t>College retention</a:t>
            </a:r>
            <a:r>
              <a:rPr lang="en-US" sz="3200" b="1" dirty="0"/>
              <a:t>: </a:t>
            </a:r>
            <a:r>
              <a:rPr lang="en-US" sz="3200" dirty="0"/>
              <a:t>students who return to college their second year</a:t>
            </a:r>
            <a:endParaRPr lang="en-US" sz="3200" b="1" dirty="0"/>
          </a:p>
          <a:p>
            <a:r>
              <a:rPr lang="en-US" sz="3200" b="1" dirty="0">
                <a:solidFill>
                  <a:srgbClr val="C00000"/>
                </a:solidFill>
              </a:rPr>
              <a:t>Bureaucratic representation</a:t>
            </a:r>
            <a:r>
              <a:rPr lang="en-US" sz="3200" b="1" dirty="0"/>
              <a:t>: </a:t>
            </a:r>
            <a:r>
              <a:rPr lang="en-US" sz="3200" dirty="0"/>
              <a:t>Teachers &amp; administrators sharing demographic similarities with students</a:t>
            </a: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4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48640"/>
            <a:ext cx="9601200" cy="742950"/>
          </a:xfrm>
        </p:spPr>
        <p:txBody>
          <a:bodyPr/>
          <a:lstStyle/>
          <a:p>
            <a:r>
              <a:rPr lang="en-US" b="1" u="sng" dirty="0"/>
              <a:t>THE LAY OF THE LAND: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82727F-77FF-C648-954B-78E3D5C69EEA}"/>
              </a:ext>
            </a:extLst>
          </p:cNvPr>
          <p:cNvSpPr/>
          <p:nvPr/>
        </p:nvSpPr>
        <p:spPr>
          <a:xfrm>
            <a:off x="8800915" y="251989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COLLEGE RETENTION RATES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AC1634-FCC1-6443-9349-9C96CB9CC1B0}"/>
              </a:ext>
            </a:extLst>
          </p:cNvPr>
          <p:cNvSpPr/>
          <p:nvPr/>
        </p:nvSpPr>
        <p:spPr>
          <a:xfrm>
            <a:off x="5150747" y="147818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STUDENT CHARACTERISTICS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2E1D70-C80B-ED4D-89CE-FE5E3BB5A83B}"/>
              </a:ext>
            </a:extLst>
          </p:cNvPr>
          <p:cNvSpPr/>
          <p:nvPr/>
        </p:nvSpPr>
        <p:spPr>
          <a:xfrm>
            <a:off x="1656699" y="2519898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TEACHER-STUDENT RACIAL MATCHING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0D0BDB-5D97-1443-B512-95A49FCC056D}"/>
              </a:ext>
            </a:extLst>
          </p:cNvPr>
          <p:cNvSpPr/>
          <p:nvPr/>
        </p:nvSpPr>
        <p:spPr>
          <a:xfrm>
            <a:off x="5150747" y="3854327"/>
            <a:ext cx="1973765" cy="121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INSTITUTIONAL CHARACTERISTICS 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97B08BB1-6756-244A-875D-DF57FADFD4DA}"/>
              </a:ext>
            </a:extLst>
          </p:cNvPr>
          <p:cNvSpPr/>
          <p:nvPr/>
        </p:nvSpPr>
        <p:spPr>
          <a:xfrm rot="1186974">
            <a:off x="7349395" y="2198418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0960761F-2FF2-C64F-B9F7-7C6C60E59A54}"/>
              </a:ext>
            </a:extLst>
          </p:cNvPr>
          <p:cNvSpPr/>
          <p:nvPr/>
        </p:nvSpPr>
        <p:spPr>
          <a:xfrm rot="19929013">
            <a:off x="7427457" y="3921159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86568014-783D-0240-B507-3467F6F90626}"/>
              </a:ext>
            </a:extLst>
          </p:cNvPr>
          <p:cNvSpPr/>
          <p:nvPr/>
        </p:nvSpPr>
        <p:spPr>
          <a:xfrm rot="19929013">
            <a:off x="3777287" y="2265051"/>
            <a:ext cx="1226634" cy="432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073BBF0-653A-F34B-8C12-818AB8F5F7FC}"/>
              </a:ext>
            </a:extLst>
          </p:cNvPr>
          <p:cNvSpPr/>
          <p:nvPr/>
        </p:nvSpPr>
        <p:spPr>
          <a:xfrm>
            <a:off x="3965228" y="2959055"/>
            <a:ext cx="4415883" cy="57918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30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br>
              <a:rPr lang="en-US" b="1" u="sng" dirty="0"/>
            </a:br>
            <a:r>
              <a:rPr lang="en-US" b="1" u="sng" dirty="0"/>
              <a:t>THE LITERATURE: On Retention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B0990-3B62-C149-89AC-13E4B56DAC03}"/>
              </a:ext>
            </a:extLst>
          </p:cNvPr>
          <p:cNvSpPr txBox="1">
            <a:spLocks/>
          </p:cNvSpPr>
          <p:nvPr/>
        </p:nvSpPr>
        <p:spPr>
          <a:xfrm>
            <a:off x="1122556" y="1780477"/>
            <a:ext cx="10950498" cy="498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High School Achievement</a:t>
            </a:r>
            <a:r>
              <a:rPr lang="en-US" sz="32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Astin</a:t>
            </a:r>
            <a:r>
              <a:rPr lang="en-US" sz="1800" dirty="0"/>
              <a:t>, </a:t>
            </a:r>
            <a:r>
              <a:rPr lang="en-US" sz="1800" dirty="0" err="1"/>
              <a:t>Korn</a:t>
            </a:r>
            <a:r>
              <a:rPr lang="en-US" sz="1800" dirty="0"/>
              <a:t>, Green 1987)</a:t>
            </a:r>
            <a:endParaRPr lang="en-US" sz="1800" b="1" dirty="0"/>
          </a:p>
          <a:p>
            <a:r>
              <a:rPr lang="en-US" sz="3200" b="1" dirty="0"/>
              <a:t>Integration into academic and social community </a:t>
            </a:r>
            <a:r>
              <a:rPr lang="en-US" sz="1800" dirty="0"/>
              <a:t>(Tinto 1975, 1987)</a:t>
            </a:r>
          </a:p>
          <a:p>
            <a:r>
              <a:rPr lang="en-US" sz="3200" b="1" dirty="0"/>
              <a:t>Demographic Traits </a:t>
            </a:r>
            <a:r>
              <a:rPr lang="en-US" sz="1800" dirty="0"/>
              <a:t>(</a:t>
            </a:r>
            <a:r>
              <a:rPr lang="en-US" sz="1800" dirty="0" err="1"/>
              <a:t>Astin</a:t>
            </a:r>
            <a:r>
              <a:rPr lang="en-US" sz="1800" dirty="0"/>
              <a:t> 1975; St. John, Hu, Simmons, </a:t>
            </a:r>
            <a:r>
              <a:rPr lang="en-US" sz="1800" dirty="0" err="1"/>
              <a:t>Musoba</a:t>
            </a:r>
            <a:r>
              <a:rPr lang="en-US" sz="1800" dirty="0"/>
              <a:t> 2001)</a:t>
            </a:r>
            <a:endParaRPr lang="en-US" sz="3200" b="1" dirty="0"/>
          </a:p>
          <a:p>
            <a:r>
              <a:rPr lang="en-US" sz="3200" b="1" dirty="0"/>
              <a:t>Psychological Traits </a:t>
            </a:r>
            <a:r>
              <a:rPr lang="en-US" sz="1800" dirty="0"/>
              <a:t>(</a:t>
            </a:r>
            <a:r>
              <a:rPr lang="en-US" sz="1800" dirty="0" err="1"/>
              <a:t>Trapmann</a:t>
            </a:r>
            <a:r>
              <a:rPr lang="en-US" sz="1800" dirty="0"/>
              <a:t>, Hell, </a:t>
            </a:r>
            <a:r>
              <a:rPr lang="en-US" sz="1800" dirty="0" err="1"/>
              <a:t>Hirn</a:t>
            </a:r>
            <a:r>
              <a:rPr lang="en-US" sz="1800" dirty="0"/>
              <a:t>, Schuler 2007; Oswald, Schmitt, Kim, Ramsay, </a:t>
            </a:r>
            <a:r>
              <a:rPr lang="en-US" sz="1800" dirty="0" err="1"/>
              <a:t>Gillepsie</a:t>
            </a:r>
            <a:r>
              <a:rPr lang="en-US" sz="1800" dirty="0"/>
              <a:t> 2004)</a:t>
            </a:r>
            <a:endParaRPr lang="en-US" sz="18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53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br>
              <a:rPr lang="en-US" b="1" u="sng" dirty="0"/>
            </a:br>
            <a:r>
              <a:rPr lang="en-US" b="1" u="sng" dirty="0"/>
              <a:t>THE LITERATURE: Racial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6" y="1628077"/>
            <a:ext cx="10950498" cy="4984596"/>
          </a:xfrm>
        </p:spPr>
        <p:txBody>
          <a:bodyPr>
            <a:normAutofit/>
          </a:bodyPr>
          <a:lstStyle/>
          <a:p>
            <a:r>
              <a:rPr lang="en-US" sz="3200" b="1" dirty="0"/>
              <a:t>Assessment of student behavior &amp; disciplinary outcomes </a:t>
            </a:r>
            <a:r>
              <a:rPr lang="en-US" sz="1800" dirty="0"/>
              <a:t>(Bates &amp; Glick 2013; Lindsay &amp; Hart 2017)</a:t>
            </a:r>
            <a:endParaRPr lang="en-US" sz="3200" dirty="0"/>
          </a:p>
          <a:p>
            <a:r>
              <a:rPr lang="en-US" sz="3200" b="1" dirty="0"/>
              <a:t>Expectation of student potential </a:t>
            </a:r>
            <a:r>
              <a:rPr lang="en-US" sz="1800" dirty="0"/>
              <a:t>(</a:t>
            </a:r>
            <a:r>
              <a:rPr lang="en-US" sz="1800" dirty="0" err="1"/>
              <a:t>Gershenson</a:t>
            </a:r>
            <a:r>
              <a:rPr lang="en-US" sz="1800" dirty="0"/>
              <a:t>, Holt, Papageorge 2016; </a:t>
            </a:r>
            <a:r>
              <a:rPr lang="en-US" sz="1800" dirty="0" err="1"/>
              <a:t>McGrady</a:t>
            </a:r>
            <a:r>
              <a:rPr lang="en-US" sz="1800" dirty="0"/>
              <a:t> and Reynolds 2012; Dee 2005)</a:t>
            </a:r>
          </a:p>
          <a:p>
            <a:r>
              <a:rPr lang="en-US" sz="3200" b="1" dirty="0"/>
              <a:t>Representation of non-white students in gifted programs</a:t>
            </a:r>
            <a:r>
              <a:rPr lang="en-US" sz="3200" dirty="0"/>
              <a:t> </a:t>
            </a:r>
            <a:r>
              <a:rPr lang="en-US" sz="1800" dirty="0"/>
              <a:t>(Grissom, Rodriguez, Kern 2017)</a:t>
            </a:r>
            <a:endParaRPr lang="en-US" sz="3200" dirty="0"/>
          </a:p>
          <a:p>
            <a:r>
              <a:rPr lang="en-US" sz="3200" b="1" dirty="0"/>
              <a:t>Math &amp; reading achievement</a:t>
            </a:r>
            <a:r>
              <a:rPr lang="en-US" sz="3200" dirty="0"/>
              <a:t> </a:t>
            </a:r>
            <a:r>
              <a:rPr lang="en-US" sz="1800" dirty="0"/>
              <a:t>(Dee 2004; </a:t>
            </a:r>
            <a:r>
              <a:rPr lang="en-US" sz="1800" dirty="0" err="1"/>
              <a:t>Clotfelter</a:t>
            </a:r>
            <a:r>
              <a:rPr lang="en-US" sz="1800" dirty="0"/>
              <a:t>, Ladd, and </a:t>
            </a:r>
            <a:r>
              <a:rPr lang="en-US" sz="1800" dirty="0" err="1"/>
              <a:t>Vigdor</a:t>
            </a:r>
            <a:r>
              <a:rPr lang="en-US" sz="1800" dirty="0"/>
              <a:t> 2007)</a:t>
            </a:r>
            <a:endParaRPr lang="en-US" sz="3200" dirty="0"/>
          </a:p>
          <a:p>
            <a:r>
              <a:rPr lang="en-US" sz="3200" b="1" dirty="0"/>
              <a:t>Student perception of non-white teachers </a:t>
            </a:r>
            <a:r>
              <a:rPr lang="en-US" sz="1800" dirty="0"/>
              <a:t>(</a:t>
            </a:r>
            <a:r>
              <a:rPr lang="en-US" sz="1800" dirty="0" err="1"/>
              <a:t>Cherng</a:t>
            </a:r>
            <a:r>
              <a:rPr lang="en-US" sz="1800" dirty="0"/>
              <a:t> &amp; </a:t>
            </a:r>
            <a:r>
              <a:rPr lang="en-US" sz="1800" dirty="0" err="1"/>
              <a:t>Halpin</a:t>
            </a:r>
            <a:r>
              <a:rPr lang="en-US" sz="1800" dirty="0"/>
              <a:t> 2016)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6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DF8B-BD21-ED4A-8AA4-4E5159AA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88" y="694721"/>
            <a:ext cx="9601200" cy="853440"/>
          </a:xfrm>
        </p:spPr>
        <p:txBody>
          <a:bodyPr/>
          <a:lstStyle/>
          <a:p>
            <a:r>
              <a:rPr lang="en-US" b="1" u="sng" dirty="0"/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6782-E8CA-814E-BD69-C0760C15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88" y="1548160"/>
            <a:ext cx="9601200" cy="4707673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Teacher &amp; Administration Demographics: </a:t>
            </a:r>
            <a:r>
              <a:rPr lang="en-US" sz="3200" dirty="0"/>
              <a:t>Chicago Public Schools</a:t>
            </a:r>
          </a:p>
          <a:p>
            <a:pPr lvl="1"/>
            <a:r>
              <a:rPr lang="en-US" sz="3200" dirty="0"/>
              <a:t>Individual teachers at each school</a:t>
            </a:r>
          </a:p>
          <a:p>
            <a:pPr lvl="2"/>
            <a:r>
              <a:rPr lang="en-US" sz="2800" dirty="0"/>
              <a:t>Impute race/ethnicity of each teacher</a:t>
            </a: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NamSor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ethnicolr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/>
              <a:t>Other Demographics &amp; School-Level Data:</a:t>
            </a:r>
            <a:r>
              <a:rPr lang="en-US" sz="3200" dirty="0"/>
              <a:t> Chicago Public Schools</a:t>
            </a:r>
            <a:endParaRPr lang="en-US" sz="3200" b="1" dirty="0"/>
          </a:p>
          <a:p>
            <a:r>
              <a:rPr lang="en-US" sz="3200" b="1" dirty="0"/>
              <a:t>College Attendance &amp; Persistence Rates: </a:t>
            </a:r>
            <a:r>
              <a:rPr lang="en-US" sz="3200" dirty="0"/>
              <a:t>National Student Clearinghouse</a:t>
            </a:r>
          </a:p>
        </p:txBody>
      </p:sp>
    </p:spTree>
    <p:extLst>
      <p:ext uri="{BB962C8B-B14F-4D97-AF65-F5344CB8AC3E}">
        <p14:creationId xmlns:p14="http://schemas.microsoft.com/office/powerpoint/2010/main" val="379565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5D053-1A0A-DC47-B374-3BB59C178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73044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𝐵𝑢𝑟𝑒𝑎𝑐𝑟𝑎𝑡𝑖𝑐𝑅𝑒𝑝𝑟𝑒𝑠𝑒𝑛𝑡𝑎𝑡𝑖𝑜𝑛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𝐷𝑒𝑚𝑜𝑔𝑟𝑎𝑝h𝑖𝑐𝐶𝑜𝑛𝑡𝑟𝑜𝑙𝑠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5D053-1A0A-DC47-B374-3BB59C178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73044"/>
                <a:ext cx="9601200" cy="3581400"/>
              </a:xfrm>
              <a:blipFill>
                <a:blip r:embed="rId2"/>
                <a:stretch>
                  <a:fillRect l="-1058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4625"/>
            <a:ext cx="9601200" cy="3581400"/>
          </a:xfrm>
        </p:spPr>
        <p:txBody>
          <a:bodyPr>
            <a:normAutofit/>
          </a:bodyPr>
          <a:lstStyle/>
          <a:p>
            <a:r>
              <a:rPr lang="en-US" sz="4800" dirty="0"/>
              <a:t>OLS</a:t>
            </a:r>
          </a:p>
          <a:p>
            <a:r>
              <a:rPr lang="en-US" sz="4800" dirty="0"/>
              <a:t>Decision Tree</a:t>
            </a:r>
          </a:p>
          <a:p>
            <a:r>
              <a:rPr lang="en-US" sz="4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451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A43-9A44-B741-AF7D-2F5ADC9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ANTICIPATED CHALLENGES &amp; EXTENSIONS: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5E4B-721D-3B46-9513-0AF78488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Imputing race based on names</a:t>
            </a:r>
          </a:p>
          <a:p>
            <a:r>
              <a:rPr lang="en-US" sz="2800" dirty="0"/>
              <a:t>Analysis on every school district in the U.S.</a:t>
            </a:r>
          </a:p>
          <a:p>
            <a:r>
              <a:rPr lang="en-US" sz="2800" dirty="0"/>
              <a:t>Ideal: student-teacher racial matching </a:t>
            </a:r>
          </a:p>
          <a:p>
            <a:r>
              <a:rPr lang="en-US" sz="2800" dirty="0"/>
              <a:t>Hypothesis: A “critical mass” of teachers/administrators of color at a school will be associated with higher college retention/persistence levels in that school’s graduates</a:t>
            </a:r>
          </a:p>
        </p:txBody>
      </p:sp>
    </p:spTree>
    <p:extLst>
      <p:ext uri="{BB962C8B-B14F-4D97-AF65-F5344CB8AC3E}">
        <p14:creationId xmlns:p14="http://schemas.microsoft.com/office/powerpoint/2010/main" val="2494124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1655</TotalTime>
  <Words>337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 Predicting college RETENTION rates:  An application of the critical mass theory </vt:lpstr>
      <vt:lpstr>RESEARCH QUESTION:</vt:lpstr>
      <vt:lpstr>THE LAY OF THE LAND:</vt:lpstr>
      <vt:lpstr> THE LITERATURE: On Retention</vt:lpstr>
      <vt:lpstr> THE LITERATURE: Racial Matching</vt:lpstr>
      <vt:lpstr>THE DATA:</vt:lpstr>
      <vt:lpstr>METHODS &amp; MODELS</vt:lpstr>
      <vt:lpstr>METHODS &amp; MODELS</vt:lpstr>
      <vt:lpstr>ANTICIPATED CHALLENGES &amp; EXTENSIONS: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project (spring 2018)</dc:title>
  <dc:creator>Kevin Sun</dc:creator>
  <cp:lastModifiedBy>Kevin Sun</cp:lastModifiedBy>
  <cp:revision>44</cp:revision>
  <dcterms:created xsi:type="dcterms:W3CDTF">2018-04-02T23:24:39Z</dcterms:created>
  <dcterms:modified xsi:type="dcterms:W3CDTF">2018-04-04T03:19:58Z</dcterms:modified>
</cp:coreProperties>
</file>