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0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79"/>
  </p:normalViewPr>
  <p:slideViewPr>
    <p:cSldViewPr snapToGrid="0" snapToObjects="1">
      <p:cViewPr varScale="1">
        <p:scale>
          <a:sx n="115" d="100"/>
          <a:sy n="115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DA16-3135-3944-820F-7525AF798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505415"/>
            <a:ext cx="8361229" cy="2325509"/>
          </a:xfrm>
        </p:spPr>
        <p:txBody>
          <a:bodyPr/>
          <a:lstStyle/>
          <a:p>
            <a:r>
              <a:rPr lang="en-US" sz="4000" b="1" dirty="0"/>
              <a:t>Racial representation among teachers &amp; administrators: </a:t>
            </a:r>
            <a:br>
              <a:rPr lang="en-US" sz="4000" b="1" dirty="0"/>
            </a:br>
            <a:r>
              <a:rPr lang="en-US" sz="4000" b="1" dirty="0"/>
              <a:t>Predicting college persistence rates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9DDDD-FC13-D246-B611-97C10D50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57472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Kevin Sun</a:t>
            </a:r>
          </a:p>
          <a:p>
            <a:r>
              <a:rPr lang="en-US" b="1" dirty="0"/>
              <a:t>Wednesday, April 4, 2018</a:t>
            </a:r>
          </a:p>
          <a:p>
            <a:r>
              <a:rPr lang="en-US" b="1" dirty="0"/>
              <a:t>MA Computational Social Science</a:t>
            </a:r>
          </a:p>
          <a:p>
            <a:r>
              <a:rPr lang="en-US" b="1" dirty="0"/>
              <a:t>Research Proposal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259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6A43-9A44-B741-AF7D-2F5ADC92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HYPOTHESES &amp;</a:t>
            </a:r>
            <a:br>
              <a:rPr lang="en-US" b="1" u="sng" dirty="0"/>
            </a:br>
            <a:r>
              <a:rPr lang="en-US" b="1" u="sng" dirty="0"/>
              <a:t>ANTICIPATED 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5E4B-721D-3B46-9513-0AF784881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ideally have liked to have done a study on racial matching</a:t>
            </a:r>
          </a:p>
        </p:txBody>
      </p:sp>
    </p:spTree>
    <p:extLst>
      <p:ext uri="{BB962C8B-B14F-4D97-AF65-F5344CB8AC3E}">
        <p14:creationId xmlns:p14="http://schemas.microsoft.com/office/powerpoint/2010/main" val="24941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ED5B-5D1C-0F45-9909-029C73C5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548640"/>
            <a:ext cx="9601200" cy="742950"/>
          </a:xfrm>
        </p:spPr>
        <p:txBody>
          <a:bodyPr/>
          <a:lstStyle/>
          <a:p>
            <a:r>
              <a:rPr lang="en-US" b="1" u="sng" dirty="0"/>
              <a:t>RESEARCH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A8DB-652B-F146-9F1A-196B95E9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1453282"/>
            <a:ext cx="9601200" cy="4691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To what extent are student college attendance and persistence-rates impacted by racial representation rates?</a:t>
            </a:r>
          </a:p>
        </p:txBody>
      </p:sp>
    </p:spTree>
    <p:extLst>
      <p:ext uri="{BB962C8B-B14F-4D97-AF65-F5344CB8AC3E}">
        <p14:creationId xmlns:p14="http://schemas.microsoft.com/office/powerpoint/2010/main" val="142414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751C-1DD6-A14F-A170-A8278F8D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731520"/>
          </a:xfrm>
        </p:spPr>
        <p:txBody>
          <a:bodyPr/>
          <a:lstStyle/>
          <a:p>
            <a:r>
              <a:rPr lang="en-US" b="1" u="sng" dirty="0"/>
              <a:t>DEFINITIONS: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C0D4-D711-6A4C-9D5A-3BBA7AA2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25879"/>
            <a:ext cx="10767618" cy="5119525"/>
          </a:xfrm>
        </p:spPr>
        <p:txBody>
          <a:bodyPr>
            <a:normAutofit/>
          </a:bodyPr>
          <a:lstStyle/>
          <a:p>
            <a:r>
              <a:rPr lang="en-US" sz="4400" b="1" dirty="0"/>
              <a:t>College attendance: </a:t>
            </a:r>
            <a:r>
              <a:rPr lang="en-US" sz="4400" dirty="0"/>
              <a:t>high school graduates who enroll in college that subsequent fall</a:t>
            </a:r>
            <a:endParaRPr lang="en-US" sz="4400" b="1" dirty="0"/>
          </a:p>
          <a:p>
            <a:r>
              <a:rPr lang="en-US" sz="4400" b="1" dirty="0"/>
              <a:t>College persistence: </a:t>
            </a:r>
            <a:r>
              <a:rPr lang="en-US" sz="4400" dirty="0"/>
              <a:t>students who return to college their second year</a:t>
            </a:r>
            <a:endParaRPr lang="en-US" sz="4400" b="1" dirty="0"/>
          </a:p>
          <a:p>
            <a:r>
              <a:rPr lang="en-US" sz="4400" b="1" dirty="0"/>
              <a:t>Bureaucratic representation: </a:t>
            </a:r>
            <a:r>
              <a:rPr lang="en-US" sz="4400" dirty="0"/>
              <a:t>Teachers &amp; administrators sharing demographic similarities with students</a:t>
            </a:r>
            <a:endParaRPr lang="en-US" sz="4400" b="1" dirty="0"/>
          </a:p>
          <a:p>
            <a:endParaRPr lang="en-US" sz="4400" b="1" dirty="0"/>
          </a:p>
          <a:p>
            <a:endParaRPr lang="en-US" sz="4400" b="1" dirty="0"/>
          </a:p>
          <a:p>
            <a:pPr lvl="1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1082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27E3-BF01-9E43-A7AD-D7460EE3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56" y="125265"/>
            <a:ext cx="9601200" cy="1380150"/>
          </a:xfrm>
        </p:spPr>
        <p:txBody>
          <a:bodyPr>
            <a:normAutofit/>
          </a:bodyPr>
          <a:lstStyle/>
          <a:p>
            <a:r>
              <a:rPr lang="en-US" b="1" dirty="0"/>
              <a:t>WHY COLLEGE PERSISTENCE?</a:t>
            </a:r>
            <a:br>
              <a:rPr lang="en-US" b="1" u="sng" dirty="0"/>
            </a:br>
            <a:r>
              <a:rPr lang="en-US" b="1" u="sng" dirty="0"/>
              <a:t>THE LITERATURE: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1937-553F-2D40-A869-3EC0E5CB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156" y="1628077"/>
            <a:ext cx="10950498" cy="4984596"/>
          </a:xfrm>
        </p:spPr>
        <p:txBody>
          <a:bodyPr>
            <a:normAutofit/>
          </a:bodyPr>
          <a:lstStyle/>
          <a:p>
            <a:r>
              <a:rPr lang="en-US" sz="3200" b="1" dirty="0"/>
              <a:t>Assessment of student behavior &amp; disciplinary outcomes </a:t>
            </a:r>
            <a:r>
              <a:rPr lang="en-US" sz="1800" dirty="0"/>
              <a:t>(Bates &amp; Glick 2013; Lindsay &amp; Hart 2017)</a:t>
            </a:r>
            <a:endParaRPr lang="en-US" sz="3200" dirty="0"/>
          </a:p>
          <a:p>
            <a:r>
              <a:rPr lang="en-US" sz="3200" b="1" dirty="0"/>
              <a:t>Expectation of student potential </a:t>
            </a:r>
            <a:r>
              <a:rPr lang="en-US" sz="1800" dirty="0"/>
              <a:t>(</a:t>
            </a:r>
            <a:r>
              <a:rPr lang="en-US" sz="1800" dirty="0" err="1"/>
              <a:t>Gershenson</a:t>
            </a:r>
            <a:r>
              <a:rPr lang="en-US" sz="1800" dirty="0"/>
              <a:t>, Holt, Papageorge 2016; </a:t>
            </a:r>
            <a:r>
              <a:rPr lang="en-US" sz="1800" dirty="0" err="1"/>
              <a:t>McGrady</a:t>
            </a:r>
            <a:r>
              <a:rPr lang="en-US" sz="1800" dirty="0"/>
              <a:t> and Reynolds 2012; Dee 2005)</a:t>
            </a:r>
          </a:p>
          <a:p>
            <a:r>
              <a:rPr lang="en-US" sz="3200" b="1" dirty="0"/>
              <a:t>Representation of non-white students in gifted programs</a:t>
            </a:r>
            <a:r>
              <a:rPr lang="en-US" sz="3200" dirty="0"/>
              <a:t> </a:t>
            </a:r>
            <a:r>
              <a:rPr lang="en-US" sz="1800" dirty="0"/>
              <a:t>(Grissom, Rodriguez, Kern 2017)</a:t>
            </a:r>
            <a:endParaRPr lang="en-US" sz="3200" dirty="0"/>
          </a:p>
          <a:p>
            <a:r>
              <a:rPr lang="en-US" sz="3200" b="1" dirty="0"/>
              <a:t>Math &amp; reading achievement</a:t>
            </a:r>
            <a:r>
              <a:rPr lang="en-US" sz="3200" dirty="0"/>
              <a:t> </a:t>
            </a:r>
            <a:r>
              <a:rPr lang="en-US" sz="1800" dirty="0"/>
              <a:t>(Dee 2004; </a:t>
            </a:r>
            <a:r>
              <a:rPr lang="en-US" sz="1800" dirty="0" err="1"/>
              <a:t>Clotfelter</a:t>
            </a:r>
            <a:r>
              <a:rPr lang="en-US" sz="1800" dirty="0"/>
              <a:t>, Ladd, and </a:t>
            </a:r>
            <a:r>
              <a:rPr lang="en-US" sz="1800" dirty="0" err="1"/>
              <a:t>Vigdor</a:t>
            </a:r>
            <a:r>
              <a:rPr lang="en-US" sz="1800" dirty="0"/>
              <a:t> 2007)</a:t>
            </a:r>
            <a:endParaRPr lang="en-US" sz="3200" dirty="0"/>
          </a:p>
          <a:p>
            <a:r>
              <a:rPr lang="en-US" sz="3200" b="1" dirty="0"/>
              <a:t>Student perception of non-white teachers </a:t>
            </a:r>
            <a:r>
              <a:rPr lang="en-US" sz="1800" dirty="0"/>
              <a:t>(</a:t>
            </a:r>
            <a:r>
              <a:rPr lang="en-US" sz="1800" dirty="0" err="1"/>
              <a:t>Cherng</a:t>
            </a:r>
            <a:r>
              <a:rPr lang="en-US" sz="1800" dirty="0"/>
              <a:t> &amp; </a:t>
            </a:r>
            <a:r>
              <a:rPr lang="en-US" sz="1800" dirty="0" err="1"/>
              <a:t>Halpin</a:t>
            </a:r>
            <a:r>
              <a:rPr lang="en-US" sz="1800" dirty="0"/>
              <a:t> 2016)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531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27E3-BF01-9E43-A7AD-D7460EE3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56" y="125265"/>
            <a:ext cx="9601200" cy="1380150"/>
          </a:xfrm>
        </p:spPr>
        <p:txBody>
          <a:bodyPr>
            <a:normAutofit/>
          </a:bodyPr>
          <a:lstStyle/>
          <a:p>
            <a:r>
              <a:rPr lang="en-US" b="1" dirty="0"/>
              <a:t>WHY COLLEGE PERSISTENCE?</a:t>
            </a:r>
            <a:br>
              <a:rPr lang="en-US" b="1" u="sng" dirty="0"/>
            </a:br>
            <a:r>
              <a:rPr lang="en-US" b="1" u="sng" dirty="0"/>
              <a:t>THE LITERATURE: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1937-553F-2D40-A869-3EC0E5CB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156" y="1628077"/>
            <a:ext cx="10950498" cy="4984596"/>
          </a:xfrm>
        </p:spPr>
        <p:txBody>
          <a:bodyPr>
            <a:normAutofit/>
          </a:bodyPr>
          <a:lstStyle/>
          <a:p>
            <a:r>
              <a:rPr lang="en-US" sz="3200" b="1" dirty="0"/>
              <a:t>Assessment of student behavior &amp; disciplinary outcomes </a:t>
            </a:r>
            <a:r>
              <a:rPr lang="en-US" sz="1800" dirty="0"/>
              <a:t>(Bates &amp; Glick 2013; Lindsay &amp; Hart 2017)</a:t>
            </a:r>
            <a:endParaRPr lang="en-US" sz="3200" dirty="0"/>
          </a:p>
          <a:p>
            <a:r>
              <a:rPr lang="en-US" sz="3200" b="1" dirty="0"/>
              <a:t>Expectation of student potential </a:t>
            </a:r>
            <a:r>
              <a:rPr lang="en-US" sz="1800" dirty="0"/>
              <a:t>(</a:t>
            </a:r>
            <a:r>
              <a:rPr lang="en-US" sz="1800" dirty="0" err="1"/>
              <a:t>Gershenson</a:t>
            </a:r>
            <a:r>
              <a:rPr lang="en-US" sz="1800" dirty="0"/>
              <a:t>, Holt, Papageorge 2016; </a:t>
            </a:r>
            <a:r>
              <a:rPr lang="en-US" sz="1800" dirty="0" err="1"/>
              <a:t>McGrady</a:t>
            </a:r>
            <a:r>
              <a:rPr lang="en-US" sz="1800" dirty="0"/>
              <a:t> and Reynolds 2012; Dee 2005)</a:t>
            </a:r>
          </a:p>
          <a:p>
            <a:r>
              <a:rPr lang="en-US" sz="3200" b="1" dirty="0"/>
              <a:t>Representation of non-white students in gifted programs</a:t>
            </a:r>
            <a:r>
              <a:rPr lang="en-US" sz="3200" dirty="0"/>
              <a:t> </a:t>
            </a:r>
            <a:r>
              <a:rPr lang="en-US" sz="1800" dirty="0"/>
              <a:t>(Grissom, Rodriguez, Kern 2017)</a:t>
            </a:r>
            <a:endParaRPr lang="en-US" sz="3200" dirty="0"/>
          </a:p>
          <a:p>
            <a:r>
              <a:rPr lang="en-US" sz="3200" b="1" dirty="0"/>
              <a:t>Math &amp; reading achievement</a:t>
            </a:r>
            <a:r>
              <a:rPr lang="en-US" sz="3200" dirty="0"/>
              <a:t> </a:t>
            </a:r>
            <a:r>
              <a:rPr lang="en-US" sz="1800" dirty="0"/>
              <a:t>(Dee 2004; </a:t>
            </a:r>
            <a:r>
              <a:rPr lang="en-US" sz="1800" dirty="0" err="1"/>
              <a:t>Clotfelter</a:t>
            </a:r>
            <a:r>
              <a:rPr lang="en-US" sz="1800" dirty="0"/>
              <a:t>, Ladd, and </a:t>
            </a:r>
            <a:r>
              <a:rPr lang="en-US" sz="1800" dirty="0" err="1"/>
              <a:t>Vigdor</a:t>
            </a:r>
            <a:r>
              <a:rPr lang="en-US" sz="1800" dirty="0"/>
              <a:t> 2007)</a:t>
            </a:r>
            <a:endParaRPr lang="en-US" sz="3200" dirty="0"/>
          </a:p>
          <a:p>
            <a:r>
              <a:rPr lang="en-US" sz="3200" b="1" dirty="0"/>
              <a:t>Student perception of non-white teachers </a:t>
            </a:r>
            <a:r>
              <a:rPr lang="en-US" sz="1800" dirty="0"/>
              <a:t>(</a:t>
            </a:r>
            <a:r>
              <a:rPr lang="en-US" sz="1800" dirty="0" err="1"/>
              <a:t>Cherng</a:t>
            </a:r>
            <a:r>
              <a:rPr lang="en-US" sz="1800" dirty="0"/>
              <a:t> &amp; </a:t>
            </a:r>
            <a:r>
              <a:rPr lang="en-US" sz="1800" dirty="0" err="1"/>
              <a:t>Halpin</a:t>
            </a:r>
            <a:r>
              <a:rPr lang="en-US" sz="1800" dirty="0"/>
              <a:t> 2016)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361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27E3-BF01-9E43-A7AD-D7460EE3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56" y="125265"/>
            <a:ext cx="9601200" cy="1380150"/>
          </a:xfrm>
        </p:spPr>
        <p:txBody>
          <a:bodyPr>
            <a:normAutofit/>
          </a:bodyPr>
          <a:lstStyle/>
          <a:p>
            <a:r>
              <a:rPr lang="en-US" b="1" dirty="0"/>
              <a:t>WHY COLLEGE PERSISTENCE?</a:t>
            </a:r>
            <a:br>
              <a:rPr lang="en-US" b="1" u="sng" dirty="0"/>
            </a:br>
            <a:r>
              <a:rPr lang="en-US" b="1" u="sng" dirty="0"/>
              <a:t>THE LITERATURE: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1937-553F-2D40-A869-3EC0E5CB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156" y="1628077"/>
            <a:ext cx="10950498" cy="4984596"/>
          </a:xfrm>
        </p:spPr>
        <p:txBody>
          <a:bodyPr>
            <a:normAutofit/>
          </a:bodyPr>
          <a:lstStyle/>
          <a:p>
            <a:r>
              <a:rPr lang="en-US" sz="3200" b="1" dirty="0"/>
              <a:t>Assessment of student behavior &amp; disciplinary outcomes </a:t>
            </a:r>
            <a:r>
              <a:rPr lang="en-US" sz="1800" dirty="0"/>
              <a:t>(Bates &amp; Glick 2013; Lindsay &amp; Hart 2017)</a:t>
            </a:r>
            <a:endParaRPr lang="en-US" sz="3200" dirty="0"/>
          </a:p>
          <a:p>
            <a:r>
              <a:rPr lang="en-US" sz="3200" b="1" dirty="0"/>
              <a:t>Expectation of student potential </a:t>
            </a:r>
            <a:r>
              <a:rPr lang="en-US" sz="1800" dirty="0"/>
              <a:t>(</a:t>
            </a:r>
            <a:r>
              <a:rPr lang="en-US" sz="1800" dirty="0" err="1"/>
              <a:t>Gershenson</a:t>
            </a:r>
            <a:r>
              <a:rPr lang="en-US" sz="1800" dirty="0"/>
              <a:t>, Holt, Papageorge 2016; </a:t>
            </a:r>
            <a:r>
              <a:rPr lang="en-US" sz="1800" dirty="0" err="1"/>
              <a:t>McGrady</a:t>
            </a:r>
            <a:r>
              <a:rPr lang="en-US" sz="1800" dirty="0"/>
              <a:t> and Reynolds 2012; Dee 2005)</a:t>
            </a:r>
          </a:p>
          <a:p>
            <a:r>
              <a:rPr lang="en-US" sz="3200" b="1" dirty="0"/>
              <a:t>Representation of non-white students in gifted programs</a:t>
            </a:r>
            <a:r>
              <a:rPr lang="en-US" sz="3200" dirty="0"/>
              <a:t> </a:t>
            </a:r>
            <a:r>
              <a:rPr lang="en-US" sz="1800" dirty="0"/>
              <a:t>(Grissom, Rodriguez, Kern 2017)</a:t>
            </a:r>
            <a:endParaRPr lang="en-US" sz="3200" dirty="0"/>
          </a:p>
          <a:p>
            <a:r>
              <a:rPr lang="en-US" sz="3200" b="1" dirty="0"/>
              <a:t>Math &amp; reading achievement</a:t>
            </a:r>
            <a:r>
              <a:rPr lang="en-US" sz="3200" dirty="0"/>
              <a:t> </a:t>
            </a:r>
            <a:r>
              <a:rPr lang="en-US" sz="1800" dirty="0"/>
              <a:t>(Dee 2004; </a:t>
            </a:r>
            <a:r>
              <a:rPr lang="en-US" sz="1800" dirty="0" err="1"/>
              <a:t>Clotfelter</a:t>
            </a:r>
            <a:r>
              <a:rPr lang="en-US" sz="1800" dirty="0"/>
              <a:t>, Ladd, and </a:t>
            </a:r>
            <a:r>
              <a:rPr lang="en-US" sz="1800" dirty="0" err="1"/>
              <a:t>Vigdor</a:t>
            </a:r>
            <a:r>
              <a:rPr lang="en-US" sz="1800" dirty="0"/>
              <a:t> 2007)</a:t>
            </a:r>
            <a:endParaRPr lang="en-US" sz="3200" dirty="0"/>
          </a:p>
          <a:p>
            <a:r>
              <a:rPr lang="en-US" sz="3200" b="1" dirty="0"/>
              <a:t>Student perception of non-white teachers </a:t>
            </a:r>
            <a:r>
              <a:rPr lang="en-US" sz="1800" dirty="0"/>
              <a:t>(</a:t>
            </a:r>
            <a:r>
              <a:rPr lang="en-US" sz="1800" dirty="0" err="1"/>
              <a:t>Cherng</a:t>
            </a:r>
            <a:r>
              <a:rPr lang="en-US" sz="1800" dirty="0"/>
              <a:t> &amp; </a:t>
            </a:r>
            <a:r>
              <a:rPr lang="en-US" sz="1800" dirty="0" err="1"/>
              <a:t>Halpin</a:t>
            </a:r>
            <a:r>
              <a:rPr lang="en-US" sz="1800" dirty="0"/>
              <a:t> 2016)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958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DF8B-BD21-ED4A-8AA4-4E5159AA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88" y="694721"/>
            <a:ext cx="9601200" cy="853440"/>
          </a:xfrm>
        </p:spPr>
        <p:txBody>
          <a:bodyPr/>
          <a:lstStyle/>
          <a:p>
            <a:r>
              <a:rPr lang="en-US" b="1" u="sng" dirty="0"/>
              <a:t>THE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56782-E8CA-814E-BD69-C0760C15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88" y="1548160"/>
            <a:ext cx="9601200" cy="4707673"/>
          </a:xfrm>
        </p:spPr>
        <p:txBody>
          <a:bodyPr>
            <a:normAutofit/>
          </a:bodyPr>
          <a:lstStyle/>
          <a:p>
            <a:r>
              <a:rPr lang="en-US" sz="3200" b="1" dirty="0"/>
              <a:t>Teacher &amp; Administration Demographics: </a:t>
            </a:r>
            <a:r>
              <a:rPr lang="en-US" sz="3200" dirty="0"/>
              <a:t>Chicago Public Schools</a:t>
            </a:r>
          </a:p>
          <a:p>
            <a:pPr lvl="1"/>
            <a:r>
              <a:rPr lang="en-US" sz="3200" dirty="0"/>
              <a:t>Individual teachers at each school</a:t>
            </a:r>
          </a:p>
          <a:p>
            <a:pPr lvl="2"/>
            <a:r>
              <a:rPr lang="en-US" sz="2800" dirty="0"/>
              <a:t>Impute race/ethnicity of each teacher</a:t>
            </a:r>
          </a:p>
          <a:p>
            <a:pPr lvl="2"/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</a:rPr>
              <a:t>NamSor</a:t>
            </a:r>
            <a:endParaRPr lang="en-US" sz="2800" b="1" i="1" dirty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</a:rPr>
              <a:t>ethnicolr</a:t>
            </a:r>
            <a:endParaRPr lang="en-US" sz="2800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b="1" dirty="0"/>
              <a:t>College Attendance &amp; Persistence Rates: </a:t>
            </a:r>
            <a:r>
              <a:rPr lang="en-US" sz="3200" dirty="0"/>
              <a:t>National Student Clearinghouse</a:t>
            </a:r>
          </a:p>
        </p:txBody>
      </p:sp>
    </p:spTree>
    <p:extLst>
      <p:ext uri="{BB962C8B-B14F-4D97-AF65-F5344CB8AC3E}">
        <p14:creationId xmlns:p14="http://schemas.microsoft.com/office/powerpoint/2010/main" val="379565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0770-D06F-2348-B24F-9122EFCF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METHODS &amp;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D053-1A0A-DC47-B374-3BB59C178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3044"/>
            <a:ext cx="9601200" cy="3581400"/>
          </a:xfrm>
        </p:spPr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K-Nearest Neighbors (school-level)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0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0770-D06F-2348-B24F-9122EFCF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METHODS &amp;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D053-1A0A-DC47-B374-3BB59C17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018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1510</TotalTime>
  <Words>389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Racial representation among teachers &amp; administrators:  Predicting college persistence rates </vt:lpstr>
      <vt:lpstr>RESEARCH QUESTION:</vt:lpstr>
      <vt:lpstr>DEFINITIONS:</vt:lpstr>
      <vt:lpstr>WHY COLLEGE PERSISTENCE? THE LITERATURE:</vt:lpstr>
      <vt:lpstr>WHY COLLEGE PERSISTENCE? THE LITERATURE:</vt:lpstr>
      <vt:lpstr>WHY COLLEGE PERSISTENCE? THE LITERATURE:</vt:lpstr>
      <vt:lpstr>THE DATA:</vt:lpstr>
      <vt:lpstr>METHODS &amp; MODELS</vt:lpstr>
      <vt:lpstr>METHODS &amp; MODELS</vt:lpstr>
      <vt:lpstr>HYPOTHESES &amp; ANTICIPATED CHALLENGES: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Macss research project (spring 2018)</dc:title>
  <dc:creator>Kevin Sun</dc:creator>
  <cp:lastModifiedBy>Kevin Sun</cp:lastModifiedBy>
  <cp:revision>25</cp:revision>
  <dcterms:created xsi:type="dcterms:W3CDTF">2018-04-02T23:24:39Z</dcterms:created>
  <dcterms:modified xsi:type="dcterms:W3CDTF">2018-04-04T00:54:06Z</dcterms:modified>
</cp:coreProperties>
</file>