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749" y="1872597"/>
            <a:ext cx="503745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9500" y="68264"/>
            <a:ext cx="1395475" cy="5727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93" y="9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499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499" y="0"/>
                </a:lnTo>
                <a:lnTo>
                  <a:pt x="175499" y="355499"/>
                </a:lnTo>
                <a:close/>
              </a:path>
            </a:pathLst>
          </a:custGeom>
          <a:solidFill>
            <a:srgbClr val="0D3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93" y="353730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499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499" y="0"/>
                </a:lnTo>
                <a:lnTo>
                  <a:pt x="175499" y="3554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540" y="2275570"/>
            <a:ext cx="340169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843" y="927887"/>
            <a:ext cx="793877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1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24266" y="4986147"/>
            <a:ext cx="4311015" cy="14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3091" y="4879508"/>
            <a:ext cx="436054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ndataai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ndataai@gmai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ndataai@gLminakil.ctoomAponpley.ndi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sundatacuaii@singemsa.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sundataai@gmail.com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ndataai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ndataai@gma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taai@EDgmAai-l.cUomnivariate" TargetMode="External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taai@Esgtmimaila.ctoemthe" TargetMode="External"/><Relationship Id="rId2" Type="http://schemas.openxmlformats.org/officeDocument/2006/relationships/hyperlink" Target="mailto:sundataa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ndataai@gLminakil.ctoomAponpley.ndix" TargetMode="External"/><Relationship Id="rId2" Type="http://schemas.openxmlformats.org/officeDocument/2006/relationships/hyperlink" Target="mailto:ataai@Thgmeareil.caor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ndataai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ndataai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undataai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FoodHub</a:t>
            </a:r>
            <a:r>
              <a:rPr spc="-55" dirty="0"/>
              <a:t> </a:t>
            </a:r>
            <a:r>
              <a:rPr spc="65" dirty="0"/>
              <a:t>Data</a:t>
            </a:r>
            <a:r>
              <a:rPr spc="-50" dirty="0"/>
              <a:t> </a:t>
            </a:r>
            <a:r>
              <a:rPr spc="-85" dirty="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600" y="2510209"/>
            <a:ext cx="3707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0D38A9"/>
                </a:solidFill>
                <a:latin typeface="Microsoft Sans Serif"/>
                <a:cs typeface="Microsoft Sans Serif"/>
              </a:rPr>
              <a:t>Python</a:t>
            </a:r>
            <a:r>
              <a:rPr sz="3000" spc="-45" dirty="0">
                <a:solidFill>
                  <a:srgbClr val="0D38A9"/>
                </a:solidFill>
                <a:latin typeface="Microsoft Sans Serif"/>
                <a:cs typeface="Microsoft Sans Serif"/>
              </a:rPr>
              <a:t> </a:t>
            </a:r>
            <a:r>
              <a:rPr sz="3000" spc="270" dirty="0">
                <a:solidFill>
                  <a:srgbClr val="0D38A9"/>
                </a:solidFill>
                <a:latin typeface="Microsoft Sans Serif"/>
                <a:cs typeface="Microsoft Sans Serif"/>
              </a:rPr>
              <a:t>-</a:t>
            </a:r>
            <a:r>
              <a:rPr sz="3000" spc="-45" dirty="0">
                <a:solidFill>
                  <a:srgbClr val="0D38A9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0D38A9"/>
                </a:solidFill>
                <a:latin typeface="Microsoft Sans Serif"/>
                <a:cs typeface="Microsoft Sans Serif"/>
              </a:rPr>
              <a:t>Foundations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" y="2421752"/>
            <a:ext cx="138620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2548752"/>
            <a:ext cx="9105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4443E3-91BB-9EC0-9DA8-B4FCD341D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434343"/>
                </a:solidFill>
              </a:rPr>
              <a:t>Univariate</a:t>
            </a:r>
            <a:r>
              <a:rPr sz="2200" spc="-60" dirty="0">
                <a:solidFill>
                  <a:srgbClr val="434343"/>
                </a:solidFill>
              </a:rPr>
              <a:t> </a:t>
            </a:r>
            <a:r>
              <a:rPr sz="2200" spc="-55" dirty="0">
                <a:solidFill>
                  <a:srgbClr val="434343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3336568" y="978763"/>
            <a:ext cx="271907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average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food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preparation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25" dirty="0">
                <a:latin typeface="Microsoft Sans Serif"/>
                <a:cs typeface="Microsoft Sans Serif"/>
              </a:rPr>
              <a:t>almost </a:t>
            </a:r>
            <a:r>
              <a:rPr sz="1400" spc="10" dirty="0">
                <a:latin typeface="Microsoft Sans Serif"/>
                <a:cs typeface="Microsoft Sans Serif"/>
              </a:rPr>
              <a:t>equal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median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food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preparation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indicating</a:t>
            </a:r>
            <a:r>
              <a:rPr sz="1400" spc="8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8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distribution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10" dirty="0">
                <a:latin typeface="Microsoft Sans Serif"/>
                <a:cs typeface="Microsoft Sans Serif"/>
              </a:rPr>
              <a:t>nearly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symmetrical.</a:t>
            </a:r>
            <a:endParaRPr sz="1400">
              <a:latin typeface="Microsoft Sans Serif"/>
              <a:cs typeface="Microsoft Sans Serif"/>
            </a:endParaRPr>
          </a:p>
          <a:p>
            <a:pPr marL="348615" marR="7747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20" dirty="0">
                <a:latin typeface="Microsoft Sans Serif"/>
                <a:cs typeface="Microsoft Sans Serif"/>
              </a:rPr>
              <a:t>food </a:t>
            </a:r>
            <a:r>
              <a:rPr sz="1400" spc="10" dirty="0">
                <a:latin typeface="Microsoft Sans Serif"/>
                <a:cs typeface="Microsoft Sans Serif"/>
              </a:rPr>
              <a:t>preparation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pretty </a:t>
            </a:r>
            <a:r>
              <a:rPr sz="1400" spc="5" dirty="0">
                <a:latin typeface="Microsoft Sans Serif"/>
                <a:cs typeface="Microsoft Sans Serif"/>
              </a:rPr>
              <a:t>evenly </a:t>
            </a:r>
            <a:r>
              <a:rPr sz="1400" spc="25" dirty="0">
                <a:latin typeface="Microsoft Sans Serif"/>
                <a:cs typeface="Microsoft Sans Serif"/>
              </a:rPr>
              <a:t>distributed </a:t>
            </a:r>
            <a:r>
              <a:rPr sz="1400" spc="30" dirty="0">
                <a:latin typeface="Microsoft Sans Serif"/>
                <a:cs typeface="Microsoft Sans Serif"/>
              </a:rPr>
              <a:t> between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20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35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minutes.</a:t>
            </a:r>
            <a:endParaRPr sz="1400">
              <a:latin typeface="Microsoft Sans Serif"/>
              <a:cs typeface="Microsoft Sans Serif"/>
            </a:endParaRPr>
          </a:p>
          <a:p>
            <a:pPr marL="348615" marR="18478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 </a:t>
            </a:r>
            <a:r>
              <a:rPr sz="1400" spc="5" dirty="0">
                <a:latin typeface="Microsoft Sans Serif"/>
                <a:cs typeface="Microsoft Sans Serif"/>
              </a:rPr>
              <a:t>no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outliers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column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156" y="861979"/>
            <a:ext cx="2721610" cy="3903979"/>
            <a:chOff x="344156" y="861979"/>
            <a:chExt cx="2721610" cy="39039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350" y="861979"/>
              <a:ext cx="2662260" cy="18233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56" y="2685350"/>
              <a:ext cx="2721118" cy="2080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6F05A-F1F6-A085-DDA2-8AE91D7309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434343"/>
                </a:solidFill>
              </a:rPr>
              <a:t>Univariate</a:t>
            </a:r>
            <a:r>
              <a:rPr sz="2200" spc="-60" dirty="0">
                <a:solidFill>
                  <a:srgbClr val="434343"/>
                </a:solidFill>
              </a:rPr>
              <a:t> </a:t>
            </a:r>
            <a:r>
              <a:rPr sz="2200" spc="-55" dirty="0">
                <a:solidFill>
                  <a:srgbClr val="434343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3336568" y="978763"/>
            <a:ext cx="269176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15" dirty="0">
                <a:latin typeface="Microsoft Sans Serif"/>
                <a:cs typeface="Microsoft Sans Serif"/>
              </a:rPr>
              <a:t>average </a:t>
            </a:r>
            <a:r>
              <a:rPr sz="1400" spc="20" dirty="0">
                <a:latin typeface="Microsoft Sans Serif"/>
                <a:cs typeface="Microsoft Sans Serif"/>
              </a:rPr>
              <a:t>delivery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bit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smaller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median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delivery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10" dirty="0">
                <a:latin typeface="Microsoft Sans Serif"/>
                <a:cs typeface="Microsoft Sans Serif"/>
              </a:rPr>
              <a:t>indicating </a:t>
            </a:r>
            <a:r>
              <a:rPr sz="1400" spc="45" dirty="0">
                <a:latin typeface="Microsoft Sans Serif"/>
                <a:cs typeface="Microsoft Sans Serif"/>
              </a:rPr>
              <a:t>that 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distribution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bit</a:t>
            </a:r>
            <a:endParaRPr sz="1400">
              <a:latin typeface="Microsoft Sans Serif"/>
              <a:cs typeface="Microsoft Sans Serif"/>
            </a:endParaRPr>
          </a:p>
          <a:p>
            <a:pPr marL="348615">
              <a:lnSpc>
                <a:spcPct val="100000"/>
              </a:lnSpc>
            </a:pPr>
            <a:r>
              <a:rPr sz="1400" spc="25" dirty="0">
                <a:latin typeface="Microsoft Sans Serif"/>
                <a:cs typeface="Microsoft Sans Serif"/>
              </a:rPr>
              <a:t>left-skewed.</a:t>
            </a:r>
            <a:endParaRPr sz="1400">
              <a:latin typeface="Microsoft Sans Serif"/>
              <a:cs typeface="Microsoft Sans Serif"/>
            </a:endParaRPr>
          </a:p>
          <a:p>
            <a:pPr marL="348615" marR="50800" indent="-336550" algn="just">
              <a:lnSpc>
                <a:spcPct val="100000"/>
              </a:lnSpc>
              <a:buChar char="●"/>
              <a:tabLst>
                <a:tab pos="34925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Comparatively more </a:t>
            </a:r>
            <a:r>
              <a:rPr sz="1400" spc="15" dirty="0">
                <a:latin typeface="Microsoft Sans Serif"/>
                <a:cs typeface="Microsoft Sans Serif"/>
              </a:rPr>
              <a:t>number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orders </a:t>
            </a:r>
            <a:r>
              <a:rPr sz="1400" spc="-15" dirty="0">
                <a:latin typeface="Microsoft Sans Serif"/>
                <a:cs typeface="Microsoft Sans Serif"/>
              </a:rPr>
              <a:t>have </a:t>
            </a:r>
            <a:r>
              <a:rPr sz="1400" spc="20" dirty="0">
                <a:latin typeface="Microsoft Sans Serif"/>
                <a:cs typeface="Microsoft Sans Serif"/>
              </a:rPr>
              <a:t>delivery </a:t>
            </a:r>
            <a:r>
              <a:rPr sz="1400" spc="25" dirty="0">
                <a:latin typeface="Microsoft Sans Serif"/>
                <a:cs typeface="Microsoft Sans Serif"/>
              </a:rPr>
              <a:t>time </a:t>
            </a:r>
            <a:r>
              <a:rPr sz="1400" spc="30" dirty="0">
                <a:latin typeface="Microsoft Sans Serif"/>
                <a:cs typeface="Microsoft Sans Serif"/>
              </a:rPr>
              <a:t> between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24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30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minutes.</a:t>
            </a:r>
            <a:endParaRPr sz="1400">
              <a:latin typeface="Microsoft Sans Serif"/>
              <a:cs typeface="Microsoft Sans Serif"/>
            </a:endParaRPr>
          </a:p>
          <a:p>
            <a:pPr marL="348615" marR="158115" indent="-336550" algn="just">
              <a:lnSpc>
                <a:spcPct val="1000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 </a:t>
            </a:r>
            <a:r>
              <a:rPr sz="1400" spc="5" dirty="0">
                <a:latin typeface="Microsoft Sans Serif"/>
                <a:cs typeface="Microsoft Sans Serif"/>
              </a:rPr>
              <a:t>no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outliers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column.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611" y="912854"/>
            <a:ext cx="2701290" cy="3888740"/>
            <a:chOff x="320611" y="912854"/>
            <a:chExt cx="2701290" cy="3888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00" y="912854"/>
              <a:ext cx="2662260" cy="18233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611" y="2736225"/>
              <a:ext cx="2700913" cy="20649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BB03E-9BE7-D4B2-BC08-1FE66525E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46659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00000"/>
                </a:solidFill>
              </a:rPr>
              <a:t>Univariate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220" dirty="0">
                <a:solidFill>
                  <a:srgbClr val="000000"/>
                </a:solidFill>
              </a:rPr>
              <a:t>-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95" dirty="0">
                <a:solidFill>
                  <a:srgbClr val="000000"/>
                </a:solidFill>
              </a:rPr>
              <a:t>Key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0" dirty="0">
                <a:solidFill>
                  <a:srgbClr val="000000"/>
                </a:solidFill>
              </a:rPr>
              <a:t>Ǫuestions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5661459" y="4810709"/>
            <a:ext cx="3341370" cy="13970"/>
          </a:xfrm>
          <a:custGeom>
            <a:avLst/>
            <a:gdLst/>
            <a:ahLst/>
            <a:cxnLst/>
            <a:rect l="l" t="t" r="r" b="b"/>
            <a:pathLst>
              <a:path w="3341370" h="13970">
                <a:moveTo>
                  <a:pt x="3340765" y="13715"/>
                </a:moveTo>
                <a:lnTo>
                  <a:pt x="0" y="13715"/>
                </a:lnTo>
                <a:lnTo>
                  <a:pt x="0" y="0"/>
                </a:lnTo>
                <a:lnTo>
                  <a:pt x="3340765" y="0"/>
                </a:lnTo>
                <a:lnTo>
                  <a:pt x="3340765" y="1371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3066" y="4660900"/>
            <a:ext cx="647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file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is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2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for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personal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2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L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m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in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a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k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il.c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to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om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Ap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on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p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l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e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y.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ndix</a:t>
            </a:r>
            <a:r>
              <a:rPr sz="1800" i="1" spc="-15" baseline="9259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i="1" spc="22" baseline="9259" dirty="0">
                <a:solidFill>
                  <a:srgbClr val="0097A7"/>
                </a:solidFill>
                <a:latin typeface="Arial"/>
                <a:cs typeface="Arial"/>
              </a:rPr>
              <a:t>slide</a:t>
            </a:r>
            <a:r>
              <a:rPr sz="1800" i="1" spc="-7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7" baseline="9259" dirty="0">
                <a:solidFill>
                  <a:srgbClr val="0097A7"/>
                </a:solidFill>
                <a:latin typeface="Arial"/>
                <a:cs typeface="Arial"/>
              </a:rPr>
              <a:t>on</a:t>
            </a:r>
            <a:r>
              <a:rPr sz="1800" i="1" spc="-15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15" baseline="9259" dirty="0">
                <a:solidFill>
                  <a:srgbClr val="0097A7"/>
                </a:solidFill>
                <a:latin typeface="Arial"/>
                <a:cs typeface="Arial"/>
              </a:rPr>
              <a:t>data</a:t>
            </a:r>
            <a:r>
              <a:rPr sz="1800" i="1" spc="-15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baseline="9259" dirty="0">
                <a:solidFill>
                  <a:srgbClr val="0097A7"/>
                </a:solidFill>
                <a:latin typeface="Arial"/>
                <a:cs typeface="Arial"/>
              </a:rPr>
              <a:t>background</a:t>
            </a:r>
            <a:r>
              <a:rPr sz="1800" i="1" spc="-7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-37" baseline="9259" dirty="0">
                <a:solidFill>
                  <a:srgbClr val="0097A7"/>
                </a:solidFill>
                <a:latin typeface="Arial"/>
                <a:cs typeface="Arial"/>
              </a:rPr>
              <a:t>check</a:t>
            </a:r>
            <a:endParaRPr sz="1800" baseline="925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843" y="895883"/>
            <a:ext cx="818705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time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ranges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from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15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33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minutes,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with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an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average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around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24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minutes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standard </a:t>
            </a:r>
            <a:r>
              <a:rPr sz="1400" spc="-3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deviation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5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minutes.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spread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is </a:t>
            </a:r>
            <a:r>
              <a:rPr sz="14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not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too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high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time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either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9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20" dirty="0">
                <a:latin typeface="Microsoft Sans Serif"/>
                <a:cs typeface="Microsoft Sans Serif"/>
              </a:rPr>
              <a:t> 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736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not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rated</a:t>
            </a:r>
            <a:endParaRPr sz="1400">
              <a:latin typeface="Microsoft Sans Serif"/>
              <a:cs typeface="Microsoft Sans Serif"/>
            </a:endParaRPr>
          </a:p>
          <a:p>
            <a:pPr marL="348615" marR="347345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30" dirty="0">
                <a:latin typeface="Microsoft Sans Serif"/>
                <a:cs typeface="Microsoft Sans Serif"/>
              </a:rPr>
              <a:t>Top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5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popular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restaurants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have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received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highest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number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'Shake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Shack',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'The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Meatball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Shop',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'Blue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Ribbon</a:t>
            </a:r>
            <a:r>
              <a:rPr sz="1400" spc="-15" dirty="0">
                <a:latin typeface="Microsoft Sans Serif"/>
                <a:cs typeface="Microsoft Sans Serif"/>
              </a:rPr>
              <a:t> Sushi', </a:t>
            </a:r>
            <a:r>
              <a:rPr sz="1400" spc="20" dirty="0">
                <a:latin typeface="Microsoft Sans Serif"/>
                <a:cs typeface="Microsoft Sans Serif"/>
              </a:rPr>
              <a:t>'Blue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Ribbon</a:t>
            </a:r>
            <a:r>
              <a:rPr sz="1400" spc="-15" dirty="0">
                <a:latin typeface="Microsoft Sans Serif"/>
                <a:cs typeface="Microsoft Sans Serif"/>
              </a:rPr>
              <a:t> Fried Chicken'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'Parm'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" y="2241575"/>
            <a:ext cx="8587105" cy="19761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sund</a:t>
            </a:r>
            <a:r>
              <a:rPr sz="1400" spc="-195" dirty="0">
                <a:latin typeface="Microsoft Sans Serif"/>
                <a:cs typeface="Microsoft Sans Serif"/>
              </a:rPr>
              <a:t>●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ataai@</a:t>
            </a:r>
            <a:r>
              <a:rPr sz="1400" spc="-195" dirty="0">
                <a:latin typeface="Microsoft Sans Serif"/>
                <a:cs typeface="Microsoft Sans Serif"/>
              </a:rPr>
              <a:t>A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g</a:t>
            </a:r>
            <a:r>
              <a:rPr sz="1400" spc="-195" dirty="0">
                <a:latin typeface="Microsoft Sans Serif"/>
                <a:cs typeface="Microsoft Sans Serif"/>
              </a:rPr>
              <a:t>lm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ma</a:t>
            </a:r>
            <a:r>
              <a:rPr sz="1400" spc="-195" dirty="0">
                <a:latin typeface="Microsoft Sans Serif"/>
                <a:cs typeface="Microsoft Sans Serif"/>
              </a:rPr>
              <a:t>o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il</a:t>
            </a:r>
            <a:r>
              <a:rPr sz="1400" spc="-195" dirty="0">
                <a:latin typeface="Microsoft Sans Serif"/>
                <a:cs typeface="Microsoft Sans Serif"/>
              </a:rPr>
              <a:t>s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.c</a:t>
            </a:r>
            <a:r>
              <a:rPr sz="1400" spc="-195" dirty="0">
                <a:latin typeface="Microsoft Sans Serif"/>
                <a:cs typeface="Microsoft Sans Serif"/>
              </a:rPr>
              <a:t>t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o</a:t>
            </a:r>
            <a:r>
              <a:rPr sz="1400" spc="-195" dirty="0">
                <a:latin typeface="Microsoft Sans Serif"/>
                <a:cs typeface="Microsoft Sans Serif"/>
              </a:rPr>
              <a:t>3</a:t>
            </a:r>
            <a:r>
              <a:rPr sz="1575" spc="-292" baseline="-21164" dirty="0">
                <a:solidFill>
                  <a:srgbClr val="F21919"/>
                </a:solidFill>
                <a:latin typeface="Arial MT"/>
                <a:cs typeface="Arial MT"/>
              </a:rPr>
              <a:t>m</a:t>
            </a:r>
            <a:r>
              <a:rPr sz="1400" spc="-195" dirty="0">
                <a:latin typeface="Microsoft Sans Serif"/>
                <a:cs typeface="Microsoft Sans Serif"/>
              </a:rPr>
              <a:t>3%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dataset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these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restaurants</a:t>
            </a:r>
            <a:endParaRPr sz="1400">
              <a:latin typeface="Microsoft Sans Serif"/>
              <a:cs typeface="Microsoft Sans Serif"/>
            </a:endParaRPr>
          </a:p>
          <a:p>
            <a:pPr marL="655955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655955" algn="l"/>
                <a:tab pos="65659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most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popular</a:t>
            </a:r>
            <a:r>
              <a:rPr sz="1400" spc="-15" dirty="0">
                <a:latin typeface="Microsoft Sans Serif"/>
                <a:cs typeface="Microsoft Sans Serif"/>
              </a:rPr>
              <a:t> cuisine </a:t>
            </a:r>
            <a:r>
              <a:rPr sz="1400" spc="30" dirty="0">
                <a:latin typeface="Microsoft Sans Serif"/>
                <a:cs typeface="Microsoft Sans Serif"/>
              </a:rPr>
              <a:t>type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weekends</a:t>
            </a:r>
            <a:r>
              <a:rPr sz="1400" spc="-15" dirty="0">
                <a:latin typeface="Microsoft Sans Serif"/>
                <a:cs typeface="Microsoft Sans Serif"/>
              </a:rPr>
              <a:t> is </a:t>
            </a:r>
            <a:r>
              <a:rPr sz="1400" spc="5" dirty="0">
                <a:latin typeface="Microsoft Sans Serif"/>
                <a:cs typeface="Microsoft Sans Serif"/>
              </a:rPr>
              <a:t>American</a:t>
            </a:r>
            <a:endParaRPr sz="1400">
              <a:latin typeface="Microsoft Sans Serif"/>
              <a:cs typeface="Microsoft Sans Serif"/>
            </a:endParaRPr>
          </a:p>
          <a:p>
            <a:pPr marL="655955" marR="367030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655955" algn="l"/>
                <a:tab pos="6565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total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555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cost </a:t>
            </a:r>
            <a:r>
              <a:rPr sz="1400" spc="-10" dirty="0">
                <a:latin typeface="Microsoft Sans Serif"/>
                <a:cs typeface="Microsoft Sans Serif"/>
              </a:rPr>
              <a:t>above </a:t>
            </a:r>
            <a:r>
              <a:rPr sz="1400" spc="60" dirty="0">
                <a:latin typeface="Microsoft Sans Serif"/>
                <a:cs typeface="Microsoft Sans Serif"/>
              </a:rPr>
              <a:t>20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dollars.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percentage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such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dataset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5" dirty="0">
                <a:latin typeface="Microsoft Sans Serif"/>
                <a:cs typeface="Microsoft Sans Serif"/>
              </a:rPr>
              <a:t>around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29.24%</a:t>
            </a:r>
            <a:endParaRPr sz="1400">
              <a:latin typeface="Microsoft Sans Serif"/>
              <a:cs typeface="Microsoft Sans Serif"/>
            </a:endParaRPr>
          </a:p>
          <a:p>
            <a:pPr marL="655955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655955" algn="l"/>
                <a:tab pos="65659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mean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delivery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</a:t>
            </a:r>
            <a:r>
              <a:rPr sz="1400" spc="-15" dirty="0">
                <a:latin typeface="Microsoft Sans Serif"/>
                <a:cs typeface="Microsoft Sans Serif"/>
              </a:rPr>
              <a:t> is </a:t>
            </a:r>
            <a:r>
              <a:rPr sz="1400" spc="5" dirty="0">
                <a:latin typeface="Microsoft Sans Serif"/>
                <a:cs typeface="Microsoft Sans Serif"/>
              </a:rPr>
              <a:t>around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24.16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minutes</a:t>
            </a:r>
            <a:endParaRPr sz="1400">
              <a:latin typeface="Microsoft Sans Serif"/>
              <a:cs typeface="Microsoft Sans Serif"/>
            </a:endParaRPr>
          </a:p>
          <a:p>
            <a:pPr marL="655955" marR="30480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655955" algn="l"/>
                <a:tab pos="656590" algn="l"/>
              </a:tabLst>
            </a:pPr>
            <a:r>
              <a:rPr sz="1400" dirty="0">
                <a:latin typeface="Microsoft Sans Serif"/>
                <a:cs typeface="Microsoft Sans Serif"/>
              </a:rPr>
              <a:t>Customer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52832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has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ordered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13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times.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Other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customers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Customer</a:t>
            </a:r>
            <a:r>
              <a:rPr sz="1400" spc="-10" dirty="0">
                <a:latin typeface="Microsoft Sans Serif"/>
                <a:cs typeface="Microsoft Sans Serif"/>
              </a:rPr>
              <a:t> IDs </a:t>
            </a:r>
            <a:r>
              <a:rPr sz="1400" spc="35" dirty="0">
                <a:latin typeface="Microsoft Sans Serif"/>
                <a:cs typeface="Microsoft Sans Serif"/>
              </a:rPr>
              <a:t>52832,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47440,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83287,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250494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259341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can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avail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discount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offer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20%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" y="2548752"/>
            <a:ext cx="9105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29AAA-D114-753A-5DBB-2B4E91E8C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759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Multivariate</a:t>
            </a:r>
            <a:r>
              <a:rPr sz="2200" spc="-35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94199" y="3229297"/>
            <a:ext cx="368554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673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Vietnamese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Korean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cost less </a:t>
            </a:r>
            <a:r>
              <a:rPr sz="1200" spc="-30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compared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other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cuisines.</a:t>
            </a:r>
            <a:endParaRPr sz="1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boxplots for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Italian,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American, </a:t>
            </a:r>
            <a:r>
              <a:rPr sz="1200" spc="-25" dirty="0">
                <a:solidFill>
                  <a:srgbClr val="212121"/>
                </a:solidFill>
                <a:latin typeface="Microsoft Sans Serif"/>
                <a:cs typeface="Microsoft Sans Serif"/>
              </a:rPr>
              <a:t>Chinese, 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Japanese 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 are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quite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similar. This indicates </a:t>
            </a:r>
            <a:r>
              <a:rPr sz="1200" spc="-30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that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quartile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costs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for</a:t>
            </a:r>
            <a:r>
              <a:rPr sz="12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these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are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quite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similar.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199" y="4518601"/>
            <a:ext cx="3058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French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Spanish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cuisines are </a:t>
            </a:r>
            <a:r>
              <a:rPr sz="12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costlier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450" y="4660900"/>
            <a:ext cx="5712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7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compared</a:t>
            </a:r>
            <a:r>
              <a:rPr sz="1800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800" spc="52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800" spc="7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800" spc="22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other</a:t>
            </a:r>
            <a:r>
              <a:rPr sz="1800" spc="7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800" spc="-195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</a:t>
            </a:r>
            <a:r>
              <a:rPr sz="1050" spc="-130" dirty="0">
                <a:solidFill>
                  <a:srgbClr val="F21919"/>
                </a:solidFill>
                <a:latin typeface="Arial MT"/>
                <a:cs typeface="Arial MT"/>
              </a:rPr>
              <a:t>T</a:t>
            </a:r>
            <a:r>
              <a:rPr sz="1800" spc="-195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sz="1050" spc="-130" dirty="0">
                <a:solidFill>
                  <a:srgbClr val="F21919"/>
                </a:solidFill>
                <a:latin typeface="Arial MT"/>
                <a:cs typeface="Arial MT"/>
              </a:rPr>
              <a:t>h</a:t>
            </a:r>
            <a:r>
              <a:rPr sz="1800" spc="-195" baseline="-25462" dirty="0">
                <a:solidFill>
                  <a:srgbClr val="212121"/>
                </a:solidFill>
                <a:latin typeface="Microsoft Sans Serif"/>
                <a:cs typeface="Microsoft Sans Serif"/>
              </a:rPr>
              <a:t>s.</a:t>
            </a:r>
            <a:r>
              <a:rPr sz="1050" spc="-130" dirty="0">
                <a:solidFill>
                  <a:srgbClr val="F21919"/>
                </a:solidFill>
                <a:latin typeface="Arial MT"/>
                <a:cs typeface="Arial MT"/>
              </a:rPr>
              <a:t>is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file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is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 meant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for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personal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 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cu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ai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i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@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sin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g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e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m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s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a</a:t>
            </a:r>
            <a:r>
              <a:rPr sz="1800" spc="-240" baseline="13888" dirty="0">
                <a:latin typeface="Microsoft Sans Serif"/>
                <a:cs typeface="Microsoft Sans Serif"/>
                <a:hlinkClick r:id="rId2"/>
              </a:rPr>
              <a:t>.</a:t>
            </a:r>
            <a:r>
              <a:rPr sz="1050" spc="-16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il.com</a:t>
            </a:r>
            <a:r>
              <a:rPr sz="1050" spc="-10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8324" y="3344503"/>
            <a:ext cx="388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2384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latin typeface="Microsoft Sans Serif"/>
                <a:cs typeface="Microsoft Sans Serif"/>
              </a:rPr>
              <a:t>Food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preparation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10" dirty="0">
                <a:latin typeface="Microsoft Sans Serif"/>
                <a:cs typeface="Microsoft Sans Serif"/>
              </a:rPr>
              <a:t> is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very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consistent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most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of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cuisines.</a:t>
            </a:r>
            <a:endParaRPr sz="1200">
              <a:latin typeface="Microsoft Sans Serif"/>
              <a:cs typeface="Microsoft Sans Serif"/>
            </a:endParaRPr>
          </a:p>
          <a:p>
            <a:pPr marL="332740" marR="8382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median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food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preparation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lies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between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24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30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minutes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cuisines.</a:t>
            </a:r>
            <a:endParaRPr sz="1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15" dirty="0">
                <a:latin typeface="Microsoft Sans Serif"/>
                <a:cs typeface="Microsoft Sans Serif"/>
              </a:rPr>
              <a:t>Outliers</a:t>
            </a:r>
            <a:r>
              <a:rPr sz="1200" spc="-15" dirty="0">
                <a:latin typeface="Microsoft Sans Serif"/>
                <a:cs typeface="Microsoft Sans Serif"/>
              </a:rPr>
              <a:t> are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present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food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preparation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of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Korean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cuisine.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8324" y="4441783"/>
            <a:ext cx="3942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latin typeface="Microsoft Sans Serif"/>
                <a:cs typeface="Microsoft Sans Serif"/>
              </a:rPr>
              <a:t>Korean</a:t>
            </a:r>
            <a:r>
              <a:rPr sz="1200" spc="-10" dirty="0">
                <a:latin typeface="Microsoft Sans Serif"/>
                <a:cs typeface="Microsoft Sans Serif"/>
              </a:rPr>
              <a:t> cuisine</a:t>
            </a:r>
            <a:r>
              <a:rPr sz="1200" spc="-5" dirty="0">
                <a:latin typeface="Microsoft Sans Serif"/>
                <a:cs typeface="Microsoft Sans Serif"/>
              </a:rPr>
              <a:t> takes less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5" dirty="0">
                <a:latin typeface="Microsoft Sans Serif"/>
                <a:cs typeface="Microsoft Sans Serif"/>
              </a:rPr>
              <a:t> compared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other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110" y="861975"/>
            <a:ext cx="4098738" cy="22536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748" y="861979"/>
            <a:ext cx="3951961" cy="21531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5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F52FC-E3E6-F98A-329D-DE5BF27BFB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759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Multivariate</a:t>
            </a:r>
            <a:r>
              <a:rPr sz="2200" spc="-35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94199" y="3229297"/>
            <a:ext cx="347980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time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for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orders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over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weekends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is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less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compared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weekdays.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This </a:t>
            </a:r>
            <a:r>
              <a:rPr sz="1200" spc="-30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could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be due </a:t>
            </a:r>
            <a:r>
              <a:rPr sz="12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dip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trafﬁc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over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weekends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324" y="3344503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It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 </a:t>
            </a:r>
            <a:r>
              <a:rPr sz="1200" spc="5" dirty="0">
                <a:latin typeface="Microsoft Sans Serif"/>
                <a:cs typeface="Microsoft Sans Serif"/>
              </a:rPr>
              <a:t>possible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that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delivery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plays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role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-3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low-rating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orders.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06" y="1014379"/>
            <a:ext cx="3892451" cy="2001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563" y="952929"/>
            <a:ext cx="4226923" cy="20182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E0C9E-6E44-A10A-A02E-84A76A092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759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Multivariate</a:t>
            </a:r>
            <a:r>
              <a:rPr sz="2200" spc="-35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94199" y="3229297"/>
            <a:ext cx="337692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It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seems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that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food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preparation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time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does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not </a:t>
            </a:r>
            <a:r>
              <a:rPr sz="1200" spc="-3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play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role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low-rating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324" y="3344503"/>
            <a:ext cx="3865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It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seems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that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high-cost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have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been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rated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65" dirty="0">
                <a:latin typeface="Microsoft Sans Serif"/>
                <a:cs typeface="Microsoft Sans Serif"/>
              </a:rPr>
              <a:t>well </a:t>
            </a:r>
            <a:r>
              <a:rPr sz="1200" spc="-3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low-cost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have </a:t>
            </a:r>
            <a:r>
              <a:rPr sz="1200" spc="30" dirty="0">
                <a:latin typeface="Microsoft Sans Serif"/>
                <a:cs typeface="Microsoft Sans Serif"/>
              </a:rPr>
              <a:t>not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been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rated.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14379"/>
            <a:ext cx="4260244" cy="20182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4611" y="1014379"/>
            <a:ext cx="4386988" cy="2097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15C59-1072-1EAB-4D3F-E0B950F401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4896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Multivariate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r>
              <a:rPr sz="2200" spc="-15" dirty="0">
                <a:solidFill>
                  <a:srgbClr val="000000"/>
                </a:solidFill>
              </a:rPr>
              <a:t> </a:t>
            </a:r>
            <a:r>
              <a:rPr sz="2200" spc="220" dirty="0">
                <a:solidFill>
                  <a:srgbClr val="000000"/>
                </a:solidFill>
              </a:rPr>
              <a:t>-</a:t>
            </a:r>
            <a:r>
              <a:rPr sz="2200" spc="-15" dirty="0">
                <a:solidFill>
                  <a:srgbClr val="000000"/>
                </a:solidFill>
              </a:rPr>
              <a:t> </a:t>
            </a:r>
            <a:r>
              <a:rPr sz="2200" spc="-95" dirty="0">
                <a:solidFill>
                  <a:srgbClr val="000000"/>
                </a:solidFill>
              </a:rPr>
              <a:t>Key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0" dirty="0">
                <a:solidFill>
                  <a:srgbClr val="000000"/>
                </a:solidFill>
              </a:rPr>
              <a:t>Ǫuestions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745474" y="1161059"/>
            <a:ext cx="4866640" cy="213360"/>
          </a:xfrm>
          <a:custGeom>
            <a:avLst/>
            <a:gdLst/>
            <a:ahLst/>
            <a:cxnLst/>
            <a:rect l="l" t="t" r="r" b="b"/>
            <a:pathLst>
              <a:path w="4866640" h="213359">
                <a:moveTo>
                  <a:pt x="4866155" y="213359"/>
                </a:moveTo>
                <a:lnTo>
                  <a:pt x="0" y="213359"/>
                </a:lnTo>
                <a:lnTo>
                  <a:pt x="0" y="0"/>
                </a:lnTo>
                <a:lnTo>
                  <a:pt x="4866155" y="0"/>
                </a:lnTo>
                <a:lnTo>
                  <a:pt x="4866155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474" y="2288819"/>
            <a:ext cx="2566670" cy="213360"/>
          </a:xfrm>
          <a:custGeom>
            <a:avLst/>
            <a:gdLst/>
            <a:ahLst/>
            <a:cxnLst/>
            <a:rect l="l" t="t" r="r" b="b"/>
            <a:pathLst>
              <a:path w="2566670" h="213360">
                <a:moveTo>
                  <a:pt x="2566351" y="213360"/>
                </a:moveTo>
                <a:lnTo>
                  <a:pt x="0" y="213360"/>
                </a:lnTo>
                <a:lnTo>
                  <a:pt x="0" y="0"/>
                </a:lnTo>
                <a:lnTo>
                  <a:pt x="2566351" y="0"/>
                </a:lnTo>
                <a:lnTo>
                  <a:pt x="2566351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5" dirty="0"/>
              <a:t>restaurants</a:t>
            </a:r>
            <a:r>
              <a:rPr spc="-5" dirty="0"/>
              <a:t> </a:t>
            </a:r>
            <a:r>
              <a:rPr spc="55" dirty="0"/>
              <a:t>fulﬁlling</a:t>
            </a:r>
            <a:r>
              <a:rPr spc="-5" dirty="0"/>
              <a:t> </a:t>
            </a:r>
            <a:r>
              <a:rPr spc="25" dirty="0"/>
              <a:t>the</a:t>
            </a:r>
            <a:r>
              <a:rPr spc="-5" dirty="0"/>
              <a:t> </a:t>
            </a:r>
            <a:r>
              <a:rPr spc="5" dirty="0"/>
              <a:t>criteria</a:t>
            </a:r>
            <a:r>
              <a:rPr spc="-10" dirty="0"/>
              <a:t> </a:t>
            </a:r>
            <a:r>
              <a:rPr spc="45" dirty="0"/>
              <a:t>to</a:t>
            </a:r>
            <a:r>
              <a:rPr spc="-5" dirty="0"/>
              <a:t> </a:t>
            </a:r>
            <a:r>
              <a:rPr spc="35" dirty="0"/>
              <a:t>get</a:t>
            </a:r>
            <a:r>
              <a:rPr spc="-5" dirty="0"/>
              <a:t> </a:t>
            </a:r>
            <a:r>
              <a:rPr spc="25" dirty="0"/>
              <a:t>the</a:t>
            </a:r>
            <a:r>
              <a:rPr spc="-5" dirty="0"/>
              <a:t> </a:t>
            </a:r>
            <a:r>
              <a:rPr spc="20" dirty="0"/>
              <a:t>promotional</a:t>
            </a:r>
            <a:r>
              <a:rPr spc="-10" dirty="0"/>
              <a:t> </a:t>
            </a:r>
            <a:r>
              <a:rPr spc="20" dirty="0"/>
              <a:t>offer</a:t>
            </a:r>
            <a:r>
              <a:rPr spc="-5" dirty="0"/>
              <a:t> </a:t>
            </a:r>
            <a:r>
              <a:rPr spc="-30" dirty="0"/>
              <a:t>are:</a:t>
            </a:r>
            <a:r>
              <a:rPr spc="-5" dirty="0"/>
              <a:t> </a:t>
            </a:r>
            <a:r>
              <a:rPr spc="10" dirty="0"/>
              <a:t>'The</a:t>
            </a:r>
            <a:r>
              <a:rPr spc="-5" dirty="0"/>
              <a:t> </a:t>
            </a:r>
            <a:r>
              <a:rPr spc="30" dirty="0"/>
              <a:t>Meatball</a:t>
            </a:r>
            <a:r>
              <a:rPr spc="-10" dirty="0"/>
              <a:t> Shop',</a:t>
            </a:r>
            <a:r>
              <a:rPr spc="-5" dirty="0"/>
              <a:t> </a:t>
            </a:r>
            <a:r>
              <a:rPr spc="20" dirty="0"/>
              <a:t>'Blue </a:t>
            </a:r>
            <a:r>
              <a:rPr spc="-355" dirty="0"/>
              <a:t> </a:t>
            </a:r>
            <a:r>
              <a:rPr dirty="0"/>
              <a:t>Ribbon</a:t>
            </a:r>
            <a:r>
              <a:rPr spc="-15" dirty="0"/>
              <a:t> Fried </a:t>
            </a:r>
            <a:r>
              <a:rPr spc="-20" dirty="0"/>
              <a:t>Chicken',</a:t>
            </a:r>
            <a:r>
              <a:rPr spc="-15" dirty="0"/>
              <a:t> </a:t>
            </a:r>
            <a:r>
              <a:rPr spc="-20" dirty="0"/>
              <a:t>'Shake</a:t>
            </a:r>
            <a:r>
              <a:rPr spc="-15" dirty="0"/>
              <a:t> </a:t>
            </a:r>
            <a:r>
              <a:rPr spc="-20" dirty="0"/>
              <a:t>Shack'</a:t>
            </a:r>
            <a:r>
              <a:rPr spc="-15" dirty="0"/>
              <a:t>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20" dirty="0"/>
              <a:t>'Blue</a:t>
            </a:r>
            <a:r>
              <a:rPr spc="-15" dirty="0"/>
              <a:t> </a:t>
            </a:r>
            <a:r>
              <a:rPr dirty="0"/>
              <a:t>Ribbon</a:t>
            </a:r>
            <a:r>
              <a:rPr spc="-10" dirty="0"/>
              <a:t> </a:t>
            </a:r>
            <a:r>
              <a:rPr spc="-15" dirty="0"/>
              <a:t>Sushi'.</a:t>
            </a:r>
          </a:p>
          <a:p>
            <a:pPr marL="348615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25" dirty="0"/>
              <a:t>net</a:t>
            </a:r>
            <a:r>
              <a:rPr spc="-5" dirty="0"/>
              <a:t> </a:t>
            </a:r>
            <a:r>
              <a:rPr spc="-10" dirty="0"/>
              <a:t>revenue </a:t>
            </a:r>
            <a:r>
              <a:rPr spc="5" dirty="0"/>
              <a:t>generated</a:t>
            </a:r>
            <a:r>
              <a:rPr spc="-5" dirty="0"/>
              <a:t> </a:t>
            </a:r>
            <a:r>
              <a:rPr spc="5" dirty="0"/>
              <a:t>on</a:t>
            </a:r>
            <a:r>
              <a:rPr spc="-10" dirty="0"/>
              <a:t> </a:t>
            </a:r>
            <a:r>
              <a:rPr spc="50" dirty="0"/>
              <a:t>all</a:t>
            </a:r>
            <a:r>
              <a:rPr spc="-5" dirty="0"/>
              <a:t> </a:t>
            </a:r>
            <a:r>
              <a:rPr spc="25" dirty="0"/>
              <a:t>the</a:t>
            </a:r>
            <a:r>
              <a:rPr spc="-5" dirty="0"/>
              <a:t> </a:t>
            </a:r>
            <a:r>
              <a:rPr dirty="0"/>
              <a:t>orders</a:t>
            </a:r>
            <a:r>
              <a:rPr spc="-10" dirty="0"/>
              <a:t> </a:t>
            </a:r>
            <a:r>
              <a:rPr spc="5" dirty="0"/>
              <a:t>given</a:t>
            </a:r>
            <a:r>
              <a:rPr spc="-5" dirty="0"/>
              <a:t> </a:t>
            </a:r>
            <a:r>
              <a:rPr spc="10" dirty="0"/>
              <a:t>in</a:t>
            </a:r>
            <a:r>
              <a:rPr spc="-10" dirty="0"/>
              <a:t> </a:t>
            </a:r>
            <a:r>
              <a:rPr spc="25" dirty="0"/>
              <a:t>the</a:t>
            </a:r>
            <a:r>
              <a:rPr spc="-5" dirty="0"/>
              <a:t> </a:t>
            </a:r>
            <a:r>
              <a:rPr spc="15" dirty="0"/>
              <a:t>dataset</a:t>
            </a:r>
            <a:r>
              <a:rPr spc="-5" dirty="0"/>
              <a:t> </a:t>
            </a:r>
            <a:r>
              <a:rPr spc="-15" dirty="0"/>
              <a:t>is</a:t>
            </a:r>
            <a:r>
              <a:rPr spc="-10" dirty="0"/>
              <a:t> </a:t>
            </a:r>
            <a:r>
              <a:rPr spc="5" dirty="0"/>
              <a:t>around</a:t>
            </a:r>
            <a:r>
              <a:rPr spc="-5" dirty="0"/>
              <a:t> </a:t>
            </a:r>
            <a:r>
              <a:rPr spc="35" dirty="0"/>
              <a:t>6166.3</a:t>
            </a:r>
            <a:r>
              <a:rPr spc="-10" dirty="0"/>
              <a:t> </a:t>
            </a:r>
            <a:r>
              <a:rPr spc="10" dirty="0"/>
              <a:t>dollars.</a:t>
            </a:r>
          </a:p>
          <a:p>
            <a:pPr marL="348615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347980" algn="l"/>
                <a:tab pos="349250" algn="l"/>
              </a:tabLst>
            </a:pPr>
            <a:r>
              <a:rPr spc="25" dirty="0"/>
              <a:t>Approximately</a:t>
            </a:r>
            <a:r>
              <a:rPr spc="-10" dirty="0"/>
              <a:t> </a:t>
            </a:r>
            <a:r>
              <a:rPr spc="35" dirty="0"/>
              <a:t>10.54</a:t>
            </a:r>
            <a:r>
              <a:rPr spc="-10" dirty="0"/>
              <a:t> </a:t>
            </a:r>
            <a:r>
              <a:rPr spc="55" dirty="0"/>
              <a:t>%</a:t>
            </a:r>
            <a:r>
              <a:rPr spc="-10" dirty="0"/>
              <a:t> </a:t>
            </a:r>
            <a:r>
              <a:rPr spc="30" dirty="0"/>
              <a:t>of</a:t>
            </a:r>
            <a:r>
              <a:rPr spc="-10" dirty="0"/>
              <a:t> </a:t>
            </a:r>
            <a:r>
              <a:rPr spc="25" dirty="0"/>
              <a:t>the</a:t>
            </a:r>
            <a:r>
              <a:rPr spc="-10" dirty="0"/>
              <a:t> </a:t>
            </a:r>
            <a:r>
              <a:rPr spc="45" dirty="0"/>
              <a:t>total</a:t>
            </a:r>
            <a:r>
              <a:rPr spc="-10" dirty="0"/>
              <a:t> </a:t>
            </a:r>
            <a:r>
              <a:rPr dirty="0"/>
              <a:t>orders</a:t>
            </a:r>
            <a:r>
              <a:rPr spc="-10" dirty="0"/>
              <a:t> </a:t>
            </a:r>
            <a:r>
              <a:rPr spc="-15" dirty="0"/>
              <a:t>have</a:t>
            </a:r>
            <a:r>
              <a:rPr spc="-10" dirty="0"/>
              <a:t> </a:t>
            </a:r>
            <a:r>
              <a:rPr spc="5" dirty="0"/>
              <a:t>more</a:t>
            </a:r>
            <a:r>
              <a:rPr spc="-10" dirty="0"/>
              <a:t> </a:t>
            </a:r>
            <a:r>
              <a:rPr spc="25" dirty="0"/>
              <a:t>than</a:t>
            </a:r>
            <a:r>
              <a:rPr spc="-10" dirty="0"/>
              <a:t> </a:t>
            </a:r>
            <a:r>
              <a:rPr spc="60" dirty="0"/>
              <a:t>60</a:t>
            </a:r>
            <a:r>
              <a:rPr spc="-10" dirty="0"/>
              <a:t> </a:t>
            </a:r>
            <a:r>
              <a:rPr spc="10" dirty="0"/>
              <a:t>minutes</a:t>
            </a:r>
            <a:r>
              <a:rPr spc="-10" dirty="0"/>
              <a:t> </a:t>
            </a:r>
            <a:r>
              <a:rPr spc="30" dirty="0"/>
              <a:t>of</a:t>
            </a:r>
            <a:r>
              <a:rPr spc="-10" dirty="0"/>
              <a:t> </a:t>
            </a:r>
            <a:r>
              <a:rPr spc="45" dirty="0"/>
              <a:t>total</a:t>
            </a:r>
            <a:r>
              <a:rPr spc="-5" dirty="0"/>
              <a:t> </a:t>
            </a:r>
            <a:r>
              <a:rPr spc="20" dirty="0"/>
              <a:t>delivery</a:t>
            </a:r>
            <a:r>
              <a:rPr spc="-10" dirty="0"/>
              <a:t> </a:t>
            </a:r>
            <a:r>
              <a:rPr spc="5" dirty="0"/>
              <a:t>time.</a:t>
            </a:r>
          </a:p>
          <a:p>
            <a:pPr marL="348615" marR="52069" indent="-336550">
              <a:lnSpc>
                <a:spcPct val="100000"/>
              </a:lnSpc>
              <a:spcBef>
                <a:spcPts val="72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/>
              <a:t>The</a:t>
            </a:r>
            <a:r>
              <a:rPr spc="-10" dirty="0"/>
              <a:t> mean</a:t>
            </a:r>
            <a:r>
              <a:rPr spc="-5" dirty="0"/>
              <a:t> </a:t>
            </a:r>
            <a:r>
              <a:rPr spc="20" dirty="0"/>
              <a:t>delivery</a:t>
            </a:r>
            <a:r>
              <a:rPr spc="-10" dirty="0"/>
              <a:t> </a:t>
            </a:r>
            <a:r>
              <a:rPr spc="25" dirty="0"/>
              <a:t>time</a:t>
            </a:r>
            <a:r>
              <a:rPr spc="-5" dirty="0"/>
              <a:t> </a:t>
            </a:r>
            <a:r>
              <a:rPr spc="5" dirty="0"/>
              <a:t>on</a:t>
            </a:r>
            <a:r>
              <a:rPr spc="-10" dirty="0"/>
              <a:t> </a:t>
            </a:r>
            <a:r>
              <a:rPr dirty="0"/>
              <a:t>weekdays</a:t>
            </a:r>
            <a:r>
              <a:rPr spc="-5" dirty="0"/>
              <a:t> </a:t>
            </a:r>
            <a:r>
              <a:rPr spc="-15" dirty="0"/>
              <a:t>is</a:t>
            </a:r>
            <a:r>
              <a:rPr spc="-10" dirty="0"/>
              <a:t> </a:t>
            </a:r>
            <a:r>
              <a:rPr spc="5" dirty="0"/>
              <a:t>around</a:t>
            </a:r>
            <a:r>
              <a:rPr spc="-5" dirty="0"/>
              <a:t> </a:t>
            </a:r>
            <a:r>
              <a:rPr spc="60" dirty="0"/>
              <a:t>28</a:t>
            </a:r>
            <a:r>
              <a:rPr spc="-10" dirty="0"/>
              <a:t> </a:t>
            </a:r>
            <a:r>
              <a:rPr spc="10" dirty="0"/>
              <a:t>minutes</a:t>
            </a:r>
            <a:r>
              <a:rPr spc="-5" dirty="0"/>
              <a:t> </a:t>
            </a:r>
            <a:r>
              <a:rPr spc="10" dirty="0"/>
              <a:t>whereas</a:t>
            </a:r>
            <a:r>
              <a:rPr spc="-5" dirty="0"/>
              <a:t> </a:t>
            </a:r>
            <a:r>
              <a:rPr spc="25" dirty="0"/>
              <a:t>the</a:t>
            </a:r>
            <a:r>
              <a:rPr spc="-10" dirty="0"/>
              <a:t> mean</a:t>
            </a:r>
            <a:r>
              <a:rPr spc="-5" dirty="0"/>
              <a:t> </a:t>
            </a:r>
            <a:r>
              <a:rPr spc="20" dirty="0"/>
              <a:t>delivery</a:t>
            </a:r>
            <a:r>
              <a:rPr spc="-10" dirty="0"/>
              <a:t> </a:t>
            </a:r>
            <a:r>
              <a:rPr spc="25" dirty="0"/>
              <a:t>time</a:t>
            </a:r>
            <a:r>
              <a:rPr spc="-5" dirty="0"/>
              <a:t> </a:t>
            </a:r>
            <a:r>
              <a:rPr spc="5" dirty="0"/>
              <a:t>on </a:t>
            </a:r>
            <a:r>
              <a:rPr spc="-360" dirty="0"/>
              <a:t> </a:t>
            </a:r>
            <a:r>
              <a:rPr spc="5" dirty="0"/>
              <a:t>weekends</a:t>
            </a:r>
            <a:r>
              <a:rPr spc="-20" dirty="0"/>
              <a:t> </a:t>
            </a:r>
            <a:r>
              <a:rPr spc="-15" dirty="0"/>
              <a:t>is </a:t>
            </a:r>
            <a:r>
              <a:rPr spc="5" dirty="0"/>
              <a:t>around</a:t>
            </a:r>
            <a:r>
              <a:rPr spc="-15" dirty="0"/>
              <a:t> </a:t>
            </a:r>
            <a:r>
              <a:rPr spc="60" dirty="0"/>
              <a:t>22</a:t>
            </a:r>
            <a:r>
              <a:rPr spc="-15" dirty="0"/>
              <a:t> </a:t>
            </a:r>
            <a:r>
              <a:rPr dirty="0"/>
              <a:t>minutes.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" y="2421752"/>
            <a:ext cx="138620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" y="2573807"/>
            <a:ext cx="5635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-277" baseline="26455" dirty="0">
                <a:solidFill>
                  <a:srgbClr val="F21919"/>
                </a:solidFill>
                <a:latin typeface="Arial MT"/>
                <a:cs typeface="Arial MT"/>
              </a:rPr>
              <a:t>YTDZ</a:t>
            </a:r>
            <a:r>
              <a:rPr sz="1400" spc="-185" dirty="0">
                <a:solidFill>
                  <a:srgbClr val="212121"/>
                </a:solidFill>
                <a:latin typeface="Microsoft Sans Serif"/>
                <a:cs typeface="Microsoft Sans Serif"/>
              </a:rPr>
              <a:t>●</a:t>
            </a:r>
            <a:r>
              <a:rPr sz="1575" spc="-277" baseline="26455" dirty="0">
                <a:solidFill>
                  <a:srgbClr val="F21919"/>
                </a:solidFill>
                <a:latin typeface="Arial MT"/>
                <a:cs typeface="Arial MT"/>
              </a:rPr>
              <a:t>AIRB</a:t>
            </a:r>
            <a:r>
              <a:rPr sz="1400" spc="-185" dirty="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sz="1575" spc="-277" baseline="26455" dirty="0">
                <a:solidFill>
                  <a:srgbClr val="F21919"/>
                </a:solidFill>
                <a:latin typeface="Arial MT"/>
                <a:cs typeface="Arial MT"/>
              </a:rPr>
              <a:t>P</a:t>
            </a:r>
            <a:r>
              <a:rPr sz="1400" spc="-185" dirty="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sz="1575" spc="-277" baseline="26455" dirty="0">
                <a:solidFill>
                  <a:srgbClr val="F21919"/>
                </a:solidFill>
                <a:latin typeface="Arial MT"/>
                <a:cs typeface="Arial MT"/>
              </a:rPr>
              <a:t>M</a:t>
            </a:r>
            <a:r>
              <a:rPr sz="1400" spc="-18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could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due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dip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trafﬁc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volume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weekends.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79631-59B1-54FC-1134-62D718060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4441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0000FF"/>
                </a:solidFill>
              </a:rPr>
              <a:t>Contents</a:t>
            </a:r>
            <a:r>
              <a:rPr sz="2200" spc="-50" dirty="0">
                <a:solidFill>
                  <a:srgbClr val="0000FF"/>
                </a:solidFill>
              </a:rPr>
              <a:t> </a:t>
            </a:r>
            <a:r>
              <a:rPr sz="2200" spc="75" dirty="0">
                <a:solidFill>
                  <a:srgbClr val="0000FF"/>
                </a:solidFill>
              </a:rPr>
              <a:t>/</a:t>
            </a:r>
            <a:r>
              <a:rPr sz="2200" spc="-45" dirty="0">
                <a:solidFill>
                  <a:srgbClr val="0000FF"/>
                </a:solidFill>
              </a:rPr>
              <a:t> </a:t>
            </a:r>
            <a:r>
              <a:rPr sz="2200" spc="-20" dirty="0">
                <a:solidFill>
                  <a:srgbClr val="0000FF"/>
                </a:solidFill>
              </a:rPr>
              <a:t>Agenda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843" y="927887"/>
            <a:ext cx="260794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Microsoft Sans Serif"/>
                <a:cs typeface="Microsoft Sans Serif"/>
              </a:rPr>
              <a:t>Executive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Summary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Business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Problem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Overview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5" dirty="0">
                <a:latin typeface="Microsoft Sans Serif"/>
                <a:cs typeface="Microsoft Sans Serif"/>
              </a:rPr>
              <a:t>Solution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Approach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latin typeface="Microsoft Sans Serif"/>
                <a:cs typeface="Microsoft Sans Serif"/>
              </a:rPr>
              <a:t>Data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Overview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" y="2417343"/>
            <a:ext cx="2759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</a:rPr>
              <a:t>sund</a:t>
            </a:r>
            <a:r>
              <a:rPr sz="1400" spc="-165" dirty="0">
                <a:latin typeface="Microsoft Sans Serif"/>
                <a:cs typeface="Microsoft Sans Serif"/>
              </a:rPr>
              <a:t>●</a:t>
            </a: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ataai@</a:t>
            </a:r>
            <a:r>
              <a:rPr sz="1400" spc="-165" dirty="0">
                <a:latin typeface="Microsoft Sans Serif"/>
                <a:cs typeface="Microsoft Sans Serif"/>
                <a:hlinkClick r:id="rId3"/>
              </a:rPr>
              <a:t>ED</a:t>
            </a: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gm</a:t>
            </a:r>
            <a:r>
              <a:rPr sz="1400" spc="-165" dirty="0">
                <a:latin typeface="Microsoft Sans Serif"/>
                <a:cs typeface="Microsoft Sans Serif"/>
                <a:hlinkClick r:id="rId3"/>
              </a:rPr>
              <a:t>A</a:t>
            </a: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ai</a:t>
            </a:r>
            <a:r>
              <a:rPr sz="1400" spc="-165" dirty="0">
                <a:latin typeface="Microsoft Sans Serif"/>
                <a:cs typeface="Microsoft Sans Serif"/>
                <a:hlinkClick r:id="rId3"/>
              </a:rPr>
              <a:t>-</a:t>
            </a: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l.c</a:t>
            </a:r>
            <a:r>
              <a:rPr sz="1400" spc="-165" dirty="0">
                <a:latin typeface="Microsoft Sans Serif"/>
                <a:cs typeface="Microsoft Sans Serif"/>
                <a:hlinkClick r:id="rId3"/>
              </a:rPr>
              <a:t>U</a:t>
            </a:r>
            <a:r>
              <a:rPr sz="1575" spc="-247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om</a:t>
            </a:r>
            <a:r>
              <a:rPr sz="1400" spc="-165" dirty="0">
                <a:latin typeface="Microsoft Sans Serif"/>
                <a:cs typeface="Microsoft Sans Serif"/>
                <a:hlinkClick r:id="rId3"/>
              </a:rPr>
              <a:t>nivariate</a:t>
            </a:r>
            <a:r>
              <a:rPr sz="1400" spc="-10" dirty="0">
                <a:latin typeface="Microsoft Sans Serif"/>
                <a:cs typeface="Microsoft Sans Serif"/>
                <a:hlinkClick r:id="rId3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Analysis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2489912"/>
            <a:ext cx="3626485" cy="12833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  <a:p>
            <a:pPr marL="630555" indent="-336550">
              <a:lnSpc>
                <a:spcPct val="100000"/>
              </a:lnSpc>
              <a:spcBef>
                <a:spcPts val="605"/>
              </a:spcBef>
              <a:buChar char="●"/>
              <a:tabLst>
                <a:tab pos="630555" algn="l"/>
                <a:tab pos="6311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Univariate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Analysis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Ǫuestions</a:t>
            </a:r>
            <a:endParaRPr sz="1400">
              <a:latin typeface="Microsoft Sans Serif"/>
              <a:cs typeface="Microsoft Sans Serif"/>
            </a:endParaRPr>
          </a:p>
          <a:p>
            <a:pPr marL="63055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630555" algn="l"/>
                <a:tab pos="63119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EDA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Multivariate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Analysis</a:t>
            </a:r>
            <a:endParaRPr sz="1400">
              <a:latin typeface="Microsoft Sans Serif"/>
              <a:cs typeface="Microsoft Sans Serif"/>
            </a:endParaRPr>
          </a:p>
          <a:p>
            <a:pPr marL="630555" indent="-336550">
              <a:lnSpc>
                <a:spcPct val="100000"/>
              </a:lnSpc>
              <a:spcBef>
                <a:spcPts val="1255"/>
              </a:spcBef>
              <a:buChar char="●"/>
              <a:tabLst>
                <a:tab pos="630555" algn="l"/>
                <a:tab pos="63119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Multivariate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Analysis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Ǫuestions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678EA-E89C-3C3E-0E44-583DB42B1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86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000000"/>
                </a:solidFill>
              </a:rPr>
              <a:t>Executive</a:t>
            </a:r>
            <a:r>
              <a:rPr sz="2200" spc="-65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Summary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74" y="4716907"/>
            <a:ext cx="60134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latin typeface="Microsoft Sans Serif"/>
                <a:cs typeface="Microsoft Sans Serif"/>
              </a:rPr>
              <a:t>pe</a:t>
            </a:r>
            <a:r>
              <a:rPr sz="1200" spc="-5" dirty="0">
                <a:latin typeface="Microsoft Sans Serif"/>
                <a:cs typeface="Microsoft Sans Serif"/>
              </a:rPr>
              <a:t>r</a:t>
            </a:r>
            <a:r>
              <a:rPr sz="1200" spc="-10" dirty="0">
                <a:latin typeface="Microsoft Sans Serif"/>
                <a:cs typeface="Microsoft Sans Serif"/>
              </a:rPr>
              <a:t>son</a:t>
            </a:r>
            <a:r>
              <a:rPr sz="1200" spc="-20" dirty="0">
                <a:latin typeface="Microsoft Sans Serif"/>
                <a:cs typeface="Microsoft Sans Serif"/>
              </a:rPr>
              <a:t>s</a:t>
            </a:r>
            <a:r>
              <a:rPr sz="1200" spc="-60" dirty="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24" y="901472"/>
            <a:ext cx="8308340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9657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FoodHub </a:t>
            </a:r>
            <a:r>
              <a:rPr sz="1200" spc="15" dirty="0">
                <a:latin typeface="Microsoft Sans Serif"/>
                <a:cs typeface="Microsoft Sans Serif"/>
              </a:rPr>
              <a:t>should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integrate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60" dirty="0">
                <a:latin typeface="Microsoft Sans Serif"/>
                <a:cs typeface="Microsoft Sans Serif"/>
              </a:rPr>
              <a:t>with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restaurants </a:t>
            </a:r>
            <a:r>
              <a:rPr sz="1200" spc="10" dirty="0">
                <a:latin typeface="Microsoft Sans Serif"/>
                <a:cs typeface="Microsoft Sans Serif"/>
              </a:rPr>
              <a:t>serving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American,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Japanese,</a:t>
            </a:r>
            <a:r>
              <a:rPr sz="1200" dirty="0">
                <a:latin typeface="Microsoft Sans Serif"/>
                <a:cs typeface="Microsoft Sans Serif"/>
              </a:rPr>
              <a:t> Italian,</a:t>
            </a:r>
            <a:r>
              <a:rPr sz="1200" spc="5" dirty="0">
                <a:latin typeface="Microsoft Sans Serif"/>
                <a:cs typeface="Microsoft Sans Serif"/>
              </a:rPr>
              <a:t> and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Chinese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cuisines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as</a:t>
            </a:r>
            <a:r>
              <a:rPr sz="1200" spc="5" dirty="0">
                <a:latin typeface="Microsoft Sans Serif"/>
                <a:cs typeface="Microsoft Sans Serif"/>
              </a:rPr>
              <a:t> these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cuisines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are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very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popular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among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FoodHub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customers</a:t>
            </a:r>
            <a:r>
              <a:rPr sz="1200" spc="-5" dirty="0">
                <a:latin typeface="Microsoft Sans Serif"/>
                <a:cs typeface="Microsoft Sans Serif"/>
              </a:rPr>
              <a:t> (accounting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~80%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orders).</a:t>
            </a:r>
            <a:endParaRPr sz="1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14999"/>
              </a:lnSpc>
              <a:spcBef>
                <a:spcPts val="10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FoodHub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should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provide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promotional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offers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top-rated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popular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restaurants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that</a:t>
            </a:r>
            <a:r>
              <a:rPr sz="1200" spc="-5" dirty="0">
                <a:latin typeface="Microsoft Sans Serif"/>
                <a:cs typeface="Microsoft Sans Serif"/>
              </a:rPr>
              <a:t> serve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most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orders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top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5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restaurants</a:t>
            </a:r>
            <a:r>
              <a:rPr sz="1200" spc="-10" dirty="0">
                <a:latin typeface="Microsoft Sans Serif"/>
                <a:cs typeface="Microsoft Sans Serif"/>
              </a:rPr>
              <a:t> account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~80%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orders.</a:t>
            </a:r>
            <a:endParaRPr sz="1200">
              <a:latin typeface="Microsoft Sans Serif"/>
              <a:cs typeface="Microsoft Sans Serif"/>
            </a:endParaRPr>
          </a:p>
          <a:p>
            <a:pPr marL="332740" marR="8890" indent="-320675">
              <a:lnSpc>
                <a:spcPct val="114999"/>
              </a:lnSpc>
              <a:spcBef>
                <a:spcPts val="10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5" dirty="0">
                <a:latin typeface="Microsoft Sans Serif"/>
                <a:cs typeface="Microsoft Sans Serif"/>
              </a:rPr>
              <a:t>Order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volumes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are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higher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(by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~60%)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on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weekends</a:t>
            </a:r>
            <a:r>
              <a:rPr sz="1200" spc="-5" dirty="0">
                <a:latin typeface="Microsoft Sans Serif"/>
                <a:cs typeface="Microsoft Sans Serif"/>
              </a:rPr>
              <a:t> compared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weekdays.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such,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more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delivery</a:t>
            </a:r>
            <a:r>
              <a:rPr sz="1200" spc="-5" dirty="0">
                <a:latin typeface="Microsoft Sans Serif"/>
                <a:cs typeface="Microsoft Sans Serif"/>
              </a:rPr>
              <a:t> executives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should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employed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weekends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ensure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timely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delivery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orders.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Weekend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promotional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offers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can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" y="2444776"/>
            <a:ext cx="6176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-209" baseline="15873" dirty="0">
                <a:solidFill>
                  <a:srgbClr val="F21919"/>
                </a:solidFill>
                <a:latin typeface="Arial MT"/>
                <a:cs typeface="Arial MT"/>
              </a:rPr>
              <a:t>sundataai@</a:t>
            </a:r>
            <a:r>
              <a:rPr sz="1200" spc="-140" dirty="0">
                <a:latin typeface="Microsoft Sans Serif"/>
                <a:cs typeface="Microsoft Sans Serif"/>
              </a:rPr>
              <a:t>al</a:t>
            </a:r>
            <a:r>
              <a:rPr sz="1575" spc="-209" baseline="15873" dirty="0">
                <a:solidFill>
                  <a:srgbClr val="F21919"/>
                </a:solidFill>
                <a:latin typeface="Arial MT"/>
                <a:cs typeface="Arial MT"/>
              </a:rPr>
              <a:t>g</a:t>
            </a:r>
            <a:r>
              <a:rPr sz="1200" spc="-140" dirty="0">
                <a:latin typeface="Microsoft Sans Serif"/>
                <a:cs typeface="Microsoft Sans Serif"/>
              </a:rPr>
              <a:t>s</a:t>
            </a:r>
            <a:r>
              <a:rPr sz="1575" spc="-209" baseline="15873" dirty="0">
                <a:solidFill>
                  <a:srgbClr val="F21919"/>
                </a:solidFill>
                <a:latin typeface="Arial MT"/>
                <a:cs typeface="Arial MT"/>
              </a:rPr>
              <a:t>m</a:t>
            </a:r>
            <a:r>
              <a:rPr sz="1200" spc="-140" dirty="0">
                <a:latin typeface="Microsoft Sans Serif"/>
                <a:cs typeface="Microsoft Sans Serif"/>
              </a:rPr>
              <a:t>o</a:t>
            </a:r>
            <a:r>
              <a:rPr sz="1200" spc="-135" dirty="0">
                <a:latin typeface="Microsoft Sans Serif"/>
                <a:cs typeface="Microsoft Sans Serif"/>
              </a:rPr>
              <a:t> </a:t>
            </a:r>
            <a:r>
              <a:rPr sz="1575" spc="-277" baseline="15873" dirty="0">
                <a:solidFill>
                  <a:srgbClr val="F21919"/>
                </a:solidFill>
                <a:latin typeface="Arial MT"/>
                <a:cs typeface="Arial MT"/>
              </a:rPr>
              <a:t>a</a:t>
            </a:r>
            <a:r>
              <a:rPr sz="1200" spc="-185" dirty="0">
                <a:latin typeface="Microsoft Sans Serif"/>
                <a:cs typeface="Microsoft Sans Serif"/>
              </a:rPr>
              <a:t>b</a:t>
            </a:r>
            <a:r>
              <a:rPr sz="1575" spc="-277" baseline="15873" dirty="0">
                <a:solidFill>
                  <a:srgbClr val="F21919"/>
                </a:solidFill>
                <a:latin typeface="Arial MT"/>
                <a:cs typeface="Arial MT"/>
              </a:rPr>
              <a:t>i</a:t>
            </a:r>
            <a:r>
              <a:rPr sz="1200" spc="-185" dirty="0">
                <a:latin typeface="Microsoft Sans Serif"/>
                <a:cs typeface="Microsoft Sans Serif"/>
              </a:rPr>
              <a:t>e</a:t>
            </a:r>
            <a:r>
              <a:rPr sz="1575" spc="-277" baseline="15873" dirty="0">
                <a:solidFill>
                  <a:srgbClr val="F21919"/>
                </a:solidFill>
                <a:latin typeface="Arial MT"/>
                <a:cs typeface="Arial MT"/>
              </a:rPr>
              <a:t>l.c</a:t>
            </a:r>
            <a:r>
              <a:rPr sz="1200" spc="-185" dirty="0">
                <a:latin typeface="Microsoft Sans Serif"/>
                <a:cs typeface="Microsoft Sans Serif"/>
              </a:rPr>
              <a:t>r</a:t>
            </a:r>
            <a:r>
              <a:rPr sz="1575" spc="-277" baseline="15873" dirty="0">
                <a:solidFill>
                  <a:srgbClr val="F21919"/>
                </a:solidFill>
                <a:latin typeface="Arial MT"/>
                <a:cs typeface="Arial MT"/>
              </a:rPr>
              <a:t>o</a:t>
            </a:r>
            <a:r>
              <a:rPr sz="1200" spc="-185" dirty="0">
                <a:latin typeface="Microsoft Sans Serif"/>
                <a:cs typeface="Microsoft Sans Serif"/>
              </a:rPr>
              <a:t>o</a:t>
            </a:r>
            <a:r>
              <a:rPr sz="1575" spc="-277" baseline="15873" dirty="0">
                <a:solidFill>
                  <a:srgbClr val="F21919"/>
                </a:solidFill>
                <a:latin typeface="Arial MT"/>
                <a:cs typeface="Arial MT"/>
              </a:rPr>
              <a:t>m</a:t>
            </a:r>
            <a:r>
              <a:rPr sz="1200" spc="-185" dirty="0">
                <a:latin typeface="Microsoft Sans Serif"/>
                <a:cs typeface="Microsoft Sans Serif"/>
              </a:rPr>
              <a:t>lled</a:t>
            </a:r>
            <a:r>
              <a:rPr sz="1200" spc="-13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out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customers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increase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food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weekends.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2486970"/>
            <a:ext cx="8635365" cy="22301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  <a:p>
            <a:pPr marL="630555" marR="152400" indent="-320675">
              <a:lnSpc>
                <a:spcPct val="114999"/>
              </a:lnSpc>
              <a:spcBef>
                <a:spcPts val="330"/>
              </a:spcBef>
              <a:buChar char="●"/>
              <a:tabLst>
                <a:tab pos="630555" algn="l"/>
                <a:tab pos="631190" algn="l"/>
              </a:tabLst>
            </a:pPr>
            <a:r>
              <a:rPr sz="1200" spc="15" dirty="0">
                <a:latin typeface="Microsoft Sans Serif"/>
                <a:cs typeface="Microsoft Sans Serif"/>
              </a:rPr>
              <a:t>Delivery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time</a:t>
            </a:r>
            <a:r>
              <a:rPr sz="1200" spc="-5" dirty="0">
                <a:latin typeface="Microsoft Sans Serif"/>
                <a:cs typeface="Microsoft Sans Serif"/>
              </a:rPr>
              <a:t> over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weekends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less </a:t>
            </a:r>
            <a:r>
              <a:rPr sz="1200" spc="-5" dirty="0">
                <a:latin typeface="Microsoft Sans Serif"/>
                <a:cs typeface="Microsoft Sans Serif"/>
              </a:rPr>
              <a:t>compared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weekdays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despite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higher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number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orders.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This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could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possibly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due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dip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trafﬁc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volume</a:t>
            </a:r>
            <a:r>
              <a:rPr sz="1200" spc="-5" dirty="0">
                <a:latin typeface="Microsoft Sans Serif"/>
                <a:cs typeface="Microsoft Sans Serif"/>
              </a:rPr>
              <a:t> over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weekends, </a:t>
            </a:r>
            <a:r>
              <a:rPr sz="1200" spc="40" dirty="0">
                <a:latin typeface="Microsoft Sans Serif"/>
                <a:cs typeface="Microsoft Sans Serif"/>
              </a:rPr>
              <a:t>but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further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analysis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spc="-5" dirty="0">
                <a:latin typeface="Microsoft Sans Serif"/>
                <a:cs typeface="Microsoft Sans Serif"/>
              </a:rPr>
              <a:t> needed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verify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same.</a:t>
            </a:r>
            <a:endParaRPr sz="1200">
              <a:latin typeface="Microsoft Sans Serif"/>
              <a:cs typeface="Microsoft Sans Serif"/>
            </a:endParaRPr>
          </a:p>
          <a:p>
            <a:pPr marL="630555" marR="5080" indent="-320675">
              <a:lnSpc>
                <a:spcPct val="114999"/>
              </a:lnSpc>
              <a:spcBef>
                <a:spcPts val="1000"/>
              </a:spcBef>
              <a:buChar char="●"/>
              <a:tabLst>
                <a:tab pos="630555" algn="l"/>
                <a:tab pos="631190" algn="l"/>
              </a:tabLst>
            </a:pP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customer </a:t>
            </a:r>
            <a:r>
              <a:rPr sz="1200" spc="20" dirty="0">
                <a:latin typeface="Microsoft Sans Serif"/>
                <a:cs typeface="Microsoft Sans Serif"/>
              </a:rPr>
              <a:t>rating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very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important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factor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gauge </a:t>
            </a:r>
            <a:r>
              <a:rPr sz="1200" spc="5" dirty="0">
                <a:latin typeface="Microsoft Sans Serif"/>
                <a:cs typeface="Microsoft Sans Serif"/>
              </a:rPr>
              <a:t>customer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satisfaction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and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~39%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orders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were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rated.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 </a:t>
            </a:r>
            <a:r>
              <a:rPr sz="1200" spc="-5" dirty="0">
                <a:latin typeface="Microsoft Sans Serif"/>
                <a:cs typeface="Microsoft Sans Serif"/>
              </a:rPr>
              <a:t>company </a:t>
            </a:r>
            <a:r>
              <a:rPr sz="1200" spc="15" dirty="0">
                <a:latin typeface="Microsoft Sans Serif"/>
                <a:cs typeface="Microsoft Sans Serif"/>
              </a:rPr>
              <a:t>should </a:t>
            </a:r>
            <a:r>
              <a:rPr sz="1200" spc="5" dirty="0">
                <a:latin typeface="Microsoft Sans Serif"/>
                <a:cs typeface="Microsoft Sans Serif"/>
              </a:rPr>
              <a:t>investigate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-10" dirty="0">
                <a:latin typeface="Microsoft Sans Serif"/>
                <a:cs typeface="Microsoft Sans Serif"/>
              </a:rPr>
              <a:t>reason </a:t>
            </a:r>
            <a:r>
              <a:rPr sz="1200" spc="10" dirty="0">
                <a:latin typeface="Microsoft Sans Serif"/>
                <a:cs typeface="Microsoft Sans Serif"/>
              </a:rPr>
              <a:t>behind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65" dirty="0">
                <a:latin typeface="Microsoft Sans Serif"/>
                <a:cs typeface="Microsoft Sans Serif"/>
              </a:rPr>
              <a:t>low </a:t>
            </a:r>
            <a:r>
              <a:rPr sz="1200" spc="5" dirty="0">
                <a:latin typeface="Microsoft Sans Serif"/>
                <a:cs typeface="Microsoft Sans Serif"/>
              </a:rPr>
              <a:t>count </a:t>
            </a:r>
            <a:r>
              <a:rPr sz="1200" spc="30" dirty="0">
                <a:latin typeface="Microsoft Sans Serif"/>
                <a:cs typeface="Microsoft Sans Serif"/>
              </a:rPr>
              <a:t>of </a:t>
            </a:r>
            <a:r>
              <a:rPr sz="1200" spc="5" dirty="0">
                <a:latin typeface="Microsoft Sans Serif"/>
                <a:cs typeface="Microsoft Sans Serif"/>
              </a:rPr>
              <a:t>ratings. </a:t>
            </a:r>
            <a:r>
              <a:rPr sz="1200" dirty="0">
                <a:latin typeface="Microsoft Sans Serif"/>
                <a:cs typeface="Microsoft Sans Serif"/>
              </a:rPr>
              <a:t>They </a:t>
            </a:r>
            <a:r>
              <a:rPr sz="1200" spc="-25" dirty="0">
                <a:latin typeface="Microsoft Sans Serif"/>
                <a:cs typeface="Microsoft Sans Serif"/>
              </a:rPr>
              <a:t>can </a:t>
            </a:r>
            <a:r>
              <a:rPr sz="1200" dirty="0">
                <a:latin typeface="Microsoft Sans Serif"/>
                <a:cs typeface="Microsoft Sans Serif"/>
              </a:rPr>
              <a:t>redesign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rating </a:t>
            </a:r>
            <a:r>
              <a:rPr sz="1200" dirty="0">
                <a:latin typeface="Microsoft Sans Serif"/>
                <a:cs typeface="Microsoft Sans Serif"/>
              </a:rPr>
              <a:t>page </a:t>
            </a:r>
            <a:r>
              <a:rPr sz="1200" spc="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app </a:t>
            </a:r>
            <a:r>
              <a:rPr sz="1200" spc="5" dirty="0">
                <a:latin typeface="Microsoft Sans Serif"/>
                <a:cs typeface="Microsoft Sans Serif"/>
              </a:rPr>
              <a:t>and </a:t>
            </a:r>
            <a:r>
              <a:rPr sz="1200" spc="-15" dirty="0">
                <a:latin typeface="Microsoft Sans Serif"/>
                <a:cs typeface="Microsoft Sans Serif"/>
              </a:rPr>
              <a:t>make </a:t>
            </a:r>
            <a:r>
              <a:rPr sz="1200" spc="45" dirty="0">
                <a:latin typeface="Microsoft Sans Serif"/>
                <a:cs typeface="Microsoft Sans Serif"/>
              </a:rPr>
              <a:t>it </a:t>
            </a:r>
            <a:r>
              <a:rPr sz="1200" dirty="0">
                <a:latin typeface="Microsoft Sans Serif"/>
                <a:cs typeface="Microsoft Sans Serif"/>
              </a:rPr>
              <a:t>more </a:t>
            </a:r>
            <a:r>
              <a:rPr sz="1200" spc="5" dirty="0">
                <a:latin typeface="Microsoft Sans Serif"/>
                <a:cs typeface="Microsoft Sans Serif"/>
              </a:rPr>
              <a:t>interactive </a:t>
            </a:r>
            <a:r>
              <a:rPr sz="1200" spc="35" dirty="0">
                <a:latin typeface="Microsoft Sans Serif"/>
                <a:cs typeface="Microsoft Sans Serif"/>
              </a:rPr>
              <a:t>to </a:t>
            </a:r>
            <a:r>
              <a:rPr sz="1200" spc="15" dirty="0">
                <a:latin typeface="Microsoft Sans Serif"/>
                <a:cs typeface="Microsoft Sans Serif"/>
              </a:rPr>
              <a:t>lure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dirty="0">
                <a:latin typeface="Microsoft Sans Serif"/>
                <a:cs typeface="Microsoft Sans Serif"/>
              </a:rPr>
              <a:t>customers </a:t>
            </a:r>
            <a:r>
              <a:rPr sz="1200" spc="40" dirty="0">
                <a:latin typeface="Microsoft Sans Serif"/>
                <a:cs typeface="Microsoft Sans Serif"/>
              </a:rPr>
              <a:t>to </a:t>
            </a:r>
            <a:r>
              <a:rPr sz="1200" spc="5" dirty="0">
                <a:latin typeface="Microsoft Sans Serif"/>
                <a:cs typeface="Microsoft Sans Serif"/>
              </a:rPr>
              <a:t>rate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-10" dirty="0">
                <a:latin typeface="Microsoft Sans Serif"/>
                <a:cs typeface="Microsoft Sans Serif"/>
              </a:rPr>
              <a:t>order. </a:t>
            </a:r>
            <a:r>
              <a:rPr sz="1200" dirty="0">
                <a:latin typeface="Microsoft Sans Serif"/>
                <a:cs typeface="Microsoft Sans Serif"/>
              </a:rPr>
              <a:t>Customer </a:t>
            </a:r>
            <a:r>
              <a:rPr sz="1200" spc="-5" dirty="0">
                <a:latin typeface="Microsoft Sans Serif"/>
                <a:cs typeface="Microsoft Sans Serif"/>
              </a:rPr>
              <a:t>feedback </a:t>
            </a:r>
            <a:r>
              <a:rPr sz="1200" spc="5" dirty="0">
                <a:latin typeface="Microsoft Sans Serif"/>
                <a:cs typeface="Microsoft Sans Serif"/>
              </a:rPr>
              <a:t>comments </a:t>
            </a:r>
            <a:r>
              <a:rPr sz="1200" spc="15" dirty="0">
                <a:latin typeface="Microsoft Sans Serif"/>
                <a:cs typeface="Microsoft Sans Serif"/>
              </a:rPr>
              <a:t>should </a:t>
            </a:r>
            <a:r>
              <a:rPr sz="1200" dirty="0">
                <a:latin typeface="Microsoft Sans Serif"/>
                <a:cs typeface="Microsoft Sans Serif"/>
              </a:rPr>
              <a:t>also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analyzed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further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insights.</a:t>
            </a:r>
            <a:endParaRPr sz="1200">
              <a:latin typeface="Microsoft Sans Serif"/>
              <a:cs typeface="Microsoft Sans Serif"/>
            </a:endParaRPr>
          </a:p>
          <a:p>
            <a:pPr marL="630555" marR="237490" indent="-320675">
              <a:lnSpc>
                <a:spcPct val="114999"/>
              </a:lnSpc>
              <a:spcBef>
                <a:spcPts val="1000"/>
              </a:spcBef>
              <a:buChar char="●"/>
              <a:tabLst>
                <a:tab pos="630555" algn="l"/>
                <a:tab pos="631190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Around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11%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total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 </a:t>
            </a:r>
            <a:r>
              <a:rPr sz="1200" spc="-15" dirty="0">
                <a:latin typeface="Microsoft Sans Serif"/>
                <a:cs typeface="Microsoft Sans Serif"/>
              </a:rPr>
              <a:t>have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more </a:t>
            </a:r>
            <a:r>
              <a:rPr sz="1200" spc="20" dirty="0">
                <a:latin typeface="Microsoft Sans Serif"/>
                <a:cs typeface="Microsoft Sans Serif"/>
              </a:rPr>
              <a:t>than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60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minutes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of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total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delivery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time.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FoodHub </a:t>
            </a:r>
            <a:r>
              <a:rPr sz="1200" spc="15" dirty="0">
                <a:latin typeface="Microsoft Sans Serif"/>
                <a:cs typeface="Microsoft Sans Serif"/>
              </a:rPr>
              <a:t>should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try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spc="-5" dirty="0">
                <a:latin typeface="Microsoft Sans Serif"/>
                <a:cs typeface="Microsoft Sans Serif"/>
              </a:rPr>
              <a:t> minimize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such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instances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order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avoid customer dissatisfaction.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They </a:t>
            </a:r>
            <a:r>
              <a:rPr sz="1200" spc="-25" dirty="0">
                <a:latin typeface="Microsoft Sans Serif"/>
                <a:cs typeface="Microsoft Sans Serif"/>
              </a:rPr>
              <a:t>can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provide </a:t>
            </a:r>
            <a:r>
              <a:rPr sz="1200" spc="-10" dirty="0">
                <a:latin typeface="Microsoft Sans Serif"/>
                <a:cs typeface="Microsoft Sans Serif"/>
              </a:rPr>
              <a:t>some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reward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punctual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delivery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C751D-6F30-AF03-EA77-4A00BA27CE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3665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00000"/>
                </a:solidFill>
              </a:rPr>
              <a:t>Business</a:t>
            </a:r>
            <a:r>
              <a:rPr sz="2200" spc="-40" dirty="0">
                <a:solidFill>
                  <a:srgbClr val="000000"/>
                </a:solidFill>
              </a:rPr>
              <a:t> </a:t>
            </a:r>
            <a:r>
              <a:rPr sz="2200" spc="-25" dirty="0">
                <a:solidFill>
                  <a:srgbClr val="000000"/>
                </a:solidFill>
              </a:rPr>
              <a:t>Problem</a:t>
            </a:r>
            <a:r>
              <a:rPr sz="2200" spc="-3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Overview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843" y="895883"/>
            <a:ext cx="829818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number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New </a:t>
            </a:r>
            <a:r>
              <a:rPr sz="1400" spc="-45" dirty="0">
                <a:solidFill>
                  <a:srgbClr val="212121"/>
                </a:solidFill>
                <a:latin typeface="Microsoft Sans Serif"/>
                <a:cs typeface="Microsoft Sans Serif"/>
              </a:rPr>
              <a:t>York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increasing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day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by </a:t>
            </a:r>
            <a:r>
              <a:rPr sz="14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day.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Lots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students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 busy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professionals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rely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on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those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due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their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hectic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lifestyles.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Online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service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sz="1400" spc="-3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great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option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for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them. </a:t>
            </a:r>
            <a:r>
              <a:rPr sz="14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It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provides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them </a:t>
            </a:r>
            <a:r>
              <a:rPr sz="140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with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good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from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their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favorite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restaurants. </a:t>
            </a:r>
            <a:r>
              <a:rPr sz="140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aggregator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company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FoodHub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offers </a:t>
            </a:r>
            <a:r>
              <a:rPr sz="1400" spc="-45" dirty="0">
                <a:solidFill>
                  <a:srgbClr val="212121"/>
                </a:solidFill>
                <a:latin typeface="Microsoft Sans Serif"/>
                <a:cs typeface="Microsoft Sans Serif"/>
              </a:rPr>
              <a:t>access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4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multiple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through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single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smartphone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app.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843" y="2281707"/>
            <a:ext cx="81572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app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allows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receive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direct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online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from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customer.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app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assigns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843" y="3112795"/>
            <a:ext cx="829627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25" dirty="0">
                <a:solidFill>
                  <a:srgbClr val="212121"/>
                </a:solidFill>
                <a:latin typeface="Microsoft Sans Serif"/>
                <a:cs typeface="Microsoft Sans Serif"/>
              </a:rPr>
              <a:t>Once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package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handed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over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person, </a:t>
            </a:r>
            <a:r>
              <a:rPr sz="1400" spc="-25" dirty="0">
                <a:solidFill>
                  <a:srgbClr val="212121"/>
                </a:solidFill>
                <a:latin typeface="Microsoft Sans Serif"/>
                <a:cs typeface="Microsoft Sans Serif"/>
              </a:rPr>
              <a:t>he/she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conﬁrms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pick-up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app </a:t>
            </a:r>
            <a:r>
              <a:rPr sz="1400" spc="-3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travels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customer's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location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food. The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person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conﬁrms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drop-off </a:t>
            </a:r>
            <a:r>
              <a:rPr sz="1400" spc="-3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app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after delivering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package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customer.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customer </a:t>
            </a:r>
            <a:r>
              <a:rPr sz="1400" spc="-30" dirty="0">
                <a:solidFill>
                  <a:srgbClr val="212121"/>
                </a:solidFill>
                <a:latin typeface="Microsoft Sans Serif"/>
                <a:cs typeface="Microsoft Sans Serif"/>
              </a:rPr>
              <a:t>can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rate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 in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-3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app.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aggregator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earns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money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by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collecting </a:t>
            </a:r>
            <a:r>
              <a:rPr sz="14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ﬁxed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margin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from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" y="2421752"/>
            <a:ext cx="138620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" y="2495067"/>
            <a:ext cx="838771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30480" indent="-618490">
              <a:lnSpc>
                <a:spcPct val="114999"/>
              </a:lnSpc>
              <a:spcBef>
                <a:spcPts val="100"/>
              </a:spcBef>
            </a:pPr>
            <a:r>
              <a:rPr sz="1575" spc="-150" baseline="7936" dirty="0">
                <a:solidFill>
                  <a:srgbClr val="F21919"/>
                </a:solidFill>
                <a:latin typeface="Arial MT"/>
                <a:cs typeface="Arial MT"/>
              </a:rPr>
              <a:t>YTDZAIRB</a:t>
            </a:r>
            <a:r>
              <a:rPr sz="1400" spc="-100" dirty="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sz="1575" spc="-150" baseline="7936" dirty="0">
                <a:solidFill>
                  <a:srgbClr val="F21919"/>
                </a:solidFill>
                <a:latin typeface="Arial MT"/>
                <a:cs typeface="Arial MT"/>
              </a:rPr>
              <a:t>P</a:t>
            </a:r>
            <a:r>
              <a:rPr sz="1400" spc="-100" dirty="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sz="1575" spc="-150" baseline="7936" dirty="0">
                <a:solidFill>
                  <a:srgbClr val="F21919"/>
                </a:solidFill>
                <a:latin typeface="Arial MT"/>
                <a:cs typeface="Arial MT"/>
              </a:rPr>
              <a:t>M</a:t>
            </a:r>
            <a:r>
              <a:rPr sz="1400" spc="-100" dirty="0">
                <a:solidFill>
                  <a:srgbClr val="212121"/>
                </a:solidFill>
                <a:latin typeface="Microsoft Sans Serif"/>
                <a:cs typeface="Microsoft Sans Serif"/>
              </a:rPr>
              <a:t>livery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person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from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company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pick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up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after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it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conﬁrmed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restaurant.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400" spc="-3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delivery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person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then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Microsoft Sans Serif"/>
                <a:cs typeface="Microsoft Sans Serif"/>
              </a:rPr>
              <a:t>uses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map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reach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waits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for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package.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D8945-6933-ED5C-A2B3-4F8F47FDC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455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000000"/>
                </a:solidFill>
              </a:rPr>
              <a:t>Solution</a:t>
            </a:r>
            <a:r>
              <a:rPr sz="2200" spc="-80" dirty="0">
                <a:solidFill>
                  <a:srgbClr val="000000"/>
                </a:solidFill>
              </a:rPr>
              <a:t> </a:t>
            </a:r>
            <a:r>
              <a:rPr sz="2200" spc="-45" dirty="0">
                <a:solidFill>
                  <a:srgbClr val="000000"/>
                </a:solidFill>
              </a:rPr>
              <a:t>Approach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843" y="927887"/>
            <a:ext cx="573405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Understand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demand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restaurants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FoodHub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portal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preference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New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12121"/>
                </a:solidFill>
                <a:latin typeface="Microsoft Sans Serif"/>
                <a:cs typeface="Microsoft Sans Serif"/>
              </a:rPr>
              <a:t>York</a:t>
            </a:r>
            <a:r>
              <a:rPr sz="1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customers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Get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idea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about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cost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ordered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food</a:t>
            </a:r>
            <a:endParaRPr sz="1400">
              <a:latin typeface="Microsoft Sans Serif"/>
              <a:cs typeface="Microsoft Sans Serif"/>
            </a:endParaRPr>
          </a:p>
          <a:p>
            <a:pPr marL="348615" indent="-336550">
              <a:lnSpc>
                <a:spcPct val="100000"/>
              </a:lnSpc>
              <a:spcBef>
                <a:spcPts val="125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Understand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volume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orders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over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weekdays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weekends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" y="2417343"/>
            <a:ext cx="4544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</a:rPr>
              <a:t>sund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</a:rPr>
              <a:t>●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ataai@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Es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g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t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m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im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ail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a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.c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t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o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e</a:t>
            </a:r>
            <a:r>
              <a:rPr sz="1575" spc="-292" baseline="15873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m</a:t>
            </a:r>
            <a:r>
              <a:rPr sz="1400" spc="-195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the</a:t>
            </a:r>
            <a:r>
              <a:rPr sz="1400" spc="-170" dirty="0">
                <a:solidFill>
                  <a:srgbClr val="212121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revenue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generated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company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2489912"/>
            <a:ext cx="5144770" cy="9112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  <a:p>
            <a:pPr marL="630555" indent="-336550">
              <a:lnSpc>
                <a:spcPct val="100000"/>
              </a:lnSpc>
              <a:spcBef>
                <a:spcPts val="605"/>
              </a:spcBef>
              <a:buChar char="●"/>
              <a:tabLst>
                <a:tab pos="630555" algn="l"/>
                <a:tab pos="631190" algn="l"/>
              </a:tabLst>
            </a:pPr>
            <a:r>
              <a:rPr sz="14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Help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company </a:t>
            </a:r>
            <a:r>
              <a:rPr sz="140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12121"/>
                </a:solidFill>
                <a:latin typeface="Microsoft Sans Serif"/>
                <a:cs typeface="Microsoft Sans Serif"/>
              </a:rPr>
              <a:t>take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decision </a:t>
            </a: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on</a:t>
            </a:r>
            <a:r>
              <a:rPr sz="1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promotional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offers</a:t>
            </a:r>
            <a:endParaRPr sz="1400">
              <a:latin typeface="Microsoft Sans Serif"/>
              <a:cs typeface="Microsoft Sans Serif"/>
            </a:endParaRPr>
          </a:p>
          <a:p>
            <a:pPr marL="630555" indent="-336550">
              <a:lnSpc>
                <a:spcPct val="100000"/>
              </a:lnSpc>
              <a:spcBef>
                <a:spcPts val="1250"/>
              </a:spcBef>
              <a:buChar char="●"/>
              <a:tabLst>
                <a:tab pos="630555" algn="l"/>
                <a:tab pos="631190" algn="l"/>
              </a:tabLst>
            </a:pPr>
            <a:r>
              <a:rPr sz="14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</a:t>
            </a:r>
            <a:r>
              <a:rPr sz="14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rating</a:t>
            </a:r>
            <a:r>
              <a:rPr sz="1400" spc="-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analysis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A7273-A422-034E-8C56-E8CD8E1D8B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19665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5" dirty="0">
                <a:solidFill>
                  <a:srgbClr val="000000"/>
                </a:solidFill>
              </a:rPr>
              <a:t>Data</a:t>
            </a:r>
            <a:r>
              <a:rPr sz="2200" spc="-8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Overview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6200" y="895883"/>
            <a:ext cx="8442960" cy="18434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68655" indent="-336550">
              <a:lnSpc>
                <a:spcPct val="100000"/>
              </a:lnSpc>
              <a:spcBef>
                <a:spcPts val="350"/>
              </a:spcBef>
              <a:buChar char="●"/>
              <a:tabLst>
                <a:tab pos="668655" algn="l"/>
                <a:tab pos="66929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provided</a:t>
            </a:r>
            <a:r>
              <a:rPr sz="1400" spc="-15" dirty="0">
                <a:latin typeface="Microsoft Sans Serif"/>
                <a:cs typeface="Microsoft Sans Serif"/>
              </a:rPr>
              <a:t> is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various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customers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who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have </a:t>
            </a:r>
            <a:r>
              <a:rPr sz="1400" spc="5" dirty="0">
                <a:latin typeface="Microsoft Sans Serif"/>
                <a:cs typeface="Microsoft Sans Serif"/>
              </a:rPr>
              <a:t>ordered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food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New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York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FoodHub</a:t>
            </a:r>
            <a:endParaRPr sz="1400">
              <a:latin typeface="Microsoft Sans Serif"/>
              <a:cs typeface="Microsoft Sans Serif"/>
            </a:endParaRPr>
          </a:p>
          <a:p>
            <a:pPr marL="668655" marR="17780" indent="-336550">
              <a:lnSpc>
                <a:spcPct val="114999"/>
              </a:lnSpc>
              <a:buChar char="●"/>
              <a:tabLst>
                <a:tab pos="668655" algn="l"/>
                <a:tab pos="6692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total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1898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observations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9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attributes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includes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information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about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various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orders </a:t>
            </a:r>
            <a:r>
              <a:rPr sz="1400" spc="15" dirty="0">
                <a:latin typeface="Microsoft Sans Serif"/>
                <a:cs typeface="Microsoft Sans Serif"/>
              </a:rPr>
              <a:t>including </a:t>
            </a:r>
            <a:r>
              <a:rPr sz="1400" spc="10" dirty="0">
                <a:latin typeface="Microsoft Sans Serif"/>
                <a:cs typeface="Microsoft Sans Serif"/>
              </a:rPr>
              <a:t>order </a:t>
            </a:r>
            <a:r>
              <a:rPr sz="1400" spc="-10" dirty="0">
                <a:latin typeface="Microsoft Sans Serif"/>
                <a:cs typeface="Microsoft Sans Serif"/>
              </a:rPr>
              <a:t>id, </a:t>
            </a:r>
            <a:r>
              <a:rPr sz="1400" spc="5" dirty="0">
                <a:latin typeface="Microsoft Sans Serif"/>
                <a:cs typeface="Microsoft Sans Serif"/>
              </a:rPr>
              <a:t>customer </a:t>
            </a:r>
            <a:r>
              <a:rPr sz="1400" spc="-10" dirty="0">
                <a:latin typeface="Microsoft Sans Serif"/>
                <a:cs typeface="Microsoft Sans Serif"/>
              </a:rPr>
              <a:t>id, </a:t>
            </a:r>
            <a:r>
              <a:rPr sz="1400" spc="10" dirty="0">
                <a:latin typeface="Microsoft Sans Serif"/>
                <a:cs typeface="Microsoft Sans Serif"/>
              </a:rPr>
              <a:t>restaurant </a:t>
            </a:r>
            <a:r>
              <a:rPr sz="1400" spc="-20" dirty="0">
                <a:latin typeface="Microsoft Sans Serif"/>
                <a:cs typeface="Microsoft Sans Serif"/>
              </a:rPr>
              <a:t>name, </a:t>
            </a:r>
            <a:r>
              <a:rPr sz="1400" spc="-15" dirty="0">
                <a:latin typeface="Microsoft Sans Serif"/>
                <a:cs typeface="Microsoft Sans Serif"/>
              </a:rPr>
              <a:t>cuisine </a:t>
            </a:r>
            <a:r>
              <a:rPr sz="1400" spc="10" dirty="0">
                <a:latin typeface="Microsoft Sans Serif"/>
                <a:cs typeface="Microsoft Sans Serif"/>
              </a:rPr>
              <a:t>type, </a:t>
            </a:r>
            <a:r>
              <a:rPr sz="1400" spc="-5" dirty="0">
                <a:latin typeface="Microsoft Sans Serif"/>
                <a:cs typeface="Microsoft Sans Serif"/>
              </a:rPr>
              <a:t>cost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10" dirty="0">
                <a:latin typeface="Microsoft Sans Serif"/>
                <a:cs typeface="Microsoft Sans Serif"/>
              </a:rPr>
              <a:t>order, </a:t>
            </a:r>
            <a:r>
              <a:rPr sz="1400" dirty="0">
                <a:latin typeface="Microsoft Sans Serif"/>
                <a:cs typeface="Microsoft Sans Serif"/>
              </a:rPr>
              <a:t>day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week,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rating,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food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preparation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delivery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</a:t>
            </a:r>
            <a:endParaRPr sz="1400">
              <a:latin typeface="Microsoft Sans Serif"/>
              <a:cs typeface="Microsoft Sans Serif"/>
            </a:endParaRPr>
          </a:p>
          <a:p>
            <a:pPr marL="668655" indent="-336550">
              <a:lnSpc>
                <a:spcPct val="100000"/>
              </a:lnSpc>
              <a:spcBef>
                <a:spcPts val="975"/>
              </a:spcBef>
              <a:buChar char="●"/>
              <a:tabLst>
                <a:tab pos="668655" algn="l"/>
                <a:tab pos="6692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</a:t>
            </a:r>
            <a:r>
              <a:rPr sz="1400" spc="-20" dirty="0">
                <a:latin typeface="Microsoft Sans Serif"/>
                <a:cs typeface="Microsoft Sans Serif"/>
              </a:rPr>
              <a:t> 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no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missing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values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</a:rPr>
              <a:t>sund</a:t>
            </a:r>
            <a:r>
              <a:rPr sz="1400" spc="-220" dirty="0">
                <a:latin typeface="Microsoft Sans Serif"/>
                <a:cs typeface="Microsoft Sans Serif"/>
              </a:rPr>
              <a:t>●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ataai@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Th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gm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e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a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re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il.c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a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o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r</a:t>
            </a:r>
            <a:r>
              <a:rPr sz="1575" spc="-330" baseline="-31746" dirty="0">
                <a:solidFill>
                  <a:srgbClr val="F21919"/>
                </a:solidFill>
                <a:latin typeface="Arial MT"/>
                <a:cs typeface="Arial MT"/>
                <a:hlinkClick r:id="rId2"/>
              </a:rPr>
              <a:t>m</a:t>
            </a:r>
            <a:r>
              <a:rPr sz="1400" spc="-220" dirty="0">
                <a:latin typeface="Microsoft Sans Serif"/>
                <a:cs typeface="Microsoft Sans Serif"/>
                <a:hlinkClick r:id="rId2"/>
              </a:rPr>
              <a:t>e</a:t>
            </a:r>
            <a:r>
              <a:rPr sz="1400" spc="-16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no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outliers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1459" y="4810709"/>
            <a:ext cx="3341370" cy="13970"/>
          </a:xfrm>
          <a:custGeom>
            <a:avLst/>
            <a:gdLst/>
            <a:ahLst/>
            <a:cxnLst/>
            <a:rect l="l" t="t" r="r" b="b"/>
            <a:pathLst>
              <a:path w="3341370" h="13970">
                <a:moveTo>
                  <a:pt x="3340765" y="13715"/>
                </a:moveTo>
                <a:lnTo>
                  <a:pt x="0" y="13715"/>
                </a:lnTo>
                <a:lnTo>
                  <a:pt x="0" y="0"/>
                </a:lnTo>
                <a:lnTo>
                  <a:pt x="3340765" y="0"/>
                </a:lnTo>
                <a:lnTo>
                  <a:pt x="3340765" y="1371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8466" y="4634027"/>
            <a:ext cx="6426835" cy="234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file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is</a:t>
            </a:r>
            <a:r>
              <a:rPr sz="1050" spc="2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for</a:t>
            </a:r>
            <a:r>
              <a:rPr sz="1050" spc="2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personal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2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sundataai@g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L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m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in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a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k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il.c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to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om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Ap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on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p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l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e</a:t>
            </a:r>
            <a:r>
              <a:rPr sz="1050" spc="-15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y.</a:t>
            </a:r>
            <a:r>
              <a:rPr sz="1800" i="1" spc="-22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ndix</a:t>
            </a:r>
            <a:r>
              <a:rPr sz="1800" i="1" spc="-15" baseline="9259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i="1" spc="22" baseline="9259" dirty="0">
                <a:solidFill>
                  <a:srgbClr val="0097A7"/>
                </a:solidFill>
                <a:latin typeface="Arial"/>
                <a:cs typeface="Arial"/>
              </a:rPr>
              <a:t>slide</a:t>
            </a:r>
            <a:r>
              <a:rPr sz="1800" i="1" spc="-7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7" baseline="9259" dirty="0">
                <a:solidFill>
                  <a:srgbClr val="0097A7"/>
                </a:solidFill>
                <a:latin typeface="Arial"/>
                <a:cs typeface="Arial"/>
              </a:rPr>
              <a:t>on</a:t>
            </a:r>
            <a:r>
              <a:rPr sz="1800" i="1" spc="-15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15" baseline="9259" dirty="0">
                <a:solidFill>
                  <a:srgbClr val="0097A7"/>
                </a:solidFill>
                <a:latin typeface="Arial"/>
                <a:cs typeface="Arial"/>
              </a:rPr>
              <a:t>data</a:t>
            </a:r>
            <a:r>
              <a:rPr sz="1800" i="1" spc="-7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baseline="9259" dirty="0">
                <a:solidFill>
                  <a:srgbClr val="0097A7"/>
                </a:solidFill>
                <a:latin typeface="Arial"/>
                <a:cs typeface="Arial"/>
              </a:rPr>
              <a:t>background</a:t>
            </a:r>
            <a:r>
              <a:rPr sz="1800" i="1" spc="-7" baseline="9259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i="1" spc="-37" baseline="9259" dirty="0">
                <a:solidFill>
                  <a:srgbClr val="0097A7"/>
                </a:solidFill>
                <a:latin typeface="Arial"/>
                <a:cs typeface="Arial"/>
              </a:rPr>
              <a:t>check</a:t>
            </a:r>
            <a:endParaRPr sz="1800" baseline="9259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1697-8373-16BD-A986-31C49EC12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00000"/>
                </a:solidFill>
              </a:rPr>
              <a:t>Univariate</a:t>
            </a:r>
            <a:r>
              <a:rPr sz="2200" spc="-60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202550" y="861975"/>
            <a:ext cx="5672455" cy="2193290"/>
            <a:chOff x="202550" y="861975"/>
            <a:chExt cx="5672455" cy="2193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550" y="861975"/>
              <a:ext cx="5672162" cy="1992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1550" y="2871775"/>
              <a:ext cx="2967990" cy="182880"/>
            </a:xfrm>
            <a:custGeom>
              <a:avLst/>
              <a:gdLst/>
              <a:ahLst/>
              <a:cxnLst/>
              <a:rect l="l" t="t" r="r" b="b"/>
              <a:pathLst>
                <a:path w="2967990" h="182880">
                  <a:moveTo>
                    <a:pt x="2967690" y="182879"/>
                  </a:moveTo>
                  <a:lnTo>
                    <a:pt x="0" y="182879"/>
                  </a:lnTo>
                  <a:lnTo>
                    <a:pt x="0" y="0"/>
                  </a:lnTo>
                  <a:lnTo>
                    <a:pt x="2967690" y="0"/>
                  </a:lnTo>
                  <a:lnTo>
                    <a:pt x="2967690" y="182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" y="2421752"/>
            <a:ext cx="5625465" cy="169163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24434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857250" indent="-320675">
              <a:lnSpc>
                <a:spcPct val="100000"/>
              </a:lnSpc>
              <a:buChar char="●"/>
              <a:tabLst>
                <a:tab pos="856615" algn="l"/>
                <a:tab pos="857250" algn="l"/>
              </a:tabLst>
            </a:pP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There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are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14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unique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dataset.</a:t>
            </a:r>
            <a:endParaRPr sz="1200">
              <a:latin typeface="Microsoft Sans Serif"/>
              <a:cs typeface="Microsoft Sans Serif"/>
            </a:endParaRPr>
          </a:p>
          <a:p>
            <a:pPr marL="857250" marR="421005" indent="-320675">
              <a:lnSpc>
                <a:spcPct val="114999"/>
              </a:lnSpc>
              <a:buChar char="●"/>
              <a:tabLst>
                <a:tab pos="856615" algn="l"/>
                <a:tab pos="857250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cuisine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types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show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that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cuisine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types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are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not </a:t>
            </a:r>
            <a:r>
              <a:rPr sz="1200" spc="-3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equally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distributed.</a:t>
            </a:r>
            <a:endParaRPr sz="1200">
              <a:latin typeface="Microsoft Sans Serif"/>
              <a:cs typeface="Microsoft Sans Serif"/>
            </a:endParaRPr>
          </a:p>
          <a:p>
            <a:pPr marL="857250" marR="5080" indent="-320675">
              <a:lnSpc>
                <a:spcPct val="114999"/>
              </a:lnSpc>
              <a:buChar char="●"/>
              <a:tabLst>
                <a:tab pos="856615" algn="l"/>
                <a:tab pos="857250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most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frequent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type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American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followed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40" dirty="0">
                <a:solidFill>
                  <a:srgbClr val="212121"/>
                </a:solidFill>
                <a:latin typeface="Microsoft Sans Serif"/>
                <a:cs typeface="Microsoft Sans Serif"/>
              </a:rPr>
              <a:t>Japanese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sz="1200" spc="-30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Italian.</a:t>
            </a:r>
            <a:endParaRPr sz="1200">
              <a:latin typeface="Microsoft Sans Serif"/>
              <a:cs typeface="Microsoft Sans Serif"/>
            </a:endParaRPr>
          </a:p>
          <a:p>
            <a:pPr marL="85725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856615" algn="l"/>
                <a:tab pos="857250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Vietnamese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appears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least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popular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cuisines.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4360A-2D00-71EB-233F-C7C98DD9A6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00000"/>
                </a:solidFill>
              </a:rPr>
              <a:t>Univariate</a:t>
            </a:r>
            <a:r>
              <a:rPr sz="2200" spc="-60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38199" y="2825546"/>
            <a:ext cx="27209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333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distribution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of 'rating'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shows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that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most frequent rating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category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'not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given',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Microsoft Sans Serif"/>
                <a:cs typeface="Microsoft Sans Serif"/>
              </a:rPr>
              <a:t>followed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by </a:t>
            </a:r>
            <a:r>
              <a:rPr sz="1200" spc="-30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rating</a:t>
            </a:r>
            <a:r>
              <a:rPr sz="12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5.</a:t>
            </a:r>
            <a:endParaRPr sz="1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Only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around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200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12121"/>
                </a:solidFill>
                <a:latin typeface="Microsoft Sans Serif"/>
                <a:cs typeface="Microsoft Sans Serif"/>
              </a:rPr>
              <a:t>orders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have</a:t>
            </a:r>
            <a:r>
              <a:rPr sz="12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been </a:t>
            </a:r>
            <a:r>
              <a:rPr sz="1200" spc="-3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rated</a:t>
            </a:r>
            <a:r>
              <a:rPr sz="12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3.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861975"/>
            <a:ext cx="3015857" cy="2031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0275" y="864842"/>
            <a:ext cx="2922806" cy="19684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04838" y="3052592"/>
            <a:ext cx="2665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676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'day_of_the_week'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columns </a:t>
            </a:r>
            <a:r>
              <a:rPr sz="1200" spc="-3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consists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50" dirty="0">
                <a:latin typeface="Microsoft Sans Serif"/>
                <a:cs typeface="Microsoft Sans Serif"/>
              </a:rPr>
              <a:t>2 </a:t>
            </a:r>
            <a:r>
              <a:rPr sz="1200" spc="5" dirty="0">
                <a:latin typeface="Microsoft Sans Serif"/>
                <a:cs typeface="Microsoft Sans Serif"/>
              </a:rPr>
              <a:t>unique </a:t>
            </a:r>
            <a:r>
              <a:rPr sz="1200" dirty="0">
                <a:latin typeface="Microsoft Sans Serif"/>
                <a:cs typeface="Microsoft Sans Serif"/>
              </a:rPr>
              <a:t>values </a:t>
            </a:r>
            <a:r>
              <a:rPr sz="1200" spc="105" dirty="0">
                <a:latin typeface="Microsoft Sans Serif"/>
                <a:cs typeface="Microsoft Sans Serif"/>
              </a:rPr>
              <a:t>- </a:t>
            </a:r>
            <a:r>
              <a:rPr sz="1200" spc="1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Weekday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Weekend</a:t>
            </a:r>
            <a:endParaRPr sz="1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distribution </a:t>
            </a:r>
            <a:r>
              <a:rPr sz="1200" spc="15" dirty="0">
                <a:latin typeface="Microsoft Sans Serif"/>
                <a:cs typeface="Microsoft Sans Serif"/>
              </a:rPr>
              <a:t>shows </a:t>
            </a:r>
            <a:r>
              <a:rPr sz="1200" spc="40" dirty="0">
                <a:latin typeface="Microsoft Sans Serif"/>
                <a:cs typeface="Microsoft Sans Serif"/>
              </a:rPr>
              <a:t>that 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around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1300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</a:t>
            </a:r>
            <a:r>
              <a:rPr sz="1200" spc="-15" dirty="0">
                <a:latin typeface="Microsoft Sans Serif"/>
                <a:cs typeface="Microsoft Sans Serif"/>
              </a:rPr>
              <a:t> are </a:t>
            </a:r>
            <a:r>
              <a:rPr sz="1200" dirty="0">
                <a:latin typeface="Microsoft Sans Serif"/>
                <a:cs typeface="Microsoft Sans Serif"/>
              </a:rPr>
              <a:t>placed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on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weekends.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4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95D0EB-782B-6472-EEF2-AB2307393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" y="351128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434343"/>
                </a:solidFill>
              </a:rPr>
              <a:t>Univariate</a:t>
            </a:r>
            <a:r>
              <a:rPr sz="2200" spc="-60" dirty="0">
                <a:solidFill>
                  <a:srgbClr val="434343"/>
                </a:solidFill>
              </a:rPr>
              <a:t> </a:t>
            </a:r>
            <a:r>
              <a:rPr sz="2200" spc="-55" dirty="0">
                <a:solidFill>
                  <a:srgbClr val="434343"/>
                </a:solidFill>
              </a:rPr>
              <a:t>Analysis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0" y="861976"/>
            <a:ext cx="2718924" cy="3869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6568" y="978763"/>
            <a:ext cx="271526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15" dirty="0">
                <a:latin typeface="Microsoft Sans Serif"/>
                <a:cs typeface="Microsoft Sans Serif"/>
              </a:rPr>
              <a:t>average </a:t>
            </a:r>
            <a:r>
              <a:rPr sz="1400" spc="-5" dirty="0">
                <a:latin typeface="Microsoft Sans Serif"/>
                <a:cs typeface="Microsoft Sans Serif"/>
              </a:rPr>
              <a:t>cost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10" dirty="0">
                <a:latin typeface="Microsoft Sans Serif"/>
                <a:cs typeface="Microsoft Sans Serif"/>
              </a:rPr>
              <a:t>order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10" dirty="0">
                <a:latin typeface="Microsoft Sans Serif"/>
                <a:cs typeface="Microsoft Sans Serif"/>
              </a:rPr>
              <a:t>greater </a:t>
            </a:r>
            <a:r>
              <a:rPr sz="1400" spc="25" dirty="0">
                <a:latin typeface="Microsoft Sans Serif"/>
                <a:cs typeface="Microsoft Sans Serif"/>
              </a:rPr>
              <a:t>than the </a:t>
            </a:r>
            <a:r>
              <a:rPr sz="1400" dirty="0">
                <a:latin typeface="Microsoft Sans Serif"/>
                <a:cs typeface="Microsoft Sans Serif"/>
              </a:rPr>
              <a:t>median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cost </a:t>
            </a:r>
            <a:r>
              <a:rPr sz="1400" spc="10" dirty="0">
                <a:latin typeface="Microsoft Sans Serif"/>
                <a:cs typeface="Microsoft Sans Serif"/>
              </a:rPr>
              <a:t>indicating </a:t>
            </a:r>
            <a:r>
              <a:rPr sz="1400" spc="45" dirty="0">
                <a:latin typeface="Microsoft Sans Serif"/>
                <a:cs typeface="Microsoft Sans Serif"/>
              </a:rPr>
              <a:t>that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distribution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for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order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20" dirty="0">
                <a:latin typeface="Microsoft Sans Serif"/>
                <a:cs typeface="Microsoft Sans Serif"/>
              </a:rPr>
              <a:t>right-skewed.</a:t>
            </a:r>
            <a:endParaRPr sz="1400">
              <a:latin typeface="Microsoft Sans Serif"/>
              <a:cs typeface="Microsoft Sans Serif"/>
            </a:endParaRPr>
          </a:p>
          <a:p>
            <a:pPr marL="348615" marR="698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5" dirty="0">
                <a:latin typeface="Microsoft Sans Serif"/>
                <a:cs typeface="Microsoft Sans Serif"/>
              </a:rPr>
              <a:t>mode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25" dirty="0">
                <a:latin typeface="Microsoft Sans Serif"/>
                <a:cs typeface="Microsoft Sans Serif"/>
              </a:rPr>
              <a:t>the distribution 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indicates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large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chunk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people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prefer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order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food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 </a:t>
            </a:r>
            <a:r>
              <a:rPr sz="1400" spc="-10" dirty="0">
                <a:latin typeface="Microsoft Sans Serif"/>
                <a:cs typeface="Microsoft Sans Serif"/>
              </a:rPr>
              <a:t>costs </a:t>
            </a:r>
            <a:r>
              <a:rPr sz="1400" spc="5" dirty="0">
                <a:latin typeface="Microsoft Sans Serif"/>
                <a:cs typeface="Microsoft Sans Serif"/>
              </a:rPr>
              <a:t>around </a:t>
            </a:r>
            <a:r>
              <a:rPr sz="1400" spc="70" dirty="0">
                <a:latin typeface="Microsoft Sans Serif"/>
                <a:cs typeface="Microsoft Sans Serif"/>
              </a:rPr>
              <a:t>10-12 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dollars.</a:t>
            </a:r>
            <a:endParaRPr sz="1400">
              <a:latin typeface="Microsoft Sans Serif"/>
              <a:cs typeface="Microsoft Sans Serif"/>
            </a:endParaRPr>
          </a:p>
          <a:p>
            <a:pPr marL="348615" marR="110489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 </a:t>
            </a:r>
            <a:r>
              <a:rPr sz="1400" spc="-20" dirty="0">
                <a:latin typeface="Microsoft Sans Serif"/>
                <a:cs typeface="Microsoft Sans Serif"/>
              </a:rPr>
              <a:t>are </a:t>
            </a:r>
            <a:r>
              <a:rPr sz="1400" spc="55" dirty="0">
                <a:latin typeface="Microsoft Sans Serif"/>
                <a:cs typeface="Microsoft Sans Serif"/>
              </a:rPr>
              <a:t>few </a:t>
            </a:r>
            <a:r>
              <a:rPr sz="1400" dirty="0">
                <a:latin typeface="Microsoft Sans Serif"/>
                <a:cs typeface="Microsoft Sans Serif"/>
              </a:rPr>
              <a:t>orders </a:t>
            </a:r>
            <a:r>
              <a:rPr sz="1400" spc="45" dirty="0">
                <a:latin typeface="Microsoft Sans Serif"/>
                <a:cs typeface="Microsoft Sans Serif"/>
              </a:rPr>
              <a:t>that 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cost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greater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30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dollars.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These </a:t>
            </a:r>
            <a:r>
              <a:rPr sz="1400" dirty="0">
                <a:latin typeface="Microsoft Sans Serif"/>
                <a:cs typeface="Microsoft Sans Serif"/>
              </a:rPr>
              <a:t>orders </a:t>
            </a:r>
            <a:r>
              <a:rPr sz="1400" spc="35" dirty="0">
                <a:latin typeface="Microsoft Sans Serif"/>
                <a:cs typeface="Microsoft Sans Serif"/>
              </a:rPr>
              <a:t>might </a:t>
            </a:r>
            <a:r>
              <a:rPr sz="1400" dirty="0">
                <a:latin typeface="Microsoft Sans Serif"/>
                <a:cs typeface="Microsoft Sans Serif"/>
              </a:rPr>
              <a:t>be </a:t>
            </a:r>
            <a:r>
              <a:rPr sz="1400" spc="30" dirty="0">
                <a:latin typeface="Microsoft Sans Serif"/>
                <a:cs typeface="Microsoft Sans Serif"/>
              </a:rPr>
              <a:t>for 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some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expensive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meals.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8466" y="4689008"/>
            <a:ext cx="3988435" cy="1790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This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file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is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meant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for personal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use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</a:rPr>
              <a:t>by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sundataai@gmail.com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050" spc="10" dirty="0">
                <a:solidFill>
                  <a:srgbClr val="F21919"/>
                </a:solidFill>
                <a:latin typeface="Arial MT"/>
                <a:cs typeface="Arial MT"/>
              </a:rPr>
              <a:t>only.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Sharing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10" dirty="0"/>
              <a:t>publishing the</a:t>
            </a:r>
            <a:r>
              <a:rPr spc="15" dirty="0"/>
              <a:t> </a:t>
            </a:r>
            <a:r>
              <a:rPr spc="10" dirty="0"/>
              <a:t>contents in</a:t>
            </a:r>
            <a:r>
              <a:rPr spc="15" dirty="0"/>
              <a:t> </a:t>
            </a:r>
            <a:r>
              <a:rPr spc="10" dirty="0"/>
              <a:t>part or</a:t>
            </a:r>
            <a:r>
              <a:rPr spc="15" dirty="0"/>
              <a:t> </a:t>
            </a:r>
            <a:r>
              <a:rPr spc="5" dirty="0"/>
              <a:t>full</a:t>
            </a:r>
            <a:r>
              <a:rPr spc="10" dirty="0"/>
              <a:t> is</a:t>
            </a:r>
            <a:r>
              <a:rPr spc="15" dirty="0"/>
              <a:t> </a:t>
            </a:r>
            <a:r>
              <a:rPr spc="10" dirty="0"/>
              <a:t>liable for</a:t>
            </a:r>
            <a:r>
              <a:rPr spc="15" dirty="0"/>
              <a:t>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spc="10" dirty="0"/>
              <a:t>action.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" y="2421752"/>
            <a:ext cx="1386205" cy="317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79400"/>
              </a:lnSpc>
              <a:spcBef>
                <a:spcPts val="390"/>
              </a:spcBef>
            </a:pPr>
            <a:r>
              <a:rPr sz="1050" spc="15" dirty="0">
                <a:solidFill>
                  <a:srgbClr val="F21919"/>
                </a:solidFill>
                <a:latin typeface="Arial MT"/>
                <a:cs typeface="Arial MT"/>
                <a:hlinkClick r:id="rId3"/>
              </a:rPr>
              <a:t>sundataai@gmail.com </a:t>
            </a:r>
            <a:r>
              <a:rPr sz="1050" spc="5" dirty="0">
                <a:solidFill>
                  <a:srgbClr val="F21919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21919"/>
                </a:solidFill>
                <a:latin typeface="Arial MT"/>
                <a:cs typeface="Arial MT"/>
              </a:rPr>
              <a:t>YTDZAIRBPM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00081-1A80-BE2F-927E-08EC5CC86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51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1963</Words>
  <Application>Microsoft Office PowerPoint</Application>
  <PresentationFormat>On-screen Show (16:9)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Microsoft Sans Serif</vt:lpstr>
      <vt:lpstr>Office Theme</vt:lpstr>
      <vt:lpstr>FoodHub Data Analysis</vt:lpstr>
      <vt:lpstr>Contents / Agenda</vt:lpstr>
      <vt:lpstr>Executive Summary</vt:lpstr>
      <vt:lpstr>Business Problem Overview</vt:lpstr>
      <vt:lpstr>Solution Approach</vt:lpstr>
      <vt:lpstr>Data Overview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 - Key Ǫuestions</vt:lpstr>
      <vt:lpstr>Multivariate Analysis</vt:lpstr>
      <vt:lpstr>Multivariate Analysis</vt:lpstr>
      <vt:lpstr>Multivariate Analysis</vt:lpstr>
      <vt:lpstr>Multivariate Analysis - Key Ǫuestions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 Data Analysis.pptx</dc:title>
  <cp:lastModifiedBy>Sunita</cp:lastModifiedBy>
  <cp:revision>1</cp:revision>
  <dcterms:created xsi:type="dcterms:W3CDTF">2024-11-25T18:47:24Z</dcterms:created>
  <dcterms:modified xsi:type="dcterms:W3CDTF">2024-11-25T18:55:09Z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Google</vt:lpwstr>
  </property>
  <property fmtid="{D5CDD505-2E9C-101B-9397-08002B2CF9AE}" pid="4" name="LastSaved">
    <vt:filetime>2024-11-25T00:00:00Z</vt:filetime>
  </property>
</Properties>
</file>