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566"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33749" y="1872597"/>
            <a:ext cx="5037455" cy="574039"/>
          </a:xfrm>
          <a:prstGeom prst="rect">
            <a:avLst/>
          </a:prstGeom>
        </p:spPr>
        <p:txBody>
          <a:bodyPr wrap="square" lIns="0" tIns="0" rIns="0" bIns="0">
            <a:spAutoFit/>
          </a:bodyPr>
          <a:lstStyle>
            <a:lvl1pPr>
              <a:defRPr sz="3600" b="1" i="0">
                <a:solidFill>
                  <a:srgbClr val="0D38A9"/>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400" b="0" i="0">
                <a:solidFill>
                  <a:srgbClr val="212121"/>
                </a:solidFill>
                <a:latin typeface="Microsoft Sans Serif"/>
                <a:cs typeface="Microsoft Sans Serif"/>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4"/>
            <a:ext cx="1395475" cy="572700"/>
          </a:xfrm>
          <a:prstGeom prst="rect">
            <a:avLst/>
          </a:prstGeom>
        </p:spPr>
      </p:pic>
      <p:sp>
        <p:nvSpPr>
          <p:cNvPr id="17" name="bg object 17"/>
          <p:cNvSpPr/>
          <p:nvPr/>
        </p:nvSpPr>
        <p:spPr>
          <a:xfrm>
            <a:off x="6593" y="9"/>
            <a:ext cx="175895" cy="355600"/>
          </a:xfrm>
          <a:custGeom>
            <a:avLst/>
            <a:gdLst/>
            <a:ahLst/>
            <a:cxnLst/>
            <a:rect l="l" t="t" r="r" b="b"/>
            <a:pathLst>
              <a:path w="175895" h="355600">
                <a:moveTo>
                  <a:pt x="175499" y="355499"/>
                </a:moveTo>
                <a:lnTo>
                  <a:pt x="0" y="355499"/>
                </a:lnTo>
                <a:lnTo>
                  <a:pt x="0" y="0"/>
                </a:lnTo>
                <a:lnTo>
                  <a:pt x="175499" y="0"/>
                </a:lnTo>
                <a:lnTo>
                  <a:pt x="175499" y="355499"/>
                </a:lnTo>
                <a:close/>
              </a:path>
            </a:pathLst>
          </a:custGeom>
          <a:solidFill>
            <a:srgbClr val="0D38A9"/>
          </a:solidFill>
        </p:spPr>
        <p:txBody>
          <a:bodyPr wrap="square" lIns="0" tIns="0" rIns="0" bIns="0" rtlCol="0"/>
          <a:lstStyle/>
          <a:p>
            <a:endParaRPr/>
          </a:p>
        </p:txBody>
      </p:sp>
      <p:sp>
        <p:nvSpPr>
          <p:cNvPr id="18" name="bg object 18"/>
          <p:cNvSpPr/>
          <p:nvPr/>
        </p:nvSpPr>
        <p:spPr>
          <a:xfrm>
            <a:off x="6593" y="353730"/>
            <a:ext cx="175895" cy="355600"/>
          </a:xfrm>
          <a:custGeom>
            <a:avLst/>
            <a:gdLst/>
            <a:ahLst/>
            <a:cxnLst/>
            <a:rect l="l" t="t" r="r" b="b"/>
            <a:pathLst>
              <a:path w="175895" h="355600">
                <a:moveTo>
                  <a:pt x="175499" y="355499"/>
                </a:moveTo>
                <a:lnTo>
                  <a:pt x="0" y="355499"/>
                </a:lnTo>
                <a:lnTo>
                  <a:pt x="0" y="0"/>
                </a:lnTo>
                <a:lnTo>
                  <a:pt x="175499" y="0"/>
                </a:lnTo>
                <a:lnTo>
                  <a:pt x="175499"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388540" y="2275570"/>
            <a:ext cx="3401695" cy="528319"/>
          </a:xfrm>
          <a:prstGeom prst="rect">
            <a:avLst/>
          </a:prstGeom>
        </p:spPr>
        <p:txBody>
          <a:bodyPr wrap="square" lIns="0" tIns="0" rIns="0" bIns="0">
            <a:spAutoFit/>
          </a:bodyPr>
          <a:lstStyle>
            <a:lvl1pPr>
              <a:defRPr sz="3300" b="1" i="0">
                <a:solidFill>
                  <a:schemeClr val="bg1"/>
                </a:solidFill>
                <a:latin typeface="Arial"/>
                <a:cs typeface="Arial"/>
              </a:defRPr>
            </a:lvl1pPr>
          </a:lstStyle>
          <a:p>
            <a:endParaRPr/>
          </a:p>
        </p:txBody>
      </p:sp>
      <p:sp>
        <p:nvSpPr>
          <p:cNvPr id="3" name="Holder 3"/>
          <p:cNvSpPr>
            <a:spLocks noGrp="1"/>
          </p:cNvSpPr>
          <p:nvPr>
            <p:ph type="body" idx="1"/>
          </p:nvPr>
        </p:nvSpPr>
        <p:spPr>
          <a:xfrm>
            <a:off x="396843" y="927887"/>
            <a:ext cx="7938770" cy="1579880"/>
          </a:xfrm>
          <a:prstGeom prst="rect">
            <a:avLst/>
          </a:prstGeom>
        </p:spPr>
        <p:txBody>
          <a:bodyPr wrap="square" lIns="0" tIns="0" rIns="0" bIns="0">
            <a:spAutoFit/>
          </a:bodyPr>
          <a:lstStyle>
            <a:lvl1pPr>
              <a:defRPr sz="1400" b="0" i="0">
                <a:solidFill>
                  <a:srgbClr val="212121"/>
                </a:solidFill>
                <a:latin typeface="Microsoft Sans Serif"/>
                <a:cs typeface="Microsoft Sans Serif"/>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2393091" y="4879508"/>
            <a:ext cx="4360545" cy="179070"/>
          </a:xfrm>
          <a:prstGeom prst="rect">
            <a:avLst/>
          </a:prstGeom>
        </p:spPr>
        <p:txBody>
          <a:bodyPr wrap="square" lIns="0" tIns="0" rIns="0" bIns="0">
            <a:spAutoFit/>
          </a:bodyPr>
          <a:lstStyle>
            <a:lvl1pPr>
              <a:defRPr sz="1050" b="0" i="0">
                <a:solidFill>
                  <a:srgbClr val="F21919"/>
                </a:solidFill>
                <a:latin typeface="Arial MT"/>
                <a:cs typeface="Arial MT"/>
              </a:defRPr>
            </a:lvl1p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Lminakil.ctoomAponpley.ndix"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taai@EDgmAai-l.cUomnivariate" TargetMode="External"/><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taai@Esgtmimaila.ctoemthe" TargetMode="External"/><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Lminakil.ctoomAponpley.ndix"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undataai@gmail.com"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lang="en-US" b="1" i="0" dirty="0">
                <a:effectLst/>
                <a:latin typeface="-apple-system"/>
              </a:rPr>
              <a:t>Used Car Price Prediction</a:t>
            </a:r>
            <a:endParaRPr spc="-85" dirty="0"/>
          </a:p>
        </p:txBody>
      </p:sp>
      <p:sp>
        <p:nvSpPr>
          <p:cNvPr id="6" name="object 6"/>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7" name="object 7"/>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4" name="object 4"/>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sp>
        <p:nvSpPr>
          <p:cNvPr id="5" name="object 5"/>
          <p:cNvSpPr txBox="1"/>
          <p:nvPr/>
        </p:nvSpPr>
        <p:spPr>
          <a:xfrm>
            <a:off x="114300" y="2548752"/>
            <a:ext cx="910590" cy="190500"/>
          </a:xfrm>
          <a:prstGeom prst="rect">
            <a:avLst/>
          </a:prstGeom>
        </p:spPr>
        <p:txBody>
          <a:bodyPr vert="horz" wrap="square" lIns="0" tIns="16510" rIns="0" bIns="0" rtlCol="0">
            <a:spAutoFit/>
          </a:bodyPr>
          <a:lstStyle/>
          <a:p>
            <a:pPr marL="12700">
              <a:lnSpc>
                <a:spcPct val="100000"/>
              </a:lnSpc>
              <a:spcBef>
                <a:spcPts val="130"/>
              </a:spcBef>
            </a:pPr>
            <a:r>
              <a:rPr sz="1050" spc="20" dirty="0">
                <a:solidFill>
                  <a:srgbClr val="F21919"/>
                </a:solidFill>
                <a:latin typeface="Arial MT"/>
                <a:cs typeface="Arial MT"/>
              </a:rPr>
              <a:t>YTDZAIRBPM</a:t>
            </a:r>
            <a:endParaRPr sz="1050">
              <a:latin typeface="Arial MT"/>
              <a:cs typeface="Arial MT"/>
            </a:endParaRPr>
          </a:p>
        </p:txBody>
      </p:sp>
      <p:pic>
        <p:nvPicPr>
          <p:cNvPr id="12" name="Picture 11">
            <a:extLst>
              <a:ext uri="{FF2B5EF4-FFF2-40B4-BE49-F238E27FC236}">
                <a16:creationId xmlns:a16="http://schemas.microsoft.com/office/drawing/2014/main" id="{E34443E3-91BB-9EC0-9DA8-B4FCD341D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28570" cy="360680"/>
          </a:xfrm>
          <a:prstGeom prst="rect">
            <a:avLst/>
          </a:prstGeom>
        </p:spPr>
        <p:txBody>
          <a:bodyPr vert="horz" wrap="square" lIns="0" tIns="12700" rIns="0" bIns="0" rtlCol="0">
            <a:spAutoFit/>
          </a:bodyPr>
          <a:lstStyle/>
          <a:p>
            <a:pPr marL="12700">
              <a:lnSpc>
                <a:spcPct val="100000"/>
              </a:lnSpc>
              <a:spcBef>
                <a:spcPts val="100"/>
              </a:spcBef>
            </a:pPr>
            <a:r>
              <a:rPr sz="2200" spc="-55" dirty="0">
                <a:solidFill>
                  <a:srgbClr val="434343"/>
                </a:solidFill>
              </a:rPr>
              <a:t>Analysis</a:t>
            </a:r>
            <a:endParaRPr sz="2200" dirty="0"/>
          </a:p>
        </p:txBody>
      </p:sp>
      <p:sp>
        <p:nvSpPr>
          <p:cNvPr id="7" name="object 7"/>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1" name="Picture 10">
            <a:extLst>
              <a:ext uri="{FF2B5EF4-FFF2-40B4-BE49-F238E27FC236}">
                <a16:creationId xmlns:a16="http://schemas.microsoft.com/office/drawing/2014/main" id="{A0B6F05A-F1F6-A085-DDA2-8AE91D730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2" name="Picture 11">
            <a:extLst>
              <a:ext uri="{FF2B5EF4-FFF2-40B4-BE49-F238E27FC236}">
                <a16:creationId xmlns:a16="http://schemas.microsoft.com/office/drawing/2014/main" id="{DE81F01D-8B49-3777-93D8-0B6834950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742951"/>
            <a:ext cx="6339858" cy="2937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28570" cy="360680"/>
          </a:xfrm>
          <a:prstGeom prst="rect">
            <a:avLst/>
          </a:prstGeom>
        </p:spPr>
        <p:txBody>
          <a:bodyPr vert="horz" wrap="square" lIns="0" tIns="12700" rIns="0" bIns="0" rtlCol="0">
            <a:spAutoFit/>
          </a:bodyPr>
          <a:lstStyle/>
          <a:p>
            <a:pPr marL="12700">
              <a:lnSpc>
                <a:spcPct val="100000"/>
              </a:lnSpc>
              <a:spcBef>
                <a:spcPts val="100"/>
              </a:spcBef>
            </a:pPr>
            <a:r>
              <a:rPr lang="en-US" sz="2200" spc="-20" dirty="0">
                <a:solidFill>
                  <a:srgbClr val="434343"/>
                </a:solidFill>
              </a:rPr>
              <a:t>Bi-variate</a:t>
            </a:r>
            <a:r>
              <a:rPr sz="2200" spc="-60" dirty="0">
                <a:solidFill>
                  <a:srgbClr val="434343"/>
                </a:solidFill>
              </a:rPr>
              <a:t> </a:t>
            </a:r>
            <a:r>
              <a:rPr sz="2200" spc="-55" dirty="0">
                <a:solidFill>
                  <a:srgbClr val="434343"/>
                </a:solidFill>
              </a:rPr>
              <a:t>Analysis</a:t>
            </a:r>
            <a:endParaRPr sz="2200" dirty="0"/>
          </a:p>
        </p:txBody>
      </p:sp>
      <p:sp>
        <p:nvSpPr>
          <p:cNvPr id="7" name="object 7"/>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1" name="Picture 10">
            <a:extLst>
              <a:ext uri="{FF2B5EF4-FFF2-40B4-BE49-F238E27FC236}">
                <a16:creationId xmlns:a16="http://schemas.microsoft.com/office/drawing/2014/main" id="{E39BB03E-9BE7-D4B2-BC08-1FE66525E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2" name="Picture 11">
            <a:extLst>
              <a:ext uri="{FF2B5EF4-FFF2-40B4-BE49-F238E27FC236}">
                <a16:creationId xmlns:a16="http://schemas.microsoft.com/office/drawing/2014/main" id="{941B5BD1-4E34-B2DC-577D-FD95F64C6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86" y="971550"/>
            <a:ext cx="7556414" cy="228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4665980" cy="360680"/>
          </a:xfrm>
          <a:prstGeom prst="rect">
            <a:avLst/>
          </a:prstGeom>
        </p:spPr>
        <p:txBody>
          <a:bodyPr vert="horz" wrap="square" lIns="0" tIns="12700" rIns="0" bIns="0" rtlCol="0">
            <a:spAutoFit/>
          </a:bodyPr>
          <a:lstStyle/>
          <a:p>
            <a:pPr marL="12700">
              <a:lnSpc>
                <a:spcPct val="100000"/>
              </a:lnSpc>
              <a:spcBef>
                <a:spcPts val="100"/>
              </a:spcBef>
            </a:pPr>
            <a:r>
              <a:rPr lang="en-US" sz="2200" spc="-20" dirty="0">
                <a:solidFill>
                  <a:srgbClr val="000000"/>
                </a:solidFill>
              </a:rPr>
              <a:t>Bi-</a:t>
            </a:r>
            <a:r>
              <a:rPr sz="2200" spc="-20" dirty="0">
                <a:solidFill>
                  <a:srgbClr val="000000"/>
                </a:solidFill>
              </a:rPr>
              <a:t>variate</a:t>
            </a:r>
            <a:r>
              <a:rPr sz="2200" spc="-25" dirty="0">
                <a:solidFill>
                  <a:srgbClr val="000000"/>
                </a:solidFill>
              </a:rPr>
              <a:t> </a:t>
            </a:r>
            <a:r>
              <a:rPr sz="2200" spc="-55" dirty="0">
                <a:solidFill>
                  <a:srgbClr val="000000"/>
                </a:solidFill>
              </a:rPr>
              <a:t>Analysis</a:t>
            </a:r>
            <a:r>
              <a:rPr sz="2200" spc="-25" dirty="0">
                <a:solidFill>
                  <a:srgbClr val="000000"/>
                </a:solidFill>
              </a:rPr>
              <a:t> </a:t>
            </a:r>
            <a:endParaRPr sz="2200" dirty="0"/>
          </a:p>
        </p:txBody>
      </p:sp>
      <p:sp>
        <p:nvSpPr>
          <p:cNvPr id="3" name="object 3"/>
          <p:cNvSpPr/>
          <p:nvPr/>
        </p:nvSpPr>
        <p:spPr>
          <a:xfrm>
            <a:off x="5661459" y="4810709"/>
            <a:ext cx="3341370" cy="13970"/>
          </a:xfrm>
          <a:custGeom>
            <a:avLst/>
            <a:gdLst/>
            <a:ahLst/>
            <a:cxnLst/>
            <a:rect l="l" t="t" r="r" b="b"/>
            <a:pathLst>
              <a:path w="3341370" h="13970">
                <a:moveTo>
                  <a:pt x="3340765" y="13715"/>
                </a:moveTo>
                <a:lnTo>
                  <a:pt x="0" y="13715"/>
                </a:lnTo>
                <a:lnTo>
                  <a:pt x="0" y="0"/>
                </a:lnTo>
                <a:lnTo>
                  <a:pt x="3340765" y="0"/>
                </a:lnTo>
                <a:lnTo>
                  <a:pt x="3340765" y="13715"/>
                </a:lnTo>
                <a:close/>
              </a:path>
            </a:pathLst>
          </a:custGeom>
          <a:solidFill>
            <a:srgbClr val="0097A7"/>
          </a:solidFill>
        </p:spPr>
        <p:txBody>
          <a:bodyPr wrap="square" lIns="0" tIns="0" rIns="0" bIns="0" rtlCol="0"/>
          <a:lstStyle/>
          <a:p>
            <a:endParaRPr/>
          </a:p>
        </p:txBody>
      </p:sp>
      <p:sp>
        <p:nvSpPr>
          <p:cNvPr id="4" name="object 4"/>
          <p:cNvSpPr txBox="1"/>
          <p:nvPr/>
        </p:nvSpPr>
        <p:spPr>
          <a:xfrm>
            <a:off x="2563066" y="4660900"/>
            <a:ext cx="6477635" cy="208279"/>
          </a:xfrm>
          <a:prstGeom prst="rect">
            <a:avLst/>
          </a:prstGeom>
        </p:spPr>
        <p:txBody>
          <a:bodyPr vert="horz" wrap="square" lIns="0" tIns="12700" rIns="0" bIns="0" rtlCol="0">
            <a:spAutoFit/>
          </a:bodyPr>
          <a:lstStyle/>
          <a:p>
            <a:pPr marL="38100">
              <a:lnSpc>
                <a:spcPct val="100000"/>
              </a:lnSpc>
              <a:spcBef>
                <a:spcPts val="100"/>
              </a:spcBef>
            </a:pPr>
            <a:r>
              <a:rPr sz="1050" spc="10" dirty="0">
                <a:solidFill>
                  <a:srgbClr val="F21919"/>
                </a:solidFill>
                <a:latin typeface="Arial MT"/>
                <a:cs typeface="Arial MT"/>
              </a:rPr>
              <a:t>This</a:t>
            </a:r>
            <a:r>
              <a:rPr sz="1050" spc="20" dirty="0">
                <a:solidFill>
                  <a:srgbClr val="F21919"/>
                </a:solidFill>
                <a:latin typeface="Arial MT"/>
                <a:cs typeface="Arial MT"/>
              </a:rPr>
              <a:t> </a:t>
            </a:r>
            <a:r>
              <a:rPr sz="1050" spc="5" dirty="0">
                <a:solidFill>
                  <a:srgbClr val="F21919"/>
                </a:solidFill>
                <a:latin typeface="Arial MT"/>
                <a:cs typeface="Arial MT"/>
              </a:rPr>
              <a:t>file</a:t>
            </a:r>
            <a:r>
              <a:rPr sz="1050" spc="20" dirty="0">
                <a:solidFill>
                  <a:srgbClr val="F21919"/>
                </a:solidFill>
                <a:latin typeface="Arial MT"/>
                <a:cs typeface="Arial MT"/>
              </a:rPr>
              <a:t> </a:t>
            </a:r>
            <a:r>
              <a:rPr sz="1050" spc="10" dirty="0">
                <a:solidFill>
                  <a:srgbClr val="F21919"/>
                </a:solidFill>
                <a:latin typeface="Arial MT"/>
                <a:cs typeface="Arial MT"/>
              </a:rPr>
              <a:t>is</a:t>
            </a:r>
            <a:r>
              <a:rPr sz="1050" spc="20" dirty="0">
                <a:solidFill>
                  <a:srgbClr val="F21919"/>
                </a:solidFill>
                <a:latin typeface="Arial MT"/>
                <a:cs typeface="Arial MT"/>
              </a:rPr>
              <a:t> </a:t>
            </a:r>
            <a:r>
              <a:rPr sz="1050" spc="15" dirty="0">
                <a:solidFill>
                  <a:srgbClr val="F21919"/>
                </a:solidFill>
                <a:latin typeface="Arial MT"/>
                <a:cs typeface="Arial MT"/>
              </a:rPr>
              <a:t>meant</a:t>
            </a:r>
            <a:r>
              <a:rPr sz="1050" spc="25" dirty="0">
                <a:solidFill>
                  <a:srgbClr val="F21919"/>
                </a:solidFill>
                <a:latin typeface="Arial MT"/>
                <a:cs typeface="Arial MT"/>
              </a:rPr>
              <a:t> </a:t>
            </a:r>
            <a:r>
              <a:rPr sz="1050" spc="10" dirty="0">
                <a:solidFill>
                  <a:srgbClr val="F21919"/>
                </a:solidFill>
                <a:latin typeface="Arial MT"/>
                <a:cs typeface="Arial MT"/>
              </a:rPr>
              <a:t>for</a:t>
            </a:r>
            <a:r>
              <a:rPr sz="1050" spc="20" dirty="0">
                <a:solidFill>
                  <a:srgbClr val="F21919"/>
                </a:solidFill>
                <a:latin typeface="Arial MT"/>
                <a:cs typeface="Arial MT"/>
              </a:rPr>
              <a:t> </a:t>
            </a:r>
            <a:r>
              <a:rPr sz="1050" spc="10" dirty="0">
                <a:solidFill>
                  <a:srgbClr val="F21919"/>
                </a:solidFill>
                <a:latin typeface="Arial MT"/>
                <a:cs typeface="Arial MT"/>
              </a:rPr>
              <a:t>personal</a:t>
            </a:r>
            <a:r>
              <a:rPr sz="1050" spc="20" dirty="0">
                <a:solidFill>
                  <a:srgbClr val="F21919"/>
                </a:solidFill>
                <a:latin typeface="Arial MT"/>
                <a:cs typeface="Arial MT"/>
              </a:rPr>
              <a:t> </a:t>
            </a:r>
            <a:r>
              <a:rPr sz="1050" spc="15" dirty="0">
                <a:solidFill>
                  <a:srgbClr val="F21919"/>
                </a:solidFill>
                <a:latin typeface="Arial MT"/>
                <a:cs typeface="Arial MT"/>
              </a:rPr>
              <a:t>use</a:t>
            </a:r>
            <a:r>
              <a:rPr sz="1050" spc="20" dirty="0">
                <a:solidFill>
                  <a:srgbClr val="F21919"/>
                </a:solidFill>
                <a:latin typeface="Arial MT"/>
                <a:cs typeface="Arial MT"/>
              </a:rPr>
              <a:t> </a:t>
            </a:r>
            <a:r>
              <a:rPr sz="1050" spc="15" dirty="0">
                <a:solidFill>
                  <a:srgbClr val="F21919"/>
                </a:solidFill>
                <a:latin typeface="Arial MT"/>
                <a:cs typeface="Arial MT"/>
              </a:rPr>
              <a:t>by</a:t>
            </a:r>
            <a:r>
              <a:rPr sz="1050" spc="25" dirty="0">
                <a:solidFill>
                  <a:srgbClr val="F21919"/>
                </a:solidFill>
                <a:latin typeface="Arial MT"/>
                <a:cs typeface="Arial MT"/>
              </a:rPr>
              <a:t> </a:t>
            </a:r>
            <a:r>
              <a:rPr sz="1050" spc="-150" dirty="0">
                <a:solidFill>
                  <a:srgbClr val="F21919"/>
                </a:solidFill>
                <a:latin typeface="Arial MT"/>
                <a:cs typeface="Arial MT"/>
                <a:hlinkClick r:id="rId2"/>
              </a:rPr>
              <a:t>sundataai@g</a:t>
            </a:r>
            <a:r>
              <a:rPr sz="1800" i="1" spc="-225" baseline="9259" dirty="0">
                <a:solidFill>
                  <a:srgbClr val="0097A7"/>
                </a:solidFill>
                <a:latin typeface="Arial"/>
                <a:cs typeface="Arial"/>
                <a:hlinkClick r:id="rId2"/>
              </a:rPr>
              <a:t>L</a:t>
            </a:r>
            <a:r>
              <a:rPr sz="1050" spc="-150" dirty="0">
                <a:solidFill>
                  <a:srgbClr val="F21919"/>
                </a:solidFill>
                <a:latin typeface="Arial MT"/>
                <a:cs typeface="Arial MT"/>
                <a:hlinkClick r:id="rId2"/>
              </a:rPr>
              <a:t>m</a:t>
            </a:r>
            <a:r>
              <a:rPr sz="1800" i="1" spc="-225" baseline="9259" dirty="0">
                <a:solidFill>
                  <a:srgbClr val="0097A7"/>
                </a:solidFill>
                <a:latin typeface="Arial"/>
                <a:cs typeface="Arial"/>
                <a:hlinkClick r:id="rId2"/>
              </a:rPr>
              <a:t>in</a:t>
            </a:r>
            <a:r>
              <a:rPr sz="1050" spc="-150" dirty="0">
                <a:solidFill>
                  <a:srgbClr val="F21919"/>
                </a:solidFill>
                <a:latin typeface="Arial MT"/>
                <a:cs typeface="Arial MT"/>
                <a:hlinkClick r:id="rId2"/>
              </a:rPr>
              <a:t>a</a:t>
            </a:r>
            <a:r>
              <a:rPr sz="1800" i="1" spc="-225" baseline="9259" dirty="0">
                <a:solidFill>
                  <a:srgbClr val="0097A7"/>
                </a:solidFill>
                <a:latin typeface="Arial"/>
                <a:cs typeface="Arial"/>
                <a:hlinkClick r:id="rId2"/>
              </a:rPr>
              <a:t>k</a:t>
            </a:r>
            <a:r>
              <a:rPr sz="1050" spc="-150" dirty="0">
                <a:solidFill>
                  <a:srgbClr val="F21919"/>
                </a:solidFill>
                <a:latin typeface="Arial MT"/>
                <a:cs typeface="Arial MT"/>
                <a:hlinkClick r:id="rId2"/>
              </a:rPr>
              <a:t>il.c</a:t>
            </a:r>
            <a:r>
              <a:rPr sz="1800" i="1" spc="-225" baseline="9259" dirty="0">
                <a:solidFill>
                  <a:srgbClr val="0097A7"/>
                </a:solidFill>
                <a:latin typeface="Arial"/>
                <a:cs typeface="Arial"/>
                <a:hlinkClick r:id="rId2"/>
              </a:rPr>
              <a:t>to</a:t>
            </a:r>
            <a:r>
              <a:rPr sz="1050" spc="-150" dirty="0">
                <a:solidFill>
                  <a:srgbClr val="F21919"/>
                </a:solidFill>
                <a:latin typeface="Arial MT"/>
                <a:cs typeface="Arial MT"/>
                <a:hlinkClick r:id="rId2"/>
              </a:rPr>
              <a:t>om</a:t>
            </a:r>
            <a:r>
              <a:rPr sz="1800" i="1" spc="-225" baseline="9259" dirty="0">
                <a:solidFill>
                  <a:srgbClr val="0097A7"/>
                </a:solidFill>
                <a:latin typeface="Arial"/>
                <a:cs typeface="Arial"/>
                <a:hlinkClick r:id="rId2"/>
              </a:rPr>
              <a:t>Ap</a:t>
            </a:r>
            <a:r>
              <a:rPr sz="1050" spc="-150" dirty="0">
                <a:solidFill>
                  <a:srgbClr val="F21919"/>
                </a:solidFill>
                <a:latin typeface="Arial MT"/>
                <a:cs typeface="Arial MT"/>
                <a:hlinkClick r:id="rId2"/>
              </a:rPr>
              <a:t>on</a:t>
            </a:r>
            <a:r>
              <a:rPr sz="1800" i="1" spc="-225" baseline="9259" dirty="0">
                <a:solidFill>
                  <a:srgbClr val="0097A7"/>
                </a:solidFill>
                <a:latin typeface="Arial"/>
                <a:cs typeface="Arial"/>
                <a:hlinkClick r:id="rId2"/>
              </a:rPr>
              <a:t>p</a:t>
            </a:r>
            <a:r>
              <a:rPr sz="1050" spc="-150" dirty="0">
                <a:solidFill>
                  <a:srgbClr val="F21919"/>
                </a:solidFill>
                <a:latin typeface="Arial MT"/>
                <a:cs typeface="Arial MT"/>
                <a:hlinkClick r:id="rId2"/>
              </a:rPr>
              <a:t>l</a:t>
            </a:r>
            <a:r>
              <a:rPr sz="1800" i="1" spc="-225" baseline="9259" dirty="0">
                <a:solidFill>
                  <a:srgbClr val="0097A7"/>
                </a:solidFill>
                <a:latin typeface="Arial"/>
                <a:cs typeface="Arial"/>
                <a:hlinkClick r:id="rId2"/>
              </a:rPr>
              <a:t>e</a:t>
            </a:r>
            <a:r>
              <a:rPr sz="1050" spc="-150" dirty="0">
                <a:solidFill>
                  <a:srgbClr val="F21919"/>
                </a:solidFill>
                <a:latin typeface="Arial MT"/>
                <a:cs typeface="Arial MT"/>
                <a:hlinkClick r:id="rId2"/>
              </a:rPr>
              <a:t>y.</a:t>
            </a:r>
            <a:r>
              <a:rPr sz="1800" i="1" spc="-225" baseline="9259" dirty="0">
                <a:solidFill>
                  <a:srgbClr val="0097A7"/>
                </a:solidFill>
                <a:latin typeface="Arial"/>
                <a:cs typeface="Arial"/>
                <a:hlinkClick r:id="rId2"/>
              </a:rPr>
              <a:t>ndix</a:t>
            </a:r>
            <a:r>
              <a:rPr sz="1800" i="1" spc="-15" baseline="9259" dirty="0">
                <a:solidFill>
                  <a:srgbClr val="0097A7"/>
                </a:solidFill>
                <a:latin typeface="Arial"/>
                <a:cs typeface="Arial"/>
                <a:hlinkClick r:id="rId2"/>
              </a:rPr>
              <a:t> </a:t>
            </a:r>
            <a:r>
              <a:rPr sz="1800" i="1" spc="22" baseline="9259" dirty="0">
                <a:solidFill>
                  <a:srgbClr val="0097A7"/>
                </a:solidFill>
                <a:latin typeface="Arial"/>
                <a:cs typeface="Arial"/>
              </a:rPr>
              <a:t>slide</a:t>
            </a:r>
            <a:r>
              <a:rPr sz="1800" i="1" spc="-7" baseline="9259" dirty="0">
                <a:solidFill>
                  <a:srgbClr val="0097A7"/>
                </a:solidFill>
                <a:latin typeface="Arial"/>
                <a:cs typeface="Arial"/>
              </a:rPr>
              <a:t> </a:t>
            </a:r>
            <a:r>
              <a:rPr sz="1800" i="1" spc="7" baseline="9259" dirty="0">
                <a:solidFill>
                  <a:srgbClr val="0097A7"/>
                </a:solidFill>
                <a:latin typeface="Arial"/>
                <a:cs typeface="Arial"/>
              </a:rPr>
              <a:t>on</a:t>
            </a:r>
            <a:r>
              <a:rPr sz="1800" i="1" spc="-15" baseline="9259" dirty="0">
                <a:solidFill>
                  <a:srgbClr val="0097A7"/>
                </a:solidFill>
                <a:latin typeface="Arial"/>
                <a:cs typeface="Arial"/>
              </a:rPr>
              <a:t> </a:t>
            </a:r>
            <a:r>
              <a:rPr sz="1800" i="1" spc="15" baseline="9259" dirty="0">
                <a:solidFill>
                  <a:srgbClr val="0097A7"/>
                </a:solidFill>
                <a:latin typeface="Arial"/>
                <a:cs typeface="Arial"/>
              </a:rPr>
              <a:t>data</a:t>
            </a:r>
            <a:r>
              <a:rPr sz="1800" i="1" spc="-15" baseline="9259" dirty="0">
                <a:solidFill>
                  <a:srgbClr val="0097A7"/>
                </a:solidFill>
                <a:latin typeface="Arial"/>
                <a:cs typeface="Arial"/>
              </a:rPr>
              <a:t> </a:t>
            </a:r>
            <a:r>
              <a:rPr sz="1800" i="1" baseline="9259" dirty="0">
                <a:solidFill>
                  <a:srgbClr val="0097A7"/>
                </a:solidFill>
                <a:latin typeface="Arial"/>
                <a:cs typeface="Arial"/>
              </a:rPr>
              <a:t>background</a:t>
            </a:r>
            <a:r>
              <a:rPr sz="1800" i="1" spc="-7" baseline="9259" dirty="0">
                <a:solidFill>
                  <a:srgbClr val="0097A7"/>
                </a:solidFill>
                <a:latin typeface="Arial"/>
                <a:cs typeface="Arial"/>
              </a:rPr>
              <a:t> </a:t>
            </a:r>
            <a:r>
              <a:rPr sz="1800" i="1" spc="-37" baseline="9259" dirty="0">
                <a:solidFill>
                  <a:srgbClr val="0097A7"/>
                </a:solidFill>
                <a:latin typeface="Arial"/>
                <a:cs typeface="Arial"/>
              </a:rPr>
              <a:t>check</a:t>
            </a:r>
            <a:endParaRPr sz="1800" baseline="9259">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7" name="object 7"/>
          <p:cNvSpPr txBox="1"/>
          <p:nvPr/>
        </p:nvSpPr>
        <p:spPr>
          <a:xfrm>
            <a:off x="114300" y="2548752"/>
            <a:ext cx="910590" cy="190500"/>
          </a:xfrm>
          <a:prstGeom prst="rect">
            <a:avLst/>
          </a:prstGeom>
        </p:spPr>
        <p:txBody>
          <a:bodyPr vert="horz" wrap="square" lIns="0" tIns="16510" rIns="0" bIns="0" rtlCol="0">
            <a:spAutoFit/>
          </a:bodyPr>
          <a:lstStyle/>
          <a:p>
            <a:pPr marL="12700">
              <a:lnSpc>
                <a:spcPct val="100000"/>
              </a:lnSpc>
              <a:spcBef>
                <a:spcPts val="130"/>
              </a:spcBef>
            </a:pPr>
            <a:r>
              <a:rPr sz="1050" spc="20" dirty="0">
                <a:solidFill>
                  <a:srgbClr val="F21919"/>
                </a:solidFill>
                <a:latin typeface="Arial MT"/>
                <a:cs typeface="Arial MT"/>
              </a:rPr>
              <a:t>YTDZAIRBPM</a:t>
            </a:r>
            <a:endParaRPr sz="1050">
              <a:latin typeface="Arial MT"/>
              <a:cs typeface="Arial MT"/>
            </a:endParaRPr>
          </a:p>
        </p:txBody>
      </p:sp>
      <p:pic>
        <p:nvPicPr>
          <p:cNvPr id="10" name="Picture 9">
            <a:extLst>
              <a:ext uri="{FF2B5EF4-FFF2-40B4-BE49-F238E27FC236}">
                <a16:creationId xmlns:a16="http://schemas.microsoft.com/office/drawing/2014/main" id="{94229AAA-D114-753A-5DBB-2B4E91E8C5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1" name="Picture 10">
            <a:extLst>
              <a:ext uri="{FF2B5EF4-FFF2-40B4-BE49-F238E27FC236}">
                <a16:creationId xmlns:a16="http://schemas.microsoft.com/office/drawing/2014/main" id="{76F869B3-9869-D281-D112-C2D214ADC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916626"/>
            <a:ext cx="7162800" cy="25461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759710" cy="360680"/>
          </a:xfrm>
          <a:prstGeom prst="rect">
            <a:avLst/>
          </a:prstGeom>
        </p:spPr>
        <p:txBody>
          <a:bodyPr vert="horz" wrap="square" lIns="0" tIns="12700" rIns="0" bIns="0" rtlCol="0">
            <a:spAutoFit/>
          </a:bodyPr>
          <a:lstStyle/>
          <a:p>
            <a:pPr marL="12700">
              <a:lnSpc>
                <a:spcPct val="100000"/>
              </a:lnSpc>
              <a:spcBef>
                <a:spcPts val="100"/>
              </a:spcBef>
            </a:pPr>
            <a:r>
              <a:rPr lang="en-US" sz="2200" dirty="0">
                <a:solidFill>
                  <a:srgbClr val="000000"/>
                </a:solidFill>
              </a:rPr>
              <a:t>B</a:t>
            </a:r>
            <a:r>
              <a:rPr sz="2200" dirty="0">
                <a:solidFill>
                  <a:srgbClr val="000000"/>
                </a:solidFill>
              </a:rPr>
              <a:t>ivariate</a:t>
            </a:r>
            <a:r>
              <a:rPr sz="2200" spc="-35" dirty="0">
                <a:solidFill>
                  <a:srgbClr val="000000"/>
                </a:solidFill>
              </a:rPr>
              <a:t> </a:t>
            </a:r>
            <a:r>
              <a:rPr sz="2200" spc="-55" dirty="0">
                <a:solidFill>
                  <a:srgbClr val="000000"/>
                </a:solidFill>
              </a:rPr>
              <a:t>Analysis</a:t>
            </a:r>
            <a:endParaRPr sz="2200" dirty="0"/>
          </a:p>
        </p:txBody>
      </p:sp>
      <p:sp>
        <p:nvSpPr>
          <p:cNvPr id="10" name="object 10"/>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sp>
        <p:nvSpPr>
          <p:cNvPr id="11" name="object 11"/>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3" name="Picture 12">
            <a:extLst>
              <a:ext uri="{FF2B5EF4-FFF2-40B4-BE49-F238E27FC236}">
                <a16:creationId xmlns:a16="http://schemas.microsoft.com/office/drawing/2014/main" id="{7E4F52FC-E3E6-F98A-329D-DE5BF27BFB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4" name="Picture 13">
            <a:extLst>
              <a:ext uri="{FF2B5EF4-FFF2-40B4-BE49-F238E27FC236}">
                <a16:creationId xmlns:a16="http://schemas.microsoft.com/office/drawing/2014/main" id="{C6928ED7-A226-60C5-2F6C-1530285A9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91" y="895350"/>
            <a:ext cx="7239000" cy="2209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3988434" cy="351378"/>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0000"/>
                </a:solidFill>
              </a:rPr>
              <a:t>M</a:t>
            </a:r>
            <a:r>
              <a:rPr lang="en-US" sz="2200" dirty="0">
                <a:solidFill>
                  <a:srgbClr val="000000"/>
                </a:solidFill>
              </a:rPr>
              <a:t>issing value treatment</a:t>
            </a:r>
            <a:endParaRPr sz="2200" dirty="0"/>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1" name="Picture 10">
            <a:extLst>
              <a:ext uri="{FF2B5EF4-FFF2-40B4-BE49-F238E27FC236}">
                <a16:creationId xmlns:a16="http://schemas.microsoft.com/office/drawing/2014/main" id="{DA6E0C9E-6E44-A10A-A02E-84A76A092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4" name="Picture 13">
            <a:extLst>
              <a:ext uri="{FF2B5EF4-FFF2-40B4-BE49-F238E27FC236}">
                <a16:creationId xmlns:a16="http://schemas.microsoft.com/office/drawing/2014/main" id="{D0B5BAE0-64E9-F83E-0AEC-E95199508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895350"/>
            <a:ext cx="1115790" cy="2757776"/>
          </a:xfrm>
          <a:prstGeom prst="rect">
            <a:avLst/>
          </a:prstGeom>
        </p:spPr>
      </p:pic>
      <p:sp>
        <p:nvSpPr>
          <p:cNvPr id="16" name="Rectangle 1">
            <a:extLst>
              <a:ext uri="{FF2B5EF4-FFF2-40B4-BE49-F238E27FC236}">
                <a16:creationId xmlns:a16="http://schemas.microsoft.com/office/drawing/2014/main" id="{2ED0DC3E-7E31-4BDC-4423-904CDD3370BF}"/>
              </a:ext>
            </a:extLst>
          </p:cNvPr>
          <p:cNvSpPr>
            <a:spLocks noChangeArrowheads="1"/>
          </p:cNvSpPr>
          <p:nvPr/>
        </p:nvSpPr>
        <p:spPr bwMode="auto">
          <a:xfrm>
            <a:off x="1991965" y="1527254"/>
            <a:ext cx="69798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cs typeface="Arial" panose="020B0604020202020204" pitchFamily="34" charset="0"/>
              </a:rPr>
              <a:t>We'll impute these missing values one-by-one by taking the median number of seats for the particular car using the Brand and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i="0" u="none" strike="noStrike" cap="none" normalizeH="0" baseline="0" dirty="0">
                <a:ln>
                  <a:noFill/>
                </a:ln>
                <a:solidFill>
                  <a:srgbClr val="000000"/>
                </a:solidFill>
                <a:effectLst/>
                <a:cs typeface="Arial" panose="020B0604020202020204" pitchFamily="34" charset="0"/>
              </a:rPr>
            </a:br>
            <a:endParaRPr kumimoji="0" lang="en-US" altLang="en-US" sz="1200" i="0" u="none" strike="noStrike" cap="none" normalizeH="0" baseline="0" dirty="0">
              <a:ln>
                <a:noFill/>
              </a:ln>
              <a:solidFill>
                <a:schemeClr val="tx1"/>
              </a:solidFill>
              <a:effectLst/>
              <a:cs typeface="Arial" panose="020B0604020202020204" pitchFamily="34" charset="0"/>
            </a:endParaRPr>
          </a:p>
        </p:txBody>
      </p:sp>
      <p:sp>
        <p:nvSpPr>
          <p:cNvPr id="17" name="Rectangle 2">
            <a:extLst>
              <a:ext uri="{FF2B5EF4-FFF2-40B4-BE49-F238E27FC236}">
                <a16:creationId xmlns:a16="http://schemas.microsoft.com/office/drawing/2014/main" id="{91055135-A97A-C8D0-0952-C7DF18F8435A}"/>
              </a:ext>
            </a:extLst>
          </p:cNvPr>
          <p:cNvSpPr>
            <a:spLocks noChangeArrowheads="1"/>
          </p:cNvSpPr>
          <p:nvPr/>
        </p:nvSpPr>
        <p:spPr bwMode="auto">
          <a:xfrm>
            <a:off x="1991965" y="918562"/>
            <a:ext cx="656893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We will use a similar method to fill missing values for the </a:t>
            </a:r>
            <a:r>
              <a:rPr kumimoji="0" lang="en-US" altLang="en-US" sz="12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Kilometers_Driven</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mileage_num</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engine_num</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power_num</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columns. </a:t>
            </a:r>
          </a:p>
        </p:txBody>
      </p:sp>
      <p:sp>
        <p:nvSpPr>
          <p:cNvPr id="18" name="Rectangle 3">
            <a:extLst>
              <a:ext uri="{FF2B5EF4-FFF2-40B4-BE49-F238E27FC236}">
                <a16:creationId xmlns:a16="http://schemas.microsoft.com/office/drawing/2014/main" id="{908844AB-0CDA-F714-6A92-E3361E7EDCC8}"/>
              </a:ext>
            </a:extLst>
          </p:cNvPr>
          <p:cNvSpPr>
            <a:spLocks noChangeArrowheads="1"/>
          </p:cNvSpPr>
          <p:nvPr/>
        </p:nvSpPr>
        <p:spPr bwMode="auto">
          <a:xfrm>
            <a:off x="2013505" y="2144504"/>
            <a:ext cx="7097365" cy="8187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There are still some missing values in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mileage_num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power_num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We'll impute these missing values by taking the median grouped by the Brand.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1" name="Rectangle 5">
            <a:extLst>
              <a:ext uri="{FF2B5EF4-FFF2-40B4-BE49-F238E27FC236}">
                <a16:creationId xmlns:a16="http://schemas.microsoft.com/office/drawing/2014/main" id="{7AFAA18E-C701-C38C-428E-E1C6499EEAF7}"/>
              </a:ext>
            </a:extLst>
          </p:cNvPr>
          <p:cNvSpPr>
            <a:spLocks noChangeArrowheads="1"/>
          </p:cNvSpPr>
          <p:nvPr/>
        </p:nvSpPr>
        <p:spPr bwMode="auto">
          <a:xfrm>
            <a:off x="2095500" y="2718154"/>
            <a:ext cx="43757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Missing values in all columns except Price are imputed.</a:t>
            </a:r>
          </a:p>
          <a:p>
            <a:pPr eaLnBrk="0" fontAlgn="base" hangingPunct="0">
              <a:spcBef>
                <a:spcPct val="0"/>
              </a:spcBef>
              <a:spcAft>
                <a:spcPct val="0"/>
              </a:spcAft>
              <a:buFontTx/>
              <a:buChar char="•"/>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 will drop the rows where Price is missing as it is the target variable. </a:t>
            </a:r>
            <a:r>
              <a:rPr lang="en-US" sz="1200" b="0" i="0" dirty="0">
                <a:effectLst/>
                <a:latin typeface="-apple-system"/>
              </a:rPr>
              <a:t>All missing values are dealt with.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1" name="Picture 10">
            <a:extLst>
              <a:ext uri="{FF2B5EF4-FFF2-40B4-BE49-F238E27FC236}">
                <a16:creationId xmlns:a16="http://schemas.microsoft.com/office/drawing/2014/main" id="{75F15C59-1072-1EAB-4D3F-E0B950F401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5426" y="26008"/>
            <a:ext cx="1143000" cy="685800"/>
          </a:xfrm>
          <a:prstGeom prst="rect">
            <a:avLst/>
          </a:prstGeom>
        </p:spPr>
      </p:pic>
      <p:sp>
        <p:nvSpPr>
          <p:cNvPr id="12" name="TextBox 11">
            <a:extLst>
              <a:ext uri="{FF2B5EF4-FFF2-40B4-BE49-F238E27FC236}">
                <a16:creationId xmlns:a16="http://schemas.microsoft.com/office/drawing/2014/main" id="{C74A01EF-C466-B169-F51E-3DA04E2F8D29}"/>
              </a:ext>
            </a:extLst>
          </p:cNvPr>
          <p:cNvSpPr txBox="1"/>
          <p:nvPr/>
        </p:nvSpPr>
        <p:spPr>
          <a:xfrm>
            <a:off x="304800" y="1143074"/>
            <a:ext cx="6553200" cy="2031325"/>
          </a:xfrm>
          <a:prstGeom prst="rect">
            <a:avLst/>
          </a:prstGeom>
          <a:noFill/>
        </p:spPr>
        <p:txBody>
          <a:bodyPr wrap="square">
            <a:spAutoFit/>
          </a:bodyPr>
          <a:lstStyle/>
          <a:p>
            <a:pPr algn="l">
              <a:buFont typeface="+mj-lt"/>
              <a:buAutoNum type="arabicPeriod"/>
            </a:pPr>
            <a:r>
              <a:rPr lang="en-US" b="0" i="0" dirty="0">
                <a:solidFill>
                  <a:srgbClr val="000000"/>
                </a:solidFill>
                <a:effectLst/>
                <a:latin typeface="var(--jp-content-font-family)"/>
              </a:rPr>
              <a:t>We want to predict the used car price.</a:t>
            </a:r>
          </a:p>
          <a:p>
            <a:pPr algn="l">
              <a:buFont typeface="+mj-lt"/>
              <a:buAutoNum type="arabicPeriod"/>
            </a:pPr>
            <a:r>
              <a:rPr lang="en-US" b="0" i="0" dirty="0">
                <a:solidFill>
                  <a:srgbClr val="000000"/>
                </a:solidFill>
                <a:effectLst/>
                <a:latin typeface="var(--jp-content-font-family)"/>
              </a:rPr>
              <a:t>Before we proceed to build a model, we'll have to encode categorical features.</a:t>
            </a:r>
          </a:p>
          <a:p>
            <a:pPr algn="l">
              <a:buFont typeface="+mj-lt"/>
              <a:buAutoNum type="arabicPeriod"/>
            </a:pPr>
            <a:r>
              <a:rPr lang="en-US" b="0" i="0" dirty="0">
                <a:solidFill>
                  <a:srgbClr val="000000"/>
                </a:solidFill>
                <a:effectLst/>
                <a:latin typeface="var(--jp-content-font-family)"/>
              </a:rPr>
              <a:t>We'll split the data into train and test to be able to evaluate the model that we build on the train data.</a:t>
            </a:r>
          </a:p>
          <a:p>
            <a:pPr algn="l">
              <a:buFont typeface="+mj-lt"/>
              <a:buAutoNum type="arabicPeriod"/>
            </a:pPr>
            <a:r>
              <a:rPr lang="en-US" b="0" i="0" dirty="0">
                <a:solidFill>
                  <a:srgbClr val="000000"/>
                </a:solidFill>
                <a:effectLst/>
                <a:latin typeface="var(--jp-content-font-family)"/>
              </a:rPr>
              <a:t>We will build a Linear Regression model using the train data and then check it's performance.</a:t>
            </a:r>
          </a:p>
        </p:txBody>
      </p:sp>
      <p:sp>
        <p:nvSpPr>
          <p:cNvPr id="13" name="TextBox 12">
            <a:extLst>
              <a:ext uri="{FF2B5EF4-FFF2-40B4-BE49-F238E27FC236}">
                <a16:creationId xmlns:a16="http://schemas.microsoft.com/office/drawing/2014/main" id="{CBF9F61D-D776-7DDB-AF8F-3883F3AC8155}"/>
              </a:ext>
            </a:extLst>
          </p:cNvPr>
          <p:cNvSpPr txBox="1"/>
          <p:nvPr/>
        </p:nvSpPr>
        <p:spPr>
          <a:xfrm>
            <a:off x="177709" y="491028"/>
            <a:ext cx="4689745" cy="707886"/>
          </a:xfrm>
          <a:prstGeom prst="rect">
            <a:avLst/>
          </a:prstGeom>
          <a:noFill/>
        </p:spPr>
        <p:txBody>
          <a:bodyPr wrap="none" rtlCol="0">
            <a:spAutoFit/>
          </a:bodyPr>
          <a:lstStyle/>
          <a:p>
            <a:r>
              <a:rPr lang="en-US" sz="2200" b="1" spc="-55" dirty="0">
                <a:solidFill>
                  <a:srgbClr val="000000"/>
                </a:solidFill>
                <a:latin typeface="Arial"/>
                <a:ea typeface="+mj-ea"/>
                <a:cs typeface="Arial"/>
              </a:rPr>
              <a:t>Model Building - Linear Regression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4896485" cy="382156"/>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inherit"/>
              </a:rPr>
              <a:t>Model Performance Check</a:t>
            </a:r>
          </a:p>
        </p:txBody>
      </p:sp>
      <p:sp>
        <p:nvSpPr>
          <p:cNvPr id="4" name="object 4"/>
          <p:cNvSpPr/>
          <p:nvPr/>
        </p:nvSpPr>
        <p:spPr>
          <a:xfrm>
            <a:off x="745474" y="2288819"/>
            <a:ext cx="2566670" cy="213360"/>
          </a:xfrm>
          <a:custGeom>
            <a:avLst/>
            <a:gdLst/>
            <a:ahLst/>
            <a:cxnLst/>
            <a:rect l="l" t="t" r="r" b="b"/>
            <a:pathLst>
              <a:path w="2566670" h="213360">
                <a:moveTo>
                  <a:pt x="2566351" y="213360"/>
                </a:moveTo>
                <a:lnTo>
                  <a:pt x="0" y="213360"/>
                </a:lnTo>
                <a:lnTo>
                  <a:pt x="0" y="0"/>
                </a:lnTo>
                <a:lnTo>
                  <a:pt x="2566351" y="0"/>
                </a:lnTo>
                <a:lnTo>
                  <a:pt x="2566351" y="213360"/>
                </a:lnTo>
                <a:close/>
              </a:path>
            </a:pathLst>
          </a:custGeom>
          <a:solidFill>
            <a:srgbClr val="FFFFFF"/>
          </a:solidFill>
        </p:spPr>
        <p:txBody>
          <a:bodyPr wrap="square" lIns="0" tIns="0" rIns="0" bIns="0" rtlCol="0"/>
          <a:lstStyle/>
          <a:p>
            <a:endParaRPr/>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EE179631-59B1-54FC-1134-62D718060D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17" name="TextBox 16">
            <a:extLst>
              <a:ext uri="{FF2B5EF4-FFF2-40B4-BE49-F238E27FC236}">
                <a16:creationId xmlns:a16="http://schemas.microsoft.com/office/drawing/2014/main" id="{319F5E14-871E-66DB-E9F1-1F8EB5DD30E2}"/>
              </a:ext>
            </a:extLst>
          </p:cNvPr>
          <p:cNvSpPr txBox="1"/>
          <p:nvPr/>
        </p:nvSpPr>
        <p:spPr>
          <a:xfrm>
            <a:off x="275574" y="863367"/>
            <a:ext cx="3392275" cy="461665"/>
          </a:xfrm>
          <a:prstGeom prst="rect">
            <a:avLst/>
          </a:prstGeom>
          <a:noFill/>
        </p:spPr>
        <p:txBody>
          <a:bodyPr wrap="none" rtlCol="0">
            <a:spAutoFit/>
          </a:bodyPr>
          <a:lstStyle/>
          <a:p>
            <a:r>
              <a:rPr lang="en-US" sz="1200" b="0" i="0" dirty="0">
                <a:effectLst/>
                <a:latin typeface="Arial" panose="020B0604020202020204" pitchFamily="34" charset="0"/>
                <a:cs typeface="Arial" panose="020B0604020202020204" pitchFamily="34" charset="0"/>
              </a:rPr>
              <a:t>The dataset X has 264 columns and 6018 rows</a:t>
            </a:r>
          </a:p>
          <a:p>
            <a:endParaRPr lang="en-US" sz="1200" dirty="0">
              <a:latin typeface="Arial" panose="020B0604020202020204" pitchFamily="34" charset="0"/>
              <a:cs typeface="Arial" panose="020B0604020202020204" pitchFamily="34" charset="0"/>
            </a:endParaRPr>
          </a:p>
        </p:txBody>
      </p:sp>
      <p:sp>
        <p:nvSpPr>
          <p:cNvPr id="19" name="Rectangle 5">
            <a:extLst>
              <a:ext uri="{FF2B5EF4-FFF2-40B4-BE49-F238E27FC236}">
                <a16:creationId xmlns:a16="http://schemas.microsoft.com/office/drawing/2014/main" id="{36330C90-F996-47BC-8A64-798BAE75A15A}"/>
              </a:ext>
            </a:extLst>
          </p:cNvPr>
          <p:cNvSpPr>
            <a:spLocks noChangeArrowheads="1"/>
          </p:cNvSpPr>
          <p:nvPr/>
        </p:nvSpPr>
        <p:spPr bwMode="auto">
          <a:xfrm>
            <a:off x="360299" y="1228322"/>
            <a:ext cx="611670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inherit"/>
              </a:rPr>
              <a:t>Number of rows in train data = 4212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inherit"/>
              </a:rPr>
              <a:t> Number of rows in test data = 1806</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7559049F-FF31-7E7E-0298-528AF2FFA30A}"/>
              </a:ext>
            </a:extLst>
          </p:cNvPr>
          <p:cNvSpPr txBox="1"/>
          <p:nvPr/>
        </p:nvSpPr>
        <p:spPr>
          <a:xfrm>
            <a:off x="275574" y="1729254"/>
            <a:ext cx="4753626" cy="1754326"/>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Root Mean Squared Error (RMSE) and Mean Absolute Error (MAE) of train and test data are close, which indicates that our model is not overfitting the train data.</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MAE indicates that our current model is able to predict used car prices within a mean error of 4.3 lakhs on test data.</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The units of both RMSE and MAE are the same, Lakhs in this case. But RMSE is greater than MAE because it penalizes the outliers more</a:t>
            </a:r>
          </a:p>
          <a:p>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2EF18-B5A9-4880-3E73-E32BCB43569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A09E3E8E-D996-A947-AF73-5D5944BF439E}"/>
              </a:ext>
            </a:extLst>
          </p:cNvPr>
          <p:cNvSpPr/>
          <p:nvPr/>
        </p:nvSpPr>
        <p:spPr>
          <a:xfrm>
            <a:off x="745474" y="2288819"/>
            <a:ext cx="2566670" cy="213360"/>
          </a:xfrm>
          <a:custGeom>
            <a:avLst/>
            <a:gdLst/>
            <a:ahLst/>
            <a:cxnLst/>
            <a:rect l="l" t="t" r="r" b="b"/>
            <a:pathLst>
              <a:path w="2566670" h="213360">
                <a:moveTo>
                  <a:pt x="2566351" y="213360"/>
                </a:moveTo>
                <a:lnTo>
                  <a:pt x="0" y="213360"/>
                </a:lnTo>
                <a:lnTo>
                  <a:pt x="0" y="0"/>
                </a:lnTo>
                <a:lnTo>
                  <a:pt x="2566351" y="0"/>
                </a:lnTo>
                <a:lnTo>
                  <a:pt x="2566351" y="213360"/>
                </a:lnTo>
                <a:close/>
              </a:path>
            </a:pathLst>
          </a:custGeom>
          <a:solidFill>
            <a:srgbClr val="FFFFFF"/>
          </a:solidFill>
        </p:spPr>
        <p:txBody>
          <a:bodyPr wrap="square" lIns="0" tIns="0" rIns="0" bIns="0" rtlCol="0"/>
          <a:lstStyle/>
          <a:p>
            <a:endParaRPr/>
          </a:p>
        </p:txBody>
      </p:sp>
      <p:sp>
        <p:nvSpPr>
          <p:cNvPr id="8" name="object 8">
            <a:extLst>
              <a:ext uri="{FF2B5EF4-FFF2-40B4-BE49-F238E27FC236}">
                <a16:creationId xmlns:a16="http://schemas.microsoft.com/office/drawing/2014/main" id="{038B2763-83D3-EE78-D3CD-7A365590BCCF}"/>
              </a:ext>
            </a:extLst>
          </p:cNvPr>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a:extLst>
              <a:ext uri="{FF2B5EF4-FFF2-40B4-BE49-F238E27FC236}">
                <a16:creationId xmlns:a16="http://schemas.microsoft.com/office/drawing/2014/main" id="{B535B450-D99A-A345-9E1C-66E6758DBDDA}"/>
              </a:ext>
            </a:extLst>
          </p:cNvPr>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a:extLst>
              <a:ext uri="{FF2B5EF4-FFF2-40B4-BE49-F238E27FC236}">
                <a16:creationId xmlns:a16="http://schemas.microsoft.com/office/drawing/2014/main" id="{05B3D49B-D539-DA6B-E6AC-084CD5C6E631}"/>
              </a:ext>
            </a:extLst>
          </p:cNvPr>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705D7F74-3FC7-F31F-FDAC-93050F238C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5" name="TextBox 4">
            <a:extLst>
              <a:ext uri="{FF2B5EF4-FFF2-40B4-BE49-F238E27FC236}">
                <a16:creationId xmlns:a16="http://schemas.microsoft.com/office/drawing/2014/main" id="{A2EB9086-4D47-32BA-C79D-397706E1AE05}"/>
              </a:ext>
            </a:extLst>
          </p:cNvPr>
          <p:cNvSpPr txBox="1"/>
          <p:nvPr/>
        </p:nvSpPr>
        <p:spPr>
          <a:xfrm>
            <a:off x="355410" y="441252"/>
            <a:ext cx="7188390" cy="830997"/>
          </a:xfrm>
          <a:prstGeom prst="rect">
            <a:avLst/>
          </a:prstGeom>
          <a:noFill/>
        </p:spPr>
        <p:txBody>
          <a:bodyPr wrap="square">
            <a:spAutoFit/>
          </a:bodyPr>
          <a:lstStyle/>
          <a:p>
            <a:pPr eaLnBrk="0" fontAlgn="base" hangingPunct="0">
              <a:spcBef>
                <a:spcPct val="0"/>
              </a:spcBef>
              <a:spcAft>
                <a:spcPct val="0"/>
              </a:spcAft>
            </a:pPr>
            <a:r>
              <a:rPr lang="en-US" sz="2400" b="1" dirty="0">
                <a:solidFill>
                  <a:srgbClr val="000000"/>
                </a:solidFill>
                <a:latin typeface="inherit"/>
                <a:ea typeface="+mj-ea"/>
                <a:cs typeface="Arial"/>
              </a:rPr>
              <a:t>Model Building - Linear Regression without dummy variables for Model</a:t>
            </a:r>
          </a:p>
        </p:txBody>
      </p:sp>
      <p:sp>
        <p:nvSpPr>
          <p:cNvPr id="12" name="TextBox 11">
            <a:extLst>
              <a:ext uri="{FF2B5EF4-FFF2-40B4-BE49-F238E27FC236}">
                <a16:creationId xmlns:a16="http://schemas.microsoft.com/office/drawing/2014/main" id="{1C41605D-A973-BD91-9A80-537EE2A30EEF}"/>
              </a:ext>
            </a:extLst>
          </p:cNvPr>
          <p:cNvSpPr txBox="1"/>
          <p:nvPr/>
        </p:nvSpPr>
        <p:spPr>
          <a:xfrm>
            <a:off x="313242" y="1394659"/>
            <a:ext cx="6859803" cy="1015663"/>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Both the R-squared and Adjusted R squared of our model are lesser than before and the model is able to explain up to 80% of the variance in the price of used cars.</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MAE indicates that our current model is able to predict used car prices within a mean error of 2.75 lakhs on test data.</a:t>
            </a:r>
          </a:p>
          <a:p>
            <a:endParaRPr lang="en-US" sz="1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CCBF9A81-FAB5-4C82-B05E-A05639EAE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20044"/>
            <a:ext cx="3632176" cy="1423305"/>
          </a:xfrm>
          <a:prstGeom prst="rect">
            <a:avLst/>
          </a:prstGeom>
        </p:spPr>
      </p:pic>
      <p:pic>
        <p:nvPicPr>
          <p:cNvPr id="18" name="Picture 17">
            <a:extLst>
              <a:ext uri="{FF2B5EF4-FFF2-40B4-BE49-F238E27FC236}">
                <a16:creationId xmlns:a16="http://schemas.microsoft.com/office/drawing/2014/main" id="{364D46EC-BA62-F3FC-6A33-9EF563823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4921" y="2311322"/>
            <a:ext cx="3839900" cy="1555828"/>
          </a:xfrm>
          <a:prstGeom prst="rect">
            <a:avLst/>
          </a:prstGeom>
        </p:spPr>
      </p:pic>
    </p:spTree>
    <p:extLst>
      <p:ext uri="{BB962C8B-B14F-4D97-AF65-F5344CB8AC3E}">
        <p14:creationId xmlns:p14="http://schemas.microsoft.com/office/powerpoint/2010/main" val="360475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1A00-9804-EBA7-6E17-8BD01285B89B}"/>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4E6537C0-9E18-B7A5-CE68-4510C0353254}"/>
              </a:ext>
            </a:extLst>
          </p:cNvPr>
          <p:cNvSpPr/>
          <p:nvPr/>
        </p:nvSpPr>
        <p:spPr>
          <a:xfrm>
            <a:off x="533400" y="404192"/>
            <a:ext cx="5270960" cy="839497"/>
          </a:xfrm>
          <a:custGeom>
            <a:avLst/>
            <a:gdLst/>
            <a:ahLst/>
            <a:cxnLst/>
            <a:rect l="l" t="t" r="r" b="b"/>
            <a:pathLst>
              <a:path w="2566670" h="213360">
                <a:moveTo>
                  <a:pt x="2566351" y="213360"/>
                </a:moveTo>
                <a:lnTo>
                  <a:pt x="0" y="213360"/>
                </a:lnTo>
                <a:lnTo>
                  <a:pt x="0" y="0"/>
                </a:lnTo>
                <a:lnTo>
                  <a:pt x="2566351" y="0"/>
                </a:lnTo>
                <a:lnTo>
                  <a:pt x="2566351" y="213360"/>
                </a:lnTo>
                <a:close/>
              </a:path>
            </a:pathLst>
          </a:custGeom>
          <a:solidFill>
            <a:srgbClr val="FFFFFF"/>
          </a:solidFill>
        </p:spPr>
        <p:txBody>
          <a:bodyPr wrap="square" lIns="0" tIns="0" rIns="0" bIns="0" rtlCol="0"/>
          <a:lstStyle/>
          <a:p>
            <a:pPr algn="l"/>
            <a:r>
              <a:rPr lang="en-US" sz="2400" b="1" dirty="0">
                <a:solidFill>
                  <a:srgbClr val="000000"/>
                </a:solidFill>
                <a:latin typeface="inherit"/>
                <a:ea typeface="+mj-ea"/>
                <a:cs typeface="Arial"/>
              </a:rPr>
              <a:t>Business Insights and Recommendations</a:t>
            </a:r>
          </a:p>
        </p:txBody>
      </p:sp>
      <p:sp>
        <p:nvSpPr>
          <p:cNvPr id="8" name="object 8">
            <a:extLst>
              <a:ext uri="{FF2B5EF4-FFF2-40B4-BE49-F238E27FC236}">
                <a16:creationId xmlns:a16="http://schemas.microsoft.com/office/drawing/2014/main" id="{998BC9DB-8C7F-7720-BEF2-2C3ED94B6198}"/>
              </a:ext>
            </a:extLst>
          </p:cNvPr>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a:extLst>
              <a:ext uri="{FF2B5EF4-FFF2-40B4-BE49-F238E27FC236}">
                <a16:creationId xmlns:a16="http://schemas.microsoft.com/office/drawing/2014/main" id="{DA761DEA-AECA-CA13-1662-B12120CFFB09}"/>
              </a:ext>
            </a:extLst>
          </p:cNvPr>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a:extLst>
              <a:ext uri="{FF2B5EF4-FFF2-40B4-BE49-F238E27FC236}">
                <a16:creationId xmlns:a16="http://schemas.microsoft.com/office/drawing/2014/main" id="{D0F47E98-7FDD-CE8D-03B5-2172E766239B}"/>
              </a:ext>
            </a:extLst>
          </p:cNvPr>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E4D390E4-012C-6274-84CD-AAA82BB9B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7" name="TextBox 6">
            <a:extLst>
              <a:ext uri="{FF2B5EF4-FFF2-40B4-BE49-F238E27FC236}">
                <a16:creationId xmlns:a16="http://schemas.microsoft.com/office/drawing/2014/main" id="{7A28A8C7-2D22-CBD6-68D8-7782DDD21D57}"/>
              </a:ext>
            </a:extLst>
          </p:cNvPr>
          <p:cNvSpPr txBox="1"/>
          <p:nvPr/>
        </p:nvSpPr>
        <p:spPr>
          <a:xfrm>
            <a:off x="685800" y="1048256"/>
            <a:ext cx="5909909" cy="3046988"/>
          </a:xfrm>
          <a:prstGeom prst="rect">
            <a:avLst/>
          </a:prstGeom>
          <a:noFill/>
        </p:spPr>
        <p:txBody>
          <a:bodyPr wrap="square" rtlCol="0">
            <a:spAutoFit/>
          </a:bodyPr>
          <a:lstStyle/>
          <a:p>
            <a:pPr algn="l">
              <a:buFont typeface="+mj-lt"/>
              <a:buAutoNum type="arabicPeriod"/>
            </a:pPr>
            <a:r>
              <a:rPr lang="en-US" sz="1200" b="0" i="0" dirty="0">
                <a:effectLst/>
                <a:latin typeface="Arial" panose="020B0604020202020204" pitchFamily="34" charset="0"/>
                <a:cs typeface="Arial" panose="020B0604020202020204" pitchFamily="34" charset="0"/>
              </a:rPr>
              <a:t>Our linear regression model has successfully explained approximately 83% of the variation in the data.</a:t>
            </a:r>
          </a:p>
          <a:p>
            <a:pPr algn="l">
              <a:buFont typeface="+mj-lt"/>
              <a:buAutoNum type="arabicPeriod"/>
            </a:pPr>
            <a:r>
              <a:rPr lang="en-US" sz="1200" b="0" i="0" dirty="0">
                <a:effectLst/>
                <a:latin typeface="Arial" panose="020B0604020202020204" pitchFamily="34" charset="0"/>
                <a:cs typeface="Arial" panose="020B0604020202020204" pitchFamily="34" charset="0"/>
              </a:rPr>
              <a:t>The Mean Absolute Error (MAE) indicates that our current model can predict used car prices with an average error of around 2.38 lakhs on the test data.</a:t>
            </a:r>
          </a:p>
          <a:p>
            <a:pPr algn="l">
              <a:buFont typeface="+mj-lt"/>
              <a:buAutoNum type="arabicPeriod"/>
            </a:pPr>
            <a:r>
              <a:rPr lang="en-US" sz="1200" b="0" i="0" dirty="0">
                <a:effectLst/>
                <a:latin typeface="Arial" panose="020B0604020202020204" pitchFamily="34" charset="0"/>
                <a:cs typeface="Arial" panose="020B0604020202020204" pitchFamily="34" charset="0"/>
              </a:rPr>
              <a:t>Our analysis has revealed that certain factors, such as the year of manufacture, the number of seats, and the maximum power of the engine, tend to increase the price of a used car. Conversely, factors like the distance traveled and engine volume tend to decrease the price of a used car.</a:t>
            </a:r>
          </a:p>
          <a:p>
            <a:pPr algn="l">
              <a:buFont typeface="+mj-lt"/>
              <a:buAutoNum type="arabicPeriod"/>
            </a:pPr>
            <a:r>
              <a:rPr lang="en-US" sz="1200" b="0" i="0" dirty="0">
                <a:effectLst/>
                <a:latin typeface="Arial" panose="020B0604020202020204" pitchFamily="34" charset="0"/>
                <a:cs typeface="Arial" panose="020B0604020202020204" pitchFamily="34" charset="0"/>
              </a:rPr>
              <a:t>Certain markets tend to have higher prices, and it would be beneficial for Cars4U to focus on these markets and establish offices in these areas if necessary.</a:t>
            </a:r>
          </a:p>
          <a:p>
            <a:pPr algn="l">
              <a:buFont typeface="+mj-lt"/>
              <a:buAutoNum type="arabicPeriod"/>
            </a:pPr>
            <a:r>
              <a:rPr lang="en-US" sz="1200" b="0" i="0" dirty="0">
                <a:effectLst/>
                <a:latin typeface="Arial" panose="020B0604020202020204" pitchFamily="34" charset="0"/>
                <a:cs typeface="Arial" panose="020B0604020202020204" pitchFamily="34" charset="0"/>
              </a:rPr>
              <a:t>We need to gather data on the cost side of things before discussing profitability in the business.</a:t>
            </a:r>
          </a:p>
          <a:p>
            <a:pPr algn="l">
              <a:buFont typeface="+mj-lt"/>
              <a:buAutoNum type="arabicPeriod"/>
            </a:pPr>
            <a:r>
              <a:rPr lang="en-US" sz="1200" b="0" i="0" dirty="0">
                <a:effectLst/>
                <a:latin typeface="Arial" panose="020B0604020202020204" pitchFamily="34" charset="0"/>
                <a:cs typeface="Arial" panose="020B0604020202020204" pitchFamily="34" charset="0"/>
              </a:rPr>
              <a:t>After analyzing the data, the next step would be to cluster the different data sets and determine whether we should create multiple models for different locations or car types.</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79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4DDFD-2318-22C6-7775-DC4A78B6D12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75CCB6E-E1D1-529B-106F-7FE15024A676}"/>
              </a:ext>
            </a:extLst>
          </p:cNvPr>
          <p:cNvSpPr/>
          <p:nvPr/>
        </p:nvSpPr>
        <p:spPr>
          <a:xfrm>
            <a:off x="745474" y="2288819"/>
            <a:ext cx="2566670" cy="213360"/>
          </a:xfrm>
          <a:custGeom>
            <a:avLst/>
            <a:gdLst/>
            <a:ahLst/>
            <a:cxnLst/>
            <a:rect l="l" t="t" r="r" b="b"/>
            <a:pathLst>
              <a:path w="2566670" h="213360">
                <a:moveTo>
                  <a:pt x="2566351" y="213360"/>
                </a:moveTo>
                <a:lnTo>
                  <a:pt x="0" y="213360"/>
                </a:lnTo>
                <a:lnTo>
                  <a:pt x="0" y="0"/>
                </a:lnTo>
                <a:lnTo>
                  <a:pt x="2566351" y="0"/>
                </a:lnTo>
                <a:lnTo>
                  <a:pt x="2566351" y="213360"/>
                </a:lnTo>
                <a:close/>
              </a:path>
            </a:pathLst>
          </a:custGeom>
          <a:solidFill>
            <a:srgbClr val="FFFFFF"/>
          </a:solidFill>
        </p:spPr>
        <p:txBody>
          <a:bodyPr wrap="square" lIns="0" tIns="0" rIns="0" bIns="0" rtlCol="0"/>
          <a:lstStyle/>
          <a:p>
            <a:endParaRPr/>
          </a:p>
        </p:txBody>
      </p:sp>
      <p:sp>
        <p:nvSpPr>
          <p:cNvPr id="8" name="object 8">
            <a:extLst>
              <a:ext uri="{FF2B5EF4-FFF2-40B4-BE49-F238E27FC236}">
                <a16:creationId xmlns:a16="http://schemas.microsoft.com/office/drawing/2014/main" id="{A3E7C951-4197-3FDD-53F1-370CE4C9A3C2}"/>
              </a:ext>
            </a:extLst>
          </p:cNvPr>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a:extLst>
              <a:ext uri="{FF2B5EF4-FFF2-40B4-BE49-F238E27FC236}">
                <a16:creationId xmlns:a16="http://schemas.microsoft.com/office/drawing/2014/main" id="{8622869E-88F4-92F9-DC23-DCCB9EDB55F5}"/>
              </a:ext>
            </a:extLst>
          </p:cNvPr>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a:extLst>
              <a:ext uri="{FF2B5EF4-FFF2-40B4-BE49-F238E27FC236}">
                <a16:creationId xmlns:a16="http://schemas.microsoft.com/office/drawing/2014/main" id="{B15DEE89-DD1A-AD74-73FB-40EC15D53CBB}"/>
              </a:ext>
            </a:extLst>
          </p:cNvPr>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A4D3C45B-515F-0351-5F3A-9CA9E00D7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5" name="Rectangle 1">
            <a:extLst>
              <a:ext uri="{FF2B5EF4-FFF2-40B4-BE49-F238E27FC236}">
                <a16:creationId xmlns:a16="http://schemas.microsoft.com/office/drawing/2014/main" id="{DBA9497F-59A3-A23D-0332-CFEAF981CE8C}"/>
              </a:ext>
            </a:extLst>
          </p:cNvPr>
          <p:cNvSpPr>
            <a:spLocks noChangeArrowheads="1"/>
          </p:cNvSpPr>
          <p:nvPr/>
        </p:nvSpPr>
        <p:spPr bwMode="auto">
          <a:xfrm flipH="1">
            <a:off x="745474" y="1187195"/>
            <a:ext cx="7788926" cy="28501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Price: The price of a used car is the target variable and has a highly skewed distribution, with a median value of around 53.5 lakh INR. The log transformation was applied on this column to reduce skewness. The displacement volume of the engine, the maximum power of the engine and the price of a new car of the same model is highly correlated with the price of a used car.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Mileage: This attribute has a close to normally distribution. With increase in mileage, the engine displacement and power decrease.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Engine: There are a few upper outliers, indicating that there are a few car with a higher engine displacement volume. Higher priced cars have higher engine displacement. It is also highly correlated with the maximum engine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Power: There are a few upper outliers, indicating that there are a few car with a higher power. Higher priced cars have higher maximum power. It is also highly correlated with the engine displacement volume.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Kilometers_driven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kilometers a used car is driven has a highly skewed distribution, with a median value of around 53.5 thousand. The log transformation was applied on this column to reduce skewness.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9D4B69-53C1-1364-61A8-E0F79D41B57A}"/>
              </a:ext>
            </a:extLst>
          </p:cNvPr>
          <p:cNvSpPr txBox="1"/>
          <p:nvPr/>
        </p:nvSpPr>
        <p:spPr>
          <a:xfrm>
            <a:off x="114300" y="437101"/>
            <a:ext cx="6719083" cy="738664"/>
          </a:xfrm>
          <a:prstGeom prst="rect">
            <a:avLst/>
          </a:prstGeom>
          <a:noFill/>
        </p:spPr>
        <p:txBody>
          <a:bodyPr wrap="none" rtlCol="0">
            <a:spAutoFit/>
          </a:bodyPr>
          <a:lstStyle/>
          <a:p>
            <a:r>
              <a:rPr lang="en-US" sz="2400" b="1" dirty="0">
                <a:solidFill>
                  <a:srgbClr val="000000"/>
                </a:solidFill>
                <a:latin typeface="inherit"/>
                <a:ea typeface="+mj-ea"/>
                <a:cs typeface="Arial"/>
              </a:rPr>
              <a:t>Appendix: Detailed Exploratory Data Analysis (EDA</a:t>
            </a:r>
            <a:r>
              <a:rPr lang="en-US" b="1" i="0" dirty="0">
                <a:effectLst/>
                <a:latin typeface="-apple-system"/>
              </a:rPr>
              <a:t>)</a:t>
            </a:r>
          </a:p>
          <a:p>
            <a:endParaRPr lang="en-US" dirty="0"/>
          </a:p>
        </p:txBody>
      </p:sp>
      <p:sp>
        <p:nvSpPr>
          <p:cNvPr id="12" name="Title 11">
            <a:extLst>
              <a:ext uri="{FF2B5EF4-FFF2-40B4-BE49-F238E27FC236}">
                <a16:creationId xmlns:a16="http://schemas.microsoft.com/office/drawing/2014/main" id="{7EF31437-B840-3403-CF8B-E053F4D3BE3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787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44411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0000FF"/>
                </a:solidFill>
              </a:rPr>
              <a:t>Contents</a:t>
            </a:r>
            <a:r>
              <a:rPr sz="2200" spc="-50" dirty="0">
                <a:solidFill>
                  <a:srgbClr val="0000FF"/>
                </a:solidFill>
              </a:rPr>
              <a:t> </a:t>
            </a:r>
            <a:r>
              <a:rPr sz="2200" spc="75" dirty="0">
                <a:solidFill>
                  <a:srgbClr val="0000FF"/>
                </a:solidFill>
              </a:rPr>
              <a:t>/</a:t>
            </a:r>
            <a:r>
              <a:rPr sz="2200" spc="-45" dirty="0">
                <a:solidFill>
                  <a:srgbClr val="0000FF"/>
                </a:solidFill>
              </a:rPr>
              <a:t> </a:t>
            </a:r>
            <a:r>
              <a:rPr sz="2200" spc="-20" dirty="0">
                <a:solidFill>
                  <a:srgbClr val="0000FF"/>
                </a:solidFill>
              </a:rPr>
              <a:t>Agenda</a:t>
            </a:r>
            <a:endParaRPr sz="2200"/>
          </a:p>
        </p:txBody>
      </p:sp>
      <p:sp>
        <p:nvSpPr>
          <p:cNvPr id="6" name="object 6"/>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7" name="object 7"/>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3" name="object 3"/>
          <p:cNvSpPr txBox="1"/>
          <p:nvPr/>
        </p:nvSpPr>
        <p:spPr>
          <a:xfrm>
            <a:off x="396843" y="927887"/>
            <a:ext cx="2607945" cy="1356360"/>
          </a:xfrm>
          <a:prstGeom prst="rect">
            <a:avLst/>
          </a:prstGeom>
        </p:spPr>
        <p:txBody>
          <a:bodyPr vert="horz" wrap="square" lIns="0" tIns="12700" rIns="0" bIns="0" rtlCol="0">
            <a:spAutoFit/>
          </a:bodyPr>
          <a:lstStyle/>
          <a:p>
            <a:pPr marL="348615" indent="-336550">
              <a:lnSpc>
                <a:spcPct val="100000"/>
              </a:lnSpc>
              <a:spcBef>
                <a:spcPts val="100"/>
              </a:spcBef>
              <a:buChar char="●"/>
              <a:tabLst>
                <a:tab pos="347980" algn="l"/>
                <a:tab pos="349250" algn="l"/>
              </a:tabLst>
            </a:pPr>
            <a:r>
              <a:rPr sz="1400" spc="-15" dirty="0">
                <a:latin typeface="Microsoft Sans Serif"/>
                <a:cs typeface="Microsoft Sans Serif"/>
              </a:rPr>
              <a:t>Executive</a:t>
            </a:r>
            <a:r>
              <a:rPr sz="1400" spc="-35" dirty="0">
                <a:latin typeface="Microsoft Sans Serif"/>
                <a:cs typeface="Microsoft Sans Serif"/>
              </a:rPr>
              <a:t> </a:t>
            </a:r>
            <a:r>
              <a:rPr sz="1400" spc="5" dirty="0">
                <a:latin typeface="Microsoft Sans Serif"/>
                <a:cs typeface="Microsoft Sans Serif"/>
              </a:rPr>
              <a:t>Summary</a:t>
            </a:r>
            <a:endParaRPr sz="1400">
              <a:latin typeface="Microsoft Sans Serif"/>
              <a:cs typeface="Microsoft Sans Serif"/>
            </a:endParaRPr>
          </a:p>
          <a:p>
            <a:pPr marL="348615" indent="-336550">
              <a:lnSpc>
                <a:spcPct val="100000"/>
              </a:lnSpc>
              <a:spcBef>
                <a:spcPts val="1250"/>
              </a:spcBef>
              <a:buChar char="●"/>
              <a:tabLst>
                <a:tab pos="347980" algn="l"/>
                <a:tab pos="349250" algn="l"/>
              </a:tabLst>
            </a:pPr>
            <a:r>
              <a:rPr sz="1400" spc="-10" dirty="0">
                <a:latin typeface="Microsoft Sans Serif"/>
                <a:cs typeface="Microsoft Sans Serif"/>
              </a:rPr>
              <a:t>Business</a:t>
            </a:r>
            <a:r>
              <a:rPr sz="1400" spc="-40" dirty="0">
                <a:latin typeface="Microsoft Sans Serif"/>
                <a:cs typeface="Microsoft Sans Serif"/>
              </a:rPr>
              <a:t> </a:t>
            </a:r>
            <a:r>
              <a:rPr sz="1400" spc="10" dirty="0">
                <a:latin typeface="Microsoft Sans Serif"/>
                <a:cs typeface="Microsoft Sans Serif"/>
              </a:rPr>
              <a:t>Problem</a:t>
            </a:r>
            <a:r>
              <a:rPr sz="1400" spc="-35" dirty="0">
                <a:latin typeface="Microsoft Sans Serif"/>
                <a:cs typeface="Microsoft Sans Serif"/>
              </a:rPr>
              <a:t> </a:t>
            </a:r>
            <a:r>
              <a:rPr sz="1400" spc="20" dirty="0">
                <a:latin typeface="Microsoft Sans Serif"/>
                <a:cs typeface="Microsoft Sans Serif"/>
              </a:rPr>
              <a:t>Overview</a:t>
            </a:r>
            <a:endParaRPr sz="1400">
              <a:latin typeface="Microsoft Sans Serif"/>
              <a:cs typeface="Microsoft Sans Serif"/>
            </a:endParaRPr>
          </a:p>
          <a:p>
            <a:pPr marL="348615" indent="-336550">
              <a:lnSpc>
                <a:spcPct val="100000"/>
              </a:lnSpc>
              <a:spcBef>
                <a:spcPts val="1250"/>
              </a:spcBef>
              <a:buChar char="●"/>
              <a:tabLst>
                <a:tab pos="347980" algn="l"/>
                <a:tab pos="349250" algn="l"/>
              </a:tabLst>
            </a:pPr>
            <a:r>
              <a:rPr sz="1400" spc="15" dirty="0">
                <a:latin typeface="Microsoft Sans Serif"/>
                <a:cs typeface="Microsoft Sans Serif"/>
              </a:rPr>
              <a:t>Solution</a:t>
            </a:r>
            <a:r>
              <a:rPr sz="1400" spc="-30" dirty="0">
                <a:latin typeface="Microsoft Sans Serif"/>
                <a:cs typeface="Microsoft Sans Serif"/>
              </a:rPr>
              <a:t> </a:t>
            </a:r>
            <a:r>
              <a:rPr sz="1400" spc="10" dirty="0">
                <a:latin typeface="Microsoft Sans Serif"/>
                <a:cs typeface="Microsoft Sans Serif"/>
              </a:rPr>
              <a:t>Approach</a:t>
            </a:r>
            <a:endParaRPr sz="1400">
              <a:latin typeface="Microsoft Sans Serif"/>
              <a:cs typeface="Microsoft Sans Serif"/>
            </a:endParaRPr>
          </a:p>
          <a:p>
            <a:pPr marL="348615" indent="-336550">
              <a:lnSpc>
                <a:spcPct val="100000"/>
              </a:lnSpc>
              <a:spcBef>
                <a:spcPts val="1255"/>
              </a:spcBef>
              <a:buChar char="●"/>
              <a:tabLst>
                <a:tab pos="347980" algn="l"/>
                <a:tab pos="349250" algn="l"/>
              </a:tabLst>
            </a:pPr>
            <a:r>
              <a:rPr sz="1400" spc="10" dirty="0">
                <a:latin typeface="Microsoft Sans Serif"/>
                <a:cs typeface="Microsoft Sans Serif"/>
              </a:rPr>
              <a:t>Data</a:t>
            </a:r>
            <a:r>
              <a:rPr sz="1400" spc="-45" dirty="0">
                <a:latin typeface="Microsoft Sans Serif"/>
                <a:cs typeface="Microsoft Sans Serif"/>
              </a:rPr>
              <a:t> </a:t>
            </a:r>
            <a:r>
              <a:rPr sz="1400" spc="20" dirty="0">
                <a:latin typeface="Microsoft Sans Serif"/>
                <a:cs typeface="Microsoft Sans Serif"/>
              </a:rPr>
              <a:t>Overview</a:t>
            </a:r>
            <a:endParaRPr sz="1400">
              <a:latin typeface="Microsoft Sans Serif"/>
              <a:cs typeface="Microsoft Sans Serif"/>
            </a:endParaRPr>
          </a:p>
        </p:txBody>
      </p:sp>
      <p:sp>
        <p:nvSpPr>
          <p:cNvPr id="4" name="object 4"/>
          <p:cNvSpPr txBox="1"/>
          <p:nvPr/>
        </p:nvSpPr>
        <p:spPr>
          <a:xfrm>
            <a:off x="88900" y="2417343"/>
            <a:ext cx="2759710" cy="238760"/>
          </a:xfrm>
          <a:prstGeom prst="rect">
            <a:avLst/>
          </a:prstGeom>
        </p:spPr>
        <p:txBody>
          <a:bodyPr vert="horz" wrap="square" lIns="0" tIns="12700" rIns="0" bIns="0" rtlCol="0">
            <a:spAutoFit/>
          </a:bodyPr>
          <a:lstStyle/>
          <a:p>
            <a:pPr marL="38100">
              <a:lnSpc>
                <a:spcPct val="100000"/>
              </a:lnSpc>
              <a:spcBef>
                <a:spcPts val="100"/>
              </a:spcBef>
            </a:pPr>
            <a:r>
              <a:rPr sz="1575" spc="-247" baseline="15873" dirty="0">
                <a:solidFill>
                  <a:srgbClr val="F21919"/>
                </a:solidFill>
                <a:latin typeface="Arial MT"/>
                <a:cs typeface="Arial MT"/>
              </a:rPr>
              <a:t>sund</a:t>
            </a:r>
            <a:r>
              <a:rPr sz="1400" spc="-165" dirty="0">
                <a:latin typeface="Microsoft Sans Serif"/>
                <a:cs typeface="Microsoft Sans Serif"/>
              </a:rPr>
              <a:t>●</a:t>
            </a:r>
            <a:r>
              <a:rPr sz="1575" spc="-247" baseline="15873" dirty="0">
                <a:solidFill>
                  <a:srgbClr val="F21919"/>
                </a:solidFill>
                <a:latin typeface="Arial MT"/>
                <a:cs typeface="Arial MT"/>
                <a:hlinkClick r:id="rId3"/>
              </a:rPr>
              <a:t>ataai@</a:t>
            </a:r>
            <a:r>
              <a:rPr sz="1400" spc="-165" dirty="0">
                <a:latin typeface="Microsoft Sans Serif"/>
                <a:cs typeface="Microsoft Sans Serif"/>
                <a:hlinkClick r:id="rId3"/>
              </a:rPr>
              <a:t>ED</a:t>
            </a:r>
            <a:r>
              <a:rPr sz="1575" spc="-247" baseline="15873" dirty="0">
                <a:solidFill>
                  <a:srgbClr val="F21919"/>
                </a:solidFill>
                <a:latin typeface="Arial MT"/>
                <a:cs typeface="Arial MT"/>
                <a:hlinkClick r:id="rId3"/>
              </a:rPr>
              <a:t>gm</a:t>
            </a:r>
            <a:r>
              <a:rPr sz="1400" spc="-165" dirty="0">
                <a:latin typeface="Microsoft Sans Serif"/>
                <a:cs typeface="Microsoft Sans Serif"/>
                <a:hlinkClick r:id="rId3"/>
              </a:rPr>
              <a:t>A</a:t>
            </a:r>
            <a:r>
              <a:rPr sz="1575" spc="-247" baseline="15873" dirty="0">
                <a:solidFill>
                  <a:srgbClr val="F21919"/>
                </a:solidFill>
                <a:latin typeface="Arial MT"/>
                <a:cs typeface="Arial MT"/>
                <a:hlinkClick r:id="rId3"/>
              </a:rPr>
              <a:t>ai</a:t>
            </a:r>
            <a:r>
              <a:rPr sz="1400" spc="-165" dirty="0">
                <a:latin typeface="Microsoft Sans Serif"/>
                <a:cs typeface="Microsoft Sans Serif"/>
                <a:hlinkClick r:id="rId3"/>
              </a:rPr>
              <a:t>-</a:t>
            </a:r>
            <a:r>
              <a:rPr sz="1575" spc="-247" baseline="15873" dirty="0">
                <a:solidFill>
                  <a:srgbClr val="F21919"/>
                </a:solidFill>
                <a:latin typeface="Arial MT"/>
                <a:cs typeface="Arial MT"/>
                <a:hlinkClick r:id="rId3"/>
              </a:rPr>
              <a:t>l.c</a:t>
            </a:r>
            <a:r>
              <a:rPr sz="1400" spc="-165" dirty="0">
                <a:latin typeface="Microsoft Sans Serif"/>
                <a:cs typeface="Microsoft Sans Serif"/>
                <a:hlinkClick r:id="rId3"/>
              </a:rPr>
              <a:t>U</a:t>
            </a:r>
            <a:r>
              <a:rPr sz="1575" spc="-247" baseline="15873" dirty="0">
                <a:solidFill>
                  <a:srgbClr val="F21919"/>
                </a:solidFill>
                <a:latin typeface="Arial MT"/>
                <a:cs typeface="Arial MT"/>
                <a:hlinkClick r:id="rId3"/>
              </a:rPr>
              <a:t>om</a:t>
            </a:r>
            <a:r>
              <a:rPr sz="1400" spc="-165" dirty="0">
                <a:latin typeface="Microsoft Sans Serif"/>
                <a:cs typeface="Microsoft Sans Serif"/>
                <a:hlinkClick r:id="rId3"/>
              </a:rPr>
              <a:t>nivariate</a:t>
            </a:r>
            <a:r>
              <a:rPr sz="1400" spc="-10" dirty="0">
                <a:latin typeface="Microsoft Sans Serif"/>
                <a:cs typeface="Microsoft Sans Serif"/>
                <a:hlinkClick r:id="rId3"/>
              </a:rPr>
              <a:t> </a:t>
            </a:r>
            <a:r>
              <a:rPr sz="1400" spc="10" dirty="0">
                <a:latin typeface="Microsoft Sans Serif"/>
                <a:cs typeface="Microsoft Sans Serif"/>
              </a:rPr>
              <a:t>Analysis</a:t>
            </a:r>
            <a:endParaRPr sz="1400">
              <a:latin typeface="Microsoft Sans Serif"/>
              <a:cs typeface="Microsoft Sans Serif"/>
            </a:endParaRPr>
          </a:p>
        </p:txBody>
      </p:sp>
      <p:sp>
        <p:nvSpPr>
          <p:cNvPr id="5" name="object 5"/>
          <p:cNvSpPr txBox="1"/>
          <p:nvPr/>
        </p:nvSpPr>
        <p:spPr>
          <a:xfrm>
            <a:off x="114300" y="2489912"/>
            <a:ext cx="3626485" cy="1283335"/>
          </a:xfrm>
          <a:prstGeom prst="rect">
            <a:avLst/>
          </a:prstGeom>
        </p:spPr>
        <p:txBody>
          <a:bodyPr vert="horz" wrap="square" lIns="0" tIns="75565" rIns="0" bIns="0" rtlCol="0">
            <a:spAutoFit/>
          </a:bodyPr>
          <a:lstStyle/>
          <a:p>
            <a:pPr marL="12700">
              <a:lnSpc>
                <a:spcPct val="100000"/>
              </a:lnSpc>
              <a:spcBef>
                <a:spcPts val="595"/>
              </a:spcBef>
            </a:pPr>
            <a:r>
              <a:rPr sz="1050" spc="20" dirty="0">
                <a:solidFill>
                  <a:srgbClr val="F21919"/>
                </a:solidFill>
                <a:latin typeface="Arial MT"/>
                <a:cs typeface="Arial MT"/>
              </a:rPr>
              <a:t>YTDZAIRBPM</a:t>
            </a:r>
            <a:endParaRPr sz="1050">
              <a:latin typeface="Arial MT"/>
              <a:cs typeface="Arial MT"/>
            </a:endParaRPr>
          </a:p>
          <a:p>
            <a:pPr marL="630555" indent="-336550">
              <a:lnSpc>
                <a:spcPct val="100000"/>
              </a:lnSpc>
              <a:spcBef>
                <a:spcPts val="605"/>
              </a:spcBef>
              <a:buChar char="●"/>
              <a:tabLst>
                <a:tab pos="630555" algn="l"/>
                <a:tab pos="631190" algn="l"/>
              </a:tabLst>
            </a:pPr>
            <a:r>
              <a:rPr sz="1400" spc="5" dirty="0">
                <a:latin typeface="Microsoft Sans Serif"/>
                <a:cs typeface="Microsoft Sans Serif"/>
              </a:rPr>
              <a:t>Univariate</a:t>
            </a:r>
            <a:r>
              <a:rPr sz="1400" spc="-25" dirty="0">
                <a:latin typeface="Microsoft Sans Serif"/>
                <a:cs typeface="Microsoft Sans Serif"/>
              </a:rPr>
              <a:t> </a:t>
            </a:r>
            <a:r>
              <a:rPr sz="1400" spc="10" dirty="0">
                <a:latin typeface="Microsoft Sans Serif"/>
                <a:cs typeface="Microsoft Sans Serif"/>
              </a:rPr>
              <a:t>Analysis</a:t>
            </a:r>
            <a:r>
              <a:rPr sz="1400" spc="-25" dirty="0">
                <a:latin typeface="Microsoft Sans Serif"/>
                <a:cs typeface="Microsoft Sans Serif"/>
              </a:rPr>
              <a:t> </a:t>
            </a:r>
            <a:r>
              <a:rPr sz="1400" spc="125" dirty="0">
                <a:latin typeface="Microsoft Sans Serif"/>
                <a:cs typeface="Microsoft Sans Serif"/>
              </a:rPr>
              <a:t>-</a:t>
            </a:r>
            <a:r>
              <a:rPr sz="1400" spc="-20" dirty="0">
                <a:latin typeface="Microsoft Sans Serif"/>
                <a:cs typeface="Microsoft Sans Serif"/>
              </a:rPr>
              <a:t> </a:t>
            </a:r>
            <a:r>
              <a:rPr sz="1400" spc="-35" dirty="0">
                <a:latin typeface="Microsoft Sans Serif"/>
                <a:cs typeface="Microsoft Sans Serif"/>
              </a:rPr>
              <a:t>Key</a:t>
            </a:r>
            <a:r>
              <a:rPr sz="1400" spc="-25" dirty="0">
                <a:latin typeface="Microsoft Sans Serif"/>
                <a:cs typeface="Microsoft Sans Serif"/>
              </a:rPr>
              <a:t> </a:t>
            </a:r>
            <a:r>
              <a:rPr sz="1400" dirty="0">
                <a:latin typeface="Microsoft Sans Serif"/>
                <a:cs typeface="Microsoft Sans Serif"/>
              </a:rPr>
              <a:t>Ǫuestions</a:t>
            </a:r>
            <a:endParaRPr sz="1400">
              <a:latin typeface="Microsoft Sans Serif"/>
              <a:cs typeface="Microsoft Sans Serif"/>
            </a:endParaRPr>
          </a:p>
          <a:p>
            <a:pPr marL="630555" indent="-336550">
              <a:lnSpc>
                <a:spcPct val="100000"/>
              </a:lnSpc>
              <a:spcBef>
                <a:spcPts val="1250"/>
              </a:spcBef>
              <a:buChar char="●"/>
              <a:tabLst>
                <a:tab pos="630555" algn="l"/>
                <a:tab pos="631190" algn="l"/>
              </a:tabLst>
            </a:pPr>
            <a:r>
              <a:rPr sz="1400" spc="-10" dirty="0">
                <a:latin typeface="Microsoft Sans Serif"/>
                <a:cs typeface="Microsoft Sans Serif"/>
              </a:rPr>
              <a:t>EDA</a:t>
            </a:r>
            <a:r>
              <a:rPr sz="1400" spc="-30" dirty="0">
                <a:latin typeface="Microsoft Sans Serif"/>
                <a:cs typeface="Microsoft Sans Serif"/>
              </a:rPr>
              <a:t> </a:t>
            </a:r>
            <a:r>
              <a:rPr sz="1400" spc="125" dirty="0">
                <a:latin typeface="Microsoft Sans Serif"/>
                <a:cs typeface="Microsoft Sans Serif"/>
              </a:rPr>
              <a:t>-</a:t>
            </a:r>
            <a:r>
              <a:rPr sz="1400" spc="-25" dirty="0">
                <a:latin typeface="Microsoft Sans Serif"/>
                <a:cs typeface="Microsoft Sans Serif"/>
              </a:rPr>
              <a:t> </a:t>
            </a:r>
            <a:r>
              <a:rPr sz="1400" spc="20" dirty="0">
                <a:latin typeface="Microsoft Sans Serif"/>
                <a:cs typeface="Microsoft Sans Serif"/>
              </a:rPr>
              <a:t>Multivariate</a:t>
            </a:r>
            <a:r>
              <a:rPr sz="1400" spc="-30" dirty="0">
                <a:latin typeface="Microsoft Sans Serif"/>
                <a:cs typeface="Microsoft Sans Serif"/>
              </a:rPr>
              <a:t> </a:t>
            </a:r>
            <a:r>
              <a:rPr sz="1400" spc="10" dirty="0">
                <a:latin typeface="Microsoft Sans Serif"/>
                <a:cs typeface="Microsoft Sans Serif"/>
              </a:rPr>
              <a:t>Analysis</a:t>
            </a:r>
            <a:endParaRPr sz="1400">
              <a:latin typeface="Microsoft Sans Serif"/>
              <a:cs typeface="Microsoft Sans Serif"/>
            </a:endParaRPr>
          </a:p>
          <a:p>
            <a:pPr marL="630555" indent="-336550">
              <a:lnSpc>
                <a:spcPct val="100000"/>
              </a:lnSpc>
              <a:spcBef>
                <a:spcPts val="1255"/>
              </a:spcBef>
              <a:buChar char="●"/>
              <a:tabLst>
                <a:tab pos="630555" algn="l"/>
                <a:tab pos="631190" algn="l"/>
              </a:tabLst>
            </a:pPr>
            <a:r>
              <a:rPr sz="1400" spc="20" dirty="0">
                <a:latin typeface="Microsoft Sans Serif"/>
                <a:cs typeface="Microsoft Sans Serif"/>
              </a:rPr>
              <a:t>Multivariate</a:t>
            </a:r>
            <a:r>
              <a:rPr sz="1400" spc="-25" dirty="0">
                <a:latin typeface="Microsoft Sans Serif"/>
                <a:cs typeface="Microsoft Sans Serif"/>
              </a:rPr>
              <a:t> </a:t>
            </a:r>
            <a:r>
              <a:rPr sz="1400" spc="10" dirty="0">
                <a:latin typeface="Microsoft Sans Serif"/>
                <a:cs typeface="Microsoft Sans Serif"/>
              </a:rPr>
              <a:t>Analysis</a:t>
            </a:r>
            <a:r>
              <a:rPr sz="1400" spc="-25" dirty="0">
                <a:latin typeface="Microsoft Sans Serif"/>
                <a:cs typeface="Microsoft Sans Serif"/>
              </a:rPr>
              <a:t> </a:t>
            </a:r>
            <a:r>
              <a:rPr sz="1400" spc="125" dirty="0">
                <a:latin typeface="Microsoft Sans Serif"/>
                <a:cs typeface="Microsoft Sans Serif"/>
              </a:rPr>
              <a:t>-</a:t>
            </a:r>
            <a:r>
              <a:rPr sz="1400" spc="-20" dirty="0">
                <a:latin typeface="Microsoft Sans Serif"/>
                <a:cs typeface="Microsoft Sans Serif"/>
              </a:rPr>
              <a:t> </a:t>
            </a:r>
            <a:r>
              <a:rPr sz="1400" spc="-35" dirty="0">
                <a:latin typeface="Microsoft Sans Serif"/>
                <a:cs typeface="Microsoft Sans Serif"/>
              </a:rPr>
              <a:t>Key</a:t>
            </a:r>
            <a:r>
              <a:rPr sz="1400" spc="-25" dirty="0">
                <a:latin typeface="Microsoft Sans Serif"/>
                <a:cs typeface="Microsoft Sans Serif"/>
              </a:rPr>
              <a:t> </a:t>
            </a:r>
            <a:r>
              <a:rPr sz="1400" dirty="0">
                <a:latin typeface="Microsoft Sans Serif"/>
                <a:cs typeface="Microsoft Sans Serif"/>
              </a:rPr>
              <a:t>Ǫuestions</a:t>
            </a:r>
            <a:endParaRPr sz="1400">
              <a:latin typeface="Microsoft Sans Serif"/>
              <a:cs typeface="Microsoft Sans Serif"/>
            </a:endParaRPr>
          </a:p>
        </p:txBody>
      </p:sp>
      <p:pic>
        <p:nvPicPr>
          <p:cNvPr id="9" name="Picture 8">
            <a:extLst>
              <a:ext uri="{FF2B5EF4-FFF2-40B4-BE49-F238E27FC236}">
                <a16:creationId xmlns:a16="http://schemas.microsoft.com/office/drawing/2014/main" id="{536678EA-E89C-3C3E-0E44-583DB42B14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0BE5A-033C-B7FD-6AAF-402E1BBC2F0F}"/>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B299236-B6CB-EF85-2278-1CBB0D1930D5}"/>
              </a:ext>
            </a:extLst>
          </p:cNvPr>
          <p:cNvSpPr/>
          <p:nvPr/>
        </p:nvSpPr>
        <p:spPr>
          <a:xfrm>
            <a:off x="745474" y="2288819"/>
            <a:ext cx="2566670" cy="213360"/>
          </a:xfrm>
          <a:custGeom>
            <a:avLst/>
            <a:gdLst/>
            <a:ahLst/>
            <a:cxnLst/>
            <a:rect l="l" t="t" r="r" b="b"/>
            <a:pathLst>
              <a:path w="2566670" h="213360">
                <a:moveTo>
                  <a:pt x="2566351" y="213360"/>
                </a:moveTo>
                <a:lnTo>
                  <a:pt x="0" y="213360"/>
                </a:lnTo>
                <a:lnTo>
                  <a:pt x="0" y="0"/>
                </a:lnTo>
                <a:lnTo>
                  <a:pt x="2566351" y="0"/>
                </a:lnTo>
                <a:lnTo>
                  <a:pt x="2566351" y="213360"/>
                </a:lnTo>
                <a:close/>
              </a:path>
            </a:pathLst>
          </a:custGeom>
          <a:solidFill>
            <a:srgbClr val="FFFFFF"/>
          </a:solidFill>
        </p:spPr>
        <p:txBody>
          <a:bodyPr wrap="square" lIns="0" tIns="0" rIns="0" bIns="0" rtlCol="0"/>
          <a:lstStyle/>
          <a:p>
            <a:endParaRPr/>
          </a:p>
        </p:txBody>
      </p:sp>
      <p:sp>
        <p:nvSpPr>
          <p:cNvPr id="8" name="object 8">
            <a:extLst>
              <a:ext uri="{FF2B5EF4-FFF2-40B4-BE49-F238E27FC236}">
                <a16:creationId xmlns:a16="http://schemas.microsoft.com/office/drawing/2014/main" id="{0EC848A7-A810-D955-96EE-6F01B605C817}"/>
              </a:ext>
            </a:extLst>
          </p:cNvPr>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a:extLst>
              <a:ext uri="{FF2B5EF4-FFF2-40B4-BE49-F238E27FC236}">
                <a16:creationId xmlns:a16="http://schemas.microsoft.com/office/drawing/2014/main" id="{69EB7FB5-71DC-2BF4-2117-D289B4E24CAD}"/>
              </a:ext>
            </a:extLst>
          </p:cNvPr>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a:extLst>
              <a:ext uri="{FF2B5EF4-FFF2-40B4-BE49-F238E27FC236}">
                <a16:creationId xmlns:a16="http://schemas.microsoft.com/office/drawing/2014/main" id="{29E7287C-51FC-FE78-A4EE-57F8E4E2F3E9}"/>
              </a:ext>
            </a:extLst>
          </p:cNvPr>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77C87279-54D5-7FAD-A119-620CD12B78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3" name="TextBox 2">
            <a:extLst>
              <a:ext uri="{FF2B5EF4-FFF2-40B4-BE49-F238E27FC236}">
                <a16:creationId xmlns:a16="http://schemas.microsoft.com/office/drawing/2014/main" id="{E6278EC5-826E-0F3D-0687-3483486F30E6}"/>
              </a:ext>
            </a:extLst>
          </p:cNvPr>
          <p:cNvSpPr txBox="1"/>
          <p:nvPr/>
        </p:nvSpPr>
        <p:spPr>
          <a:xfrm>
            <a:off x="533401" y="971550"/>
            <a:ext cx="830580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New_Price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price of a used car is the target variable and has a highly skewed distribution, with a median value of around 11.3 lakh INR. The log transformation was applied on this column to reduce skewness.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Seats: 84% of the cars in the dataset are 5-seater cars.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Year: More than half the cars in the data were manufactured in or after 2014. The price of used cars has increased over the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Brand: Most of the cars in the data belong to Maruti or Hyundai. The price of used cars is lower for budget brands like Porsche, Bentley, Lamborghini, etc. The price of used cars is higher for premium brands like Maruti, Tata, Fiat,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Model: Maruti Swift is the most common car up for resale. The dataset contains used cars from luxury as well as budget-friendly brands.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Location: Hyderabad and Mumbai have the most demand for used cars. The price of used cars has a large IQR in Coimbatore and Bangalore.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Fuel_Type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Around 1% of the cars in the dataset do not run on diesel or petrol. Electric cars have the highest median price, followed by diesel cars.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Transmission: More than 70% of the cars have manual transmission. The price is higher for used cars with automatic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Owner_Type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More than 80% of the used cars are being sold for the first time. The price of cars decreases as they keep getting resold.</a:t>
            </a:r>
          </a:p>
          <a:p>
            <a:endParaRPr lang="en-US" sz="1200" dirty="0"/>
          </a:p>
        </p:txBody>
      </p:sp>
      <p:sp>
        <p:nvSpPr>
          <p:cNvPr id="5" name="TextBox 4">
            <a:extLst>
              <a:ext uri="{FF2B5EF4-FFF2-40B4-BE49-F238E27FC236}">
                <a16:creationId xmlns:a16="http://schemas.microsoft.com/office/drawing/2014/main" id="{B32BEBD6-1B89-E303-FB91-BE2871600783}"/>
              </a:ext>
            </a:extLst>
          </p:cNvPr>
          <p:cNvSpPr txBox="1"/>
          <p:nvPr/>
        </p:nvSpPr>
        <p:spPr>
          <a:xfrm>
            <a:off x="304800" y="363952"/>
            <a:ext cx="6719083" cy="738664"/>
          </a:xfrm>
          <a:prstGeom prst="rect">
            <a:avLst/>
          </a:prstGeom>
          <a:noFill/>
        </p:spPr>
        <p:txBody>
          <a:bodyPr wrap="none" rtlCol="0">
            <a:spAutoFit/>
          </a:bodyPr>
          <a:lstStyle/>
          <a:p>
            <a:r>
              <a:rPr lang="en-US" sz="2400" b="1" dirty="0">
                <a:solidFill>
                  <a:srgbClr val="000000"/>
                </a:solidFill>
                <a:latin typeface="inherit"/>
                <a:ea typeface="+mj-ea"/>
                <a:cs typeface="Arial"/>
              </a:rPr>
              <a:t>Appendix: Detailed Exploratory Data Analysis (EDA</a:t>
            </a:r>
            <a:r>
              <a:rPr lang="en-US" b="1" i="0" dirty="0">
                <a:effectLst/>
                <a:latin typeface="-apple-system"/>
              </a:rPr>
              <a:t>)</a:t>
            </a:r>
          </a:p>
          <a:p>
            <a:endParaRPr lang="en-US" dirty="0"/>
          </a:p>
        </p:txBody>
      </p:sp>
    </p:spTree>
    <p:extLst>
      <p:ext uri="{BB962C8B-B14F-4D97-AF65-F5344CB8AC3E}">
        <p14:creationId xmlns:p14="http://schemas.microsoft.com/office/powerpoint/2010/main" val="342227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86355" cy="360680"/>
          </a:xfrm>
          <a:prstGeom prst="rect">
            <a:avLst/>
          </a:prstGeom>
        </p:spPr>
        <p:txBody>
          <a:bodyPr vert="horz" wrap="square" lIns="0" tIns="12700" rIns="0" bIns="0" rtlCol="0">
            <a:spAutoFit/>
          </a:bodyPr>
          <a:lstStyle/>
          <a:p>
            <a:pPr marL="12700">
              <a:lnSpc>
                <a:spcPct val="100000"/>
              </a:lnSpc>
              <a:spcBef>
                <a:spcPts val="100"/>
              </a:spcBef>
            </a:pPr>
            <a:r>
              <a:rPr lang="en-US" sz="2200" spc="-60" dirty="0">
                <a:solidFill>
                  <a:srgbClr val="000000"/>
                </a:solidFill>
              </a:rPr>
              <a:t>Business</a:t>
            </a:r>
            <a:r>
              <a:rPr lang="en-US" sz="2200" spc="-65" dirty="0">
                <a:solidFill>
                  <a:srgbClr val="000000"/>
                </a:solidFill>
              </a:rPr>
              <a:t> </a:t>
            </a:r>
            <a:r>
              <a:rPr lang="en-US" sz="2200" spc="-35" dirty="0">
                <a:solidFill>
                  <a:srgbClr val="000000"/>
                </a:solidFill>
              </a:rPr>
              <a:t>Context</a:t>
            </a:r>
            <a:endParaRPr lang="en-US" sz="2200" dirty="0"/>
          </a:p>
        </p:txBody>
      </p:sp>
      <p:sp>
        <p:nvSpPr>
          <p:cNvPr id="6" name="object 6"/>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7" name="object 7"/>
          <p:cNvSpPr txBox="1"/>
          <p:nvPr/>
        </p:nvSpPr>
        <p:spPr>
          <a:xfrm>
            <a:off x="732774" y="4716907"/>
            <a:ext cx="601345" cy="233679"/>
          </a:xfrm>
          <a:prstGeom prst="rect">
            <a:avLst/>
          </a:prstGeom>
        </p:spPr>
        <p:txBody>
          <a:bodyPr vert="horz" wrap="square" lIns="0" tIns="13970" rIns="0" bIns="0" rtlCol="0">
            <a:spAutoFit/>
          </a:bodyPr>
          <a:lstStyle/>
          <a:p>
            <a:pPr marL="12700">
              <a:lnSpc>
                <a:spcPct val="100000"/>
              </a:lnSpc>
              <a:spcBef>
                <a:spcPts val="110"/>
              </a:spcBef>
            </a:pPr>
            <a:r>
              <a:rPr sz="1200" spc="10" dirty="0">
                <a:latin typeface="Microsoft Sans Serif"/>
                <a:cs typeface="Microsoft Sans Serif"/>
              </a:rPr>
              <a:t>pe</a:t>
            </a:r>
            <a:r>
              <a:rPr sz="1200" spc="-5" dirty="0">
                <a:latin typeface="Microsoft Sans Serif"/>
                <a:cs typeface="Microsoft Sans Serif"/>
              </a:rPr>
              <a:t>r</a:t>
            </a:r>
            <a:r>
              <a:rPr sz="1200" spc="-10" dirty="0">
                <a:latin typeface="Microsoft Sans Serif"/>
                <a:cs typeface="Microsoft Sans Serif"/>
              </a:rPr>
              <a:t>son</a:t>
            </a:r>
            <a:r>
              <a:rPr sz="1200" spc="-20" dirty="0">
                <a:latin typeface="Microsoft Sans Serif"/>
                <a:cs typeface="Microsoft Sans Serif"/>
              </a:rPr>
              <a:t>s</a:t>
            </a:r>
            <a:r>
              <a:rPr sz="1200" spc="-60" dirty="0">
                <a:latin typeface="Microsoft Sans Serif"/>
                <a:cs typeface="Microsoft Sans Serif"/>
              </a:rPr>
              <a:t>.</a:t>
            </a:r>
            <a:endParaRPr sz="1200" dirty="0">
              <a:latin typeface="Microsoft Sans Serif"/>
              <a:cs typeface="Microsoft Sans Serif"/>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3" name="object 3"/>
          <p:cNvSpPr txBox="1"/>
          <p:nvPr/>
        </p:nvSpPr>
        <p:spPr>
          <a:xfrm>
            <a:off x="457200" y="931937"/>
            <a:ext cx="7969876" cy="2782813"/>
          </a:xfrm>
          <a:prstGeom prst="rect">
            <a:avLst/>
          </a:prstGeom>
        </p:spPr>
        <p:txBody>
          <a:bodyPr vert="horz" wrap="square" lIns="0" tIns="12700" rIns="0" bIns="0" rtlCol="0">
            <a:spAutoFit/>
          </a:bodyPr>
          <a:lstStyle/>
          <a:p>
            <a:pPr algn="l"/>
            <a:r>
              <a:rPr lang="en-US" sz="1200" b="0" i="0" dirty="0">
                <a:effectLst/>
                <a:latin typeface="Arial" panose="020B0604020202020204" pitchFamily="34" charset="0"/>
                <a:cs typeface="Arial" panose="020B0604020202020204" pitchFamily="34" charset="0"/>
              </a:rPr>
              <a:t>There is a huge demand for used cars in the Indian Market today. As sales of new cars have slowed down in the recent past, the pre-owned car market has continued to grow over the past years and is larger than the new car market now. Cars4U is a budding tech start-up that aims to find food holes in this market.</a:t>
            </a:r>
          </a:p>
          <a:p>
            <a:pPr algn="l"/>
            <a:endParaRPr lang="en-US" sz="1200" b="0" i="0" dirty="0">
              <a:effectLst/>
              <a:latin typeface="Arial" panose="020B0604020202020204" pitchFamily="34" charset="0"/>
              <a:cs typeface="Arial" panose="020B0604020202020204" pitchFamily="34" charset="0"/>
            </a:endParaRPr>
          </a:p>
          <a:p>
            <a:pPr algn="l"/>
            <a:r>
              <a:rPr lang="en-US" sz="1200" b="0" i="0" dirty="0">
                <a:effectLst/>
                <a:latin typeface="Arial" panose="020B0604020202020204" pitchFamily="34" charset="0"/>
                <a:cs typeface="Arial" panose="020B0604020202020204" pitchFamily="34" charset="0"/>
              </a:rPr>
              <a:t>In 2018-19, while new car sales were recorded at 3.6 million units, around 4 million second-hand cars were bought and sold. There is a slowdown in new car sales and that could mean that the demand is shifting towards the pre-owned market. In fact, some car sellers replace their old cars with pre-owned cars instead of buying new ones. </a:t>
            </a:r>
          </a:p>
          <a:p>
            <a:pPr algn="l"/>
            <a:r>
              <a:rPr lang="en-US" sz="1200" dirty="0">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Unlike new cars, where price and supply are fairly deterministic and managed by OEMs (Original Equipment Manufacturer / except for dealership level discounts which come into play only in the last stage of the customer journey), used cars are very different beasts with huge uncertainty in both pricing and supply. Keeping this in mind, the pricing scheme of these used cars becomes important in order to grow in the market.</a:t>
            </a:r>
          </a:p>
          <a:p>
            <a:pPr algn="l"/>
            <a:endParaRPr lang="en-US" sz="1200" b="0" i="0" dirty="0">
              <a:effectLst/>
              <a:latin typeface="Arial" panose="020B0604020202020204" pitchFamily="34" charset="0"/>
              <a:cs typeface="Arial" panose="020B0604020202020204" pitchFamily="34" charset="0"/>
            </a:endParaRPr>
          </a:p>
          <a:p>
            <a:pPr algn="l"/>
            <a:r>
              <a:rPr lang="en-US" sz="1200" b="0" i="0" dirty="0">
                <a:effectLst/>
                <a:latin typeface="Arial" panose="020B0604020202020204" pitchFamily="34" charset="0"/>
                <a:cs typeface="Arial" panose="020B0604020202020204" pitchFamily="34" charset="0"/>
              </a:rPr>
              <a:t>As a senior data scientist at Cars4U, you have to come up with a pricing model that can effectively predict the price of used cars and can help the business in devising profitable strategies using differential pricing. For example, if the business knows the market price, it will never sell anything below it.</a:t>
            </a:r>
          </a:p>
        </p:txBody>
      </p:sp>
      <p:pic>
        <p:nvPicPr>
          <p:cNvPr id="10" name="Picture 9">
            <a:extLst>
              <a:ext uri="{FF2B5EF4-FFF2-40B4-BE49-F238E27FC236}">
                <a16:creationId xmlns:a16="http://schemas.microsoft.com/office/drawing/2014/main" id="{50DC751D-6F30-AF03-EA77-4A00BA27C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64178"/>
            <a:ext cx="3665220" cy="360680"/>
          </a:xfrm>
          <a:prstGeom prst="rect">
            <a:avLst/>
          </a:prstGeom>
        </p:spPr>
        <p:txBody>
          <a:bodyPr vert="horz" wrap="square" lIns="0" tIns="12700" rIns="0" bIns="0" rtlCol="0">
            <a:spAutoFit/>
          </a:bodyPr>
          <a:lstStyle/>
          <a:p>
            <a:pPr marL="12700">
              <a:lnSpc>
                <a:spcPct val="100000"/>
              </a:lnSpc>
              <a:spcBef>
                <a:spcPts val="100"/>
              </a:spcBef>
            </a:pPr>
            <a:r>
              <a:rPr lang="en-US" sz="2200" spc="-95" dirty="0">
                <a:solidFill>
                  <a:srgbClr val="000000"/>
                </a:solidFill>
              </a:rPr>
              <a:t>Business</a:t>
            </a:r>
            <a:r>
              <a:rPr lang="en-US" sz="2200" spc="-40" dirty="0">
                <a:solidFill>
                  <a:srgbClr val="000000"/>
                </a:solidFill>
              </a:rPr>
              <a:t> </a:t>
            </a:r>
            <a:r>
              <a:rPr lang="en-US" sz="2200" spc="-25" dirty="0">
                <a:solidFill>
                  <a:srgbClr val="000000"/>
                </a:solidFill>
              </a:rPr>
              <a:t>Objective</a:t>
            </a:r>
            <a:endParaRPr lang="en-US" sz="2200" dirty="0"/>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6" name="object 6"/>
          <p:cNvSpPr txBox="1"/>
          <p:nvPr/>
        </p:nvSpPr>
        <p:spPr>
          <a:xfrm>
            <a:off x="114300" y="2421752"/>
            <a:ext cx="1386205" cy="190500"/>
          </a:xfrm>
          <a:prstGeom prst="rect">
            <a:avLst/>
          </a:prstGeom>
        </p:spPr>
        <p:txBody>
          <a:bodyPr vert="horz" wrap="square" lIns="0" tIns="16510" rIns="0" bIns="0" rtlCol="0">
            <a:spAutoFit/>
          </a:bodyPr>
          <a:lstStyle/>
          <a:p>
            <a:pPr marL="12700">
              <a:lnSpc>
                <a:spcPct val="100000"/>
              </a:lnSpc>
              <a:spcBef>
                <a:spcPts val="130"/>
              </a:spcBef>
            </a:pPr>
            <a:r>
              <a:rPr sz="1050" spc="15" dirty="0">
                <a:solidFill>
                  <a:srgbClr val="F21919"/>
                </a:solidFill>
                <a:latin typeface="Arial MT"/>
                <a:cs typeface="Arial MT"/>
                <a:hlinkClick r:id="rId2"/>
              </a:rPr>
              <a:t>sundataai@gmail.com</a:t>
            </a:r>
            <a:endParaRPr sz="1050">
              <a:latin typeface="Arial MT"/>
              <a:cs typeface="Arial MT"/>
            </a:endParaRPr>
          </a:p>
        </p:txBody>
      </p:sp>
      <p:pic>
        <p:nvPicPr>
          <p:cNvPr id="11" name="Picture 10">
            <a:extLst>
              <a:ext uri="{FF2B5EF4-FFF2-40B4-BE49-F238E27FC236}">
                <a16:creationId xmlns:a16="http://schemas.microsoft.com/office/drawing/2014/main" id="{6C9D8945-6933-ED5C-A2B3-4F8F47FDC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
        <p:nvSpPr>
          <p:cNvPr id="12" name="TextBox 11">
            <a:extLst>
              <a:ext uri="{FF2B5EF4-FFF2-40B4-BE49-F238E27FC236}">
                <a16:creationId xmlns:a16="http://schemas.microsoft.com/office/drawing/2014/main" id="{D5D28971-A56E-28C4-5D89-FD8D48A0F8E2}"/>
              </a:ext>
            </a:extLst>
          </p:cNvPr>
          <p:cNvSpPr txBox="1"/>
          <p:nvPr/>
        </p:nvSpPr>
        <p:spPr>
          <a:xfrm>
            <a:off x="621662" y="1347878"/>
            <a:ext cx="1781064" cy="1938992"/>
          </a:xfrm>
          <a:prstGeom prst="rect">
            <a:avLst/>
          </a:prstGeom>
          <a:noFill/>
        </p:spPr>
        <p:txBody>
          <a:bodyPr wrap="square">
            <a:spAutoFit/>
          </a:bodyPr>
          <a:lstStyle/>
          <a:p>
            <a:r>
              <a:rPr lang="en-US" sz="1200" b="0" i="0" dirty="0">
                <a:effectLst/>
                <a:latin typeface="Arial" panose="020B0604020202020204" pitchFamily="34" charset="0"/>
                <a:cs typeface="Arial" panose="020B0604020202020204" pitchFamily="34" charset="0"/>
              </a:rPr>
              <a:t>To explore and visualize the dataset, build a linear regression model to predict the prices of used cars, and generate a set of insights and recommendations that will help the business.</a:t>
            </a:r>
            <a:endParaRPr lang="en-US" sz="1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5B5CB8E-43B0-55CA-420B-543AA8CB3855}"/>
              </a:ext>
            </a:extLst>
          </p:cNvPr>
          <p:cNvSpPr txBox="1"/>
          <p:nvPr/>
        </p:nvSpPr>
        <p:spPr>
          <a:xfrm>
            <a:off x="3341203" y="559731"/>
            <a:ext cx="4572000" cy="984885"/>
          </a:xfrm>
          <a:prstGeom prst="rect">
            <a:avLst/>
          </a:prstGeom>
          <a:noFill/>
        </p:spPr>
        <p:txBody>
          <a:bodyPr wrap="square">
            <a:spAutoFit/>
          </a:bodyPr>
          <a:lstStyle/>
          <a:p>
            <a:pPr algn="l"/>
            <a:r>
              <a:rPr lang="en-US" sz="2200" b="1" spc="-25" dirty="0">
                <a:solidFill>
                  <a:srgbClr val="000000"/>
                </a:solidFill>
                <a:latin typeface="Arial"/>
                <a:ea typeface="+mj-ea"/>
                <a:cs typeface="Arial"/>
              </a:rPr>
              <a:t>Data Description</a:t>
            </a:r>
          </a:p>
          <a:p>
            <a:br>
              <a:rPr lang="en-US" dirty="0"/>
            </a:br>
            <a:endParaRPr lang="en-US" dirty="0"/>
          </a:p>
        </p:txBody>
      </p:sp>
      <p:sp>
        <p:nvSpPr>
          <p:cNvPr id="16" name="TextBox 15">
            <a:extLst>
              <a:ext uri="{FF2B5EF4-FFF2-40B4-BE49-F238E27FC236}">
                <a16:creationId xmlns:a16="http://schemas.microsoft.com/office/drawing/2014/main" id="{3FE21851-B1E1-3F26-DB0D-5A0AA89566AD}"/>
              </a:ext>
            </a:extLst>
          </p:cNvPr>
          <p:cNvSpPr txBox="1"/>
          <p:nvPr/>
        </p:nvSpPr>
        <p:spPr>
          <a:xfrm>
            <a:off x="3200400" y="1300104"/>
            <a:ext cx="6096000" cy="3416320"/>
          </a:xfrm>
          <a:prstGeom prst="rect">
            <a:avLst/>
          </a:prstGeom>
          <a:noFill/>
        </p:spPr>
        <p:txBody>
          <a:bodyPr wrap="square">
            <a:spAutoFit/>
          </a:bodyPr>
          <a:lstStyle/>
          <a:p>
            <a:pPr algn="l"/>
            <a:r>
              <a:rPr lang="en-US" sz="1200" b="0" i="0" dirty="0">
                <a:effectLst/>
                <a:latin typeface="Arial" panose="020B0604020202020204" pitchFamily="34" charset="0"/>
                <a:cs typeface="Arial" panose="020B0604020202020204" pitchFamily="34" charset="0"/>
              </a:rPr>
              <a:t>The data contains the different attributes of used cars sold in different locations. The detailed data dictionary is given below.</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Brand: brand name of the car</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Model Name: model name of the car</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Location: Location in which the car is being sold or is available for purchase (cities)</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Year: Manufacturing year of the car</a:t>
            </a:r>
          </a:p>
          <a:p>
            <a:pPr algn="l">
              <a:buFont typeface="Arial" panose="020B0604020202020204" pitchFamily="34" charset="0"/>
              <a:buChar char="•"/>
            </a:pPr>
            <a:r>
              <a:rPr lang="en-US" sz="1200" b="0" i="0" dirty="0" err="1">
                <a:effectLst/>
                <a:latin typeface="Arial" panose="020B0604020202020204" pitchFamily="34" charset="0"/>
                <a:cs typeface="Arial" panose="020B0604020202020204" pitchFamily="34" charset="0"/>
              </a:rPr>
              <a:t>Kilometers_driven</a:t>
            </a:r>
            <a:r>
              <a:rPr lang="en-US" sz="1200" b="0" i="0" dirty="0">
                <a:effectLst/>
                <a:latin typeface="Arial" panose="020B0604020202020204" pitchFamily="34" charset="0"/>
                <a:cs typeface="Arial" panose="020B0604020202020204" pitchFamily="34" charset="0"/>
              </a:rPr>
              <a:t>: The total kilometers driven in the car by the previous owner(s) in km</a:t>
            </a:r>
          </a:p>
          <a:p>
            <a:pPr algn="l">
              <a:buFont typeface="Arial" panose="020B0604020202020204" pitchFamily="34" charset="0"/>
              <a:buChar char="•"/>
            </a:pPr>
            <a:r>
              <a:rPr lang="en-US" sz="1200" b="0" i="0" dirty="0" err="1">
                <a:effectLst/>
                <a:latin typeface="Arial" panose="020B0604020202020204" pitchFamily="34" charset="0"/>
                <a:cs typeface="Arial" panose="020B0604020202020204" pitchFamily="34" charset="0"/>
              </a:rPr>
              <a:t>Fuel_Type</a:t>
            </a:r>
            <a:r>
              <a:rPr lang="en-US" sz="1200" b="0" i="0" dirty="0">
                <a:effectLst/>
                <a:latin typeface="Arial" panose="020B0604020202020204" pitchFamily="34" charset="0"/>
                <a:cs typeface="Arial" panose="020B0604020202020204" pitchFamily="34" charset="0"/>
              </a:rPr>
              <a:t>: The type of fuel used by the car (Petrol, Diesel, Electric, CNG, LPG)</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Transmission: The type of transmission used by the car (Automatic/Manual)</a:t>
            </a:r>
          </a:p>
          <a:p>
            <a:pPr algn="l">
              <a:buFont typeface="Arial" panose="020B0604020202020204" pitchFamily="34" charset="0"/>
              <a:buChar char="•"/>
            </a:pPr>
            <a:r>
              <a:rPr lang="en-US" sz="1200" b="0" i="0" dirty="0" err="1">
                <a:effectLst/>
                <a:latin typeface="Arial" panose="020B0604020202020204" pitchFamily="34" charset="0"/>
                <a:cs typeface="Arial" panose="020B0604020202020204" pitchFamily="34" charset="0"/>
              </a:rPr>
              <a:t>Owner_Type</a:t>
            </a:r>
            <a:r>
              <a:rPr lang="en-US" sz="1200" b="0" i="0" dirty="0">
                <a:effectLst/>
                <a:latin typeface="Arial" panose="020B0604020202020204" pitchFamily="34" charset="0"/>
                <a:cs typeface="Arial" panose="020B0604020202020204" pitchFamily="34" charset="0"/>
              </a:rPr>
              <a:t>: Type of ownership</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Mileage: The standard mileage offered by the car company in kmpl or km/kg</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Engine: The displacement volume of the engine in CC</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Power: The maximum power of the engine in bhp</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Seats: The number of seats in the car</a:t>
            </a:r>
          </a:p>
          <a:p>
            <a:pPr algn="l">
              <a:buFont typeface="Arial" panose="020B0604020202020204" pitchFamily="34" charset="0"/>
              <a:buChar char="•"/>
            </a:pPr>
            <a:r>
              <a:rPr lang="en-US" sz="1200" b="0" i="0" dirty="0" err="1">
                <a:effectLst/>
                <a:latin typeface="Arial" panose="020B0604020202020204" pitchFamily="34" charset="0"/>
                <a:cs typeface="Arial" panose="020B0604020202020204" pitchFamily="34" charset="0"/>
              </a:rPr>
              <a:t>New_Price</a:t>
            </a:r>
            <a:r>
              <a:rPr lang="en-US" sz="1200" b="0" i="0" dirty="0">
                <a:effectLst/>
                <a:latin typeface="Arial" panose="020B0604020202020204" pitchFamily="34" charset="0"/>
                <a:cs typeface="Arial" panose="020B0604020202020204" pitchFamily="34" charset="0"/>
              </a:rPr>
              <a:t>: The price of a new car of the same model in INR Lakhs (1 Lakh = 100,000 INR)</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Price: The price of the used car in INR Lakhs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455545"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000000"/>
                </a:solidFill>
              </a:rPr>
              <a:t>Solution</a:t>
            </a:r>
            <a:r>
              <a:rPr sz="2200" spc="-80" dirty="0">
                <a:solidFill>
                  <a:srgbClr val="000000"/>
                </a:solidFill>
              </a:rPr>
              <a:t> </a:t>
            </a:r>
            <a:r>
              <a:rPr sz="2200" spc="-45" dirty="0">
                <a:solidFill>
                  <a:srgbClr val="000000"/>
                </a:solidFill>
              </a:rPr>
              <a:t>Approach</a:t>
            </a:r>
            <a:endParaRPr sz="2200"/>
          </a:p>
        </p:txBody>
      </p:sp>
      <p:sp>
        <p:nvSpPr>
          <p:cNvPr id="6" name="object 6"/>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7" name="object 7"/>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3" name="object 3"/>
          <p:cNvSpPr txBox="1"/>
          <p:nvPr/>
        </p:nvSpPr>
        <p:spPr>
          <a:xfrm>
            <a:off x="396843" y="927887"/>
            <a:ext cx="5734050" cy="1356360"/>
          </a:xfrm>
          <a:prstGeom prst="rect">
            <a:avLst/>
          </a:prstGeom>
        </p:spPr>
        <p:txBody>
          <a:bodyPr vert="horz" wrap="square" lIns="0" tIns="12700" rIns="0" bIns="0" rtlCol="0">
            <a:spAutoFit/>
          </a:bodyPr>
          <a:lstStyle/>
          <a:p>
            <a:pPr marL="348615" indent="-336550">
              <a:lnSpc>
                <a:spcPct val="100000"/>
              </a:lnSpc>
              <a:spcBef>
                <a:spcPts val="100"/>
              </a:spcBef>
              <a:buChar char="●"/>
              <a:tabLst>
                <a:tab pos="347980" algn="l"/>
                <a:tab pos="349250" algn="l"/>
              </a:tabLst>
            </a:pPr>
            <a:r>
              <a:rPr sz="1400" spc="10" dirty="0">
                <a:solidFill>
                  <a:srgbClr val="212121"/>
                </a:solidFill>
                <a:latin typeface="Microsoft Sans Serif"/>
                <a:cs typeface="Microsoft Sans Serif"/>
              </a:rPr>
              <a:t>Understand</a:t>
            </a:r>
            <a:r>
              <a:rPr sz="1400" spc="-1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5" dirty="0">
                <a:solidFill>
                  <a:srgbClr val="212121"/>
                </a:solidFill>
                <a:latin typeface="Microsoft Sans Serif"/>
                <a:cs typeface="Microsoft Sans Serif"/>
              </a:rPr>
              <a:t> </a:t>
            </a:r>
            <a:r>
              <a:rPr sz="1400" spc="5" dirty="0">
                <a:solidFill>
                  <a:srgbClr val="212121"/>
                </a:solidFill>
                <a:latin typeface="Microsoft Sans Serif"/>
                <a:cs typeface="Microsoft Sans Serif"/>
              </a:rPr>
              <a:t>demand</a:t>
            </a:r>
            <a:r>
              <a:rPr sz="1400" spc="-5" dirty="0">
                <a:solidFill>
                  <a:srgbClr val="212121"/>
                </a:solidFill>
                <a:latin typeface="Microsoft Sans Serif"/>
                <a:cs typeface="Microsoft Sans Serif"/>
              </a:rPr>
              <a:t> </a:t>
            </a:r>
            <a:r>
              <a:rPr sz="1400" spc="30" dirty="0">
                <a:solidFill>
                  <a:srgbClr val="212121"/>
                </a:solidFill>
                <a:latin typeface="Microsoft Sans Serif"/>
                <a:cs typeface="Microsoft Sans Serif"/>
              </a:rPr>
              <a:t>of</a:t>
            </a:r>
            <a:r>
              <a:rPr sz="1400" spc="-5" dirty="0">
                <a:solidFill>
                  <a:srgbClr val="212121"/>
                </a:solidFill>
                <a:latin typeface="Microsoft Sans Serif"/>
                <a:cs typeface="Microsoft Sans Serif"/>
              </a:rPr>
              <a:t> </a:t>
            </a:r>
            <a:r>
              <a:rPr sz="1400" spc="5" dirty="0">
                <a:solidFill>
                  <a:srgbClr val="212121"/>
                </a:solidFill>
                <a:latin typeface="Microsoft Sans Serif"/>
                <a:cs typeface="Microsoft Sans Serif"/>
              </a:rPr>
              <a:t>restaurants</a:t>
            </a:r>
            <a:r>
              <a:rPr sz="1400" spc="-5" dirty="0">
                <a:solidFill>
                  <a:srgbClr val="212121"/>
                </a:solidFill>
                <a:latin typeface="Microsoft Sans Serif"/>
                <a:cs typeface="Microsoft Sans Serif"/>
              </a:rPr>
              <a:t> </a:t>
            </a:r>
            <a:r>
              <a:rPr sz="1400" spc="10" dirty="0">
                <a:solidFill>
                  <a:srgbClr val="212121"/>
                </a:solidFill>
                <a:latin typeface="Microsoft Sans Serif"/>
                <a:cs typeface="Microsoft Sans Serif"/>
              </a:rPr>
              <a:t>in</a:t>
            </a:r>
            <a:r>
              <a:rPr sz="1400" spc="-5"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5" dirty="0">
                <a:solidFill>
                  <a:srgbClr val="212121"/>
                </a:solidFill>
                <a:latin typeface="Microsoft Sans Serif"/>
                <a:cs typeface="Microsoft Sans Serif"/>
              </a:rPr>
              <a:t> </a:t>
            </a:r>
            <a:r>
              <a:rPr sz="1400" dirty="0">
                <a:solidFill>
                  <a:srgbClr val="212121"/>
                </a:solidFill>
                <a:latin typeface="Microsoft Sans Serif"/>
                <a:cs typeface="Microsoft Sans Serif"/>
              </a:rPr>
              <a:t>FoodHub</a:t>
            </a:r>
            <a:r>
              <a:rPr sz="1400" spc="-5" dirty="0">
                <a:solidFill>
                  <a:srgbClr val="212121"/>
                </a:solidFill>
                <a:latin typeface="Microsoft Sans Serif"/>
                <a:cs typeface="Microsoft Sans Serif"/>
              </a:rPr>
              <a:t> </a:t>
            </a:r>
            <a:r>
              <a:rPr sz="1400" spc="40" dirty="0">
                <a:solidFill>
                  <a:srgbClr val="212121"/>
                </a:solidFill>
                <a:latin typeface="Microsoft Sans Serif"/>
                <a:cs typeface="Microsoft Sans Serif"/>
              </a:rPr>
              <a:t>portal</a:t>
            </a:r>
            <a:endParaRPr sz="1400">
              <a:latin typeface="Microsoft Sans Serif"/>
              <a:cs typeface="Microsoft Sans Serif"/>
            </a:endParaRPr>
          </a:p>
          <a:p>
            <a:pPr marL="348615" indent="-336550">
              <a:lnSpc>
                <a:spcPct val="100000"/>
              </a:lnSpc>
              <a:spcBef>
                <a:spcPts val="1250"/>
              </a:spcBef>
              <a:buChar char="●"/>
              <a:tabLst>
                <a:tab pos="347980" algn="l"/>
                <a:tab pos="349250" algn="l"/>
              </a:tabLst>
            </a:pPr>
            <a:r>
              <a:rPr sz="1400" spc="-20" dirty="0">
                <a:solidFill>
                  <a:srgbClr val="212121"/>
                </a:solidFill>
                <a:latin typeface="Microsoft Sans Serif"/>
                <a:cs typeface="Microsoft Sans Serif"/>
              </a:rPr>
              <a:t>Cuisine </a:t>
            </a:r>
            <a:r>
              <a:rPr sz="1400" spc="-5" dirty="0">
                <a:solidFill>
                  <a:srgbClr val="212121"/>
                </a:solidFill>
                <a:latin typeface="Microsoft Sans Serif"/>
                <a:cs typeface="Microsoft Sans Serif"/>
              </a:rPr>
              <a:t>preference</a:t>
            </a:r>
            <a:r>
              <a:rPr sz="1400" spc="-20" dirty="0">
                <a:solidFill>
                  <a:srgbClr val="212121"/>
                </a:solidFill>
                <a:latin typeface="Microsoft Sans Serif"/>
                <a:cs typeface="Microsoft Sans Serif"/>
              </a:rPr>
              <a:t> </a:t>
            </a:r>
            <a:r>
              <a:rPr sz="1400" spc="30" dirty="0">
                <a:solidFill>
                  <a:srgbClr val="212121"/>
                </a:solidFill>
                <a:latin typeface="Microsoft Sans Serif"/>
                <a:cs typeface="Microsoft Sans Serif"/>
              </a:rPr>
              <a:t>of</a:t>
            </a:r>
            <a:r>
              <a:rPr sz="1400" spc="-2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20" dirty="0">
                <a:solidFill>
                  <a:srgbClr val="212121"/>
                </a:solidFill>
                <a:latin typeface="Microsoft Sans Serif"/>
                <a:cs typeface="Microsoft Sans Serif"/>
              </a:rPr>
              <a:t> </a:t>
            </a:r>
            <a:r>
              <a:rPr sz="1400" spc="45" dirty="0">
                <a:solidFill>
                  <a:srgbClr val="212121"/>
                </a:solidFill>
                <a:latin typeface="Microsoft Sans Serif"/>
                <a:cs typeface="Microsoft Sans Serif"/>
              </a:rPr>
              <a:t>New</a:t>
            </a:r>
            <a:r>
              <a:rPr sz="1400" spc="-20" dirty="0">
                <a:solidFill>
                  <a:srgbClr val="212121"/>
                </a:solidFill>
                <a:latin typeface="Microsoft Sans Serif"/>
                <a:cs typeface="Microsoft Sans Serif"/>
              </a:rPr>
              <a:t> </a:t>
            </a:r>
            <a:r>
              <a:rPr sz="1400" spc="-45" dirty="0">
                <a:solidFill>
                  <a:srgbClr val="212121"/>
                </a:solidFill>
                <a:latin typeface="Microsoft Sans Serif"/>
                <a:cs typeface="Microsoft Sans Serif"/>
              </a:rPr>
              <a:t>York</a:t>
            </a:r>
            <a:r>
              <a:rPr sz="1400" spc="-20" dirty="0">
                <a:solidFill>
                  <a:srgbClr val="212121"/>
                </a:solidFill>
                <a:latin typeface="Microsoft Sans Serif"/>
                <a:cs typeface="Microsoft Sans Serif"/>
              </a:rPr>
              <a:t> </a:t>
            </a:r>
            <a:r>
              <a:rPr sz="1400" dirty="0">
                <a:solidFill>
                  <a:srgbClr val="212121"/>
                </a:solidFill>
                <a:latin typeface="Microsoft Sans Serif"/>
                <a:cs typeface="Microsoft Sans Serif"/>
              </a:rPr>
              <a:t>customers</a:t>
            </a:r>
            <a:endParaRPr sz="1400">
              <a:latin typeface="Microsoft Sans Serif"/>
              <a:cs typeface="Microsoft Sans Serif"/>
            </a:endParaRPr>
          </a:p>
          <a:p>
            <a:pPr marL="348615" indent="-336550">
              <a:lnSpc>
                <a:spcPct val="100000"/>
              </a:lnSpc>
              <a:spcBef>
                <a:spcPts val="1250"/>
              </a:spcBef>
              <a:buChar char="●"/>
              <a:tabLst>
                <a:tab pos="347980" algn="l"/>
                <a:tab pos="349250" algn="l"/>
              </a:tabLst>
            </a:pPr>
            <a:r>
              <a:rPr sz="1400" spc="-5" dirty="0">
                <a:solidFill>
                  <a:srgbClr val="212121"/>
                </a:solidFill>
                <a:latin typeface="Microsoft Sans Serif"/>
                <a:cs typeface="Microsoft Sans Serif"/>
              </a:rPr>
              <a:t>Get</a:t>
            </a:r>
            <a:r>
              <a:rPr sz="1400" spc="-15" dirty="0">
                <a:solidFill>
                  <a:srgbClr val="212121"/>
                </a:solidFill>
                <a:latin typeface="Microsoft Sans Serif"/>
                <a:cs typeface="Microsoft Sans Serif"/>
              </a:rPr>
              <a:t> </a:t>
            </a:r>
            <a:r>
              <a:rPr sz="1400" spc="-10" dirty="0">
                <a:solidFill>
                  <a:srgbClr val="212121"/>
                </a:solidFill>
                <a:latin typeface="Microsoft Sans Serif"/>
                <a:cs typeface="Microsoft Sans Serif"/>
              </a:rPr>
              <a:t>an</a:t>
            </a:r>
            <a:r>
              <a:rPr sz="1400" spc="-15" dirty="0">
                <a:solidFill>
                  <a:srgbClr val="212121"/>
                </a:solidFill>
                <a:latin typeface="Microsoft Sans Serif"/>
                <a:cs typeface="Microsoft Sans Serif"/>
              </a:rPr>
              <a:t> </a:t>
            </a:r>
            <a:r>
              <a:rPr sz="1400" spc="-10" dirty="0">
                <a:solidFill>
                  <a:srgbClr val="212121"/>
                </a:solidFill>
                <a:latin typeface="Microsoft Sans Serif"/>
                <a:cs typeface="Microsoft Sans Serif"/>
              </a:rPr>
              <a:t>idea </a:t>
            </a:r>
            <a:r>
              <a:rPr sz="1400" spc="20" dirty="0">
                <a:solidFill>
                  <a:srgbClr val="212121"/>
                </a:solidFill>
                <a:latin typeface="Microsoft Sans Serif"/>
                <a:cs typeface="Microsoft Sans Serif"/>
              </a:rPr>
              <a:t>about</a:t>
            </a:r>
            <a:r>
              <a:rPr sz="1400" spc="-15"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10" dirty="0">
                <a:solidFill>
                  <a:srgbClr val="212121"/>
                </a:solidFill>
                <a:latin typeface="Microsoft Sans Serif"/>
                <a:cs typeface="Microsoft Sans Serif"/>
              </a:rPr>
              <a:t> </a:t>
            </a:r>
            <a:r>
              <a:rPr sz="1400" spc="-5" dirty="0">
                <a:solidFill>
                  <a:srgbClr val="212121"/>
                </a:solidFill>
                <a:latin typeface="Microsoft Sans Serif"/>
                <a:cs typeface="Microsoft Sans Serif"/>
              </a:rPr>
              <a:t>cost</a:t>
            </a:r>
            <a:r>
              <a:rPr sz="1400" spc="-15" dirty="0">
                <a:solidFill>
                  <a:srgbClr val="212121"/>
                </a:solidFill>
                <a:latin typeface="Microsoft Sans Serif"/>
                <a:cs typeface="Microsoft Sans Serif"/>
              </a:rPr>
              <a:t> </a:t>
            </a:r>
            <a:r>
              <a:rPr sz="1400" spc="30" dirty="0">
                <a:solidFill>
                  <a:srgbClr val="212121"/>
                </a:solidFill>
                <a:latin typeface="Microsoft Sans Serif"/>
                <a:cs typeface="Microsoft Sans Serif"/>
              </a:rPr>
              <a:t>of</a:t>
            </a:r>
            <a:r>
              <a:rPr sz="1400" spc="-1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15" dirty="0">
                <a:solidFill>
                  <a:srgbClr val="212121"/>
                </a:solidFill>
                <a:latin typeface="Microsoft Sans Serif"/>
                <a:cs typeface="Microsoft Sans Serif"/>
              </a:rPr>
              <a:t> </a:t>
            </a:r>
            <a:r>
              <a:rPr sz="1400" spc="5" dirty="0">
                <a:solidFill>
                  <a:srgbClr val="212121"/>
                </a:solidFill>
                <a:latin typeface="Microsoft Sans Serif"/>
                <a:cs typeface="Microsoft Sans Serif"/>
              </a:rPr>
              <a:t>ordered</a:t>
            </a:r>
            <a:r>
              <a:rPr sz="1400" spc="-10" dirty="0">
                <a:solidFill>
                  <a:srgbClr val="212121"/>
                </a:solidFill>
                <a:latin typeface="Microsoft Sans Serif"/>
                <a:cs typeface="Microsoft Sans Serif"/>
              </a:rPr>
              <a:t> </a:t>
            </a:r>
            <a:r>
              <a:rPr sz="1400" spc="20" dirty="0">
                <a:solidFill>
                  <a:srgbClr val="212121"/>
                </a:solidFill>
                <a:latin typeface="Microsoft Sans Serif"/>
                <a:cs typeface="Microsoft Sans Serif"/>
              </a:rPr>
              <a:t>food</a:t>
            </a:r>
            <a:endParaRPr sz="1400">
              <a:latin typeface="Microsoft Sans Serif"/>
              <a:cs typeface="Microsoft Sans Serif"/>
            </a:endParaRPr>
          </a:p>
          <a:p>
            <a:pPr marL="348615" indent="-336550">
              <a:lnSpc>
                <a:spcPct val="100000"/>
              </a:lnSpc>
              <a:spcBef>
                <a:spcPts val="1255"/>
              </a:spcBef>
              <a:buChar char="●"/>
              <a:tabLst>
                <a:tab pos="347980" algn="l"/>
                <a:tab pos="349250" algn="l"/>
              </a:tabLst>
            </a:pPr>
            <a:r>
              <a:rPr sz="1400" spc="10" dirty="0">
                <a:solidFill>
                  <a:srgbClr val="212121"/>
                </a:solidFill>
                <a:latin typeface="Microsoft Sans Serif"/>
                <a:cs typeface="Microsoft Sans Serif"/>
              </a:rPr>
              <a:t>Understand</a:t>
            </a:r>
            <a:r>
              <a:rPr sz="1400" spc="-1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5" dirty="0">
                <a:solidFill>
                  <a:srgbClr val="212121"/>
                </a:solidFill>
                <a:latin typeface="Microsoft Sans Serif"/>
                <a:cs typeface="Microsoft Sans Serif"/>
              </a:rPr>
              <a:t> </a:t>
            </a:r>
            <a:r>
              <a:rPr sz="1400" spc="15" dirty="0">
                <a:solidFill>
                  <a:srgbClr val="212121"/>
                </a:solidFill>
                <a:latin typeface="Microsoft Sans Serif"/>
                <a:cs typeface="Microsoft Sans Serif"/>
              </a:rPr>
              <a:t>volume</a:t>
            </a:r>
            <a:r>
              <a:rPr sz="1400" spc="-5" dirty="0">
                <a:solidFill>
                  <a:srgbClr val="212121"/>
                </a:solidFill>
                <a:latin typeface="Microsoft Sans Serif"/>
                <a:cs typeface="Microsoft Sans Serif"/>
              </a:rPr>
              <a:t> </a:t>
            </a:r>
            <a:r>
              <a:rPr sz="1400" spc="30" dirty="0">
                <a:solidFill>
                  <a:srgbClr val="212121"/>
                </a:solidFill>
                <a:latin typeface="Microsoft Sans Serif"/>
                <a:cs typeface="Microsoft Sans Serif"/>
              </a:rPr>
              <a:t>of</a:t>
            </a:r>
            <a:r>
              <a:rPr sz="1400" spc="-1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5" dirty="0">
                <a:solidFill>
                  <a:srgbClr val="212121"/>
                </a:solidFill>
                <a:latin typeface="Microsoft Sans Serif"/>
                <a:cs typeface="Microsoft Sans Serif"/>
              </a:rPr>
              <a:t> </a:t>
            </a:r>
            <a:r>
              <a:rPr sz="1400" dirty="0">
                <a:solidFill>
                  <a:srgbClr val="212121"/>
                </a:solidFill>
                <a:latin typeface="Microsoft Sans Serif"/>
                <a:cs typeface="Microsoft Sans Serif"/>
              </a:rPr>
              <a:t>orders</a:t>
            </a:r>
            <a:r>
              <a:rPr sz="1400" spc="-5" dirty="0">
                <a:solidFill>
                  <a:srgbClr val="212121"/>
                </a:solidFill>
                <a:latin typeface="Microsoft Sans Serif"/>
                <a:cs typeface="Microsoft Sans Serif"/>
              </a:rPr>
              <a:t> </a:t>
            </a:r>
            <a:r>
              <a:rPr sz="1400" dirty="0">
                <a:solidFill>
                  <a:srgbClr val="212121"/>
                </a:solidFill>
                <a:latin typeface="Microsoft Sans Serif"/>
                <a:cs typeface="Microsoft Sans Serif"/>
              </a:rPr>
              <a:t>over</a:t>
            </a:r>
            <a:r>
              <a:rPr sz="1400" spc="-5" dirty="0">
                <a:solidFill>
                  <a:srgbClr val="212121"/>
                </a:solidFill>
                <a:latin typeface="Microsoft Sans Serif"/>
                <a:cs typeface="Microsoft Sans Serif"/>
              </a:rPr>
              <a:t> </a:t>
            </a:r>
            <a:r>
              <a:rPr sz="1400" dirty="0">
                <a:solidFill>
                  <a:srgbClr val="212121"/>
                </a:solidFill>
                <a:latin typeface="Microsoft Sans Serif"/>
                <a:cs typeface="Microsoft Sans Serif"/>
              </a:rPr>
              <a:t>weekdays</a:t>
            </a:r>
            <a:r>
              <a:rPr sz="1400" spc="-10" dirty="0">
                <a:solidFill>
                  <a:srgbClr val="212121"/>
                </a:solidFill>
                <a:latin typeface="Microsoft Sans Serif"/>
                <a:cs typeface="Microsoft Sans Serif"/>
              </a:rPr>
              <a:t> </a:t>
            </a:r>
            <a:r>
              <a:rPr sz="1400" spc="5" dirty="0">
                <a:solidFill>
                  <a:srgbClr val="212121"/>
                </a:solidFill>
                <a:latin typeface="Microsoft Sans Serif"/>
                <a:cs typeface="Microsoft Sans Serif"/>
              </a:rPr>
              <a:t>and</a:t>
            </a:r>
            <a:r>
              <a:rPr sz="1400" spc="-5" dirty="0">
                <a:solidFill>
                  <a:srgbClr val="212121"/>
                </a:solidFill>
                <a:latin typeface="Microsoft Sans Serif"/>
                <a:cs typeface="Microsoft Sans Serif"/>
              </a:rPr>
              <a:t> </a:t>
            </a:r>
            <a:r>
              <a:rPr sz="1400" spc="5" dirty="0">
                <a:solidFill>
                  <a:srgbClr val="212121"/>
                </a:solidFill>
                <a:latin typeface="Microsoft Sans Serif"/>
                <a:cs typeface="Microsoft Sans Serif"/>
              </a:rPr>
              <a:t>weekends</a:t>
            </a:r>
            <a:endParaRPr sz="1400">
              <a:latin typeface="Microsoft Sans Serif"/>
              <a:cs typeface="Microsoft Sans Serif"/>
            </a:endParaRPr>
          </a:p>
        </p:txBody>
      </p:sp>
      <p:sp>
        <p:nvSpPr>
          <p:cNvPr id="4" name="object 4"/>
          <p:cNvSpPr txBox="1"/>
          <p:nvPr/>
        </p:nvSpPr>
        <p:spPr>
          <a:xfrm>
            <a:off x="88900" y="2417343"/>
            <a:ext cx="4544060" cy="238760"/>
          </a:xfrm>
          <a:prstGeom prst="rect">
            <a:avLst/>
          </a:prstGeom>
        </p:spPr>
        <p:txBody>
          <a:bodyPr vert="horz" wrap="square" lIns="0" tIns="12700" rIns="0" bIns="0" rtlCol="0">
            <a:spAutoFit/>
          </a:bodyPr>
          <a:lstStyle/>
          <a:p>
            <a:pPr marL="38100">
              <a:lnSpc>
                <a:spcPct val="100000"/>
              </a:lnSpc>
              <a:spcBef>
                <a:spcPts val="100"/>
              </a:spcBef>
            </a:pPr>
            <a:r>
              <a:rPr sz="1575" spc="-292" baseline="15873" dirty="0">
                <a:solidFill>
                  <a:srgbClr val="F21919"/>
                </a:solidFill>
                <a:latin typeface="Arial MT"/>
                <a:cs typeface="Arial MT"/>
              </a:rPr>
              <a:t>sund</a:t>
            </a:r>
            <a:r>
              <a:rPr sz="1400" spc="-195" dirty="0">
                <a:solidFill>
                  <a:srgbClr val="212121"/>
                </a:solidFill>
                <a:latin typeface="Microsoft Sans Serif"/>
                <a:cs typeface="Microsoft Sans Serif"/>
              </a:rPr>
              <a:t>●</a:t>
            </a:r>
            <a:r>
              <a:rPr sz="1575" spc="-292" baseline="15873" dirty="0">
                <a:solidFill>
                  <a:srgbClr val="F21919"/>
                </a:solidFill>
                <a:latin typeface="Arial MT"/>
                <a:cs typeface="Arial MT"/>
                <a:hlinkClick r:id="rId3"/>
              </a:rPr>
              <a:t>ataai@</a:t>
            </a:r>
            <a:r>
              <a:rPr sz="1400" spc="-195" dirty="0">
                <a:solidFill>
                  <a:srgbClr val="212121"/>
                </a:solidFill>
                <a:latin typeface="Microsoft Sans Serif"/>
                <a:cs typeface="Microsoft Sans Serif"/>
                <a:hlinkClick r:id="rId3"/>
              </a:rPr>
              <a:t>Es</a:t>
            </a:r>
            <a:r>
              <a:rPr sz="1575" spc="-292" baseline="15873" dirty="0">
                <a:solidFill>
                  <a:srgbClr val="F21919"/>
                </a:solidFill>
                <a:latin typeface="Arial MT"/>
                <a:cs typeface="Arial MT"/>
                <a:hlinkClick r:id="rId3"/>
              </a:rPr>
              <a:t>g</a:t>
            </a:r>
            <a:r>
              <a:rPr sz="1400" spc="-195" dirty="0">
                <a:solidFill>
                  <a:srgbClr val="212121"/>
                </a:solidFill>
                <a:latin typeface="Microsoft Sans Serif"/>
                <a:cs typeface="Microsoft Sans Serif"/>
                <a:hlinkClick r:id="rId3"/>
              </a:rPr>
              <a:t>t</a:t>
            </a:r>
            <a:r>
              <a:rPr sz="1575" spc="-292" baseline="15873" dirty="0">
                <a:solidFill>
                  <a:srgbClr val="F21919"/>
                </a:solidFill>
                <a:latin typeface="Arial MT"/>
                <a:cs typeface="Arial MT"/>
                <a:hlinkClick r:id="rId3"/>
              </a:rPr>
              <a:t>m</a:t>
            </a:r>
            <a:r>
              <a:rPr sz="1400" spc="-195" dirty="0">
                <a:solidFill>
                  <a:srgbClr val="212121"/>
                </a:solidFill>
                <a:latin typeface="Microsoft Sans Serif"/>
                <a:cs typeface="Microsoft Sans Serif"/>
                <a:hlinkClick r:id="rId3"/>
              </a:rPr>
              <a:t>im</a:t>
            </a:r>
            <a:r>
              <a:rPr sz="1575" spc="-292" baseline="15873" dirty="0">
                <a:solidFill>
                  <a:srgbClr val="F21919"/>
                </a:solidFill>
                <a:latin typeface="Arial MT"/>
                <a:cs typeface="Arial MT"/>
                <a:hlinkClick r:id="rId3"/>
              </a:rPr>
              <a:t>ail</a:t>
            </a:r>
            <a:r>
              <a:rPr sz="1400" spc="-195" dirty="0">
                <a:solidFill>
                  <a:srgbClr val="212121"/>
                </a:solidFill>
                <a:latin typeface="Microsoft Sans Serif"/>
                <a:cs typeface="Microsoft Sans Serif"/>
                <a:hlinkClick r:id="rId3"/>
              </a:rPr>
              <a:t>a</a:t>
            </a:r>
            <a:r>
              <a:rPr sz="1575" spc="-292" baseline="15873" dirty="0">
                <a:solidFill>
                  <a:srgbClr val="F21919"/>
                </a:solidFill>
                <a:latin typeface="Arial MT"/>
                <a:cs typeface="Arial MT"/>
                <a:hlinkClick r:id="rId3"/>
              </a:rPr>
              <a:t>.c</a:t>
            </a:r>
            <a:r>
              <a:rPr sz="1400" spc="-195" dirty="0">
                <a:solidFill>
                  <a:srgbClr val="212121"/>
                </a:solidFill>
                <a:latin typeface="Microsoft Sans Serif"/>
                <a:cs typeface="Microsoft Sans Serif"/>
                <a:hlinkClick r:id="rId3"/>
              </a:rPr>
              <a:t>t</a:t>
            </a:r>
            <a:r>
              <a:rPr sz="1575" spc="-292" baseline="15873" dirty="0">
                <a:solidFill>
                  <a:srgbClr val="F21919"/>
                </a:solidFill>
                <a:latin typeface="Arial MT"/>
                <a:cs typeface="Arial MT"/>
                <a:hlinkClick r:id="rId3"/>
              </a:rPr>
              <a:t>o</a:t>
            </a:r>
            <a:r>
              <a:rPr sz="1400" spc="-195" dirty="0">
                <a:solidFill>
                  <a:srgbClr val="212121"/>
                </a:solidFill>
                <a:latin typeface="Microsoft Sans Serif"/>
                <a:cs typeface="Microsoft Sans Serif"/>
                <a:hlinkClick r:id="rId3"/>
              </a:rPr>
              <a:t>e</a:t>
            </a:r>
            <a:r>
              <a:rPr sz="1575" spc="-292" baseline="15873" dirty="0">
                <a:solidFill>
                  <a:srgbClr val="F21919"/>
                </a:solidFill>
                <a:latin typeface="Arial MT"/>
                <a:cs typeface="Arial MT"/>
                <a:hlinkClick r:id="rId3"/>
              </a:rPr>
              <a:t>m</a:t>
            </a:r>
            <a:r>
              <a:rPr sz="1400" spc="-195" dirty="0">
                <a:solidFill>
                  <a:srgbClr val="212121"/>
                </a:solidFill>
                <a:latin typeface="Microsoft Sans Serif"/>
                <a:cs typeface="Microsoft Sans Serif"/>
                <a:hlinkClick r:id="rId3"/>
              </a:rPr>
              <a:t>the</a:t>
            </a:r>
            <a:r>
              <a:rPr sz="1400" spc="-170" dirty="0">
                <a:solidFill>
                  <a:srgbClr val="212121"/>
                </a:solidFill>
                <a:latin typeface="Microsoft Sans Serif"/>
                <a:cs typeface="Microsoft Sans Serif"/>
                <a:hlinkClick r:id="rId3"/>
              </a:rPr>
              <a:t> </a:t>
            </a:r>
            <a:r>
              <a:rPr sz="1400" spc="-10" dirty="0">
                <a:solidFill>
                  <a:srgbClr val="212121"/>
                </a:solidFill>
                <a:latin typeface="Microsoft Sans Serif"/>
                <a:cs typeface="Microsoft Sans Serif"/>
              </a:rPr>
              <a:t>revenue</a:t>
            </a:r>
            <a:r>
              <a:rPr sz="1400" spc="-5" dirty="0">
                <a:solidFill>
                  <a:srgbClr val="212121"/>
                </a:solidFill>
                <a:latin typeface="Microsoft Sans Serif"/>
                <a:cs typeface="Microsoft Sans Serif"/>
              </a:rPr>
              <a:t> </a:t>
            </a:r>
            <a:r>
              <a:rPr sz="1400" spc="5" dirty="0">
                <a:solidFill>
                  <a:srgbClr val="212121"/>
                </a:solidFill>
                <a:latin typeface="Microsoft Sans Serif"/>
                <a:cs typeface="Microsoft Sans Serif"/>
              </a:rPr>
              <a:t>generated</a:t>
            </a:r>
            <a:r>
              <a:rPr sz="1400" dirty="0">
                <a:solidFill>
                  <a:srgbClr val="212121"/>
                </a:solidFill>
                <a:latin typeface="Microsoft Sans Serif"/>
                <a:cs typeface="Microsoft Sans Serif"/>
              </a:rPr>
              <a:t> </a:t>
            </a:r>
            <a:r>
              <a:rPr sz="1400" spc="20" dirty="0">
                <a:solidFill>
                  <a:srgbClr val="212121"/>
                </a:solidFill>
                <a:latin typeface="Microsoft Sans Serif"/>
                <a:cs typeface="Microsoft Sans Serif"/>
              </a:rPr>
              <a:t>by</a:t>
            </a:r>
            <a:r>
              <a:rPr sz="140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5" dirty="0">
                <a:solidFill>
                  <a:srgbClr val="212121"/>
                </a:solidFill>
                <a:latin typeface="Microsoft Sans Serif"/>
                <a:cs typeface="Microsoft Sans Serif"/>
              </a:rPr>
              <a:t> company</a:t>
            </a:r>
            <a:endParaRPr sz="1400">
              <a:latin typeface="Microsoft Sans Serif"/>
              <a:cs typeface="Microsoft Sans Serif"/>
            </a:endParaRPr>
          </a:p>
        </p:txBody>
      </p:sp>
      <p:sp>
        <p:nvSpPr>
          <p:cNvPr id="5" name="object 5"/>
          <p:cNvSpPr txBox="1"/>
          <p:nvPr/>
        </p:nvSpPr>
        <p:spPr>
          <a:xfrm>
            <a:off x="114300" y="2489912"/>
            <a:ext cx="5144770" cy="911225"/>
          </a:xfrm>
          <a:prstGeom prst="rect">
            <a:avLst/>
          </a:prstGeom>
        </p:spPr>
        <p:txBody>
          <a:bodyPr vert="horz" wrap="square" lIns="0" tIns="75565" rIns="0" bIns="0" rtlCol="0">
            <a:spAutoFit/>
          </a:bodyPr>
          <a:lstStyle/>
          <a:p>
            <a:pPr marL="12700">
              <a:lnSpc>
                <a:spcPct val="100000"/>
              </a:lnSpc>
              <a:spcBef>
                <a:spcPts val="595"/>
              </a:spcBef>
            </a:pPr>
            <a:r>
              <a:rPr sz="1050" spc="20" dirty="0">
                <a:solidFill>
                  <a:srgbClr val="F21919"/>
                </a:solidFill>
                <a:latin typeface="Arial MT"/>
                <a:cs typeface="Arial MT"/>
              </a:rPr>
              <a:t>YTDZAIRBPM</a:t>
            </a:r>
            <a:endParaRPr sz="1050">
              <a:latin typeface="Arial MT"/>
              <a:cs typeface="Arial MT"/>
            </a:endParaRPr>
          </a:p>
          <a:p>
            <a:pPr marL="630555" indent="-336550">
              <a:lnSpc>
                <a:spcPct val="100000"/>
              </a:lnSpc>
              <a:spcBef>
                <a:spcPts val="605"/>
              </a:spcBef>
              <a:buChar char="●"/>
              <a:tabLst>
                <a:tab pos="630555" algn="l"/>
                <a:tab pos="631190" algn="l"/>
              </a:tabLst>
            </a:pPr>
            <a:r>
              <a:rPr sz="1400" spc="35" dirty="0">
                <a:solidFill>
                  <a:srgbClr val="212121"/>
                </a:solidFill>
                <a:latin typeface="Microsoft Sans Serif"/>
                <a:cs typeface="Microsoft Sans Serif"/>
              </a:rPr>
              <a:t>Help</a:t>
            </a:r>
            <a:r>
              <a:rPr sz="1400" spc="-10" dirty="0">
                <a:solidFill>
                  <a:srgbClr val="212121"/>
                </a:solidFill>
                <a:latin typeface="Microsoft Sans Serif"/>
                <a:cs typeface="Microsoft Sans Serif"/>
              </a:rPr>
              <a:t> </a:t>
            </a:r>
            <a:r>
              <a:rPr sz="1400" spc="25" dirty="0">
                <a:solidFill>
                  <a:srgbClr val="212121"/>
                </a:solidFill>
                <a:latin typeface="Microsoft Sans Serif"/>
                <a:cs typeface="Microsoft Sans Serif"/>
              </a:rPr>
              <a:t>the</a:t>
            </a:r>
            <a:r>
              <a:rPr sz="1400" spc="-10" dirty="0">
                <a:solidFill>
                  <a:srgbClr val="212121"/>
                </a:solidFill>
                <a:latin typeface="Microsoft Sans Serif"/>
                <a:cs typeface="Microsoft Sans Serif"/>
              </a:rPr>
              <a:t> </a:t>
            </a:r>
            <a:r>
              <a:rPr sz="1400" spc="-5" dirty="0">
                <a:solidFill>
                  <a:srgbClr val="212121"/>
                </a:solidFill>
                <a:latin typeface="Microsoft Sans Serif"/>
                <a:cs typeface="Microsoft Sans Serif"/>
              </a:rPr>
              <a:t>company </a:t>
            </a:r>
            <a:r>
              <a:rPr sz="1400" spc="45" dirty="0">
                <a:solidFill>
                  <a:srgbClr val="212121"/>
                </a:solidFill>
                <a:latin typeface="Microsoft Sans Serif"/>
                <a:cs typeface="Microsoft Sans Serif"/>
              </a:rPr>
              <a:t>to</a:t>
            </a:r>
            <a:r>
              <a:rPr sz="1400" spc="-10" dirty="0">
                <a:solidFill>
                  <a:srgbClr val="212121"/>
                </a:solidFill>
                <a:latin typeface="Microsoft Sans Serif"/>
                <a:cs typeface="Microsoft Sans Serif"/>
              </a:rPr>
              <a:t> </a:t>
            </a:r>
            <a:r>
              <a:rPr sz="1400" dirty="0">
                <a:solidFill>
                  <a:srgbClr val="212121"/>
                </a:solidFill>
                <a:latin typeface="Microsoft Sans Serif"/>
                <a:cs typeface="Microsoft Sans Serif"/>
              </a:rPr>
              <a:t>take</a:t>
            </a:r>
            <a:r>
              <a:rPr sz="1400" spc="-5" dirty="0">
                <a:solidFill>
                  <a:srgbClr val="212121"/>
                </a:solidFill>
                <a:latin typeface="Microsoft Sans Serif"/>
                <a:cs typeface="Microsoft Sans Serif"/>
              </a:rPr>
              <a:t> </a:t>
            </a:r>
            <a:r>
              <a:rPr sz="1400" spc="-10" dirty="0">
                <a:solidFill>
                  <a:srgbClr val="212121"/>
                </a:solidFill>
                <a:latin typeface="Microsoft Sans Serif"/>
                <a:cs typeface="Microsoft Sans Serif"/>
              </a:rPr>
              <a:t>decision </a:t>
            </a:r>
            <a:r>
              <a:rPr sz="1400" spc="5" dirty="0">
                <a:solidFill>
                  <a:srgbClr val="212121"/>
                </a:solidFill>
                <a:latin typeface="Microsoft Sans Serif"/>
                <a:cs typeface="Microsoft Sans Serif"/>
              </a:rPr>
              <a:t>on</a:t>
            </a:r>
            <a:r>
              <a:rPr sz="1400" spc="-10" dirty="0">
                <a:solidFill>
                  <a:srgbClr val="212121"/>
                </a:solidFill>
                <a:latin typeface="Microsoft Sans Serif"/>
                <a:cs typeface="Microsoft Sans Serif"/>
              </a:rPr>
              <a:t> </a:t>
            </a:r>
            <a:r>
              <a:rPr sz="1400" spc="20" dirty="0">
                <a:solidFill>
                  <a:srgbClr val="212121"/>
                </a:solidFill>
                <a:latin typeface="Microsoft Sans Serif"/>
                <a:cs typeface="Microsoft Sans Serif"/>
              </a:rPr>
              <a:t>promotional</a:t>
            </a:r>
            <a:r>
              <a:rPr sz="1400" spc="-5" dirty="0">
                <a:solidFill>
                  <a:srgbClr val="212121"/>
                </a:solidFill>
                <a:latin typeface="Microsoft Sans Serif"/>
                <a:cs typeface="Microsoft Sans Serif"/>
              </a:rPr>
              <a:t> </a:t>
            </a:r>
            <a:r>
              <a:rPr sz="1400" spc="10" dirty="0">
                <a:solidFill>
                  <a:srgbClr val="212121"/>
                </a:solidFill>
                <a:latin typeface="Microsoft Sans Serif"/>
                <a:cs typeface="Microsoft Sans Serif"/>
              </a:rPr>
              <a:t>offers</a:t>
            </a:r>
            <a:endParaRPr sz="1400">
              <a:latin typeface="Microsoft Sans Serif"/>
              <a:cs typeface="Microsoft Sans Serif"/>
            </a:endParaRPr>
          </a:p>
          <a:p>
            <a:pPr marL="630555" indent="-336550">
              <a:lnSpc>
                <a:spcPct val="100000"/>
              </a:lnSpc>
              <a:spcBef>
                <a:spcPts val="1250"/>
              </a:spcBef>
              <a:buChar char="●"/>
              <a:tabLst>
                <a:tab pos="630555" algn="l"/>
                <a:tab pos="631190" algn="l"/>
              </a:tabLst>
            </a:pPr>
            <a:r>
              <a:rPr sz="1400" spc="5" dirty="0">
                <a:solidFill>
                  <a:srgbClr val="212121"/>
                </a:solidFill>
                <a:latin typeface="Microsoft Sans Serif"/>
                <a:cs typeface="Microsoft Sans Serif"/>
              </a:rPr>
              <a:t>Order</a:t>
            </a:r>
            <a:r>
              <a:rPr sz="1400" spc="-35" dirty="0">
                <a:solidFill>
                  <a:srgbClr val="212121"/>
                </a:solidFill>
                <a:latin typeface="Microsoft Sans Serif"/>
                <a:cs typeface="Microsoft Sans Serif"/>
              </a:rPr>
              <a:t> </a:t>
            </a:r>
            <a:r>
              <a:rPr sz="1400" spc="25" dirty="0">
                <a:solidFill>
                  <a:srgbClr val="212121"/>
                </a:solidFill>
                <a:latin typeface="Microsoft Sans Serif"/>
                <a:cs typeface="Microsoft Sans Serif"/>
              </a:rPr>
              <a:t>rating</a:t>
            </a:r>
            <a:r>
              <a:rPr sz="1400" spc="-30" dirty="0">
                <a:solidFill>
                  <a:srgbClr val="212121"/>
                </a:solidFill>
                <a:latin typeface="Microsoft Sans Serif"/>
                <a:cs typeface="Microsoft Sans Serif"/>
              </a:rPr>
              <a:t> </a:t>
            </a:r>
            <a:r>
              <a:rPr sz="1400" spc="-5" dirty="0">
                <a:solidFill>
                  <a:srgbClr val="212121"/>
                </a:solidFill>
                <a:latin typeface="Microsoft Sans Serif"/>
                <a:cs typeface="Microsoft Sans Serif"/>
              </a:rPr>
              <a:t>analysis</a:t>
            </a:r>
            <a:endParaRPr sz="1400">
              <a:latin typeface="Microsoft Sans Serif"/>
              <a:cs typeface="Microsoft Sans Serif"/>
            </a:endParaRPr>
          </a:p>
        </p:txBody>
      </p:sp>
      <p:pic>
        <p:nvPicPr>
          <p:cNvPr id="9" name="Picture 8">
            <a:extLst>
              <a:ext uri="{FF2B5EF4-FFF2-40B4-BE49-F238E27FC236}">
                <a16:creationId xmlns:a16="http://schemas.microsoft.com/office/drawing/2014/main" id="{E55A7273-A422-034E-8C56-E8CD8E1D8B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1966595" cy="360680"/>
          </a:xfrm>
          <a:prstGeom prst="rect">
            <a:avLst/>
          </a:prstGeom>
        </p:spPr>
        <p:txBody>
          <a:bodyPr vert="horz" wrap="square" lIns="0" tIns="12700" rIns="0" bIns="0" rtlCol="0">
            <a:spAutoFit/>
          </a:bodyPr>
          <a:lstStyle/>
          <a:p>
            <a:pPr marL="12700">
              <a:lnSpc>
                <a:spcPct val="100000"/>
              </a:lnSpc>
              <a:spcBef>
                <a:spcPts val="100"/>
              </a:spcBef>
            </a:pPr>
            <a:r>
              <a:rPr sz="2200" spc="35" dirty="0">
                <a:solidFill>
                  <a:srgbClr val="000000"/>
                </a:solidFill>
              </a:rPr>
              <a:t>Data</a:t>
            </a:r>
            <a:r>
              <a:rPr sz="2200" spc="-80" dirty="0">
                <a:solidFill>
                  <a:srgbClr val="000000"/>
                </a:solidFill>
              </a:rPr>
              <a:t> </a:t>
            </a:r>
            <a:r>
              <a:rPr sz="2200" spc="-5" dirty="0">
                <a:solidFill>
                  <a:srgbClr val="000000"/>
                </a:solidFill>
              </a:rPr>
              <a:t>Overview</a:t>
            </a:r>
            <a:endParaRPr sz="2200"/>
          </a:p>
        </p:txBody>
      </p:sp>
      <p:sp>
        <p:nvSpPr>
          <p:cNvPr id="4" name="object 4"/>
          <p:cNvSpPr/>
          <p:nvPr/>
        </p:nvSpPr>
        <p:spPr>
          <a:xfrm>
            <a:off x="5661459" y="4810709"/>
            <a:ext cx="3341370" cy="13970"/>
          </a:xfrm>
          <a:custGeom>
            <a:avLst/>
            <a:gdLst/>
            <a:ahLst/>
            <a:cxnLst/>
            <a:rect l="l" t="t" r="r" b="b"/>
            <a:pathLst>
              <a:path w="3341370" h="13970">
                <a:moveTo>
                  <a:pt x="3340765" y="13715"/>
                </a:moveTo>
                <a:lnTo>
                  <a:pt x="0" y="13715"/>
                </a:lnTo>
                <a:lnTo>
                  <a:pt x="0" y="0"/>
                </a:lnTo>
                <a:lnTo>
                  <a:pt x="3340765" y="0"/>
                </a:lnTo>
                <a:lnTo>
                  <a:pt x="3340765" y="13715"/>
                </a:lnTo>
                <a:close/>
              </a:path>
            </a:pathLst>
          </a:custGeom>
          <a:solidFill>
            <a:srgbClr val="0097A7"/>
          </a:solidFill>
        </p:spPr>
        <p:txBody>
          <a:bodyPr wrap="square" lIns="0" tIns="0" rIns="0" bIns="0" rtlCol="0"/>
          <a:lstStyle/>
          <a:p>
            <a:endParaRPr/>
          </a:p>
        </p:txBody>
      </p:sp>
      <p:sp>
        <p:nvSpPr>
          <p:cNvPr id="5" name="object 5"/>
          <p:cNvSpPr txBox="1"/>
          <p:nvPr/>
        </p:nvSpPr>
        <p:spPr>
          <a:xfrm>
            <a:off x="2588466" y="4634027"/>
            <a:ext cx="6426835" cy="234315"/>
          </a:xfrm>
          <a:prstGeom prst="rect">
            <a:avLst/>
          </a:prstGeom>
        </p:spPr>
        <p:txBody>
          <a:bodyPr vert="horz" wrap="square" lIns="0" tIns="39370" rIns="0" bIns="0" rtlCol="0">
            <a:spAutoFit/>
          </a:bodyPr>
          <a:lstStyle/>
          <a:p>
            <a:pPr marL="12700">
              <a:lnSpc>
                <a:spcPct val="100000"/>
              </a:lnSpc>
              <a:spcBef>
                <a:spcPts val="310"/>
              </a:spcBef>
            </a:pPr>
            <a:r>
              <a:rPr sz="1050" spc="10" dirty="0">
                <a:solidFill>
                  <a:srgbClr val="F21919"/>
                </a:solidFill>
                <a:latin typeface="Arial MT"/>
                <a:cs typeface="Arial MT"/>
              </a:rPr>
              <a:t>This</a:t>
            </a:r>
            <a:r>
              <a:rPr sz="1050" spc="20" dirty="0">
                <a:solidFill>
                  <a:srgbClr val="F21919"/>
                </a:solidFill>
                <a:latin typeface="Arial MT"/>
                <a:cs typeface="Arial MT"/>
              </a:rPr>
              <a:t> </a:t>
            </a:r>
            <a:r>
              <a:rPr sz="1050" spc="5" dirty="0">
                <a:solidFill>
                  <a:srgbClr val="F21919"/>
                </a:solidFill>
                <a:latin typeface="Arial MT"/>
                <a:cs typeface="Arial MT"/>
              </a:rPr>
              <a:t>file</a:t>
            </a:r>
            <a:r>
              <a:rPr sz="1050" spc="20" dirty="0">
                <a:solidFill>
                  <a:srgbClr val="F21919"/>
                </a:solidFill>
                <a:latin typeface="Arial MT"/>
                <a:cs typeface="Arial MT"/>
              </a:rPr>
              <a:t> </a:t>
            </a:r>
            <a:r>
              <a:rPr sz="1050" spc="10" dirty="0">
                <a:solidFill>
                  <a:srgbClr val="F21919"/>
                </a:solidFill>
                <a:latin typeface="Arial MT"/>
                <a:cs typeface="Arial MT"/>
              </a:rPr>
              <a:t>is</a:t>
            </a:r>
            <a:r>
              <a:rPr sz="1050" spc="25" dirty="0">
                <a:solidFill>
                  <a:srgbClr val="F21919"/>
                </a:solidFill>
                <a:latin typeface="Arial MT"/>
                <a:cs typeface="Arial MT"/>
              </a:rPr>
              <a:t> </a:t>
            </a:r>
            <a:r>
              <a:rPr sz="1050" spc="15" dirty="0">
                <a:solidFill>
                  <a:srgbClr val="F21919"/>
                </a:solidFill>
                <a:latin typeface="Arial MT"/>
                <a:cs typeface="Arial MT"/>
              </a:rPr>
              <a:t>meant</a:t>
            </a:r>
            <a:r>
              <a:rPr sz="1050" spc="20" dirty="0">
                <a:solidFill>
                  <a:srgbClr val="F21919"/>
                </a:solidFill>
                <a:latin typeface="Arial MT"/>
                <a:cs typeface="Arial MT"/>
              </a:rPr>
              <a:t> </a:t>
            </a:r>
            <a:r>
              <a:rPr sz="1050" spc="10" dirty="0">
                <a:solidFill>
                  <a:srgbClr val="F21919"/>
                </a:solidFill>
                <a:latin typeface="Arial MT"/>
                <a:cs typeface="Arial MT"/>
              </a:rPr>
              <a:t>for</a:t>
            </a:r>
            <a:r>
              <a:rPr sz="1050" spc="25" dirty="0">
                <a:solidFill>
                  <a:srgbClr val="F21919"/>
                </a:solidFill>
                <a:latin typeface="Arial MT"/>
                <a:cs typeface="Arial MT"/>
              </a:rPr>
              <a:t> </a:t>
            </a:r>
            <a:r>
              <a:rPr sz="1050" spc="10" dirty="0">
                <a:solidFill>
                  <a:srgbClr val="F21919"/>
                </a:solidFill>
                <a:latin typeface="Arial MT"/>
                <a:cs typeface="Arial MT"/>
              </a:rPr>
              <a:t>personal</a:t>
            </a:r>
            <a:r>
              <a:rPr sz="1050" spc="20" dirty="0">
                <a:solidFill>
                  <a:srgbClr val="F21919"/>
                </a:solidFill>
                <a:latin typeface="Arial MT"/>
                <a:cs typeface="Arial MT"/>
              </a:rPr>
              <a:t> </a:t>
            </a:r>
            <a:r>
              <a:rPr sz="1050" spc="15" dirty="0">
                <a:solidFill>
                  <a:srgbClr val="F21919"/>
                </a:solidFill>
                <a:latin typeface="Arial MT"/>
                <a:cs typeface="Arial MT"/>
              </a:rPr>
              <a:t>use</a:t>
            </a:r>
            <a:r>
              <a:rPr sz="1050" spc="20" dirty="0">
                <a:solidFill>
                  <a:srgbClr val="F21919"/>
                </a:solidFill>
                <a:latin typeface="Arial MT"/>
                <a:cs typeface="Arial MT"/>
              </a:rPr>
              <a:t> </a:t>
            </a:r>
            <a:r>
              <a:rPr sz="1050" spc="15" dirty="0">
                <a:solidFill>
                  <a:srgbClr val="F21919"/>
                </a:solidFill>
                <a:latin typeface="Arial MT"/>
                <a:cs typeface="Arial MT"/>
              </a:rPr>
              <a:t>by</a:t>
            </a:r>
            <a:r>
              <a:rPr sz="1050" spc="25" dirty="0">
                <a:solidFill>
                  <a:srgbClr val="F21919"/>
                </a:solidFill>
                <a:latin typeface="Arial MT"/>
                <a:cs typeface="Arial MT"/>
              </a:rPr>
              <a:t> </a:t>
            </a:r>
            <a:r>
              <a:rPr sz="1050" spc="-150" dirty="0">
                <a:solidFill>
                  <a:srgbClr val="F21919"/>
                </a:solidFill>
                <a:latin typeface="Arial MT"/>
                <a:cs typeface="Arial MT"/>
                <a:hlinkClick r:id="rId2"/>
              </a:rPr>
              <a:t>sundataai@g</a:t>
            </a:r>
            <a:r>
              <a:rPr sz="1800" i="1" spc="-225" baseline="9259" dirty="0">
                <a:solidFill>
                  <a:srgbClr val="0097A7"/>
                </a:solidFill>
                <a:latin typeface="Arial"/>
                <a:cs typeface="Arial"/>
                <a:hlinkClick r:id="rId2"/>
              </a:rPr>
              <a:t>L</a:t>
            </a:r>
            <a:r>
              <a:rPr sz="1050" spc="-150" dirty="0">
                <a:solidFill>
                  <a:srgbClr val="F21919"/>
                </a:solidFill>
                <a:latin typeface="Arial MT"/>
                <a:cs typeface="Arial MT"/>
                <a:hlinkClick r:id="rId2"/>
              </a:rPr>
              <a:t>m</a:t>
            </a:r>
            <a:r>
              <a:rPr sz="1800" i="1" spc="-225" baseline="9259" dirty="0">
                <a:solidFill>
                  <a:srgbClr val="0097A7"/>
                </a:solidFill>
                <a:latin typeface="Arial"/>
                <a:cs typeface="Arial"/>
                <a:hlinkClick r:id="rId2"/>
              </a:rPr>
              <a:t>in</a:t>
            </a:r>
            <a:r>
              <a:rPr sz="1050" spc="-150" dirty="0">
                <a:solidFill>
                  <a:srgbClr val="F21919"/>
                </a:solidFill>
                <a:latin typeface="Arial MT"/>
                <a:cs typeface="Arial MT"/>
                <a:hlinkClick r:id="rId2"/>
              </a:rPr>
              <a:t>a</a:t>
            </a:r>
            <a:r>
              <a:rPr sz="1800" i="1" spc="-225" baseline="9259" dirty="0">
                <a:solidFill>
                  <a:srgbClr val="0097A7"/>
                </a:solidFill>
                <a:latin typeface="Arial"/>
                <a:cs typeface="Arial"/>
                <a:hlinkClick r:id="rId2"/>
              </a:rPr>
              <a:t>k</a:t>
            </a:r>
            <a:r>
              <a:rPr sz="1050" spc="-150" dirty="0">
                <a:solidFill>
                  <a:srgbClr val="F21919"/>
                </a:solidFill>
                <a:latin typeface="Arial MT"/>
                <a:cs typeface="Arial MT"/>
                <a:hlinkClick r:id="rId2"/>
              </a:rPr>
              <a:t>il.c</a:t>
            </a:r>
            <a:r>
              <a:rPr sz="1800" i="1" spc="-225" baseline="9259" dirty="0">
                <a:solidFill>
                  <a:srgbClr val="0097A7"/>
                </a:solidFill>
                <a:latin typeface="Arial"/>
                <a:cs typeface="Arial"/>
                <a:hlinkClick r:id="rId2"/>
              </a:rPr>
              <a:t>to</a:t>
            </a:r>
            <a:r>
              <a:rPr sz="1050" spc="-150" dirty="0">
                <a:solidFill>
                  <a:srgbClr val="F21919"/>
                </a:solidFill>
                <a:latin typeface="Arial MT"/>
                <a:cs typeface="Arial MT"/>
                <a:hlinkClick r:id="rId2"/>
              </a:rPr>
              <a:t>om</a:t>
            </a:r>
            <a:r>
              <a:rPr sz="1800" i="1" spc="-225" baseline="9259" dirty="0">
                <a:solidFill>
                  <a:srgbClr val="0097A7"/>
                </a:solidFill>
                <a:latin typeface="Arial"/>
                <a:cs typeface="Arial"/>
                <a:hlinkClick r:id="rId2"/>
              </a:rPr>
              <a:t>Ap</a:t>
            </a:r>
            <a:r>
              <a:rPr sz="1050" spc="-150" dirty="0">
                <a:solidFill>
                  <a:srgbClr val="F21919"/>
                </a:solidFill>
                <a:latin typeface="Arial MT"/>
                <a:cs typeface="Arial MT"/>
                <a:hlinkClick r:id="rId2"/>
              </a:rPr>
              <a:t>on</a:t>
            </a:r>
            <a:r>
              <a:rPr sz="1800" i="1" spc="-225" baseline="9259" dirty="0">
                <a:solidFill>
                  <a:srgbClr val="0097A7"/>
                </a:solidFill>
                <a:latin typeface="Arial"/>
                <a:cs typeface="Arial"/>
                <a:hlinkClick r:id="rId2"/>
              </a:rPr>
              <a:t>p</a:t>
            </a:r>
            <a:r>
              <a:rPr sz="1050" spc="-150" dirty="0">
                <a:solidFill>
                  <a:srgbClr val="F21919"/>
                </a:solidFill>
                <a:latin typeface="Arial MT"/>
                <a:cs typeface="Arial MT"/>
                <a:hlinkClick r:id="rId2"/>
              </a:rPr>
              <a:t>l</a:t>
            </a:r>
            <a:r>
              <a:rPr sz="1800" i="1" spc="-225" baseline="9259" dirty="0">
                <a:solidFill>
                  <a:srgbClr val="0097A7"/>
                </a:solidFill>
                <a:latin typeface="Arial"/>
                <a:cs typeface="Arial"/>
                <a:hlinkClick r:id="rId2"/>
              </a:rPr>
              <a:t>e</a:t>
            </a:r>
            <a:r>
              <a:rPr sz="1050" spc="-150" dirty="0">
                <a:solidFill>
                  <a:srgbClr val="F21919"/>
                </a:solidFill>
                <a:latin typeface="Arial MT"/>
                <a:cs typeface="Arial MT"/>
                <a:hlinkClick r:id="rId2"/>
              </a:rPr>
              <a:t>y.</a:t>
            </a:r>
            <a:r>
              <a:rPr sz="1800" i="1" spc="-225" baseline="9259" dirty="0">
                <a:solidFill>
                  <a:srgbClr val="0097A7"/>
                </a:solidFill>
                <a:latin typeface="Arial"/>
                <a:cs typeface="Arial"/>
                <a:hlinkClick r:id="rId2"/>
              </a:rPr>
              <a:t>ndix</a:t>
            </a:r>
            <a:r>
              <a:rPr sz="1800" i="1" spc="-15" baseline="9259" dirty="0">
                <a:solidFill>
                  <a:srgbClr val="0097A7"/>
                </a:solidFill>
                <a:latin typeface="Arial"/>
                <a:cs typeface="Arial"/>
                <a:hlinkClick r:id="rId2"/>
              </a:rPr>
              <a:t> </a:t>
            </a:r>
            <a:r>
              <a:rPr sz="1800" i="1" spc="22" baseline="9259" dirty="0">
                <a:solidFill>
                  <a:srgbClr val="0097A7"/>
                </a:solidFill>
                <a:latin typeface="Arial"/>
                <a:cs typeface="Arial"/>
              </a:rPr>
              <a:t>slide</a:t>
            </a:r>
            <a:r>
              <a:rPr sz="1800" i="1" spc="-7" baseline="9259" dirty="0">
                <a:solidFill>
                  <a:srgbClr val="0097A7"/>
                </a:solidFill>
                <a:latin typeface="Arial"/>
                <a:cs typeface="Arial"/>
              </a:rPr>
              <a:t> </a:t>
            </a:r>
            <a:r>
              <a:rPr sz="1800" i="1" spc="7" baseline="9259" dirty="0">
                <a:solidFill>
                  <a:srgbClr val="0097A7"/>
                </a:solidFill>
                <a:latin typeface="Arial"/>
                <a:cs typeface="Arial"/>
              </a:rPr>
              <a:t>on</a:t>
            </a:r>
            <a:r>
              <a:rPr sz="1800" i="1" spc="-15" baseline="9259" dirty="0">
                <a:solidFill>
                  <a:srgbClr val="0097A7"/>
                </a:solidFill>
                <a:latin typeface="Arial"/>
                <a:cs typeface="Arial"/>
              </a:rPr>
              <a:t> </a:t>
            </a:r>
            <a:r>
              <a:rPr sz="1800" i="1" spc="15" baseline="9259" dirty="0">
                <a:solidFill>
                  <a:srgbClr val="0097A7"/>
                </a:solidFill>
                <a:latin typeface="Arial"/>
                <a:cs typeface="Arial"/>
              </a:rPr>
              <a:t>data</a:t>
            </a:r>
            <a:r>
              <a:rPr sz="1800" i="1" spc="-7" baseline="9259" dirty="0">
                <a:solidFill>
                  <a:srgbClr val="0097A7"/>
                </a:solidFill>
                <a:latin typeface="Arial"/>
                <a:cs typeface="Arial"/>
              </a:rPr>
              <a:t> </a:t>
            </a:r>
            <a:r>
              <a:rPr sz="1800" i="1" baseline="9259" dirty="0">
                <a:solidFill>
                  <a:srgbClr val="0097A7"/>
                </a:solidFill>
                <a:latin typeface="Arial"/>
                <a:cs typeface="Arial"/>
              </a:rPr>
              <a:t>background</a:t>
            </a:r>
            <a:r>
              <a:rPr sz="1800" i="1" spc="-7" baseline="9259" dirty="0">
                <a:solidFill>
                  <a:srgbClr val="0097A7"/>
                </a:solidFill>
                <a:latin typeface="Arial"/>
                <a:cs typeface="Arial"/>
              </a:rPr>
              <a:t> </a:t>
            </a:r>
            <a:r>
              <a:rPr sz="1800" i="1" spc="-37" baseline="9259" dirty="0">
                <a:solidFill>
                  <a:srgbClr val="0097A7"/>
                </a:solidFill>
                <a:latin typeface="Arial"/>
                <a:cs typeface="Arial"/>
              </a:rPr>
              <a:t>check</a:t>
            </a:r>
            <a:endParaRPr sz="1800" baseline="9259">
              <a:latin typeface="Arial"/>
              <a:cs typeface="Arial"/>
            </a:endParaRPr>
          </a:p>
        </p:txBody>
      </p:sp>
      <p:sp>
        <p:nvSpPr>
          <p:cNvPr id="6" name="object 6"/>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8" name="Picture 7">
            <a:extLst>
              <a:ext uri="{FF2B5EF4-FFF2-40B4-BE49-F238E27FC236}">
                <a16:creationId xmlns:a16="http://schemas.microsoft.com/office/drawing/2014/main" id="{04C91697-8373-16BD-A986-31C49EC12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9" name="Picture 8">
            <a:extLst>
              <a:ext uri="{FF2B5EF4-FFF2-40B4-BE49-F238E27FC236}">
                <a16:creationId xmlns:a16="http://schemas.microsoft.com/office/drawing/2014/main" id="{4A54C0B5-7C87-35FF-B0A2-D8466053D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38" y="952373"/>
            <a:ext cx="8547061" cy="1646018"/>
          </a:xfrm>
          <a:prstGeom prst="rect">
            <a:avLst/>
          </a:prstGeom>
        </p:spPr>
      </p:pic>
      <p:pic>
        <p:nvPicPr>
          <p:cNvPr id="11" name="Picture 10">
            <a:extLst>
              <a:ext uri="{FF2B5EF4-FFF2-40B4-BE49-F238E27FC236}">
                <a16:creationId xmlns:a16="http://schemas.microsoft.com/office/drawing/2014/main" id="{F76624FA-7C0B-6018-8D37-69F4513DCB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665" y="3463787"/>
            <a:ext cx="3858163" cy="304843"/>
          </a:xfrm>
          <a:prstGeom prst="rect">
            <a:avLst/>
          </a:prstGeom>
        </p:spPr>
      </p:pic>
      <p:sp>
        <p:nvSpPr>
          <p:cNvPr id="12" name="TextBox 11">
            <a:extLst>
              <a:ext uri="{FF2B5EF4-FFF2-40B4-BE49-F238E27FC236}">
                <a16:creationId xmlns:a16="http://schemas.microsoft.com/office/drawing/2014/main" id="{F42EFAD7-7B9D-67F1-9C68-7B7240ADEBF3}"/>
              </a:ext>
            </a:extLst>
          </p:cNvPr>
          <p:cNvSpPr txBox="1"/>
          <p:nvPr/>
        </p:nvSpPr>
        <p:spPr>
          <a:xfrm>
            <a:off x="914400" y="2688811"/>
            <a:ext cx="599069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above table demonstrate a partial section of the given data set. The data set is illustrated on the top five rows of the data 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28570" cy="360680"/>
          </a:xfrm>
          <a:prstGeom prst="rect">
            <a:avLst/>
          </a:prstGeom>
        </p:spPr>
        <p:txBody>
          <a:bodyPr vert="horz" wrap="square" lIns="0" tIns="12700" rIns="0" bIns="0" rtlCol="0">
            <a:spAutoFit/>
          </a:bodyPr>
          <a:lstStyle/>
          <a:p>
            <a:pPr marL="12700">
              <a:lnSpc>
                <a:spcPct val="100000"/>
              </a:lnSpc>
              <a:spcBef>
                <a:spcPts val="100"/>
              </a:spcBef>
            </a:pPr>
            <a:r>
              <a:rPr sz="2200" spc="-20" dirty="0">
                <a:solidFill>
                  <a:srgbClr val="000000"/>
                </a:solidFill>
              </a:rPr>
              <a:t>Univariate</a:t>
            </a:r>
            <a:r>
              <a:rPr sz="2200" spc="-60" dirty="0">
                <a:solidFill>
                  <a:srgbClr val="000000"/>
                </a:solidFill>
              </a:rPr>
              <a:t> </a:t>
            </a:r>
            <a:r>
              <a:rPr sz="2200" spc="-55" dirty="0">
                <a:solidFill>
                  <a:srgbClr val="000000"/>
                </a:solidFill>
              </a:rPr>
              <a:t>Analysis</a:t>
            </a:r>
            <a:endParaRPr sz="2200"/>
          </a:p>
        </p:txBody>
      </p:sp>
      <p:sp>
        <p:nvSpPr>
          <p:cNvPr id="7" name="object 7"/>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8" name="object 8"/>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pic>
        <p:nvPicPr>
          <p:cNvPr id="10" name="Picture 9">
            <a:extLst>
              <a:ext uri="{FF2B5EF4-FFF2-40B4-BE49-F238E27FC236}">
                <a16:creationId xmlns:a16="http://schemas.microsoft.com/office/drawing/2014/main" id="{89C4360A-2D00-71EB-233F-C7C98DD9A6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1" name="Picture 10">
            <a:extLst>
              <a:ext uri="{FF2B5EF4-FFF2-40B4-BE49-F238E27FC236}">
                <a16:creationId xmlns:a16="http://schemas.microsoft.com/office/drawing/2014/main" id="{4489EA92-608C-0F6D-88EE-3367965B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873691"/>
            <a:ext cx="3659934" cy="2688659"/>
          </a:xfrm>
          <a:prstGeom prst="rect">
            <a:avLst/>
          </a:prstGeom>
        </p:spPr>
      </p:pic>
      <p:sp>
        <p:nvSpPr>
          <p:cNvPr id="12" name="TextBox 11">
            <a:extLst>
              <a:ext uri="{FF2B5EF4-FFF2-40B4-BE49-F238E27FC236}">
                <a16:creationId xmlns:a16="http://schemas.microsoft.com/office/drawing/2014/main" id="{F693A2EB-D19D-2C6E-5600-1EBCE1C91E9D}"/>
              </a:ext>
            </a:extLst>
          </p:cNvPr>
          <p:cNvSpPr txBox="1"/>
          <p:nvPr/>
        </p:nvSpPr>
        <p:spPr>
          <a:xfrm>
            <a:off x="408193" y="3802513"/>
            <a:ext cx="3632741" cy="646331"/>
          </a:xfrm>
          <a:prstGeom prst="rect">
            <a:avLst/>
          </a:prstGeom>
          <a:noFill/>
        </p:spPr>
        <p:txBody>
          <a:bodyPr wrap="square" rtlCol="0">
            <a:spAutoFit/>
          </a:bodyPr>
          <a:lstStyle/>
          <a:p>
            <a:r>
              <a:rPr lang="en-US" sz="1200" b="0" i="0" dirty="0">
                <a:effectLst/>
                <a:latin typeface="Arial" panose="020B0604020202020204" pitchFamily="34" charset="0"/>
                <a:cs typeface="Arial" panose="020B0604020202020204" pitchFamily="34" charset="0"/>
              </a:rPr>
              <a:t>6 columns are of the </a:t>
            </a:r>
            <a:r>
              <a:rPr lang="en-US" sz="1200" b="0" i="1" dirty="0">
                <a:effectLst/>
                <a:latin typeface="Arial" panose="020B0604020202020204" pitchFamily="34" charset="0"/>
                <a:cs typeface="Arial" panose="020B0604020202020204" pitchFamily="34" charset="0"/>
              </a:rPr>
              <a:t>object</a:t>
            </a:r>
            <a:r>
              <a:rPr lang="en-US" sz="1200" b="0" i="0" dirty="0">
                <a:effectLst/>
                <a:latin typeface="Arial" panose="020B0604020202020204" pitchFamily="34" charset="0"/>
                <a:cs typeface="Arial" panose="020B0604020202020204" pitchFamily="34" charset="0"/>
              </a:rPr>
              <a:t> type columns and 7 columns are of </a:t>
            </a:r>
            <a:r>
              <a:rPr lang="en-US" sz="1200" b="0" i="1" dirty="0">
                <a:effectLst/>
                <a:latin typeface="Arial" panose="020B0604020202020204" pitchFamily="34" charset="0"/>
                <a:cs typeface="Arial" panose="020B0604020202020204" pitchFamily="34" charset="0"/>
              </a:rPr>
              <a:t>numerical</a:t>
            </a:r>
            <a:r>
              <a:rPr lang="en-US" sz="1200" b="0" i="0" dirty="0">
                <a:effectLst/>
                <a:latin typeface="Arial" panose="020B0604020202020204" pitchFamily="34" charset="0"/>
                <a:cs typeface="Arial" panose="020B0604020202020204" pitchFamily="34" charset="0"/>
              </a:rPr>
              <a:t> type columns</a:t>
            </a:r>
          </a:p>
          <a:p>
            <a:endParaRPr lang="en-US"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888F222-626B-84F6-94AD-B4DD3A1965D4}"/>
              </a:ext>
            </a:extLst>
          </p:cNvPr>
          <p:cNvSpPr txBox="1"/>
          <p:nvPr/>
        </p:nvSpPr>
        <p:spPr>
          <a:xfrm>
            <a:off x="4545497" y="971550"/>
            <a:ext cx="3912704" cy="1754326"/>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There are two duplicate value in the data.</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Let's take a closer look at it.</a:t>
            </a:r>
            <a:br>
              <a:rPr lang="en-US" sz="1200" b="0" i="0" dirty="0">
                <a:effectLst/>
                <a:latin typeface="Arial" panose="020B0604020202020204" pitchFamily="34" charset="0"/>
                <a:cs typeface="Arial" panose="020B0604020202020204" pitchFamily="34" charset="0"/>
              </a:rPr>
            </a:br>
            <a:r>
              <a:rPr lang="en-US" sz="1200" b="0" i="0" dirty="0">
                <a:effectLst/>
                <a:latin typeface="Arial" panose="020B0604020202020204" pitchFamily="34" charset="0"/>
                <a:cs typeface="Arial" panose="020B0604020202020204" pitchFamily="34" charset="0"/>
              </a:rPr>
              <a:t>There is a good chance that two cars of the same build were sold in the same location.</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But it is highly unlikely that both of them will have the same number of kilometers driven.</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So, we will drop the row which occurs second.</a:t>
            </a:r>
          </a:p>
          <a:p>
            <a:pPr algn="l">
              <a:buFont typeface="Arial" panose="020B0604020202020204" pitchFamily="34" charset="0"/>
              <a:buChar char="•"/>
            </a:pPr>
            <a:endParaRPr lang="en-US" sz="1200" b="0" i="0"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9AD0578A-17A3-B43A-6A3F-DA1CAF7661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683" y="2414140"/>
            <a:ext cx="3992409" cy="646331"/>
          </a:xfrm>
          <a:prstGeom prst="rect">
            <a:avLst/>
          </a:prstGeom>
        </p:spPr>
      </p:pic>
      <p:sp>
        <p:nvSpPr>
          <p:cNvPr id="16" name="TextBox 15">
            <a:extLst>
              <a:ext uri="{FF2B5EF4-FFF2-40B4-BE49-F238E27FC236}">
                <a16:creationId xmlns:a16="http://schemas.microsoft.com/office/drawing/2014/main" id="{73F8BFC4-B5E7-ACB8-5A6F-9162DA51BEA2}"/>
              </a:ext>
            </a:extLst>
          </p:cNvPr>
          <p:cNvSpPr txBox="1"/>
          <p:nvPr/>
        </p:nvSpPr>
        <p:spPr>
          <a:xfrm>
            <a:off x="4620035" y="3252369"/>
            <a:ext cx="4267201" cy="1200329"/>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There is a good chance that two cars of the same build were sold in the same location.</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But it is highly unlikely that both of them will have the same number of kilometers driven.</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So, we will drop the row which occurs second.</a:t>
            </a:r>
          </a:p>
          <a:p>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28570" cy="360680"/>
          </a:xfrm>
          <a:prstGeom prst="rect">
            <a:avLst/>
          </a:prstGeom>
        </p:spPr>
        <p:txBody>
          <a:bodyPr vert="horz" wrap="square" lIns="0" tIns="12700" rIns="0" bIns="0" rtlCol="0">
            <a:spAutoFit/>
          </a:bodyPr>
          <a:lstStyle/>
          <a:p>
            <a:pPr marL="12700">
              <a:lnSpc>
                <a:spcPct val="100000"/>
              </a:lnSpc>
              <a:spcBef>
                <a:spcPts val="100"/>
              </a:spcBef>
            </a:pPr>
            <a:r>
              <a:rPr sz="2200" spc="-20" dirty="0">
                <a:solidFill>
                  <a:srgbClr val="000000"/>
                </a:solidFill>
              </a:rPr>
              <a:t>Univariate</a:t>
            </a:r>
            <a:r>
              <a:rPr sz="2200" spc="-60" dirty="0">
                <a:solidFill>
                  <a:srgbClr val="000000"/>
                </a:solidFill>
              </a:rPr>
              <a:t> </a:t>
            </a:r>
            <a:r>
              <a:rPr sz="2200" spc="-55" dirty="0">
                <a:solidFill>
                  <a:srgbClr val="000000"/>
                </a:solidFill>
              </a:rPr>
              <a:t>Analysis</a:t>
            </a:r>
            <a:endParaRPr sz="2200"/>
          </a:p>
        </p:txBody>
      </p:sp>
      <p:sp>
        <p:nvSpPr>
          <p:cNvPr id="8" name="object 8"/>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9" name="object 9"/>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7" name="object 7"/>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pic>
        <p:nvPicPr>
          <p:cNvPr id="11" name="Picture 10">
            <a:extLst>
              <a:ext uri="{FF2B5EF4-FFF2-40B4-BE49-F238E27FC236}">
                <a16:creationId xmlns:a16="http://schemas.microsoft.com/office/drawing/2014/main" id="{DF95D0EB-782B-6472-EEF2-AB2307393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2" name="Picture 11">
            <a:extLst>
              <a:ext uri="{FF2B5EF4-FFF2-40B4-BE49-F238E27FC236}">
                <a16:creationId xmlns:a16="http://schemas.microsoft.com/office/drawing/2014/main" id="{EBBF228D-625B-E55A-C5E6-471D084730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497" y="971549"/>
            <a:ext cx="3593351" cy="2209801"/>
          </a:xfrm>
          <a:prstGeom prst="rect">
            <a:avLst/>
          </a:prstGeom>
        </p:spPr>
      </p:pic>
      <p:pic>
        <p:nvPicPr>
          <p:cNvPr id="14" name="Picture 13">
            <a:extLst>
              <a:ext uri="{FF2B5EF4-FFF2-40B4-BE49-F238E27FC236}">
                <a16:creationId xmlns:a16="http://schemas.microsoft.com/office/drawing/2014/main" id="{84E9C89D-56B2-D3DE-7E25-460BADAB10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971550"/>
            <a:ext cx="3593352" cy="2209800"/>
          </a:xfrm>
          <a:prstGeom prst="rect">
            <a:avLst/>
          </a:prstGeom>
        </p:spPr>
      </p:pic>
      <p:sp>
        <p:nvSpPr>
          <p:cNvPr id="15" name="TextBox 14">
            <a:extLst>
              <a:ext uri="{FF2B5EF4-FFF2-40B4-BE49-F238E27FC236}">
                <a16:creationId xmlns:a16="http://schemas.microsoft.com/office/drawing/2014/main" id="{4DD3FB52-30BE-0DF3-D3BD-F638702DFF5D}"/>
              </a:ext>
            </a:extLst>
          </p:cNvPr>
          <p:cNvSpPr txBox="1"/>
          <p:nvPr/>
        </p:nvSpPr>
        <p:spPr>
          <a:xfrm>
            <a:off x="838200" y="3441091"/>
            <a:ext cx="2589170" cy="461665"/>
          </a:xfrm>
          <a:prstGeom prst="rect">
            <a:avLst/>
          </a:prstGeom>
          <a:noFill/>
        </p:spPr>
        <p:txBody>
          <a:bodyPr wrap="none" rtlCol="0">
            <a:spAutoFit/>
          </a:bodyPr>
          <a:lstStyle/>
          <a:p>
            <a:r>
              <a:rPr lang="en-US" sz="1200" b="0" i="0" dirty="0">
                <a:effectLst/>
                <a:latin typeface="Arial" panose="020B0604020202020204" pitchFamily="34" charset="0"/>
                <a:cs typeface="Arial" panose="020B0604020202020204" pitchFamily="34" charset="0"/>
              </a:rPr>
              <a:t>This is a highly skewed distribution.</a:t>
            </a:r>
          </a:p>
          <a:p>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8"/>
            <a:ext cx="2528570" cy="360680"/>
          </a:xfrm>
          <a:prstGeom prst="rect">
            <a:avLst/>
          </a:prstGeom>
        </p:spPr>
        <p:txBody>
          <a:bodyPr vert="horz" wrap="square" lIns="0" tIns="12700" rIns="0" bIns="0" rtlCol="0">
            <a:spAutoFit/>
          </a:bodyPr>
          <a:lstStyle/>
          <a:p>
            <a:pPr marL="12700">
              <a:lnSpc>
                <a:spcPct val="100000"/>
              </a:lnSpc>
              <a:spcBef>
                <a:spcPts val="100"/>
              </a:spcBef>
            </a:pPr>
            <a:r>
              <a:rPr sz="2200" spc="-20" dirty="0">
                <a:solidFill>
                  <a:srgbClr val="434343"/>
                </a:solidFill>
              </a:rPr>
              <a:t>Univariate</a:t>
            </a:r>
            <a:r>
              <a:rPr sz="2200" spc="-60" dirty="0">
                <a:solidFill>
                  <a:srgbClr val="434343"/>
                </a:solidFill>
              </a:rPr>
              <a:t> </a:t>
            </a:r>
            <a:r>
              <a:rPr sz="2200" spc="-55" dirty="0">
                <a:solidFill>
                  <a:srgbClr val="434343"/>
                </a:solidFill>
              </a:rPr>
              <a:t>Analysis</a:t>
            </a:r>
            <a:endParaRPr sz="2200"/>
          </a:p>
        </p:txBody>
      </p:sp>
      <p:sp>
        <p:nvSpPr>
          <p:cNvPr id="6" name="object 6"/>
          <p:cNvSpPr txBox="1"/>
          <p:nvPr/>
        </p:nvSpPr>
        <p:spPr>
          <a:xfrm>
            <a:off x="2588466" y="4689008"/>
            <a:ext cx="3988435" cy="179070"/>
          </a:xfrm>
          <a:prstGeom prst="rect">
            <a:avLst/>
          </a:prstGeom>
        </p:spPr>
        <p:txBody>
          <a:bodyPr vert="horz" wrap="square" lIns="0" tIns="3175" rIns="0" bIns="0" rtlCol="0">
            <a:spAutoFit/>
          </a:bodyPr>
          <a:lstStyle/>
          <a:p>
            <a:pPr marL="12700">
              <a:lnSpc>
                <a:spcPct val="100000"/>
              </a:lnSpc>
              <a:spcBef>
                <a:spcPts val="25"/>
              </a:spcBef>
            </a:pPr>
            <a:r>
              <a:rPr sz="1050" spc="10" dirty="0">
                <a:solidFill>
                  <a:srgbClr val="F21919"/>
                </a:solidFill>
                <a:latin typeface="Arial MT"/>
                <a:cs typeface="Arial MT"/>
              </a:rPr>
              <a:t>This</a:t>
            </a:r>
            <a:r>
              <a:rPr sz="1050" spc="5" dirty="0">
                <a:solidFill>
                  <a:srgbClr val="F21919"/>
                </a:solidFill>
                <a:latin typeface="Arial MT"/>
                <a:cs typeface="Arial MT"/>
              </a:rPr>
              <a:t> file</a:t>
            </a:r>
            <a:r>
              <a:rPr sz="1050" spc="10" dirty="0">
                <a:solidFill>
                  <a:srgbClr val="F21919"/>
                </a:solidFill>
                <a:latin typeface="Arial MT"/>
                <a:cs typeface="Arial MT"/>
              </a:rPr>
              <a:t> is </a:t>
            </a:r>
            <a:r>
              <a:rPr sz="1050" spc="15" dirty="0">
                <a:solidFill>
                  <a:srgbClr val="F21919"/>
                </a:solidFill>
                <a:latin typeface="Arial MT"/>
                <a:cs typeface="Arial MT"/>
              </a:rPr>
              <a:t>meant</a:t>
            </a:r>
            <a:r>
              <a:rPr sz="1050" spc="10" dirty="0">
                <a:solidFill>
                  <a:srgbClr val="F21919"/>
                </a:solidFill>
                <a:latin typeface="Arial MT"/>
                <a:cs typeface="Arial MT"/>
              </a:rPr>
              <a:t> for personal </a:t>
            </a:r>
            <a:r>
              <a:rPr sz="1050" spc="15" dirty="0">
                <a:solidFill>
                  <a:srgbClr val="F21919"/>
                </a:solidFill>
                <a:latin typeface="Arial MT"/>
                <a:cs typeface="Arial MT"/>
              </a:rPr>
              <a:t>use</a:t>
            </a:r>
            <a:r>
              <a:rPr sz="1050" spc="10" dirty="0">
                <a:solidFill>
                  <a:srgbClr val="F21919"/>
                </a:solidFill>
                <a:latin typeface="Arial MT"/>
                <a:cs typeface="Arial MT"/>
              </a:rPr>
              <a:t> </a:t>
            </a:r>
            <a:r>
              <a:rPr sz="1050" spc="15" dirty="0">
                <a:solidFill>
                  <a:srgbClr val="F21919"/>
                </a:solidFill>
                <a:latin typeface="Arial MT"/>
                <a:cs typeface="Arial MT"/>
              </a:rPr>
              <a:t>by</a:t>
            </a:r>
            <a:r>
              <a:rPr sz="1050" spc="10" dirty="0">
                <a:solidFill>
                  <a:srgbClr val="F21919"/>
                </a:solidFill>
                <a:latin typeface="Arial MT"/>
                <a:cs typeface="Arial MT"/>
              </a:rPr>
              <a:t> </a:t>
            </a:r>
            <a:r>
              <a:rPr sz="1050" spc="15" dirty="0">
                <a:solidFill>
                  <a:srgbClr val="F21919"/>
                </a:solidFill>
                <a:latin typeface="Arial MT"/>
                <a:cs typeface="Arial MT"/>
                <a:hlinkClick r:id="rId2"/>
              </a:rPr>
              <a:t>sundataai@gmail.com</a:t>
            </a:r>
            <a:r>
              <a:rPr sz="1050" spc="10" dirty="0">
                <a:solidFill>
                  <a:srgbClr val="F21919"/>
                </a:solidFill>
                <a:latin typeface="Arial MT"/>
                <a:cs typeface="Arial MT"/>
                <a:hlinkClick r:id="rId2"/>
              </a:rPr>
              <a:t> </a:t>
            </a:r>
            <a:r>
              <a:rPr sz="1050" spc="10" dirty="0">
                <a:solidFill>
                  <a:srgbClr val="F21919"/>
                </a:solidFill>
                <a:latin typeface="Arial MT"/>
                <a:cs typeface="Arial MT"/>
              </a:rPr>
              <a:t>only.</a:t>
            </a:r>
            <a:endParaRPr sz="1050">
              <a:latin typeface="Arial MT"/>
              <a:cs typeface="Arial MT"/>
            </a:endParaRPr>
          </a:p>
        </p:txBody>
      </p:sp>
      <p:sp>
        <p:nvSpPr>
          <p:cNvPr id="7" name="object 7"/>
          <p:cNvSpPr txBox="1">
            <a:spLocks noGrp="1"/>
          </p:cNvSpPr>
          <p:nvPr>
            <p:ph type="dt" sz="half" idx="6"/>
          </p:nvPr>
        </p:nvSpPr>
        <p:spPr>
          <a:prstGeom prst="rect">
            <a:avLst/>
          </a:prstGeom>
        </p:spPr>
        <p:txBody>
          <a:bodyPr vert="horz" wrap="square" lIns="0" tIns="3175" rIns="0" bIns="0" rtlCol="0">
            <a:spAutoFit/>
          </a:bodyPr>
          <a:lstStyle/>
          <a:p>
            <a:pPr marL="12700">
              <a:lnSpc>
                <a:spcPct val="100000"/>
              </a:lnSpc>
              <a:spcBef>
                <a:spcPts val="25"/>
              </a:spcBef>
            </a:pPr>
            <a:r>
              <a:rPr spc="15" dirty="0"/>
              <a:t>Sharing</a:t>
            </a:r>
            <a:r>
              <a:rPr spc="10" dirty="0"/>
              <a:t> or</a:t>
            </a:r>
            <a:r>
              <a:rPr spc="15" dirty="0"/>
              <a:t> </a:t>
            </a:r>
            <a:r>
              <a:rPr spc="10" dirty="0"/>
              <a:t>publishing the</a:t>
            </a:r>
            <a:r>
              <a:rPr spc="15" dirty="0"/>
              <a:t> </a:t>
            </a:r>
            <a:r>
              <a:rPr spc="10" dirty="0"/>
              <a:t>contents in</a:t>
            </a:r>
            <a:r>
              <a:rPr spc="15" dirty="0"/>
              <a:t> </a:t>
            </a:r>
            <a:r>
              <a:rPr spc="10" dirty="0"/>
              <a:t>part or</a:t>
            </a:r>
            <a:r>
              <a:rPr spc="15" dirty="0"/>
              <a:t> </a:t>
            </a:r>
            <a:r>
              <a:rPr spc="5" dirty="0"/>
              <a:t>full</a:t>
            </a:r>
            <a:r>
              <a:rPr spc="10" dirty="0"/>
              <a:t> is</a:t>
            </a:r>
            <a:r>
              <a:rPr spc="15" dirty="0"/>
              <a:t> </a:t>
            </a:r>
            <a:r>
              <a:rPr spc="10" dirty="0"/>
              <a:t>liable for</a:t>
            </a:r>
            <a:r>
              <a:rPr spc="15" dirty="0"/>
              <a:t> </a:t>
            </a:r>
            <a:r>
              <a:rPr spc="10" dirty="0"/>
              <a:t>legal</a:t>
            </a:r>
            <a:r>
              <a:rPr spc="15" dirty="0"/>
              <a:t> </a:t>
            </a:r>
            <a:r>
              <a:rPr spc="10" dirty="0"/>
              <a:t>action.</a:t>
            </a:r>
          </a:p>
        </p:txBody>
      </p:sp>
      <p:sp>
        <p:nvSpPr>
          <p:cNvPr id="5" name="object 5"/>
          <p:cNvSpPr txBox="1"/>
          <p:nvPr/>
        </p:nvSpPr>
        <p:spPr>
          <a:xfrm>
            <a:off x="114300" y="2421752"/>
            <a:ext cx="1386205" cy="317500"/>
          </a:xfrm>
          <a:prstGeom prst="rect">
            <a:avLst/>
          </a:prstGeom>
        </p:spPr>
        <p:txBody>
          <a:bodyPr vert="horz" wrap="square" lIns="0" tIns="49530" rIns="0" bIns="0" rtlCol="0">
            <a:spAutoFit/>
          </a:bodyPr>
          <a:lstStyle/>
          <a:p>
            <a:pPr marL="12700" marR="5080">
              <a:lnSpc>
                <a:spcPct val="79400"/>
              </a:lnSpc>
              <a:spcBef>
                <a:spcPts val="390"/>
              </a:spcBef>
            </a:pPr>
            <a:r>
              <a:rPr sz="1050" spc="15" dirty="0">
                <a:solidFill>
                  <a:srgbClr val="F21919"/>
                </a:solidFill>
                <a:latin typeface="Arial MT"/>
                <a:cs typeface="Arial MT"/>
                <a:hlinkClick r:id="rId2"/>
              </a:rPr>
              <a:t>sundataai@gmail.com </a:t>
            </a:r>
            <a:r>
              <a:rPr sz="1050" spc="5" dirty="0">
                <a:solidFill>
                  <a:srgbClr val="F21919"/>
                </a:solidFill>
                <a:latin typeface="Arial MT"/>
                <a:cs typeface="Arial MT"/>
              </a:rPr>
              <a:t> </a:t>
            </a:r>
            <a:r>
              <a:rPr sz="1050" spc="20" dirty="0">
                <a:solidFill>
                  <a:srgbClr val="F21919"/>
                </a:solidFill>
                <a:latin typeface="Arial MT"/>
                <a:cs typeface="Arial MT"/>
              </a:rPr>
              <a:t>YTDZAIRBPM</a:t>
            </a:r>
            <a:endParaRPr sz="1050">
              <a:latin typeface="Arial MT"/>
              <a:cs typeface="Arial MT"/>
            </a:endParaRPr>
          </a:p>
        </p:txBody>
      </p:sp>
      <p:pic>
        <p:nvPicPr>
          <p:cNvPr id="9" name="Picture 8">
            <a:extLst>
              <a:ext uri="{FF2B5EF4-FFF2-40B4-BE49-F238E27FC236}">
                <a16:creationId xmlns:a16="http://schemas.microsoft.com/office/drawing/2014/main" id="{2FD00081-1A80-BE2F-927E-08EC5CC868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7151"/>
            <a:ext cx="1143000" cy="685800"/>
          </a:xfrm>
          <a:prstGeom prst="rect">
            <a:avLst/>
          </a:prstGeom>
        </p:spPr>
      </p:pic>
      <p:pic>
        <p:nvPicPr>
          <p:cNvPr id="10" name="Picture 9">
            <a:extLst>
              <a:ext uri="{FF2B5EF4-FFF2-40B4-BE49-F238E27FC236}">
                <a16:creationId xmlns:a16="http://schemas.microsoft.com/office/drawing/2014/main" id="{0046ABCB-475C-7F8C-86D8-F618345DF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819150"/>
            <a:ext cx="2819400" cy="3179487"/>
          </a:xfrm>
          <a:prstGeom prst="rect">
            <a:avLst/>
          </a:prstGeom>
        </p:spPr>
      </p:pic>
      <p:pic>
        <p:nvPicPr>
          <p:cNvPr id="12" name="Picture 11">
            <a:extLst>
              <a:ext uri="{FF2B5EF4-FFF2-40B4-BE49-F238E27FC236}">
                <a16:creationId xmlns:a16="http://schemas.microsoft.com/office/drawing/2014/main" id="{30F586AD-FB84-3AA0-6D39-6C035E467D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952" y="819150"/>
            <a:ext cx="2652406" cy="2689999"/>
          </a:xfrm>
          <a:prstGeom prst="rect">
            <a:avLst/>
          </a:prstGeom>
        </p:spPr>
      </p:pic>
      <p:sp>
        <p:nvSpPr>
          <p:cNvPr id="13" name="TextBox 12">
            <a:extLst>
              <a:ext uri="{FF2B5EF4-FFF2-40B4-BE49-F238E27FC236}">
                <a16:creationId xmlns:a16="http://schemas.microsoft.com/office/drawing/2014/main" id="{B6337AAA-BAA4-CA71-CF74-87C7AF1DA26D}"/>
              </a:ext>
            </a:extLst>
          </p:cNvPr>
          <p:cNvSpPr txBox="1"/>
          <p:nvPr/>
        </p:nvSpPr>
        <p:spPr>
          <a:xfrm>
            <a:off x="427783" y="3947546"/>
            <a:ext cx="5744417" cy="830997"/>
          </a:xfrm>
          <a:prstGeom prst="rect">
            <a:avLst/>
          </a:prstGeom>
          <a:noFill/>
        </p:spPr>
        <p:txBody>
          <a:bodyPr wrap="square" rtlCol="0">
            <a:spAutoFit/>
          </a:bodyPr>
          <a:lstStyle/>
          <a:p>
            <a:r>
              <a:rPr lang="en-US" sz="1200" b="0" i="0" dirty="0">
                <a:effectLst/>
                <a:latin typeface="Arial" panose="020B0604020202020204" pitchFamily="34" charset="0"/>
                <a:cs typeface="Arial" panose="020B0604020202020204" pitchFamily="34" charset="0"/>
              </a:rPr>
              <a:t>Most of the cars in the data belong to Maruti or Hyundai. The price of used cars is lower for budget brands like Porsche, Bentley, Lamborghini, etc. The price of used cars is higher for premium brands like Maruti, Tata, Fiat, etc.</a:t>
            </a:r>
          </a:p>
          <a:p>
            <a:endParaRPr lang="en-US" sz="1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A8BA355-B230-0BC5-AC26-AD6A3713CF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6901" y="1047750"/>
            <a:ext cx="1986336" cy="1823464"/>
          </a:xfrm>
          <a:prstGeom prst="rect">
            <a:avLst/>
          </a:prstGeom>
        </p:spPr>
      </p:pic>
      <p:sp>
        <p:nvSpPr>
          <p:cNvPr id="16" name="TextBox 15">
            <a:extLst>
              <a:ext uri="{FF2B5EF4-FFF2-40B4-BE49-F238E27FC236}">
                <a16:creationId xmlns:a16="http://schemas.microsoft.com/office/drawing/2014/main" id="{28130AA5-7479-D4D3-6D50-5ADA867D3C73}"/>
              </a:ext>
            </a:extLst>
          </p:cNvPr>
          <p:cNvSpPr txBox="1"/>
          <p:nvPr/>
        </p:nvSpPr>
        <p:spPr>
          <a:xfrm>
            <a:off x="6362700" y="3038530"/>
            <a:ext cx="2819400" cy="1754326"/>
          </a:xfrm>
          <a:prstGeom prst="rect">
            <a:avLst/>
          </a:prstGeom>
          <a:noFill/>
        </p:spPr>
        <p:txBody>
          <a:bodyPr wrap="square" rtlCol="0">
            <a:spAutoFit/>
          </a:bodyPr>
          <a:lstStyle/>
          <a:p>
            <a:r>
              <a:rPr lang="en-US" sz="1200" b="0" i="0" dirty="0">
                <a:effectLst/>
                <a:latin typeface="Arial" panose="020B0604020202020204" pitchFamily="34" charset="0"/>
                <a:cs typeface="Arial" panose="020B0604020202020204" pitchFamily="34" charset="0"/>
              </a:rPr>
              <a:t>Around 1% of the cars in the dataset do not run on diesel or petrol.</a:t>
            </a:r>
          </a:p>
          <a:p>
            <a:endParaRPr lang="en-US" sz="1200" b="0" i="0" dirty="0">
              <a:effectLst/>
              <a:latin typeface="Arial" panose="020B0604020202020204" pitchFamily="34" charset="0"/>
              <a:cs typeface="Arial" panose="020B0604020202020204" pitchFamily="34" charset="0"/>
            </a:endParaRPr>
          </a:p>
          <a:p>
            <a:r>
              <a:rPr lang="en-US" sz="1200" b="0" i="0" dirty="0">
                <a:effectLst/>
                <a:latin typeface="-apple-system"/>
              </a:rPr>
              <a:t>Hyderabad and Mumbai have the most demand for used cars. The price of used cars has a large IQR in Coimbatore and Bangalore.</a:t>
            </a:r>
          </a:p>
          <a:p>
            <a:endParaRPr lang="en-US" sz="1200" b="0" i="0"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FoodHub+Data+Analysis</Template>
  <TotalTime>755</TotalTime>
  <Words>2642</Words>
  <Application>Microsoft Office PowerPoint</Application>
  <PresentationFormat>On-screen Show (16:9)</PresentationFormat>
  <Paragraphs>173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MT</vt:lpstr>
      <vt:lpstr>Calibri</vt:lpstr>
      <vt:lpstr>inherit</vt:lpstr>
      <vt:lpstr>Microsoft Sans Serif</vt:lpstr>
      <vt:lpstr>var(--jp-content-font-family)</vt:lpstr>
      <vt:lpstr>Office Theme</vt:lpstr>
      <vt:lpstr>Used Car Price Prediction</vt:lpstr>
      <vt:lpstr>Contents / Agenda</vt:lpstr>
      <vt:lpstr>Business Context</vt:lpstr>
      <vt:lpstr>Business Objective</vt:lpstr>
      <vt:lpstr>Solution Approach</vt:lpstr>
      <vt:lpstr>Data Overview</vt:lpstr>
      <vt:lpstr>Univariate Analysis</vt:lpstr>
      <vt:lpstr>Univariate Analysis</vt:lpstr>
      <vt:lpstr>Univariate Analysis</vt:lpstr>
      <vt:lpstr>Analysis</vt:lpstr>
      <vt:lpstr>Bi-variate Analysis</vt:lpstr>
      <vt:lpstr>Bi-variate Analysis </vt:lpstr>
      <vt:lpstr>Bivariate Analysis</vt:lpstr>
      <vt:lpstr>Missing value treatment</vt:lpstr>
      <vt:lpstr>PowerPoint Presentation</vt:lpstr>
      <vt:lpstr>Model Performance Check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Sunita</dc:creator>
  <cp:lastModifiedBy>Sunita</cp:lastModifiedBy>
  <cp:revision>2</cp:revision>
  <dcterms:created xsi:type="dcterms:W3CDTF">2025-01-21T16:15:50Z</dcterms:created>
  <dcterms:modified xsi:type="dcterms:W3CDTF">2025-01-22T04:51:25Z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2024-11-25T00:00:00Z</vt:filetime>
  </property>
  <property fmtid="{D5CDD505-2E9C-101B-9397-08002B2CF9AE}" pid="3" name="Creator">
    <vt:lpwstr>Google</vt:lpwstr>
  </property>
  <property fmtid="{D5CDD505-2E9C-101B-9397-08002B2CF9AE}" pid="4" name="LastSaved">
    <vt:filetime>2024-11-25T00:00:00Z</vt:filetime>
  </property>
</Properties>
</file>