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73" r:id="rId11"/>
    <p:sldId id="274" r:id="rId12"/>
    <p:sldId id="275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95" d="100"/>
          <a:sy n="95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F6CB-2EA3-4458-881E-F1B086C629B9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1F71A-B430-45AA-867A-8EBFAD507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8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顯著正相關性：</a:t>
            </a:r>
          </a:p>
          <a:p>
            <a:r>
              <a:rPr lang="zh-TW" altLang="en-US" b="1" dirty="0"/>
              <a:t>電車登記數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0.97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表示電車登記數量和人口數量高度正相關，人口多的地方電車登記數量也越多。</a:t>
            </a:r>
          </a:p>
          <a:p>
            <a:r>
              <a:rPr lang="zh-TW" altLang="en-US" b="1" dirty="0"/>
              <a:t>站點小計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0.93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表示站點數量與人口數量正相關，人口多的地方設立的站點也越多。</a:t>
            </a:r>
          </a:p>
          <a:p>
            <a:r>
              <a:rPr lang="zh-TW" altLang="en-US" b="1" dirty="0"/>
              <a:t>站點小計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0.94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表示電車登記數量越多的地方，站點數量也越多。</a:t>
            </a:r>
          </a:p>
          <a:p>
            <a:r>
              <a:rPr lang="zh-TW" altLang="en-US" b="1" dirty="0"/>
              <a:t>弱負相關性：</a:t>
            </a:r>
          </a:p>
          <a:p>
            <a:r>
              <a:rPr lang="zh-TW" altLang="en-US" b="1" dirty="0"/>
              <a:t>土地面積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-0.20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表示土地面積與人口數量有輕微負相關，人口較密集的區域，土地面積相對較小。</a:t>
            </a:r>
          </a:p>
          <a:p>
            <a:r>
              <a:rPr lang="zh-TW" altLang="en-US" b="1" dirty="0"/>
              <a:t>土地面積 與 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</a:t>
            </a:r>
            <a:r>
              <a:rPr lang="zh-TW" altLang="en-US" dirty="0"/>
              <a:t>（相關係數 </a:t>
            </a:r>
            <a:r>
              <a:rPr lang="en-US" altLang="zh-TW" dirty="0"/>
              <a:t>= -0.22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表示土地面積越大，人口密度越低，這是合乎邏輯的結果。</a:t>
            </a:r>
          </a:p>
          <a:p>
            <a:r>
              <a:rPr lang="zh-TW" altLang="en-US" b="1" dirty="0"/>
              <a:t>中度正相關性：</a:t>
            </a:r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</a:t>
            </a:r>
            <a:r>
              <a:rPr lang="en-US" altLang="zh-TW" b="1" dirty="0"/>
              <a:t>2024</a:t>
            </a:r>
            <a:r>
              <a:rPr lang="zh-TW" altLang="en-US" b="1" dirty="0"/>
              <a:t>人口數</a:t>
            </a:r>
            <a:r>
              <a:rPr lang="zh-TW" altLang="en-US" dirty="0"/>
              <a:t>（相關係數 </a:t>
            </a:r>
            <a:r>
              <a:rPr lang="en-US" altLang="zh-TW" dirty="0"/>
              <a:t>= 0.63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表示人口密度和總人口數有一定的正相關性。</a:t>
            </a:r>
          </a:p>
          <a:p>
            <a:r>
              <a:rPr lang="zh-TW" altLang="en-US" b="1" dirty="0"/>
              <a:t>密度</a:t>
            </a:r>
            <a:r>
              <a:rPr lang="en-US" altLang="zh-TW" b="1" dirty="0"/>
              <a:t>/</a:t>
            </a:r>
            <a:r>
              <a:rPr lang="zh-TW" altLang="en-US" b="1" dirty="0"/>
              <a:t>平方公里 與 電車登記數</a:t>
            </a:r>
            <a:r>
              <a:rPr lang="zh-TW" altLang="en-US" dirty="0"/>
              <a:t>（相關係數 </a:t>
            </a:r>
            <a:r>
              <a:rPr lang="en-US" altLang="zh-TW" dirty="0"/>
              <a:t>= 0.62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表示人口密度越高的地方，電車登記數量也傾向於較多。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2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新增類別的表現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162</a:t>
            </a:r>
            <a:r>
              <a:rPr lang="zh-TW" altLang="en-US" dirty="0"/>
              <a:t> 個樣本被正確分類為「新增」。</a:t>
            </a:r>
          </a:p>
          <a:p>
            <a:r>
              <a:rPr lang="zh-TW" altLang="en-US" dirty="0"/>
              <a:t>僅 </a:t>
            </a:r>
            <a:r>
              <a:rPr lang="en-US" altLang="zh-TW" b="1" dirty="0"/>
              <a:t>10</a:t>
            </a:r>
            <a:r>
              <a:rPr lang="zh-TW" altLang="en-US" dirty="0"/>
              <a:t> 個樣本被誤分類為「保持不變」。</a:t>
            </a:r>
          </a:p>
          <a:p>
            <a:r>
              <a:rPr lang="zh-TW" altLang="en-US" dirty="0"/>
              <a:t>這表示模型對「新增」類別預測效果很好。</a:t>
            </a:r>
          </a:p>
          <a:p>
            <a:r>
              <a:rPr lang="zh-TW" altLang="en-US" b="1" dirty="0"/>
              <a:t>保持不變類別的表現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44</a:t>
            </a:r>
            <a:r>
              <a:rPr lang="zh-TW" altLang="en-US" dirty="0"/>
              <a:t> 個樣本被正確分類為「保持不變」。</a:t>
            </a:r>
          </a:p>
          <a:p>
            <a:r>
              <a:rPr lang="zh-TW" altLang="en-US" dirty="0"/>
              <a:t>有 </a:t>
            </a:r>
            <a:r>
              <a:rPr lang="en-US" altLang="zh-TW" b="1" dirty="0"/>
              <a:t>35</a:t>
            </a:r>
            <a:r>
              <a:rPr lang="zh-TW" altLang="en-US" dirty="0"/>
              <a:t> 個樣本被誤分類為「新增」，還有 </a:t>
            </a:r>
            <a:r>
              <a:rPr lang="en-US" altLang="zh-TW" b="1" dirty="0"/>
              <a:t>3</a:t>
            </a:r>
            <a:r>
              <a:rPr lang="zh-TW" altLang="en-US" dirty="0"/>
              <a:t> 個被分類為「減少」。</a:t>
            </a:r>
          </a:p>
          <a:p>
            <a:r>
              <a:rPr lang="zh-TW" altLang="en-US" dirty="0"/>
              <a:t>表示模型對「保持不變」類別的辨識效果較差，誤判率較高。</a:t>
            </a:r>
          </a:p>
          <a:p>
            <a:r>
              <a:rPr lang="zh-TW" altLang="en-US" b="1" dirty="0"/>
              <a:t>減少類別的表現</a:t>
            </a:r>
            <a:r>
              <a:rPr lang="zh-TW" altLang="en-US" dirty="0"/>
              <a:t>：</a:t>
            </a:r>
          </a:p>
          <a:p>
            <a:r>
              <a:rPr lang="en-US" altLang="zh-TW" b="1" dirty="0"/>
              <a:t>74</a:t>
            </a:r>
            <a:r>
              <a:rPr lang="zh-TW" altLang="en-US" dirty="0"/>
              <a:t> 個樣本被正確分類為「減少」。</a:t>
            </a:r>
          </a:p>
          <a:p>
            <a:r>
              <a:rPr lang="zh-TW" altLang="en-US" dirty="0"/>
              <a:t>但有 </a:t>
            </a:r>
            <a:r>
              <a:rPr lang="en-US" altLang="zh-TW" b="1" dirty="0"/>
              <a:t>8</a:t>
            </a:r>
            <a:r>
              <a:rPr lang="zh-TW" altLang="en-US" dirty="0"/>
              <a:t> 個被誤分類為「新增」，</a:t>
            </a:r>
            <a:r>
              <a:rPr lang="en-US" altLang="zh-TW" b="1" dirty="0"/>
              <a:t>18</a:t>
            </a:r>
            <a:r>
              <a:rPr lang="zh-TW" altLang="en-US" dirty="0"/>
              <a:t> 個被誤分類為「保持不變」。</a:t>
            </a:r>
          </a:p>
          <a:p>
            <a:r>
              <a:rPr lang="zh-TW" altLang="en-US" dirty="0"/>
              <a:t>模型對「減少」類別預測還算不錯，但有一定誤分類現象。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1F71A-B430-45AA-867A-8EBFAD5078B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021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88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232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C4969669-9B2B-4C54-BE61-E48DC9BAAB21}"/>
              </a:ext>
            </a:extLst>
          </p:cNvPr>
          <p:cNvCxnSpPr/>
          <p:nvPr userDrawn="1"/>
        </p:nvCxnSpPr>
        <p:spPr>
          <a:xfrm>
            <a:off x="1193532" y="10588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6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6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8E1FDE-DAE6-48C1-9253-ABC673793861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1BBF5-78C6-41D8-B2B9-17873B17A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goro.com/tw/findus/" TargetMode="External"/><Relationship Id="rId2" Type="http://schemas.openxmlformats.org/officeDocument/2006/relationships/hyperlink" Target="https://stat.thb.gov.tw/hb01/webMain.aspx?sys=100&amp;funid=def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gp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EE54-3A0B-463A-96AC-A9BD826BD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663"/>
            <a:ext cx="9144000" cy="60782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</a:t>
            </a:r>
            <a:r>
              <a:rPr lang="en-US" altLang="zh-TW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accent3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電動機車充電站設點規劃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36C61D-4751-4E2D-AD7E-EFAD9FDE9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355" y="5101478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文世宏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孫榕陽、賴豐文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C34372-F3D9-4074-8F64-4D690D6B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19" y="1020778"/>
            <a:ext cx="7020762" cy="401317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4D24D44-3CEE-444C-9AB6-967310984DE5}"/>
              </a:ext>
            </a:extLst>
          </p:cNvPr>
          <p:cNvCxnSpPr>
            <a:cxnSpLocks/>
          </p:cNvCxnSpPr>
          <p:nvPr/>
        </p:nvCxnSpPr>
        <p:spPr>
          <a:xfrm>
            <a:off x="1105319" y="852488"/>
            <a:ext cx="972680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3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7E30C2A-9546-422A-9765-8814855E64F7}"/>
              </a:ext>
            </a:extLst>
          </p:cNvPr>
          <p:cNvSpPr txBox="1">
            <a:spLocks/>
          </p:cNvSpPr>
          <p:nvPr/>
        </p:nvSpPr>
        <p:spPr>
          <a:xfrm>
            <a:off x="952500" y="286603"/>
            <a:ext cx="10203180" cy="342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C4CFB8-CFBF-4976-840B-94C383009C5A}"/>
              </a:ext>
            </a:extLst>
          </p:cNvPr>
          <p:cNvSpPr/>
          <p:nvPr/>
        </p:nvSpPr>
        <p:spPr>
          <a:xfrm>
            <a:off x="849630" y="1282258"/>
            <a:ext cx="524637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（準確率）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所有預測中，有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（宏平均）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是對每個類別的指標，如精確率、召回率、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分數的簡單平均，不考慮類別樣本數的比例。適合觀察模型在每個類別的平均表現，對小樣本類別和大樣本類別一視同仁。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782ACE9-24DA-4AE3-822A-7BAED55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8571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958B2E-8414-40A1-BA54-B5BDF7E231F5}"/>
              </a:ext>
            </a:extLst>
          </p:cNvPr>
          <p:cNvSpPr/>
          <p:nvPr/>
        </p:nvSpPr>
        <p:spPr>
          <a:xfrm>
            <a:off x="6054089" y="1282258"/>
            <a:ext cx="5360837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（加權平均）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含義：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是對每個類別的指標按類別樣本數的比例加權平均。適合反映模型的整體性能，考慮類別的不平衡。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8F144B9-7087-4E0B-9BBD-6587A173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EFE70-83AE-4475-9CFD-DB8B6490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熱力圖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F352A-0C34-48FA-AABE-DD17CE42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19"/>
            <a:ext cx="5286653" cy="4832755"/>
          </a:xfrm>
        </p:spPr>
        <p:txBody>
          <a:bodyPr>
            <a:normAutofit/>
          </a:bodyPr>
          <a:lstStyle/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電車登記數 和 站點小計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人口數之間具有強烈的正相關性。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這暗示了人口數量可能是影響電車設置和站點數量的重要因素。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負相關的特徵：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土地面積 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人口密度 之間呈現輕微負相關，反映了人口密集的區域往往土地面積較小。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應用價值：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16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此熱力圖可以幫助識別特徵之間的相關性，指導後續的數據分析或機器學習模型建模。例如，當建模預測電車登記數時，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人口數 和 站點小計 可以作為重要特徵。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E203D-397B-41AE-B916-BF915673D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"/>
          <a:stretch/>
        </p:blipFill>
        <p:spPr>
          <a:xfrm>
            <a:off x="6648171" y="1417320"/>
            <a:ext cx="5286654" cy="42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0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2A61-405D-4673-BE4C-A8E56985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混淆矩陣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050C65-2DAB-4172-9695-8BB91CE6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64"/>
          <a:stretch/>
        </p:blipFill>
        <p:spPr>
          <a:xfrm>
            <a:off x="7343774" y="1472690"/>
            <a:ext cx="4335781" cy="403251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7C485D7-D6FD-4C82-B128-5019B74E6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99811"/>
            <a:ext cx="6113145" cy="365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  <a:tabLst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主要優勢：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  <a:tabLst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模型對「新增」類別的預測效果最好，正確率高，誤分類很少。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  <a:tabLst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主要劣勢：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  <a:tabLst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模型對「保持不變」類別辨識較差，容易被誤判為其他類別。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  <a:tabLst/>
            </a:pPr>
            <a:r>
              <a:rPr lang="zh-TW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混淆矩陣總結：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  <a:tabLst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對角線的數值 表示預測正確的樣本數量。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  <a:tabLst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非對角線的數值表示誤分類的數量。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buSzTx/>
              <a:buFont typeface="Wingdings" panose="05000000000000000000" pitchFamily="2" charset="2"/>
              <a:buChar char="l"/>
              <a:tabLst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藍色越深表示數量越多，從圖中可以看到「新增」類別的預測正確性最好。</a:t>
            </a:r>
          </a:p>
        </p:txBody>
      </p:sp>
    </p:spTree>
    <p:extLst>
      <p:ext uri="{BB962C8B-B14F-4D97-AF65-F5344CB8AC3E}">
        <p14:creationId xmlns:p14="http://schemas.microsoft.com/office/powerpoint/2010/main" val="205396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E2F2-6DA6-47EA-B55F-F24C7ED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結論與建議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E30C2A-9546-422A-9765-8814855E64F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8FC2EF-7685-4889-8E17-11DB51285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185" y="1465050"/>
            <a:ext cx="46918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模型整體的準確率，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75%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的預測正確。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Macro Avg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每個類別的平均表現，不考慮類別樣本數，特別適合評估類別不平衡的模型。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Avg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考慮類別樣本數比例的加權平均，更能反映模型在整體資料上的真實性能。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這些指標表明模型對類別 1（需要新增站點）表現較好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而對類別 0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需要刪減站點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和 2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站點數平衡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的預測相對較弱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F1F492-A020-41A6-B872-9D11747B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50" y="1465050"/>
            <a:ext cx="5925125" cy="45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E2F2-6DA6-47EA-B55F-F24C7ED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C4187-CE33-4E7B-A292-A34F2752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交通部公路局 統計查詢網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Gogoro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官方網站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 err="1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ChatGPT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E30C2A-9546-422A-9765-8814855E64F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0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777C-600A-4468-9FA2-95E9AAE5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>
            <a:noAutofit/>
          </a:bodyPr>
          <a:lstStyle/>
          <a:p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81BAD-482D-42B6-A2F1-72515FAA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32" y="1254918"/>
            <a:ext cx="10515600" cy="43481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團隊介紹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理論架構模型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結論與建議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252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87EF4-7C5F-4285-B371-3383CA5B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829D-DF26-40BE-8520-362CECEC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600"/>
              </a:lnSpc>
              <a:buNone/>
            </a:pPr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充電站設點策略分析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分析現有充電站分布的效率與不足之處。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預測未來可能需要新增的站點位置。</a:t>
            </a:r>
          </a:p>
          <a:p>
            <a:pPr marL="0" lvl="0" indent="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提供策略建議，優化充電站設點的規劃。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A5B92B-29F0-4613-AE3A-318E1825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53" b="97353" l="5340" r="99757">
                        <a14:foregroundMark x1="41748" y1="12647" x2="94660" y2="2941"/>
                        <a14:foregroundMark x1="98058" y1="4706" x2="96845" y2="4706"/>
                        <a14:foregroundMark x1="29126" y1="33235" x2="29369" y2="30294"/>
                        <a14:foregroundMark x1="30097" y1="28824" x2="29612" y2="42353"/>
                        <a14:foregroundMark x1="10922" y1="85000" x2="24272" y2="95000"/>
                        <a14:foregroundMark x1="24272" y1="95000" x2="38107" y2="95294"/>
                        <a14:foregroundMark x1="38107" y1="95294" x2="58010" y2="94412"/>
                        <a14:foregroundMark x1="57524" y1="60882" x2="57598" y2="60690"/>
                        <a14:foregroundMark x1="51456" y1="60690" x2="51456" y2="60882"/>
                        <a14:foregroundMark x1="5340" y1="84412" x2="8010" y2="97353"/>
                        <a14:backgroundMark x1="70874" y1="49118" x2="70874" y2="49118"/>
                        <a14:backgroundMark x1="70874" y1="48235" x2="72816" y2="54412"/>
                        <a14:backgroundMark x1="74502" y1="33605" x2="75485" y2="27647"/>
                        <a14:backgroundMark x1="89806" y1="33824" x2="89320" y2="26471"/>
                        <a14:backgroundMark x1="88835" y1="34412" x2="85680" y2="29118"/>
                        <a14:backgroundMark x1="89078" y1="33824" x2="88350" y2="27353"/>
                        <a14:backgroundMark x1="88835" y1="35000" x2="87379" y2="28824"/>
                        <a14:backgroundMark x1="87728" y1="33529" x2="84709" y2="31471"/>
                        <a14:backgroundMark x1="88592" y1="34118" x2="87728" y2="33529"/>
                        <a14:backgroundMark x1="91748" y1="32647" x2="89563" y2="33235"/>
                        <a14:backgroundMark x1="97816" y1="31176" x2="99757" y2="33235"/>
                        <a14:backgroundMark x1="96117" y1="32059" x2="95874" y2="32059"/>
                        <a14:backgroundMark x1="76699" y1="31471" x2="75618" y2="34417"/>
                        <a14:backgroundMark x1="58902" y1="38963" x2="58228" y2="39598"/>
                        <a14:backgroundMark x1="61408" y1="34706" x2="61408" y2="34706"/>
                        <a14:backgroundMark x1="61408" y1="35000" x2="61408" y2="35000"/>
                        <a14:backgroundMark x1="61408" y1="35588" x2="61408" y2="35588"/>
                        <a14:backgroundMark x1="61408" y1="36176" x2="61408" y2="36176"/>
                        <a14:backgroundMark x1="46845" y1="56471" x2="67476" y2="56471"/>
                        <a14:backgroundMark x1="48786" y1="52059" x2="99029" y2="38529"/>
                        <a14:backgroundMark x1="99029" y1="38529" x2="86893" y2="36176"/>
                        <a14:backgroundMark x1="86893" y1="36176" x2="76214" y2="44118"/>
                        <a14:backgroundMark x1="76214" y1="44118" x2="63835" y2="40882"/>
                        <a14:backgroundMark x1="63835" y1="40882" x2="77427" y2="37647"/>
                        <a14:backgroundMark x1="77427" y1="37647" x2="57039" y2="42059"/>
                        <a14:backgroundMark x1="57039" y1="42059" x2="66262" y2="44118"/>
                        <a14:backgroundMark x1="76699" y1="41176" x2="64320" y2="36765"/>
                        <a14:backgroundMark x1="64320" y1="36765" x2="82282" y2="34412"/>
                        <a14:backgroundMark x1="82282" y1="34412" x2="95631" y2="36471"/>
                        <a14:backgroundMark x1="95631" y1="36471" x2="96117" y2="33235"/>
                        <a14:backgroundMark x1="85437" y1="36765" x2="64563" y2="38235"/>
                        <a14:backgroundMark x1="64563" y1="38235" x2="80583" y2="32353"/>
                        <a14:backgroundMark x1="80583" y1="32353" x2="82039" y2="33824"/>
                        <a14:backgroundMark x1="72573" y1="39706" x2="59951" y2="37059"/>
                        <a14:backgroundMark x1="59951" y1="37059" x2="63350" y2="33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1982" y="3005504"/>
            <a:ext cx="3924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A0250-3399-4BB0-B883-920496E9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專案時程進度表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F715DB-CABF-4BE6-A0BF-37933889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6729"/>
            <a:ext cx="10058400" cy="4401671"/>
          </a:xfrm>
        </p:spPr>
      </p:pic>
    </p:spTree>
    <p:extLst>
      <p:ext uri="{BB962C8B-B14F-4D97-AF65-F5344CB8AC3E}">
        <p14:creationId xmlns:p14="http://schemas.microsoft.com/office/powerpoint/2010/main" val="14781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9DB2E-8A22-46DC-A9B5-F6BF519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數據來源及分析工具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ADA2C6-C002-49E0-B82B-37F4D07D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8539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政府開放數據（環境）。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內政部戶政司開放資訊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公路局統計查詢網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第三方平台（Google Maps API）。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電動車廠商或充電站運營商的公開報告。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27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7072444-4CD7-4D0B-AFBB-F8957EB2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26931"/>
              </p:ext>
            </p:extLst>
          </p:nvPr>
        </p:nvGraphicFramePr>
        <p:xfrm>
          <a:off x="573741" y="938533"/>
          <a:ext cx="11044518" cy="498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821">
                  <a:extLst>
                    <a:ext uri="{9D8B030D-6E8A-4147-A177-3AD203B41FA5}">
                      <a16:colId xmlns:a16="http://schemas.microsoft.com/office/drawing/2014/main" val="2342964963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1081108911"/>
                    </a:ext>
                  </a:extLst>
                </a:gridCol>
                <a:gridCol w="4230222">
                  <a:extLst>
                    <a:ext uri="{9D8B030D-6E8A-4147-A177-3AD203B41FA5}">
                      <a16:colId xmlns:a16="http://schemas.microsoft.com/office/drawing/2014/main" val="1248034750"/>
                    </a:ext>
                  </a:extLst>
                </a:gridCol>
              </a:tblGrid>
              <a:tr h="608623">
                <a:tc>
                  <a:txBody>
                    <a:bodyPr/>
                    <a:lstStyle/>
                    <a:p>
                      <a:pPr algn="l" fontAlgn="t"/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分析工具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8632635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資料處理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pandas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 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 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檔案，進行資料操作與處理。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827476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訓練與測試集分割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sklearn.model_selection.train_test_split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將數據分為訓練集與測試集，</a:t>
                      </a:r>
                      <a:endParaRPr lang="en-US" altLang="zh-TW" sz="16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用於模型訓練與性能評估。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152089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模型訓練與預測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sklearn.tree.DecisionTreeClassifier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訓練決策樹模型，作為輔助視覺化工具。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108931"/>
                  </a:ext>
                </a:extLst>
              </a:tr>
              <a:tr h="75644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模型性能評估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sklearn.metrics.classification_report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提供分類模型的性能報告，包括精確率、召回率、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分數等。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480757"/>
                  </a:ext>
                </a:extLst>
              </a:tr>
              <a:tr h="68720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matplotlib.pyplot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繪製圖表，用於模型結果的視覺化。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751089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sklearn.tree.plot_tree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實現決策樹的可視化。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406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5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4EC96-40B2-4FE2-99EA-8B4D5F7F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150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資料處理流程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585570-9315-4E63-ADCD-3DE0EBD83ACB}"/>
              </a:ext>
            </a:extLst>
          </p:cNvPr>
          <p:cNvSpPr txBox="1"/>
          <p:nvPr/>
        </p:nvSpPr>
        <p:spPr>
          <a:xfrm>
            <a:off x="1097280" y="1410281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合併各年份的車輛登記資料及人口資料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蒐集並且比對充電站點的資料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將資料文字標準化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進行站點增減設的判斷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85E7AAF-9E5F-44E3-8495-B479126C60FE}"/>
              </a:ext>
            </a:extLst>
          </p:cNvPr>
          <p:cNvGrpSpPr/>
          <p:nvPr/>
        </p:nvGrpSpPr>
        <p:grpSpPr>
          <a:xfrm>
            <a:off x="3459709" y="4165830"/>
            <a:ext cx="7797884" cy="1953617"/>
            <a:chOff x="3459709" y="4165830"/>
            <a:chExt cx="7797884" cy="1953617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FB38A6F4-469F-4340-82B5-305A053E4105}"/>
                </a:ext>
              </a:extLst>
            </p:cNvPr>
            <p:cNvGrpSpPr/>
            <p:nvPr/>
          </p:nvGrpSpPr>
          <p:grpSpPr>
            <a:xfrm>
              <a:off x="3459709" y="4165830"/>
              <a:ext cx="7797884" cy="1953617"/>
              <a:chOff x="796896" y="2196352"/>
              <a:chExt cx="10207523" cy="1958789"/>
            </a:xfrm>
            <a:grpFill/>
          </p:grpSpPr>
          <p:sp>
            <p:nvSpPr>
              <p:cNvPr id="4" name="流程圖: 替代程序 3">
                <a:extLst>
                  <a:ext uri="{FF2B5EF4-FFF2-40B4-BE49-F238E27FC236}">
                    <a16:creationId xmlns:a16="http://schemas.microsoft.com/office/drawing/2014/main" id="{D494DA25-F319-4DCD-A183-13B9C158E7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896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數據攝取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流程圖: 替代程序 26">
                <a:extLst>
                  <a:ext uri="{FF2B5EF4-FFF2-40B4-BE49-F238E27FC236}">
                    <a16:creationId xmlns:a16="http://schemas.microsoft.com/office/drawing/2014/main" id="{B34D4ECC-8BB6-4677-A716-67B213F0F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7972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數據分析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流程圖: 替代程序 29">
                <a:extLst>
                  <a:ext uri="{FF2B5EF4-FFF2-40B4-BE49-F238E27FC236}">
                    <a16:creationId xmlns:a16="http://schemas.microsoft.com/office/drawing/2014/main" id="{ED7B69BA-4514-42CD-AF1D-9066A7364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9048" y="2196353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數據轉換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流程圖: 替代程序 30">
                <a:extLst>
                  <a:ext uri="{FF2B5EF4-FFF2-40B4-BE49-F238E27FC236}">
                    <a16:creationId xmlns:a16="http://schemas.microsoft.com/office/drawing/2014/main" id="{BD3688D7-E468-4E73-9CE8-0C212BF4A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0124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流程圖: 替代程序 31">
                <a:extLst>
                  <a:ext uri="{FF2B5EF4-FFF2-40B4-BE49-F238E27FC236}">
                    <a16:creationId xmlns:a16="http://schemas.microsoft.com/office/drawing/2014/main" id="{A842F1E7-6259-4FB1-BC42-FE6D0A2038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1200" y="2196352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數據切分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流程圖: 替代程序 32">
                <a:extLst>
                  <a:ext uri="{FF2B5EF4-FFF2-40B4-BE49-F238E27FC236}">
                    <a16:creationId xmlns:a16="http://schemas.microsoft.com/office/drawing/2014/main" id="{0D261B01-E037-4C1F-B656-C330CB4A65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896" y="3381486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模型訓練</a:t>
                </a:r>
              </a:p>
            </p:txBody>
          </p:sp>
          <p:sp>
            <p:nvSpPr>
              <p:cNvPr id="34" name="流程圖: 替代程序 33">
                <a:extLst>
                  <a:ext uri="{FF2B5EF4-FFF2-40B4-BE49-F238E27FC236}">
                    <a16:creationId xmlns:a16="http://schemas.microsoft.com/office/drawing/2014/main" id="{A43E6617-3AA7-4E5B-9183-F9D932C3C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7972" y="3429000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模型構建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流程圖: 替代程序 34">
                <a:extLst>
                  <a:ext uri="{FF2B5EF4-FFF2-40B4-BE49-F238E27FC236}">
                    <a16:creationId xmlns:a16="http://schemas.microsoft.com/office/drawing/2014/main" id="{E4B0E695-7B0E-406C-964A-DE6E4AE704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9048" y="3381487"/>
                <a:ext cx="1403219" cy="726141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模型驗證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B540E847-BD25-4A61-9275-1F5CEF88BFCB}"/>
                  </a:ext>
                </a:extLst>
              </p:cNvPr>
              <p:cNvCxnSpPr>
                <a:stCxn id="4" idx="3"/>
                <a:endCxn id="27" idx="1"/>
              </p:cNvCxnSpPr>
              <p:nvPr/>
            </p:nvCxnSpPr>
            <p:spPr>
              <a:xfrm>
                <a:off x="2200115" y="255942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97E7B2DD-93B0-4354-A372-9BFAC9810D24}"/>
                  </a:ext>
                </a:extLst>
              </p:cNvPr>
              <p:cNvCxnSpPr/>
              <p:nvPr/>
            </p:nvCxnSpPr>
            <p:spPr>
              <a:xfrm>
                <a:off x="2182666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5" name="直線單箭頭接點 104">
                <a:extLst>
                  <a:ext uri="{FF2B5EF4-FFF2-40B4-BE49-F238E27FC236}">
                    <a16:creationId xmlns:a16="http://schemas.microsoft.com/office/drawing/2014/main" id="{8ED6A939-5540-44DF-9312-61A0B8F6C336}"/>
                  </a:ext>
                </a:extLst>
              </p:cNvPr>
              <p:cNvCxnSpPr/>
              <p:nvPr/>
            </p:nvCxnSpPr>
            <p:spPr>
              <a:xfrm>
                <a:off x="4401191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66ABB9AD-DF21-49F6-B7F4-267F44743F1D}"/>
                  </a:ext>
                </a:extLst>
              </p:cNvPr>
              <p:cNvCxnSpPr/>
              <p:nvPr/>
            </p:nvCxnSpPr>
            <p:spPr>
              <a:xfrm>
                <a:off x="4409434" y="3792070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DAA647D5-2F4A-4965-946B-013E3C8283F9}"/>
                  </a:ext>
                </a:extLst>
              </p:cNvPr>
              <p:cNvCxnSpPr/>
              <p:nvPr/>
            </p:nvCxnSpPr>
            <p:spPr>
              <a:xfrm>
                <a:off x="6602267" y="2581833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29A2D890-A47A-4687-9C44-79A489040B4C}"/>
                  </a:ext>
                </a:extLst>
              </p:cNvPr>
              <p:cNvCxnSpPr/>
              <p:nvPr/>
            </p:nvCxnSpPr>
            <p:spPr>
              <a:xfrm>
                <a:off x="8803343" y="2586315"/>
                <a:ext cx="79785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309A22CB-B19B-4478-8A19-1A03D2AC9ACF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>
            <a:xfrm flipH="1">
              <a:off x="3995693" y="4527942"/>
              <a:ext cx="7261900" cy="819893"/>
            </a:xfrm>
            <a:prstGeom prst="bentConnector4">
              <a:avLst>
                <a:gd name="adj1" fmla="val -3148"/>
                <a:gd name="adj2" fmla="val 72083"/>
              </a:avLst>
            </a:prstGeom>
            <a:grpFill/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5308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E2F2-6DA6-47EA-B55F-F24C7EDE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58838"/>
            <a:ext cx="7564399" cy="70240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隨機森林的決策樹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E30C2A-9546-422A-9765-8814855E64F7}"/>
              </a:ext>
            </a:extLst>
          </p:cNvPr>
          <p:cNvSpPr txBox="1">
            <a:spLocks/>
          </p:cNvSpPr>
          <p:nvPr/>
        </p:nvSpPr>
        <p:spPr>
          <a:xfrm>
            <a:off x="1097280" y="2636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B257C86-0D32-4238-82DB-B90DE09D7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7940" r="10770" b="13498"/>
          <a:stretch/>
        </p:blipFill>
        <p:spPr>
          <a:xfrm>
            <a:off x="1563629" y="1340291"/>
            <a:ext cx="9064743" cy="4839445"/>
          </a:xfrm>
        </p:spPr>
      </p:pic>
    </p:spTree>
    <p:extLst>
      <p:ext uri="{BB962C8B-B14F-4D97-AF65-F5344CB8AC3E}">
        <p14:creationId xmlns:p14="http://schemas.microsoft.com/office/powerpoint/2010/main" val="200896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E2F2-6DA6-47EA-B55F-F24C7EDE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8474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5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數據分析流程說明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7E30C2A-9546-422A-9765-8814855E64F7}"/>
              </a:ext>
            </a:extLst>
          </p:cNvPr>
          <p:cNvSpPr txBox="1">
            <a:spLocks/>
          </p:cNvSpPr>
          <p:nvPr/>
        </p:nvSpPr>
        <p:spPr>
          <a:xfrm>
            <a:off x="952500" y="286603"/>
            <a:ext cx="10203180" cy="342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C4CFB8-CFBF-4976-840B-94C383009C5A}"/>
              </a:ext>
            </a:extLst>
          </p:cNvPr>
          <p:cNvSpPr/>
          <p:nvPr/>
        </p:nvSpPr>
        <p:spPr>
          <a:xfrm>
            <a:off x="1097280" y="1055078"/>
            <a:ext cx="10058400" cy="302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對應關係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減少：需要刪減站點（站點數過多，站點差距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新增：需要新增站點（站點不足，站點差距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保持不變：現有站點數與應有站點數相同（站點完全平衡，站點距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分類報告解釋，以減少的類別來舉例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精確率（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）：預測這個類別的數據中，真正正確的比例，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是正確的。</a:t>
            </a:r>
          </a:p>
          <a:p>
            <a:pPr>
              <a:lnSpc>
                <a:spcPts val="29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）：實際需要刪減站點的數據中，正確被預測的比例，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被正確預測。</a:t>
            </a:r>
          </a:p>
          <a:p>
            <a:pPr>
              <a:lnSpc>
                <a:spcPts val="29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(F1-score)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：綜合精確率與召回率的平衡指標。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7EBC7CC-7289-4B22-B4C2-2B6738F7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4196016"/>
            <a:ext cx="7837170" cy="2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9570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563</TotalTime>
  <Words>1364</Words>
  <Application>Microsoft Office PowerPoint</Application>
  <PresentationFormat>寬螢幕</PresentationFormat>
  <Paragraphs>140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專案名稱:電動機車充電站設點規劃</vt:lpstr>
      <vt:lpstr>報告大綱</vt:lpstr>
      <vt:lpstr>提案動機</vt:lpstr>
      <vt:lpstr>專案時程進度表</vt:lpstr>
      <vt:lpstr>數據來源及分析工具</vt:lpstr>
      <vt:lpstr>PowerPoint 簡報</vt:lpstr>
      <vt:lpstr>資料處理流程</vt:lpstr>
      <vt:lpstr>隨機森林的決策樹</vt:lpstr>
      <vt:lpstr>            數據分析流程說明</vt:lpstr>
      <vt:lpstr>            數據分析流程說明</vt:lpstr>
      <vt:lpstr>熱力圖</vt:lpstr>
      <vt:lpstr>混淆矩陣</vt:lpstr>
      <vt:lpstr>            結論與建議</vt:lpstr>
      <vt:lpstr>            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專案名稱:電動機車充電站設點規劃</dc:title>
  <dc:creator>user</dc:creator>
  <cp:lastModifiedBy>user</cp:lastModifiedBy>
  <cp:revision>31</cp:revision>
  <dcterms:created xsi:type="dcterms:W3CDTF">2024-12-10T03:00:02Z</dcterms:created>
  <dcterms:modified xsi:type="dcterms:W3CDTF">2024-12-17T10:08:48Z</dcterms:modified>
</cp:coreProperties>
</file>