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924132F1-4DDC-4624-84E8-C37D51C6F42E}">
          <p14:sldIdLst>
            <p14:sldId id="256"/>
            <p14:sldId id="257"/>
            <p14:sldId id="258"/>
            <p14:sldId id="260"/>
            <p14:sldId id="259"/>
            <p14:sldId id="261"/>
            <p14:sldId id="262"/>
            <p14:sldId id="263"/>
            <p14:sldId id="264"/>
            <p14:sldId id="265"/>
            <p14:sldId id="266"/>
          </p14:sldIdLst>
        </p14:section>
        <p14:section name="Seção sem Título" id="{0D3CBCCC-2008-4965-A74B-4E8E4F2CD8F1}">
          <p14:sldIdLst>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1" d="100"/>
          <a:sy n="91" d="100"/>
        </p:scale>
        <p:origin x="1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0EEFC-C0B5-4ECC-AAE4-533FAB944E3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CF4D501-FEE3-4722-813E-3D7F70C27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3FE8883-5D40-4E12-9803-362A1B7B19DD}"/>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5" name="Espaço Reservado para Rodapé 4">
            <a:extLst>
              <a:ext uri="{FF2B5EF4-FFF2-40B4-BE49-F238E27FC236}">
                <a16:creationId xmlns:a16="http://schemas.microsoft.com/office/drawing/2014/main" id="{3E34CC75-9A2A-4665-8866-C650A058923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16DBB9-DF05-4527-82FE-444B95E160D6}"/>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65813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82A55-47BD-4093-A0E5-F544DE4DC2F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D824FBD-6AA1-4C9D-8A64-AA8D1ADEF2C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6248A29-B955-4C62-B5D1-3B2A082659CC}"/>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5" name="Espaço Reservado para Rodapé 4">
            <a:extLst>
              <a:ext uri="{FF2B5EF4-FFF2-40B4-BE49-F238E27FC236}">
                <a16:creationId xmlns:a16="http://schemas.microsoft.com/office/drawing/2014/main" id="{A87D762E-AC49-468F-AFA6-1F599E4C9DD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02B872-DD67-4355-8381-D7ADE2FDB131}"/>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184879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F8D5B86-EA08-46F0-A990-682D7DB88C4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741413F-CEAE-4FED-A6F9-8A6FDD3DCF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67C7767-BE03-454D-BCD9-73A7FBADC37D}"/>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5" name="Espaço Reservado para Rodapé 4">
            <a:extLst>
              <a:ext uri="{FF2B5EF4-FFF2-40B4-BE49-F238E27FC236}">
                <a16:creationId xmlns:a16="http://schemas.microsoft.com/office/drawing/2014/main" id="{DAD8E27C-E844-41E2-8D53-C455BF1B8FE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917D00-4E50-424A-8EEF-96FCDDAB3A73}"/>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217311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54946-E809-4C0F-8CE9-E670EC72E5F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C4C5846-4ABD-45DC-804F-2A3F3BD4740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DDDE6D-0EA8-4DA0-99A5-9DFC505A9035}"/>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5" name="Espaço Reservado para Rodapé 4">
            <a:extLst>
              <a:ext uri="{FF2B5EF4-FFF2-40B4-BE49-F238E27FC236}">
                <a16:creationId xmlns:a16="http://schemas.microsoft.com/office/drawing/2014/main" id="{ACA1EFEC-F99F-4146-B121-24BF9D03D8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D2BA7A6-6F59-4C72-9362-DB19500E8907}"/>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201526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9EC37-E4DF-4F96-AC5E-41290102239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1E6045C-C987-40B9-8B45-3CA96D840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664FD4F-ABDF-44C4-92B5-991797F5A895}"/>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5" name="Espaço Reservado para Rodapé 4">
            <a:extLst>
              <a:ext uri="{FF2B5EF4-FFF2-40B4-BE49-F238E27FC236}">
                <a16:creationId xmlns:a16="http://schemas.microsoft.com/office/drawing/2014/main" id="{FE3948CA-130F-4FDC-A506-89091068F9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760282D-08F5-4895-950F-E6A0E58BEC33}"/>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386000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8327B-FA5C-4AF1-A38E-BDCC5689755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ADE5477-E59B-4A0C-951B-F5E7EDB0307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FFB6CED-9FBA-42A9-BAB5-A81EB62AD1F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A0530BA-5C4E-48A1-BC7A-E52AA3973686}"/>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6" name="Espaço Reservado para Rodapé 5">
            <a:extLst>
              <a:ext uri="{FF2B5EF4-FFF2-40B4-BE49-F238E27FC236}">
                <a16:creationId xmlns:a16="http://schemas.microsoft.com/office/drawing/2014/main" id="{1B76BBEC-0554-4B4E-B06B-CA811406CDB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E850AF0-2445-45CD-8C3C-147B8DE49A31}"/>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222667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44394-CBAA-42B4-885A-B7B503E7FD0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F4C16F9-EFD5-441C-89EE-AA3F71831C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7AFB747-FAC6-4439-965E-622A0AC0481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BF53A18-3D92-49EB-BC38-E7C636B04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178DD2F-21E3-440C-A228-BF20740839C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55506BF-5731-4951-B4F7-521449530052}"/>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8" name="Espaço Reservado para Rodapé 7">
            <a:extLst>
              <a:ext uri="{FF2B5EF4-FFF2-40B4-BE49-F238E27FC236}">
                <a16:creationId xmlns:a16="http://schemas.microsoft.com/office/drawing/2014/main" id="{596A2688-833C-4835-8424-CADC0E8CEFD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4EA9968-A5A7-46E4-85BF-98485866BC00}"/>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160226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23DC5-AC0E-4B21-A782-E837FD25557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D3A3D71-6213-4AA5-A799-806D44ECB26E}"/>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4" name="Espaço Reservado para Rodapé 3">
            <a:extLst>
              <a:ext uri="{FF2B5EF4-FFF2-40B4-BE49-F238E27FC236}">
                <a16:creationId xmlns:a16="http://schemas.microsoft.com/office/drawing/2014/main" id="{75A20A63-22E9-4A9C-B45A-477EA744E29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DF8B0AF-6788-45C6-8D8B-17E7E63E276D}"/>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374343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32A83AE-7904-48BF-9218-3BEFC2F16EA5}"/>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3" name="Espaço Reservado para Rodapé 2">
            <a:extLst>
              <a:ext uri="{FF2B5EF4-FFF2-40B4-BE49-F238E27FC236}">
                <a16:creationId xmlns:a16="http://schemas.microsoft.com/office/drawing/2014/main" id="{51E2A9E4-FBAE-460C-92C1-9204B6B1541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A8843E4-A3FC-4562-B70D-93E147D7FF29}"/>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81277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F2F83-1F9F-4D5E-826D-F47445169A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CBF6984-5BF8-4F99-B265-DE97082DF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BB07477-C684-4D0C-8963-8B56A9CC6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D08C280-E257-407C-82CF-6C0803638961}"/>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6" name="Espaço Reservado para Rodapé 5">
            <a:extLst>
              <a:ext uri="{FF2B5EF4-FFF2-40B4-BE49-F238E27FC236}">
                <a16:creationId xmlns:a16="http://schemas.microsoft.com/office/drawing/2014/main" id="{C02A65AF-DF0F-4ED3-863B-BB88C9816DD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05DFCB6-5686-4648-B518-D9D1988B6C43}"/>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314682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A2D76-F706-4BC9-A67C-FD506F14817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E39507C-4245-473B-98B7-6947AFE46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DE82B22-3955-494B-8272-0656C1614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7EE410D-E228-4CAB-93B9-4DC99D4FDD95}"/>
              </a:ext>
            </a:extLst>
          </p:cNvPr>
          <p:cNvSpPr>
            <a:spLocks noGrp="1"/>
          </p:cNvSpPr>
          <p:nvPr>
            <p:ph type="dt" sz="half" idx="10"/>
          </p:nvPr>
        </p:nvSpPr>
        <p:spPr/>
        <p:txBody>
          <a:bodyPr/>
          <a:lstStyle/>
          <a:p>
            <a:fld id="{2D76957C-7B2E-4475-9166-CF203E4B247C}" type="datetimeFigureOut">
              <a:rPr lang="pt-BR" smtClean="0"/>
              <a:t>07/02/2023</a:t>
            </a:fld>
            <a:endParaRPr lang="pt-BR"/>
          </a:p>
        </p:txBody>
      </p:sp>
      <p:sp>
        <p:nvSpPr>
          <p:cNvPr id="6" name="Espaço Reservado para Rodapé 5">
            <a:extLst>
              <a:ext uri="{FF2B5EF4-FFF2-40B4-BE49-F238E27FC236}">
                <a16:creationId xmlns:a16="http://schemas.microsoft.com/office/drawing/2014/main" id="{C6000EF1-5937-4595-BCFD-B94E1D424F9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D49B4E4-BCD3-4C60-B785-FCB9854E8623}"/>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243245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469AE7E-6A0E-408F-9E32-B8B0B8AD7A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5A4DFCA-C681-4BD2-9D37-A1F6C0455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544B8A0-45E8-4E8E-8F3F-7A5C25DA4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6957C-7B2E-4475-9166-CF203E4B247C}" type="datetimeFigureOut">
              <a:rPr lang="pt-BR" smtClean="0"/>
              <a:t>07/02/2023</a:t>
            </a:fld>
            <a:endParaRPr lang="pt-BR"/>
          </a:p>
        </p:txBody>
      </p:sp>
      <p:sp>
        <p:nvSpPr>
          <p:cNvPr id="5" name="Espaço Reservado para Rodapé 4">
            <a:extLst>
              <a:ext uri="{FF2B5EF4-FFF2-40B4-BE49-F238E27FC236}">
                <a16:creationId xmlns:a16="http://schemas.microsoft.com/office/drawing/2014/main" id="{BE0DADD2-E724-4464-9FB8-F1E05DAAB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91CBF00-D04B-4A40-89CF-B78380DEF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DC594-0B42-4FCA-8068-6F395A3D7897}" type="slidenum">
              <a:rPr lang="pt-BR" smtClean="0"/>
              <a:t>‹nº›</a:t>
            </a:fld>
            <a:endParaRPr lang="pt-BR"/>
          </a:p>
        </p:txBody>
      </p:sp>
    </p:spTree>
    <p:extLst>
      <p:ext uri="{BB962C8B-B14F-4D97-AF65-F5344CB8AC3E}">
        <p14:creationId xmlns:p14="http://schemas.microsoft.com/office/powerpoint/2010/main" val="194941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omar.pjunior@sp.senac.b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F6050-EEF8-463D-A9AC-228D0AB0C32A}"/>
              </a:ext>
            </a:extLst>
          </p:cNvPr>
          <p:cNvSpPr>
            <a:spLocks noGrp="1"/>
          </p:cNvSpPr>
          <p:nvPr>
            <p:ph type="ctrTitle"/>
          </p:nvPr>
        </p:nvSpPr>
        <p:spPr/>
        <p:txBody>
          <a:bodyPr>
            <a:normAutofit/>
          </a:bodyPr>
          <a:lstStyle/>
          <a:p>
            <a:r>
              <a:rPr lang="pt-BR" sz="3600" b="1" dirty="0"/>
              <a:t>FUNDAMENTOS DE ENGENHARIA ECONÔMICA</a:t>
            </a:r>
            <a:br>
              <a:rPr lang="pt-BR" sz="3600" b="1" dirty="0"/>
            </a:br>
            <a:endParaRPr lang="pt-BR" sz="3600" b="1" dirty="0"/>
          </a:p>
        </p:txBody>
      </p:sp>
      <p:sp>
        <p:nvSpPr>
          <p:cNvPr id="3" name="Subtítulo 2">
            <a:extLst>
              <a:ext uri="{FF2B5EF4-FFF2-40B4-BE49-F238E27FC236}">
                <a16:creationId xmlns:a16="http://schemas.microsoft.com/office/drawing/2014/main" id="{1C7FD83B-05C4-4B09-A041-34319DFF9F6D}"/>
              </a:ext>
            </a:extLst>
          </p:cNvPr>
          <p:cNvSpPr>
            <a:spLocks noGrp="1"/>
          </p:cNvSpPr>
          <p:nvPr>
            <p:ph type="subTitle" idx="1"/>
          </p:nvPr>
        </p:nvSpPr>
        <p:spPr>
          <a:xfrm>
            <a:off x="1524000" y="4079875"/>
            <a:ext cx="9144000" cy="1655762"/>
          </a:xfrm>
        </p:spPr>
        <p:txBody>
          <a:bodyPr>
            <a:normAutofit fontScale="70000" lnSpcReduction="20000"/>
          </a:bodyPr>
          <a:lstStyle/>
          <a:p>
            <a:pPr algn="r"/>
            <a:endParaRPr lang="pt-BR" b="1" dirty="0"/>
          </a:p>
          <a:p>
            <a:pPr algn="r"/>
            <a:endParaRPr lang="pt-BR" b="1" dirty="0"/>
          </a:p>
          <a:p>
            <a:pPr algn="r"/>
            <a:endParaRPr lang="pt-BR" b="1" dirty="0"/>
          </a:p>
          <a:p>
            <a:pPr algn="r"/>
            <a:endParaRPr lang="pt-BR" b="1" dirty="0"/>
          </a:p>
          <a:p>
            <a:pPr algn="r"/>
            <a:r>
              <a:rPr lang="pt-BR" sz="3400" b="1" dirty="0"/>
              <a:t>Professor </a:t>
            </a:r>
            <a:r>
              <a:rPr lang="pt-BR" sz="3400" b="1" dirty="0" smtClean="0"/>
              <a:t>Omar Pontes</a:t>
            </a:r>
            <a:endParaRPr lang="pt-BR" sz="3400" b="1" dirty="0"/>
          </a:p>
        </p:txBody>
      </p:sp>
    </p:spTree>
    <p:extLst>
      <p:ext uri="{BB962C8B-B14F-4D97-AF65-F5344CB8AC3E}">
        <p14:creationId xmlns:p14="http://schemas.microsoft.com/office/powerpoint/2010/main" val="65616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275B9-7057-4C1D-966F-86D8EDD49F0D}"/>
              </a:ext>
            </a:extLst>
          </p:cNvPr>
          <p:cNvSpPr>
            <a:spLocks noGrp="1"/>
          </p:cNvSpPr>
          <p:nvPr>
            <p:ph type="title"/>
          </p:nvPr>
        </p:nvSpPr>
        <p:spPr>
          <a:xfrm>
            <a:off x="838200" y="365126"/>
            <a:ext cx="10515600" cy="695048"/>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7A6ABE72-F72A-4266-BC61-B1256C2DB90C}"/>
              </a:ext>
            </a:extLst>
          </p:cNvPr>
          <p:cNvSpPr>
            <a:spLocks noGrp="1"/>
          </p:cNvSpPr>
          <p:nvPr>
            <p:ph idx="1"/>
          </p:nvPr>
        </p:nvSpPr>
        <p:spPr>
          <a:xfrm>
            <a:off x="838200" y="1060174"/>
            <a:ext cx="10515600" cy="5116789"/>
          </a:xfrm>
        </p:spPr>
        <p:txBody>
          <a:bodyPr/>
          <a:lstStyle/>
          <a:p>
            <a:pPr algn="l"/>
            <a:endParaRPr lang="pt-BR" sz="18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por Necessidade: </a:t>
            </a:r>
          </a:p>
          <a:p>
            <a:pPr marL="0" indent="0" algn="just">
              <a:buNone/>
            </a:pPr>
            <a:endParaRPr lang="pt-BR" sz="2400" dirty="0">
              <a:solidFill>
                <a:srgbClr val="000000"/>
              </a:solidFill>
              <a:latin typeface="Calibri Light" panose="020F0302020204030204" pitchFamily="34" charset="0"/>
            </a:endParaRPr>
          </a:p>
          <a:p>
            <a:pPr marL="0" indent="0" algn="just">
              <a:buNone/>
            </a:pPr>
            <a:r>
              <a:rPr lang="pt-BR" sz="2400" b="0" i="0" u="none" strike="noStrike" baseline="0" dirty="0">
                <a:solidFill>
                  <a:srgbClr val="000000"/>
                </a:solidFill>
                <a:latin typeface="Calibri Light" panose="020F0302020204030204" pitchFamily="34" charset="0"/>
              </a:rPr>
              <a:t>	-o critério principal de decisão é a necessidade, e não apenas a rentabilidade 	do projeto de investimento; </a:t>
            </a:r>
          </a:p>
          <a:p>
            <a:pPr marL="0" indent="0" algn="just">
              <a:buNone/>
            </a:pPr>
            <a:r>
              <a:rPr lang="pt-BR" sz="2400" b="0" i="0" u="none" strike="noStrike" baseline="0" dirty="0">
                <a:solidFill>
                  <a:srgbClr val="000000"/>
                </a:solidFill>
                <a:latin typeface="Calibri Light" panose="020F0302020204030204" pitchFamily="34" charset="0"/>
              </a:rPr>
              <a:t>	-esses projetos, normalmente, produzem benefícios intangíveis, já que seus 	benefícios não são mensurados diretamente em termos monetários. </a:t>
            </a:r>
          </a:p>
          <a:p>
            <a:pPr marL="0" indent="0" algn="just">
              <a:buNone/>
            </a:pPr>
            <a:r>
              <a:rPr lang="pt-BR" sz="2400" b="0" i="0" u="none" strike="noStrike" baseline="0" dirty="0">
                <a:solidFill>
                  <a:srgbClr val="000000"/>
                </a:solidFill>
                <a:latin typeface="Calibri Light" panose="020F0302020204030204" pitchFamily="34" charset="0"/>
              </a:rPr>
              <a:t>	-alguns exemplos: instalações de ambientes de recreação para os 	empregados, construção de creches, instalação de dispositivos de segurança, 	etc.</a:t>
            </a:r>
          </a:p>
          <a:p>
            <a:pPr algn="just"/>
            <a:endParaRPr lang="pt-BR" sz="18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23521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FA7D9-BC43-4769-9993-A50D053CCF0E}"/>
              </a:ext>
            </a:extLst>
          </p:cNvPr>
          <p:cNvSpPr>
            <a:spLocks noGrp="1"/>
          </p:cNvSpPr>
          <p:nvPr>
            <p:ph type="title"/>
          </p:nvPr>
        </p:nvSpPr>
        <p:spPr>
          <a:xfrm>
            <a:off x="838200" y="365126"/>
            <a:ext cx="10515600" cy="787814"/>
          </a:xfrm>
        </p:spPr>
        <p:txBody>
          <a:bodyPr>
            <a:normAutofit/>
          </a:bodyPr>
          <a:lstStyle/>
          <a:p>
            <a:r>
              <a:rPr lang="pt-BR" sz="3200" b="1" dirty="0"/>
              <a:t>Na Prática</a:t>
            </a:r>
          </a:p>
        </p:txBody>
      </p:sp>
      <p:sp>
        <p:nvSpPr>
          <p:cNvPr id="3" name="Espaço Reservado para Conteúdo 2">
            <a:extLst>
              <a:ext uri="{FF2B5EF4-FFF2-40B4-BE49-F238E27FC236}">
                <a16:creationId xmlns:a16="http://schemas.microsoft.com/office/drawing/2014/main" id="{2D9C3EEA-2242-4B1B-9A90-9B484B81D81E}"/>
              </a:ext>
            </a:extLst>
          </p:cNvPr>
          <p:cNvSpPr>
            <a:spLocks noGrp="1"/>
          </p:cNvSpPr>
          <p:nvPr>
            <p:ph idx="1"/>
          </p:nvPr>
        </p:nvSpPr>
        <p:spPr>
          <a:xfrm>
            <a:off x="838200" y="1298714"/>
            <a:ext cx="10515600" cy="4878250"/>
          </a:xfrm>
        </p:spPr>
        <p:txBody>
          <a:bodyPr>
            <a:normAutofit/>
          </a:bodyPr>
          <a:lstStyle/>
          <a:p>
            <a:pPr marR="8400" algn="just">
              <a:buFont typeface="Wingdings" panose="05000000000000000000" pitchFamily="2" charset="2"/>
              <a:buChar char="Ø"/>
            </a:pPr>
            <a:r>
              <a:rPr lang="pt-BR" sz="2400" b="0" i="0" u="none" strike="noStrike" baseline="0" dirty="0">
                <a:solidFill>
                  <a:srgbClr val="000000"/>
                </a:solidFill>
              </a:rPr>
              <a:t>Uma peça de vestuário pode ser fabricada com o custo unitário de R$ 1,00 de material e de R$ 0,50 de mão-de-obra direta, exigindo um investimento de R$ 500.000,00 em maquinaria. A empresa recebeu um pedido de 3 milhões de peças. Quando faltava 50% da execução do pedido, identificou-se a possibilidade de introduzir novo processo de fabricação que reduz os custos unitários para R$ 0,94 de material e R$ 0,45 de mão-de-obra direta, mas isso exigiria um investimento adicional de R$ 100.00. Os outros custos são 1,5 vezes o custo com a mão-de-obra direta. </a:t>
            </a:r>
          </a:p>
          <a:p>
            <a:pPr marR="8400" algn="just"/>
            <a:r>
              <a:rPr lang="pt-BR" sz="2400" b="0" i="0" u="none" strike="noStrike" baseline="0" dirty="0">
                <a:solidFill>
                  <a:srgbClr val="000000"/>
                </a:solidFill>
              </a:rPr>
              <a:t>A Solução com base no Enfoque de Solução de Problemas tem as seguintes etapas: </a:t>
            </a:r>
          </a:p>
          <a:p>
            <a:pPr algn="just"/>
            <a:r>
              <a:rPr lang="pt-BR" sz="2400" b="1" i="0" u="none" strike="noStrike" baseline="0" dirty="0">
                <a:solidFill>
                  <a:srgbClr val="000000"/>
                </a:solidFill>
              </a:rPr>
              <a:t>Etapa 1</a:t>
            </a:r>
            <a:r>
              <a:rPr lang="pt-BR" sz="2400" b="0" i="0" u="none" strike="noStrike" baseline="0" dirty="0">
                <a:solidFill>
                  <a:srgbClr val="000000"/>
                </a:solidFill>
              </a:rPr>
              <a:t>: identificação do problema: reduzir custos e aumentar benefícios. </a:t>
            </a:r>
          </a:p>
          <a:p>
            <a:pPr algn="just"/>
            <a:r>
              <a:rPr lang="pt-BR" sz="2400" b="1" i="0" u="none" strike="noStrike" baseline="0" dirty="0">
                <a:solidFill>
                  <a:srgbClr val="000000"/>
                </a:solidFill>
              </a:rPr>
              <a:t>Etapa 2: </a:t>
            </a:r>
            <a:r>
              <a:rPr lang="pt-BR" sz="2400" b="0" i="0" u="none" strike="noStrike" baseline="0" dirty="0">
                <a:solidFill>
                  <a:srgbClr val="000000"/>
                </a:solidFill>
              </a:rPr>
              <a:t>alternativas: continuar com o processo em vigor ou mudar o processo de produção. </a:t>
            </a:r>
          </a:p>
          <a:p>
            <a:pPr marL="0" indent="0">
              <a:buNone/>
            </a:pPr>
            <a:endParaRPr lang="pt-BR" dirty="0"/>
          </a:p>
        </p:txBody>
      </p:sp>
    </p:spTree>
    <p:extLst>
      <p:ext uri="{BB962C8B-B14F-4D97-AF65-F5344CB8AC3E}">
        <p14:creationId xmlns:p14="http://schemas.microsoft.com/office/powerpoint/2010/main" val="243602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8B2DF-6E86-499D-A646-351E053E20E2}"/>
              </a:ext>
            </a:extLst>
          </p:cNvPr>
          <p:cNvSpPr>
            <a:spLocks noGrp="1"/>
          </p:cNvSpPr>
          <p:nvPr>
            <p:ph type="title"/>
          </p:nvPr>
        </p:nvSpPr>
        <p:spPr>
          <a:xfrm>
            <a:off x="838200" y="365126"/>
            <a:ext cx="10515600" cy="469761"/>
          </a:xfrm>
        </p:spPr>
        <p:txBody>
          <a:bodyPr>
            <a:noAutofit/>
          </a:bodyPr>
          <a:lstStyle/>
          <a:p>
            <a:r>
              <a:rPr lang="pt-BR" sz="3200" b="1" dirty="0"/>
              <a:t>Na Prática</a:t>
            </a:r>
          </a:p>
        </p:txBody>
      </p:sp>
      <p:sp>
        <p:nvSpPr>
          <p:cNvPr id="3" name="Espaço Reservado para Conteúdo 2">
            <a:extLst>
              <a:ext uri="{FF2B5EF4-FFF2-40B4-BE49-F238E27FC236}">
                <a16:creationId xmlns:a16="http://schemas.microsoft.com/office/drawing/2014/main" id="{B0D4F5D9-AC83-4452-8A3F-D72C2A5822F4}"/>
              </a:ext>
            </a:extLst>
          </p:cNvPr>
          <p:cNvSpPr>
            <a:spLocks noGrp="1"/>
          </p:cNvSpPr>
          <p:nvPr>
            <p:ph idx="1"/>
          </p:nvPr>
        </p:nvSpPr>
        <p:spPr>
          <a:xfrm>
            <a:off x="838200" y="834888"/>
            <a:ext cx="10515600" cy="5883964"/>
          </a:xfrm>
        </p:spPr>
        <p:txBody>
          <a:bodyPr>
            <a:normAutofit/>
          </a:bodyPr>
          <a:lstStyle/>
          <a:p>
            <a:pPr algn="just"/>
            <a:r>
              <a:rPr lang="pt-BR" sz="2400" b="1" i="0" u="none" strike="noStrike" baseline="0" dirty="0">
                <a:solidFill>
                  <a:srgbClr val="000000"/>
                </a:solidFill>
                <a:latin typeface="+mj-lt"/>
              </a:rPr>
              <a:t>Etapa 3</a:t>
            </a:r>
            <a:r>
              <a:rPr lang="pt-BR" sz="2400" b="0" i="0" u="none" strike="noStrike" baseline="0" dirty="0">
                <a:solidFill>
                  <a:srgbClr val="000000"/>
                </a:solidFill>
                <a:latin typeface="+mj-lt"/>
              </a:rPr>
              <a:t>: estimativa do fluxo de caixa para cada alternativa: </a:t>
            </a:r>
          </a:p>
          <a:p>
            <a:pPr marL="0" indent="0" algn="just">
              <a:buNone/>
            </a:pPr>
            <a:r>
              <a:rPr lang="pt-BR" sz="2200" b="0" i="0" u="none" strike="noStrike" baseline="0" dirty="0">
                <a:solidFill>
                  <a:srgbClr val="000000"/>
                </a:solidFill>
                <a:latin typeface="+mj-lt"/>
              </a:rPr>
              <a:t>a. alternativa A: continuar com o processo em vigor </a:t>
            </a:r>
          </a:p>
          <a:p>
            <a:pPr marL="0" marR="8400" indent="0" algn="just">
              <a:buNone/>
            </a:pPr>
            <a:r>
              <a:rPr lang="pt-BR" sz="2200" b="0" i="0" u="none" strike="noStrike" baseline="0" dirty="0">
                <a:solidFill>
                  <a:srgbClr val="000000"/>
                </a:solidFill>
                <a:latin typeface="+mj-lt"/>
              </a:rPr>
              <a:t>	Custo do Material (1.500.000 peças x R$1,00) R$ </a:t>
            </a:r>
            <a:r>
              <a:rPr lang="pt-BR" sz="2200" b="0" i="0" u="none" strike="noStrike" baseline="0" dirty="0" smtClean="0">
                <a:solidFill>
                  <a:srgbClr val="000000"/>
                </a:solidFill>
                <a:latin typeface="+mj-lt"/>
              </a:rPr>
              <a:t>1.500.000,00 </a:t>
            </a:r>
            <a:endParaRPr lang="pt-BR" sz="2200" b="0" i="0" u="none" strike="noStrike" baseline="0" dirty="0">
              <a:solidFill>
                <a:srgbClr val="000000"/>
              </a:solidFill>
              <a:latin typeface="+mj-lt"/>
            </a:endParaRPr>
          </a:p>
          <a:p>
            <a:pPr marL="0" marR="8400" indent="0" algn="just">
              <a:buNone/>
            </a:pPr>
            <a:r>
              <a:rPr lang="pt-BR" sz="2200" b="0" i="0" u="none" strike="noStrike" baseline="0" dirty="0">
                <a:solidFill>
                  <a:srgbClr val="000000"/>
                </a:solidFill>
                <a:latin typeface="+mj-lt"/>
              </a:rPr>
              <a:t>	Mão-de-obra direta (1.500.000 peças x R$ 0,50) R$ </a:t>
            </a:r>
            <a:r>
              <a:rPr lang="pt-BR" sz="2200" b="0" i="0" u="none" strike="noStrike" baseline="0" dirty="0" smtClean="0">
                <a:solidFill>
                  <a:srgbClr val="000000"/>
                </a:solidFill>
                <a:latin typeface="+mj-lt"/>
              </a:rPr>
              <a:t>750.000,00</a:t>
            </a:r>
            <a:endParaRPr lang="pt-BR" sz="2200" b="0" i="0" u="none" strike="noStrike" baseline="0" dirty="0">
              <a:solidFill>
                <a:srgbClr val="000000"/>
              </a:solidFill>
              <a:latin typeface="+mj-lt"/>
            </a:endParaRPr>
          </a:p>
          <a:p>
            <a:pPr marL="0" marR="8400" indent="0" algn="just">
              <a:buNone/>
            </a:pPr>
            <a:r>
              <a:rPr lang="pt-BR" sz="2200" b="0" i="0" u="none" strike="noStrike" baseline="0" dirty="0">
                <a:solidFill>
                  <a:srgbClr val="000000"/>
                </a:solidFill>
                <a:latin typeface="+mj-lt"/>
              </a:rPr>
              <a:t>	Outros Custos (1,50 </a:t>
            </a:r>
            <a:r>
              <a:rPr lang="pt-BR" sz="2200" b="0" i="0" u="none" strike="noStrike" baseline="0" dirty="0" smtClean="0">
                <a:solidFill>
                  <a:srgbClr val="000000"/>
                </a:solidFill>
                <a:latin typeface="+mj-lt"/>
              </a:rPr>
              <a:t>x R</a:t>
            </a:r>
            <a:r>
              <a:rPr lang="pt-BR" sz="2200" b="0" i="0" u="none" strike="noStrike" baseline="0" dirty="0">
                <a:solidFill>
                  <a:srgbClr val="000000"/>
                </a:solidFill>
                <a:latin typeface="+mj-lt"/>
              </a:rPr>
              <a:t>$ 750.000) </a:t>
            </a:r>
            <a:r>
              <a:rPr lang="pt-BR" sz="2200" b="0" i="0" u="none" strike="noStrike" baseline="0" dirty="0" smtClean="0">
                <a:solidFill>
                  <a:srgbClr val="000000"/>
                </a:solidFill>
                <a:latin typeface="+mj-lt"/>
              </a:rPr>
              <a:t>R$1.125.000,00</a:t>
            </a:r>
            <a:endParaRPr lang="pt-BR" sz="2200" b="0" i="0" u="none" strike="noStrike" baseline="0" dirty="0">
              <a:solidFill>
                <a:srgbClr val="000000"/>
              </a:solidFill>
              <a:latin typeface="+mj-lt"/>
            </a:endParaRPr>
          </a:p>
          <a:p>
            <a:pPr marL="0" marR="8400" indent="0" algn="just">
              <a:buNone/>
            </a:pPr>
            <a:r>
              <a:rPr lang="pt-BR" sz="2200" b="0" i="0" u="none" strike="noStrike" baseline="0" dirty="0">
                <a:solidFill>
                  <a:srgbClr val="000000"/>
                </a:solidFill>
                <a:latin typeface="+mj-lt"/>
              </a:rPr>
              <a:t>	Custo para as 1.500.000 peças restantes R$3. </a:t>
            </a:r>
            <a:r>
              <a:rPr lang="pt-BR" sz="2200" b="0" i="0" u="none" strike="noStrike" baseline="0" dirty="0" smtClean="0">
                <a:solidFill>
                  <a:srgbClr val="000000"/>
                </a:solidFill>
                <a:latin typeface="+mj-lt"/>
              </a:rPr>
              <a:t>375.000,00</a:t>
            </a:r>
            <a:endParaRPr lang="pt-BR" sz="2200" b="0" i="0" u="none" strike="noStrike" baseline="0" dirty="0">
              <a:solidFill>
                <a:srgbClr val="000000"/>
              </a:solidFill>
              <a:latin typeface="+mj-lt"/>
            </a:endParaRPr>
          </a:p>
          <a:p>
            <a:pPr marL="0" indent="0" algn="just">
              <a:buNone/>
            </a:pPr>
            <a:endParaRPr lang="pt-BR" sz="2200" b="0" i="0" u="none" strike="noStrike" baseline="0" dirty="0">
              <a:solidFill>
                <a:srgbClr val="000000"/>
              </a:solidFill>
              <a:latin typeface="+mj-lt"/>
            </a:endParaRPr>
          </a:p>
          <a:p>
            <a:pPr marL="0" indent="0" algn="just">
              <a:buNone/>
            </a:pPr>
            <a:r>
              <a:rPr lang="pt-BR" sz="2200" b="0" i="0" u="none" strike="noStrike" baseline="0" dirty="0">
                <a:solidFill>
                  <a:srgbClr val="000000"/>
                </a:solidFill>
                <a:latin typeface="+mj-lt"/>
              </a:rPr>
              <a:t>b. alternativa B: mudar o processo de fabricação </a:t>
            </a:r>
          </a:p>
          <a:p>
            <a:pPr marL="0" marR="8400" indent="0" algn="just">
              <a:buNone/>
            </a:pPr>
            <a:r>
              <a:rPr lang="pt-BR" sz="2200" dirty="0">
                <a:solidFill>
                  <a:srgbClr val="000000"/>
                </a:solidFill>
                <a:latin typeface="+mj-lt"/>
              </a:rPr>
              <a:t>	C</a:t>
            </a:r>
            <a:r>
              <a:rPr lang="pt-BR" sz="2200" b="0" i="0" u="none" strike="noStrike" baseline="0" dirty="0">
                <a:solidFill>
                  <a:srgbClr val="000000"/>
                </a:solidFill>
                <a:latin typeface="+mj-lt"/>
              </a:rPr>
              <a:t>usto da maquinaria adicional R$ </a:t>
            </a:r>
            <a:r>
              <a:rPr lang="pt-BR" sz="2200" b="0" i="0" u="none" strike="noStrike" baseline="0" dirty="0" smtClean="0">
                <a:solidFill>
                  <a:srgbClr val="000000"/>
                </a:solidFill>
                <a:latin typeface="+mj-lt"/>
              </a:rPr>
              <a:t>100.000,00</a:t>
            </a:r>
            <a:endParaRPr lang="pt-BR" sz="2200" b="0" i="0" u="none" strike="noStrike" baseline="0" dirty="0">
              <a:solidFill>
                <a:srgbClr val="000000"/>
              </a:solidFill>
              <a:latin typeface="+mj-lt"/>
            </a:endParaRPr>
          </a:p>
          <a:p>
            <a:pPr marL="0" marR="8400" indent="0" algn="just">
              <a:buNone/>
            </a:pPr>
            <a:r>
              <a:rPr lang="pt-BR" sz="2200" b="0" i="0" u="none" strike="noStrike" baseline="0" dirty="0">
                <a:solidFill>
                  <a:srgbClr val="000000"/>
                </a:solidFill>
                <a:latin typeface="+mj-lt"/>
              </a:rPr>
              <a:t>	Custo do Material (1.500.000 peças x R$0,94) R$ </a:t>
            </a:r>
            <a:r>
              <a:rPr lang="pt-BR" sz="2200" b="0" i="0" u="none" strike="noStrike" baseline="0" dirty="0" smtClean="0">
                <a:solidFill>
                  <a:srgbClr val="000000"/>
                </a:solidFill>
                <a:latin typeface="+mj-lt"/>
              </a:rPr>
              <a:t>1.410.000,00 </a:t>
            </a:r>
            <a:endParaRPr lang="pt-BR" sz="2200" b="0" i="0" u="none" strike="noStrike" baseline="0" dirty="0">
              <a:solidFill>
                <a:srgbClr val="000000"/>
              </a:solidFill>
              <a:latin typeface="+mj-lt"/>
            </a:endParaRPr>
          </a:p>
          <a:p>
            <a:pPr marL="0" marR="8400" indent="0" algn="just">
              <a:buNone/>
            </a:pPr>
            <a:r>
              <a:rPr lang="pt-BR" sz="2200" b="0" i="0" u="none" strike="noStrike" baseline="0" dirty="0">
                <a:solidFill>
                  <a:srgbClr val="000000"/>
                </a:solidFill>
                <a:latin typeface="+mj-lt"/>
              </a:rPr>
              <a:t>	Mão-de-obra direta (1.500.000 peças x R$ 0,45) </a:t>
            </a:r>
            <a:r>
              <a:rPr lang="pt-BR" sz="2200" b="0" i="0" u="none" strike="noStrike" baseline="0" dirty="0" smtClean="0">
                <a:solidFill>
                  <a:srgbClr val="000000"/>
                </a:solidFill>
                <a:latin typeface="+mj-lt"/>
              </a:rPr>
              <a:t>R$675.000,00 </a:t>
            </a:r>
            <a:endParaRPr lang="pt-BR" sz="2200" b="0" i="0" u="none" strike="noStrike" baseline="0" dirty="0">
              <a:solidFill>
                <a:srgbClr val="000000"/>
              </a:solidFill>
              <a:latin typeface="+mj-lt"/>
            </a:endParaRPr>
          </a:p>
          <a:p>
            <a:pPr marL="0" marR="8400" indent="0" algn="just">
              <a:buNone/>
            </a:pPr>
            <a:r>
              <a:rPr lang="pt-BR" sz="2200" b="0" i="0" u="none" strike="noStrike" baseline="0" dirty="0">
                <a:solidFill>
                  <a:srgbClr val="000000"/>
                </a:solidFill>
                <a:latin typeface="+mj-lt"/>
              </a:rPr>
              <a:t>	Outros Custos (1,50 x R$ 675.000) </a:t>
            </a:r>
            <a:r>
              <a:rPr lang="pt-BR" sz="2200" b="0" i="0" u="none" strike="noStrike" baseline="0" dirty="0" smtClean="0">
                <a:solidFill>
                  <a:srgbClr val="000000"/>
                </a:solidFill>
                <a:latin typeface="+mj-lt"/>
              </a:rPr>
              <a:t>R$1.012.500,00</a:t>
            </a:r>
            <a:endParaRPr lang="pt-BR" sz="2200" b="0" i="0" u="none" strike="noStrike" baseline="0" dirty="0">
              <a:solidFill>
                <a:srgbClr val="000000"/>
              </a:solidFill>
              <a:latin typeface="+mj-lt"/>
            </a:endParaRPr>
          </a:p>
          <a:p>
            <a:pPr marL="0" marR="8400" indent="0" algn="just">
              <a:buNone/>
            </a:pPr>
            <a:r>
              <a:rPr lang="pt-BR" sz="2200" b="0" i="0" u="none" strike="noStrike" baseline="0" dirty="0">
                <a:solidFill>
                  <a:srgbClr val="000000"/>
                </a:solidFill>
                <a:latin typeface="+mj-lt"/>
              </a:rPr>
              <a:t>	Custo para as 1.500.000 peças restantes R$ 3.197. </a:t>
            </a:r>
            <a:r>
              <a:rPr lang="pt-BR" sz="2200" b="0" i="0" u="none" strike="noStrike" baseline="0" dirty="0" smtClean="0">
                <a:solidFill>
                  <a:srgbClr val="000000"/>
                </a:solidFill>
                <a:latin typeface="+mj-lt"/>
              </a:rPr>
              <a:t>500,00</a:t>
            </a:r>
            <a:endParaRPr lang="pt-BR" sz="2200" dirty="0">
              <a:latin typeface="+mj-lt"/>
            </a:endParaRPr>
          </a:p>
        </p:txBody>
      </p:sp>
    </p:spTree>
    <p:extLst>
      <p:ext uri="{BB962C8B-B14F-4D97-AF65-F5344CB8AC3E}">
        <p14:creationId xmlns:p14="http://schemas.microsoft.com/office/powerpoint/2010/main" val="191793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E35B7-D3BE-4A22-9F09-D43BCC9FEE99}"/>
              </a:ext>
            </a:extLst>
          </p:cNvPr>
          <p:cNvSpPr>
            <a:spLocks noGrp="1"/>
          </p:cNvSpPr>
          <p:nvPr>
            <p:ph type="title"/>
          </p:nvPr>
        </p:nvSpPr>
        <p:spPr>
          <a:xfrm>
            <a:off x="838200" y="365126"/>
            <a:ext cx="10515600" cy="642040"/>
          </a:xfrm>
        </p:spPr>
        <p:txBody>
          <a:bodyPr>
            <a:normAutofit/>
          </a:bodyPr>
          <a:lstStyle/>
          <a:p>
            <a:r>
              <a:rPr lang="pt-BR" sz="3200" b="1" dirty="0"/>
              <a:t>Na Prática</a:t>
            </a:r>
          </a:p>
        </p:txBody>
      </p:sp>
      <p:sp>
        <p:nvSpPr>
          <p:cNvPr id="3" name="Espaço Reservado para Conteúdo 2">
            <a:extLst>
              <a:ext uri="{FF2B5EF4-FFF2-40B4-BE49-F238E27FC236}">
                <a16:creationId xmlns:a16="http://schemas.microsoft.com/office/drawing/2014/main" id="{F8A565AD-B3E3-4C7F-8142-56F13A3C6EE1}"/>
              </a:ext>
            </a:extLst>
          </p:cNvPr>
          <p:cNvSpPr>
            <a:spLocks noGrp="1"/>
          </p:cNvSpPr>
          <p:nvPr>
            <p:ph idx="1"/>
          </p:nvPr>
        </p:nvSpPr>
        <p:spPr>
          <a:xfrm>
            <a:off x="838200" y="1007166"/>
            <a:ext cx="10515600" cy="5169797"/>
          </a:xfrm>
        </p:spPr>
        <p:txBody>
          <a:bodyPr/>
          <a:lstStyle/>
          <a:p>
            <a:pPr marR="8400" algn="just"/>
            <a:r>
              <a:rPr lang="pt-BR" sz="2400" b="1" i="0" strike="noStrike" baseline="0" dirty="0">
                <a:solidFill>
                  <a:srgbClr val="000000"/>
                </a:solidFill>
                <a:latin typeface="+mj-lt"/>
              </a:rPr>
              <a:t>4. Etapa 4: </a:t>
            </a:r>
            <a:r>
              <a:rPr lang="pt-BR" sz="2400" b="0" i="0" strike="noStrike" baseline="0" dirty="0">
                <a:solidFill>
                  <a:srgbClr val="000000"/>
                </a:solidFill>
                <a:latin typeface="+mj-lt"/>
              </a:rPr>
              <a:t>análise das alternativas: </a:t>
            </a:r>
          </a:p>
          <a:p>
            <a:pPr marL="0" marR="8400" indent="0" algn="just">
              <a:buNone/>
            </a:pPr>
            <a:r>
              <a:rPr lang="pt-BR" sz="2400" b="0" i="0" strike="noStrike" baseline="0" dirty="0">
                <a:solidFill>
                  <a:srgbClr val="000000"/>
                </a:solidFill>
                <a:latin typeface="+mj-lt"/>
              </a:rPr>
              <a:t>A alternativa B permite à empresa uma redução de custo de R$ 117.500 e, supondo que o preço final seja mantido, a empresa terá maior lucro nas vendas que o proporcionado pela alternativa A. Outro benefício da alternativa B é aumentar o patrimônio da empresa com a aquisição de uma nova máquina. </a:t>
            </a:r>
          </a:p>
          <a:p>
            <a:pPr marL="0" marR="8400" indent="0" algn="just">
              <a:buNone/>
            </a:pPr>
            <a:endParaRPr lang="pt-BR" sz="2400" b="0" i="0" strike="noStrike" baseline="0" dirty="0">
              <a:solidFill>
                <a:srgbClr val="000000"/>
              </a:solidFill>
              <a:latin typeface="+mj-lt"/>
            </a:endParaRPr>
          </a:p>
          <a:p>
            <a:pPr marR="8400" algn="just"/>
            <a:r>
              <a:rPr lang="pt-BR" sz="2400" b="1" i="0" strike="noStrike" baseline="0" dirty="0">
                <a:solidFill>
                  <a:srgbClr val="000000"/>
                </a:solidFill>
                <a:latin typeface="+mj-lt"/>
              </a:rPr>
              <a:t>5. Etapa 5: </a:t>
            </a:r>
            <a:r>
              <a:rPr lang="pt-BR" sz="2400" b="0" i="0" strike="noStrike" baseline="0" dirty="0">
                <a:solidFill>
                  <a:srgbClr val="000000"/>
                </a:solidFill>
                <a:latin typeface="+mj-lt"/>
              </a:rPr>
              <a:t>escolha de alternativa: </a:t>
            </a:r>
          </a:p>
          <a:p>
            <a:pPr marL="0" marR="8400" indent="0" algn="just">
              <a:buNone/>
            </a:pPr>
            <a:r>
              <a:rPr lang="pt-BR" sz="2400" b="0" i="0" strike="noStrike" baseline="0" dirty="0">
                <a:solidFill>
                  <a:srgbClr val="000000"/>
                </a:solidFill>
                <a:latin typeface="+mj-lt"/>
              </a:rPr>
              <a:t>A alternativa B (mudar o processo de fabricação) é a escolhida</a:t>
            </a:r>
            <a:r>
              <a:rPr lang="pt-BR" sz="1800" b="0" i="0" u="none" strike="noStrike" baseline="0" dirty="0">
                <a:solidFill>
                  <a:srgbClr val="000000"/>
                </a:solidFill>
                <a:latin typeface="Calibri Light" panose="020F0302020204030204" pitchFamily="34" charset="0"/>
              </a:rPr>
              <a:t>.</a:t>
            </a:r>
            <a:endParaRPr lang="pt-BR" dirty="0"/>
          </a:p>
        </p:txBody>
      </p:sp>
    </p:spTree>
    <p:extLst>
      <p:ext uri="{BB962C8B-B14F-4D97-AF65-F5344CB8AC3E}">
        <p14:creationId xmlns:p14="http://schemas.microsoft.com/office/powerpoint/2010/main" val="38908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892D3-DD51-46CC-A4C8-4027B8E98AE2}"/>
              </a:ext>
            </a:extLst>
          </p:cNvPr>
          <p:cNvSpPr>
            <a:spLocks noGrp="1"/>
          </p:cNvSpPr>
          <p:nvPr>
            <p:ph type="title"/>
          </p:nvPr>
        </p:nvSpPr>
        <p:spPr>
          <a:xfrm>
            <a:off x="838200" y="365126"/>
            <a:ext cx="10515600" cy="575778"/>
          </a:xfrm>
        </p:spPr>
        <p:txBody>
          <a:bodyPr>
            <a:normAutofit/>
          </a:bodyPr>
          <a:lstStyle/>
          <a:p>
            <a:r>
              <a:rPr lang="pt-BR" sz="3200" b="1" i="0" u="none" strike="noStrike" baseline="0" dirty="0">
                <a:solidFill>
                  <a:srgbClr val="000000"/>
                </a:solidFill>
                <a:latin typeface="Calibri" panose="020F0502020204030204" pitchFamily="34" charset="0"/>
              </a:rPr>
              <a:t>Considerações finais </a:t>
            </a:r>
            <a:endParaRPr lang="pt-BR" sz="3200" dirty="0"/>
          </a:p>
        </p:txBody>
      </p:sp>
      <p:sp>
        <p:nvSpPr>
          <p:cNvPr id="3" name="Espaço Reservado para Conteúdo 2">
            <a:extLst>
              <a:ext uri="{FF2B5EF4-FFF2-40B4-BE49-F238E27FC236}">
                <a16:creationId xmlns:a16="http://schemas.microsoft.com/office/drawing/2014/main" id="{A345790F-C3F8-4426-B6D7-070E3A83B0A2}"/>
              </a:ext>
            </a:extLst>
          </p:cNvPr>
          <p:cNvSpPr>
            <a:spLocks noGrp="1"/>
          </p:cNvSpPr>
          <p:nvPr>
            <p:ph idx="1"/>
          </p:nvPr>
        </p:nvSpPr>
        <p:spPr>
          <a:xfrm>
            <a:off x="838200" y="1060174"/>
            <a:ext cx="10515600" cy="5116789"/>
          </a:xfrm>
        </p:spPr>
        <p:txBody>
          <a:bodyPr>
            <a:normAutofit/>
          </a:bodyPr>
          <a:lstStyle/>
          <a:p>
            <a:pPr marL="0" indent="0" algn="just">
              <a:buNone/>
            </a:pPr>
            <a:r>
              <a:rPr lang="pt-BR" sz="2400" b="0" i="0" u="none" strike="noStrike" baseline="0" dirty="0">
                <a:solidFill>
                  <a:srgbClr val="000000"/>
                </a:solidFill>
                <a:latin typeface="Calibri Light" panose="020F0302020204030204" pitchFamily="34" charset="0"/>
              </a:rPr>
              <a:t>Aqui tivemos os elementos necessários para realizar, com o êxito de um estudo de Engenharia Econômica, que é iniciado com a identificação do problema e é concluído com a tomada de decisão, ou seja, a escolha da alternativa que tem maior rentabilidade econômica e menos custo de investimento. Vimos também alguns tipos de projetos de investimentos que normalmente são apresentados para a decisão dos gestores e engenheiros. </a:t>
            </a:r>
            <a:endParaRPr lang="pt-BR" sz="2400" dirty="0"/>
          </a:p>
        </p:txBody>
      </p:sp>
    </p:spTree>
    <p:extLst>
      <p:ext uri="{BB962C8B-B14F-4D97-AF65-F5344CB8AC3E}">
        <p14:creationId xmlns:p14="http://schemas.microsoft.com/office/powerpoint/2010/main" val="330902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5205A6C-DB9D-4C19-84AE-93F756B1D2F7}"/>
              </a:ext>
            </a:extLst>
          </p:cNvPr>
          <p:cNvSpPr>
            <a:spLocks noGrp="1"/>
          </p:cNvSpPr>
          <p:nvPr>
            <p:ph type="ctrTitle"/>
          </p:nvPr>
        </p:nvSpPr>
        <p:spPr/>
        <p:txBody>
          <a:bodyPr>
            <a:normAutofit/>
          </a:bodyPr>
          <a:lstStyle/>
          <a:p>
            <a:r>
              <a:rPr lang="pt-BR" sz="4000" b="1" dirty="0"/>
              <a:t>OBRIGADO</a:t>
            </a:r>
            <a:br>
              <a:rPr lang="pt-BR" sz="4000" b="1" dirty="0"/>
            </a:br>
            <a:endParaRPr lang="pt-BR" sz="4000" b="1" dirty="0"/>
          </a:p>
        </p:txBody>
      </p:sp>
      <p:sp>
        <p:nvSpPr>
          <p:cNvPr id="5" name="Subtítulo 4">
            <a:extLst>
              <a:ext uri="{FF2B5EF4-FFF2-40B4-BE49-F238E27FC236}">
                <a16:creationId xmlns:a16="http://schemas.microsoft.com/office/drawing/2014/main" id="{0C8D1BDF-EB01-4392-BE33-BC30C364AB8B}"/>
              </a:ext>
            </a:extLst>
          </p:cNvPr>
          <p:cNvSpPr>
            <a:spLocks noGrp="1"/>
          </p:cNvSpPr>
          <p:nvPr>
            <p:ph type="subTitle" idx="1"/>
          </p:nvPr>
        </p:nvSpPr>
        <p:spPr/>
        <p:txBody>
          <a:bodyPr/>
          <a:lstStyle/>
          <a:p>
            <a:r>
              <a:rPr lang="pt-BR" dirty="0">
                <a:hlinkClick r:id="rId2"/>
              </a:rPr>
              <a:t>o</a:t>
            </a:r>
            <a:r>
              <a:rPr lang="pt-BR" dirty="0" smtClean="0">
                <a:hlinkClick r:id="rId2"/>
              </a:rPr>
              <a:t>mar.pjunior</a:t>
            </a:r>
            <a:r>
              <a:rPr lang="pt-BR" dirty="0" smtClean="0">
                <a:hlinkClick r:id="rId2"/>
              </a:rPr>
              <a:t>@sp.senac.br</a:t>
            </a:r>
            <a:endParaRPr lang="pt-BR" dirty="0" smtClean="0"/>
          </a:p>
          <a:p>
            <a:r>
              <a:rPr lang="pt-BR" dirty="0" smtClean="0"/>
              <a:t>Este semestre estou no </a:t>
            </a:r>
            <a:r>
              <a:rPr lang="pt-BR" dirty="0"/>
              <a:t>S</a:t>
            </a:r>
            <a:r>
              <a:rPr lang="pt-BR" dirty="0" smtClean="0"/>
              <a:t>enac 2ª, 3ª, 4ª e 6ª a partir das 17:00 horas.</a:t>
            </a:r>
            <a:endParaRPr lang="pt-BR" dirty="0"/>
          </a:p>
        </p:txBody>
      </p:sp>
    </p:spTree>
    <p:extLst>
      <p:ext uri="{BB962C8B-B14F-4D97-AF65-F5344CB8AC3E}">
        <p14:creationId xmlns:p14="http://schemas.microsoft.com/office/powerpoint/2010/main" val="199553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8F3D4-BBCF-42D8-9DDF-C7B12F7C88E4}"/>
              </a:ext>
            </a:extLst>
          </p:cNvPr>
          <p:cNvSpPr>
            <a:spLocks noGrp="1"/>
          </p:cNvSpPr>
          <p:nvPr>
            <p:ph type="title"/>
          </p:nvPr>
        </p:nvSpPr>
        <p:spPr>
          <a:xfrm>
            <a:off x="838200" y="365125"/>
            <a:ext cx="10515600" cy="661817"/>
          </a:xfrm>
        </p:spPr>
        <p:txBody>
          <a:bodyPr>
            <a:normAutofit/>
          </a:bodyPr>
          <a:lstStyle/>
          <a:p>
            <a:pPr algn="ctr"/>
            <a:r>
              <a:rPr lang="pt-BR" sz="3200" b="1" dirty="0"/>
              <a:t>TOMADA DE DECISÃO E SOLUÇÃO DE PROBLEMAS</a:t>
            </a:r>
          </a:p>
        </p:txBody>
      </p:sp>
      <p:sp>
        <p:nvSpPr>
          <p:cNvPr id="3" name="Espaço Reservado para Conteúdo 2">
            <a:extLst>
              <a:ext uri="{FF2B5EF4-FFF2-40B4-BE49-F238E27FC236}">
                <a16:creationId xmlns:a16="http://schemas.microsoft.com/office/drawing/2014/main" id="{758DB04B-4EDD-4DD3-8190-4E78348C1726}"/>
              </a:ext>
            </a:extLst>
          </p:cNvPr>
          <p:cNvSpPr>
            <a:spLocks noGrp="1"/>
          </p:cNvSpPr>
          <p:nvPr>
            <p:ph idx="1"/>
          </p:nvPr>
        </p:nvSpPr>
        <p:spPr>
          <a:xfrm>
            <a:off x="838200" y="1163807"/>
            <a:ext cx="10515600" cy="5208857"/>
          </a:xfrm>
        </p:spPr>
        <p:txBody>
          <a:bodyPr>
            <a:normAutofit lnSpcReduction="10000"/>
          </a:bodyPr>
          <a:lstStyle/>
          <a:p>
            <a:pPr marL="0" indent="0" algn="just">
              <a:buNone/>
            </a:pPr>
            <a:r>
              <a:rPr lang="pt-BR" sz="2400" b="1" i="0" u="none" strike="noStrike" baseline="0" dirty="0">
                <a:solidFill>
                  <a:srgbClr val="000000"/>
                </a:solidFill>
              </a:rPr>
              <a:t>Decisões </a:t>
            </a:r>
            <a:endParaRPr lang="pt-BR" sz="2400" b="0" i="0" u="none" strike="noStrike" baseline="0" dirty="0">
              <a:solidFill>
                <a:srgbClr val="000000"/>
              </a:solidFill>
            </a:endParaRPr>
          </a:p>
          <a:p>
            <a:pPr algn="just">
              <a:buFont typeface="Wingdings" panose="05000000000000000000" pitchFamily="2" charset="2"/>
              <a:buChar char="Ø"/>
            </a:pPr>
            <a:r>
              <a:rPr lang="pt-BR" sz="2400" b="0" i="0" u="none" strike="noStrike" baseline="0" dirty="0">
                <a:solidFill>
                  <a:srgbClr val="000000"/>
                </a:solidFill>
              </a:rPr>
              <a:t>As decisões ocorrem no presente, mas tratam as consequências de eventos futuros. Assim, os estudos de Engenharia Econômica tratam de estimativas de retorno futuro dos projetos de investimentos, considerando três variáveis essenciais, que são: fluxo de caixa, tempo de ocorrência e taxa de juros. </a:t>
            </a:r>
          </a:p>
          <a:p>
            <a:pPr marL="0" indent="0" algn="just">
              <a:buNone/>
            </a:pPr>
            <a:r>
              <a:rPr lang="pt-BR" sz="2400" dirty="0">
                <a:solidFill>
                  <a:srgbClr val="000000"/>
                </a:solidFill>
              </a:rPr>
              <a:t>IMPORTANTE:</a:t>
            </a:r>
          </a:p>
          <a:p>
            <a:pPr algn="just"/>
            <a:r>
              <a:rPr lang="pt-BR" sz="2400" b="0" i="0" u="none" strike="noStrike" baseline="0" dirty="0">
                <a:solidFill>
                  <a:srgbClr val="000000"/>
                </a:solidFill>
                <a:latin typeface="Calibri Light" panose="020F0302020204030204" pitchFamily="34" charset="0"/>
              </a:rPr>
              <a:t>Decidir é um problema de comparar alternativas e escolher uma considerada mais desejável. </a:t>
            </a:r>
          </a:p>
          <a:p>
            <a:pPr algn="just"/>
            <a:r>
              <a:rPr lang="pt-BR" sz="2400" b="0" i="0" u="none" strike="noStrike" baseline="0" dirty="0">
                <a:solidFill>
                  <a:srgbClr val="000000"/>
                </a:solidFill>
                <a:latin typeface="Calibri Light" panose="020F0302020204030204" pitchFamily="34" charset="0"/>
              </a:rPr>
              <a:t>Se não identificarmos mais de uma alternativa, não há o que decidir - é uma fatalidade. </a:t>
            </a:r>
          </a:p>
          <a:p>
            <a:pPr algn="just"/>
            <a:r>
              <a:rPr lang="pt-BR" sz="2400" b="0" i="0" u="none" strike="noStrike" baseline="0" dirty="0">
                <a:solidFill>
                  <a:srgbClr val="000000"/>
                </a:solidFill>
                <a:latin typeface="Calibri Light" panose="020F0302020204030204" pitchFamily="34" charset="0"/>
              </a:rPr>
              <a:t>As técnicas e modelos da Engenharia Econômica nos auxiliam a tomar decisões. </a:t>
            </a:r>
          </a:p>
          <a:p>
            <a:pPr algn="just"/>
            <a:r>
              <a:rPr lang="pt-BR" sz="2400" b="0" i="0" u="none" strike="noStrike" baseline="0" dirty="0">
                <a:solidFill>
                  <a:srgbClr val="000000"/>
                </a:solidFill>
                <a:latin typeface="Calibri Light" panose="020F0302020204030204" pitchFamily="34" charset="0"/>
              </a:rPr>
              <a:t>Os estudos de engenharia econômica oferecem elementos para a escolha de alternativas com base no enfoque de solução de problemas ou processo de tomada de decisão.</a:t>
            </a:r>
          </a:p>
          <a:p>
            <a:pPr marL="0" indent="0" algn="just">
              <a:buNone/>
            </a:pPr>
            <a:endParaRPr lang="pt-BR" sz="2400" dirty="0"/>
          </a:p>
        </p:txBody>
      </p:sp>
    </p:spTree>
    <p:extLst>
      <p:ext uri="{BB962C8B-B14F-4D97-AF65-F5344CB8AC3E}">
        <p14:creationId xmlns:p14="http://schemas.microsoft.com/office/powerpoint/2010/main" val="4747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1D282-E177-4DD9-A226-8AF75B231ACA}"/>
              </a:ext>
            </a:extLst>
          </p:cNvPr>
          <p:cNvSpPr>
            <a:spLocks noGrp="1"/>
          </p:cNvSpPr>
          <p:nvPr>
            <p:ph type="title" idx="4294967295"/>
          </p:nvPr>
        </p:nvSpPr>
        <p:spPr>
          <a:xfrm>
            <a:off x="928468" y="267287"/>
            <a:ext cx="9587132" cy="618978"/>
          </a:xfrm>
        </p:spPr>
        <p:txBody>
          <a:bodyPr>
            <a:normAutofit fontScale="90000"/>
          </a:bodyPr>
          <a:lstStyle/>
          <a:p>
            <a:pPr algn="ctr"/>
            <a:r>
              <a:rPr lang="pt-BR" sz="3200" b="1" i="0" u="none" strike="noStrike" baseline="0" dirty="0">
                <a:solidFill>
                  <a:srgbClr val="000000"/>
                </a:solidFill>
                <a:latin typeface="Calibri" panose="020F0502020204030204" pitchFamily="34" charset="0"/>
              </a:rPr>
              <a:t/>
            </a:r>
            <a:br>
              <a:rPr lang="pt-BR" sz="3200" b="1" i="0" u="none" strike="noStrike" baseline="0" dirty="0">
                <a:solidFill>
                  <a:srgbClr val="000000"/>
                </a:solidFill>
                <a:latin typeface="Calibri" panose="020F0502020204030204" pitchFamily="34" charset="0"/>
              </a:rPr>
            </a:br>
            <a:r>
              <a:rPr lang="pt-BR" sz="3200" b="1" i="0" u="none" strike="noStrike" baseline="0" dirty="0">
                <a:solidFill>
                  <a:srgbClr val="000000"/>
                </a:solidFill>
                <a:latin typeface="Calibri" panose="020F0502020204030204" pitchFamily="34" charset="0"/>
              </a:rPr>
              <a:t>Enfoque de Solução de Problemas </a:t>
            </a:r>
            <a:br>
              <a:rPr lang="pt-BR" sz="3200" b="1" i="0" u="none" strike="noStrike" baseline="0" dirty="0">
                <a:solidFill>
                  <a:srgbClr val="000000"/>
                </a:solidFill>
                <a:latin typeface="Calibri" panose="020F0502020204030204" pitchFamily="34" charset="0"/>
              </a:rPr>
            </a:br>
            <a:endParaRPr lang="pt-BR" sz="3200" dirty="0"/>
          </a:p>
        </p:txBody>
      </p:sp>
      <p:sp>
        <p:nvSpPr>
          <p:cNvPr id="3" name="Espaço Reservado para Conteúdo 2">
            <a:extLst>
              <a:ext uri="{FF2B5EF4-FFF2-40B4-BE49-F238E27FC236}">
                <a16:creationId xmlns:a16="http://schemas.microsoft.com/office/drawing/2014/main" id="{4FED5F25-C025-4197-BCD6-4495AAF0ED13}"/>
              </a:ext>
            </a:extLst>
          </p:cNvPr>
          <p:cNvSpPr>
            <a:spLocks noGrp="1"/>
          </p:cNvSpPr>
          <p:nvPr>
            <p:ph idx="4294967295"/>
          </p:nvPr>
        </p:nvSpPr>
        <p:spPr>
          <a:xfrm>
            <a:off x="717452" y="886265"/>
            <a:ext cx="10789920" cy="5704448"/>
          </a:xfrm>
        </p:spPr>
        <p:txBody>
          <a:bodyPr>
            <a:noAutofit/>
          </a:bodyPr>
          <a:lstStyle/>
          <a:p>
            <a:pPr marR="8400" algn="just"/>
            <a:r>
              <a:rPr lang="pt-BR" sz="2400" b="0" i="0" u="none" strike="noStrike" baseline="0" dirty="0">
                <a:solidFill>
                  <a:srgbClr val="000000"/>
                </a:solidFill>
              </a:rPr>
              <a:t>Em sua prática profissional, o engenheiro é solicitado a decidir sobre várias alternativas de projetos. O critério normalmente utilizado na tomada de decisão é o de utilizar o dinheiro de maneira economicamente eficiente. </a:t>
            </a:r>
          </a:p>
          <a:p>
            <a:pPr marR="8400" algn="just"/>
            <a:r>
              <a:rPr lang="pt-BR" sz="2400" b="0" i="0" u="none" strike="noStrike" baseline="0" dirty="0">
                <a:solidFill>
                  <a:srgbClr val="000000"/>
                </a:solidFill>
              </a:rPr>
              <a:t>Com base nesse critério, segundo Newman e </a:t>
            </a:r>
            <a:r>
              <a:rPr lang="pt-BR" sz="2400" b="0" i="0" u="none" strike="noStrike" baseline="0" dirty="0" err="1">
                <a:solidFill>
                  <a:srgbClr val="000000"/>
                </a:solidFill>
              </a:rPr>
              <a:t>Lavelle</a:t>
            </a:r>
            <a:r>
              <a:rPr lang="pt-BR" sz="2400" b="0" i="0" u="none" strike="noStrike" baseline="0" dirty="0">
                <a:solidFill>
                  <a:srgbClr val="000000"/>
                </a:solidFill>
              </a:rPr>
              <a:t> (2000), os problemas de natureza econômica apresentados aos engenheiros podem ser classificados nas seguintes categorias: </a:t>
            </a:r>
          </a:p>
          <a:p>
            <a:pPr algn="just">
              <a:buFont typeface="Wingdings" panose="05000000000000000000" pitchFamily="2" charset="2"/>
              <a:buChar char="Ø"/>
            </a:pPr>
            <a:r>
              <a:rPr lang="pt-BR" sz="2200" b="1" i="0" u="none" strike="noStrike" baseline="0" dirty="0">
                <a:solidFill>
                  <a:srgbClr val="000000"/>
                </a:solidFill>
              </a:rPr>
              <a:t>Custos (orçamento) previamente fixado: </a:t>
            </a:r>
            <a:r>
              <a:rPr lang="pt-BR" sz="2200" b="0" i="0" u="none" strike="noStrike" baseline="0" dirty="0">
                <a:solidFill>
                  <a:srgbClr val="000000"/>
                </a:solidFill>
              </a:rPr>
              <a:t>o objetivo é utilizar os recursos eficientemente. Nesse caso, o critério adequado é maximizar os </a:t>
            </a:r>
            <a:r>
              <a:rPr lang="pt-BR" sz="2200" b="0" i="0" u="none" strike="noStrike" baseline="0" dirty="0" smtClean="0">
                <a:solidFill>
                  <a:srgbClr val="000000"/>
                </a:solidFill>
              </a:rPr>
              <a:t>benefícios </a:t>
            </a:r>
            <a:r>
              <a:rPr lang="pt-BR" sz="2200" b="0" i="0" u="none" strike="noStrike" baseline="0" dirty="0">
                <a:solidFill>
                  <a:srgbClr val="000000"/>
                </a:solidFill>
              </a:rPr>
              <a:t>ou outros rendimentos. </a:t>
            </a:r>
          </a:p>
          <a:p>
            <a:pPr marR="8400" algn="just">
              <a:buFont typeface="Wingdings" panose="05000000000000000000" pitchFamily="2" charset="2"/>
              <a:buChar char="Ø"/>
            </a:pPr>
            <a:r>
              <a:rPr lang="pt-BR" sz="2200" b="0" i="0" u="none" strike="noStrike" baseline="0" dirty="0">
                <a:solidFill>
                  <a:srgbClr val="000000"/>
                </a:solidFill>
              </a:rPr>
              <a:t>Exemplo: um engenheiro projetista dispõe de um orçamento de R$ 670.000,00 para recondicionar parte de uma refinaria de petróleo. </a:t>
            </a:r>
          </a:p>
          <a:p>
            <a:pPr algn="just">
              <a:buFont typeface="Wingdings" panose="05000000000000000000" pitchFamily="2" charset="2"/>
              <a:buChar char="Ø"/>
            </a:pPr>
            <a:r>
              <a:rPr lang="pt-BR" sz="2200" b="1" i="0" u="none" strike="noStrike" baseline="0" dirty="0">
                <a:solidFill>
                  <a:srgbClr val="000000"/>
                </a:solidFill>
              </a:rPr>
              <a:t>Benefícios fixados: </a:t>
            </a:r>
            <a:r>
              <a:rPr lang="pt-BR" sz="2200" b="0" i="0" u="none" strike="noStrike" baseline="0" dirty="0">
                <a:solidFill>
                  <a:srgbClr val="000000"/>
                </a:solidFill>
              </a:rPr>
              <a:t>há uma tarefa (objetivos ou resultados) a ser atingida. O resultado economicamente eficiente é </a:t>
            </a:r>
            <a:r>
              <a:rPr lang="pt-BR" sz="2200" b="0" i="0" u="none" strike="noStrike" baseline="0" dirty="0" smtClean="0">
                <a:solidFill>
                  <a:srgbClr val="000000"/>
                </a:solidFill>
              </a:rPr>
              <a:t>minimizar </a:t>
            </a:r>
            <a:r>
              <a:rPr lang="pt-BR" sz="2200" b="0" i="0" u="none" strike="noStrike" baseline="0" dirty="0">
                <a:solidFill>
                  <a:srgbClr val="000000"/>
                </a:solidFill>
              </a:rPr>
              <a:t>custos. </a:t>
            </a:r>
          </a:p>
          <a:p>
            <a:pPr algn="just">
              <a:buFont typeface="Wingdings" panose="05000000000000000000" pitchFamily="2" charset="2"/>
              <a:buChar char="Ø"/>
            </a:pPr>
            <a:r>
              <a:rPr lang="pt-BR" sz="2200" b="0" i="0" u="none" strike="noStrike" baseline="0" dirty="0">
                <a:solidFill>
                  <a:srgbClr val="000000"/>
                </a:solidFill>
              </a:rPr>
              <a:t>Exemplo: uma empresa tem que produzir 3 milhões de peça/ano. E pergunta ao engenheiro de produção qual a melhor decisão: continuar com o processo em vigor ou mudar o processo de fabricação? </a:t>
            </a:r>
          </a:p>
        </p:txBody>
      </p:sp>
    </p:spTree>
    <p:extLst>
      <p:ext uri="{BB962C8B-B14F-4D97-AF65-F5344CB8AC3E}">
        <p14:creationId xmlns:p14="http://schemas.microsoft.com/office/powerpoint/2010/main" val="370389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1BF519-2C4C-4413-A00C-5AF6F757B1F6}"/>
              </a:ext>
            </a:extLst>
          </p:cNvPr>
          <p:cNvSpPr>
            <a:spLocks noGrp="1"/>
          </p:cNvSpPr>
          <p:nvPr>
            <p:ph type="title"/>
          </p:nvPr>
        </p:nvSpPr>
        <p:spPr>
          <a:xfrm>
            <a:off x="838200" y="365125"/>
            <a:ext cx="10515600" cy="695049"/>
          </a:xfrm>
        </p:spPr>
        <p:txBody>
          <a:bodyPr>
            <a:normAutofit/>
          </a:bodyPr>
          <a:lstStyle/>
          <a:p>
            <a:pPr algn="ctr"/>
            <a:r>
              <a:rPr lang="pt-BR" sz="3200" b="1" i="0" u="none" strike="noStrike" baseline="0" dirty="0">
                <a:solidFill>
                  <a:srgbClr val="000000"/>
                </a:solidFill>
                <a:latin typeface="Calibri" panose="020F0502020204030204" pitchFamily="34" charset="0"/>
              </a:rPr>
              <a:t>Enfoque de Solução de Problemas</a:t>
            </a:r>
            <a:endParaRPr lang="pt-BR" sz="3200" dirty="0"/>
          </a:p>
        </p:txBody>
      </p:sp>
      <p:sp>
        <p:nvSpPr>
          <p:cNvPr id="3" name="Espaço Reservado para Conteúdo 2">
            <a:extLst>
              <a:ext uri="{FF2B5EF4-FFF2-40B4-BE49-F238E27FC236}">
                <a16:creationId xmlns:a16="http://schemas.microsoft.com/office/drawing/2014/main" id="{B727B4DE-AAA2-4B33-9EA0-96E068BC17FF}"/>
              </a:ext>
            </a:extLst>
          </p:cNvPr>
          <p:cNvSpPr>
            <a:spLocks noGrp="1"/>
          </p:cNvSpPr>
          <p:nvPr>
            <p:ph idx="1"/>
          </p:nvPr>
        </p:nvSpPr>
        <p:spPr>
          <a:xfrm>
            <a:off x="838200" y="1060174"/>
            <a:ext cx="10515600" cy="5116789"/>
          </a:xfrm>
        </p:spPr>
        <p:txBody>
          <a:bodyPr/>
          <a:lstStyle/>
          <a:p>
            <a:pPr algn="just">
              <a:buFont typeface="Wingdings" panose="05000000000000000000" pitchFamily="2" charset="2"/>
              <a:buChar char="Ø"/>
            </a:pPr>
            <a:r>
              <a:rPr lang="pt-BR" sz="2400" b="1" i="0" u="none" strike="noStrike" baseline="0" dirty="0">
                <a:solidFill>
                  <a:srgbClr val="000000"/>
                </a:solidFill>
              </a:rPr>
              <a:t>Nem custos, nem benefícios fixados: </a:t>
            </a:r>
            <a:r>
              <a:rPr lang="pt-BR" sz="2400" b="0" i="0" u="none" strike="noStrike" baseline="0" dirty="0">
                <a:solidFill>
                  <a:srgbClr val="000000"/>
                </a:solidFill>
              </a:rPr>
              <a:t>economicamente eficiente seria a maximização do lucro, isto é, quanto maior for a diferença entre benefícios e custos do investimento, mais preferível será a alternativa. </a:t>
            </a:r>
          </a:p>
          <a:p>
            <a:pPr marR="8400" algn="just">
              <a:buFont typeface="Wingdings" panose="05000000000000000000" pitchFamily="2" charset="2"/>
              <a:buChar char="Ø"/>
            </a:pPr>
            <a:r>
              <a:rPr lang="pt-BR" sz="2400" b="0" i="0" u="none" strike="noStrike" baseline="0" dirty="0">
                <a:solidFill>
                  <a:srgbClr val="000000"/>
                </a:solidFill>
              </a:rPr>
              <a:t>Exemplo: uma máquina necessita de um motor novo. </a:t>
            </a:r>
            <a:r>
              <a:rPr lang="pt-BR" sz="2400" b="0" i="0" u="none" strike="noStrike" baseline="0" dirty="0" smtClean="0">
                <a:solidFill>
                  <a:srgbClr val="000000"/>
                </a:solidFill>
              </a:rPr>
              <a:t>Existem </a:t>
            </a:r>
            <a:r>
              <a:rPr lang="pt-BR" sz="2400" b="0" i="0" u="none" strike="noStrike" baseline="0" dirty="0">
                <a:solidFill>
                  <a:srgbClr val="000000"/>
                </a:solidFill>
              </a:rPr>
              <a:t>4 tipos de motores com preços, vida útil e potência diferentes. Qual o critério de escolha? </a:t>
            </a:r>
          </a:p>
          <a:p>
            <a:pPr marL="0" indent="0" algn="just">
              <a:buNone/>
            </a:pPr>
            <a:endParaRPr lang="pt-BR" dirty="0"/>
          </a:p>
        </p:txBody>
      </p:sp>
    </p:spTree>
    <p:extLst>
      <p:ext uri="{BB962C8B-B14F-4D97-AF65-F5344CB8AC3E}">
        <p14:creationId xmlns:p14="http://schemas.microsoft.com/office/powerpoint/2010/main" val="230372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FB216B5C-A45F-4707-A5E4-E74BF1B857E0}"/>
              </a:ext>
            </a:extLst>
          </p:cNvPr>
          <p:cNvPicPr>
            <a:picLocks noChangeAspect="1"/>
          </p:cNvPicPr>
          <p:nvPr/>
        </p:nvPicPr>
        <p:blipFill>
          <a:blip r:embed="rId2"/>
          <a:stretch>
            <a:fillRect/>
          </a:stretch>
        </p:blipFill>
        <p:spPr>
          <a:xfrm>
            <a:off x="2206283" y="98475"/>
            <a:ext cx="7779434" cy="6654018"/>
          </a:xfrm>
          <a:prstGeom prst="rect">
            <a:avLst/>
          </a:prstGeom>
        </p:spPr>
      </p:pic>
    </p:spTree>
    <p:extLst>
      <p:ext uri="{BB962C8B-B14F-4D97-AF65-F5344CB8AC3E}">
        <p14:creationId xmlns:p14="http://schemas.microsoft.com/office/powerpoint/2010/main" val="79695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5ED41-AA30-4DEF-A90B-0C149407A3A5}"/>
              </a:ext>
            </a:extLst>
          </p:cNvPr>
          <p:cNvSpPr>
            <a:spLocks noGrp="1"/>
          </p:cNvSpPr>
          <p:nvPr>
            <p:ph type="title"/>
          </p:nvPr>
        </p:nvSpPr>
        <p:spPr>
          <a:xfrm>
            <a:off x="838200" y="365126"/>
            <a:ext cx="10515600" cy="615536"/>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11553E02-C052-482C-A79A-CC3496C6BAD1}"/>
              </a:ext>
            </a:extLst>
          </p:cNvPr>
          <p:cNvSpPr>
            <a:spLocks noGrp="1"/>
          </p:cNvSpPr>
          <p:nvPr>
            <p:ph idx="1"/>
          </p:nvPr>
        </p:nvSpPr>
        <p:spPr>
          <a:xfrm>
            <a:off x="838200" y="980662"/>
            <a:ext cx="10515600" cy="4916555"/>
          </a:xfrm>
        </p:spPr>
        <p:txBody>
          <a:bodyPr/>
          <a:lstStyle/>
          <a:p>
            <a:pPr algn="just"/>
            <a:r>
              <a:rPr lang="pt-BR" sz="2400" b="0" i="0" u="none" strike="noStrike" baseline="0" dirty="0">
                <a:solidFill>
                  <a:srgbClr val="000000"/>
                </a:solidFill>
                <a:latin typeface="Calibri Light" panose="020F0302020204030204" pitchFamily="34" charset="0"/>
              </a:rPr>
              <a:t>Normalmente os gestores e engenheiros devem decidir sobre os seguintes tipos de projetos de investimentos: </a:t>
            </a:r>
          </a:p>
          <a:p>
            <a:pPr marL="0" indent="0" algn="just">
              <a:buNone/>
            </a:pPr>
            <a:endParaRPr lang="pt-BR" sz="24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de expansão e de novos produtos: </a:t>
            </a:r>
          </a:p>
          <a:p>
            <a:pPr marL="0" indent="0" algn="just">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400" dirty="0">
                <a:solidFill>
                  <a:srgbClr val="000000"/>
                </a:solidFill>
                <a:latin typeface="Calibri Light" panose="020F0302020204030204" pitchFamily="34" charset="0"/>
              </a:rPr>
              <a:t>	-</a:t>
            </a:r>
            <a:r>
              <a:rPr lang="pt-BR" sz="2400" b="0" i="0" u="none" strike="noStrike" baseline="0" dirty="0">
                <a:solidFill>
                  <a:srgbClr val="000000"/>
                </a:solidFill>
                <a:latin typeface="Calibri Light" panose="020F0302020204030204" pitchFamily="34" charset="0"/>
              </a:rPr>
              <a:t>são projetos destinados a aumentar as vendas e os lucros; </a:t>
            </a:r>
          </a:p>
          <a:p>
            <a:pPr marL="0" indent="0" algn="just">
              <a:buNone/>
            </a:pPr>
            <a:r>
              <a:rPr lang="pt-BR" sz="2400" dirty="0">
                <a:solidFill>
                  <a:srgbClr val="000000"/>
                </a:solidFill>
                <a:latin typeface="Calibri Light" panose="020F0302020204030204" pitchFamily="34" charset="0"/>
              </a:rPr>
              <a:t>	-</a:t>
            </a:r>
            <a:r>
              <a:rPr lang="pt-BR" sz="2400" b="0" i="0" u="none" strike="noStrike" baseline="0" dirty="0">
                <a:solidFill>
                  <a:srgbClr val="000000"/>
                </a:solidFill>
                <a:latin typeface="Calibri Light" panose="020F0302020204030204" pitchFamily="34" charset="0"/>
              </a:rPr>
              <a:t>as decisões consideram se o fluxos de entrada de receita </a:t>
            </a:r>
            <a:r>
              <a:rPr lang="pt-BR" sz="2400" b="0" i="0" u="none" strike="noStrike" baseline="0" dirty="0" smtClean="0">
                <a:solidFill>
                  <a:srgbClr val="000000"/>
                </a:solidFill>
                <a:latin typeface="Calibri Light" panose="020F0302020204030204" pitchFamily="34" charset="0"/>
              </a:rPr>
              <a:t>esperada pela </a:t>
            </a:r>
            <a:r>
              <a:rPr lang="pt-BR" sz="2400" b="0" i="0" u="none" strike="noStrike" baseline="0" dirty="0">
                <a:solidFill>
                  <a:srgbClr val="000000"/>
                </a:solidFill>
                <a:latin typeface="Calibri Light" panose="020F0302020204030204" pitchFamily="34" charset="0"/>
              </a:rPr>
              <a:t>	venda 	do produto novo tem a magnitude suficiente para 	justificar o 	investimento .</a:t>
            </a:r>
          </a:p>
          <a:p>
            <a:pPr marL="0" indent="0" algn="just">
              <a:buNone/>
            </a:pPr>
            <a:r>
              <a:rPr lang="pt-BR" sz="2400" b="0" i="0" u="none" strike="noStrike" baseline="0" dirty="0">
                <a:solidFill>
                  <a:srgbClr val="000000"/>
                </a:solidFill>
                <a:latin typeface="Calibri Light" panose="020F0302020204030204" pitchFamily="34" charset="0"/>
              </a:rPr>
              <a:t>	-em equipamentos e outros custos necessários para elaborar e disponibilizar 	o produto no mercado; </a:t>
            </a:r>
          </a:p>
          <a:p>
            <a:endParaRPr lang="pt-BR" sz="2400" b="0" i="0" u="none" strike="noStrike" baseline="0" dirty="0">
              <a:solidFill>
                <a:srgbClr val="000000"/>
              </a:solidFill>
              <a:latin typeface="Calibri Light" panose="020F0302020204030204" pitchFamily="34" charset="0"/>
            </a:endParaRPr>
          </a:p>
          <a:p>
            <a:pPr marL="0" indent="0">
              <a:buNone/>
            </a:pPr>
            <a:endParaRPr lang="pt-BR" sz="2400" b="0" i="0" u="none" strike="noStrike" baseline="0" dirty="0">
              <a:solidFill>
                <a:srgbClr val="000000"/>
              </a:solidFill>
              <a:latin typeface="Calibri Light" panose="020F0302020204030204" pitchFamily="34" charset="0"/>
            </a:endParaRPr>
          </a:p>
          <a:p>
            <a:pPr marL="0" indent="0">
              <a:buNone/>
            </a:pPr>
            <a:endParaRPr lang="pt-BR" sz="2400" b="0" i="0" u="none" strike="noStrike" baseline="0" dirty="0">
              <a:solidFill>
                <a:srgbClr val="000000"/>
              </a:solidFill>
              <a:latin typeface="Calibri Light" panose="020F0302020204030204" pitchFamily="34" charset="0"/>
            </a:endParaRPr>
          </a:p>
          <a:p>
            <a:endParaRPr lang="pt-BR" sz="18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185889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892BAC-215D-42D1-884C-D6F74D4706F2}"/>
              </a:ext>
            </a:extLst>
          </p:cNvPr>
          <p:cNvSpPr>
            <a:spLocks noGrp="1"/>
          </p:cNvSpPr>
          <p:nvPr>
            <p:ph type="title"/>
          </p:nvPr>
        </p:nvSpPr>
        <p:spPr>
          <a:xfrm>
            <a:off x="838200" y="365126"/>
            <a:ext cx="10515600" cy="787814"/>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0A70CA15-2287-4B66-AE8F-788DD0E5A0D0}"/>
              </a:ext>
            </a:extLst>
          </p:cNvPr>
          <p:cNvSpPr>
            <a:spLocks noGrp="1"/>
          </p:cNvSpPr>
          <p:nvPr>
            <p:ph idx="1"/>
          </p:nvPr>
        </p:nvSpPr>
        <p:spPr>
          <a:xfrm>
            <a:off x="838200" y="1152941"/>
            <a:ext cx="10515600" cy="4757530"/>
          </a:xfrm>
        </p:spPr>
        <p:txBody>
          <a:bodyPr/>
          <a:lstStyle/>
          <a:p>
            <a:endParaRPr lang="pt-BR" sz="24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de Melhoria de Produtos: </a:t>
            </a:r>
          </a:p>
          <a:p>
            <a:pPr marL="0" indent="0" algn="just">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400" b="0" i="0" u="none" strike="noStrike" baseline="0" dirty="0">
                <a:solidFill>
                  <a:srgbClr val="000000"/>
                </a:solidFill>
                <a:latin typeface="Calibri Light" panose="020F0302020204030204" pitchFamily="34" charset="0"/>
              </a:rPr>
              <a:t>	-investimentos orientados para aumentar a venda de produtos existentes e 	proporcionar produtos que substituam os existentes; </a:t>
            </a:r>
          </a:p>
          <a:p>
            <a:pPr marL="0" indent="0" algn="just">
              <a:buNone/>
            </a:pPr>
            <a:r>
              <a:rPr lang="pt-BR" sz="2400" b="0" i="0" u="none" strike="noStrike" baseline="0" dirty="0">
                <a:solidFill>
                  <a:srgbClr val="000000"/>
                </a:solidFill>
                <a:latin typeface="Calibri Light" panose="020F0302020204030204" pitchFamily="34" charset="0"/>
              </a:rPr>
              <a:t>	-o propósito é manter ou melhorar a posição competitiva dos produtos 	existentes; </a:t>
            </a:r>
          </a:p>
          <a:p>
            <a:pPr marL="0" indent="0" algn="just">
              <a:buNone/>
            </a:pPr>
            <a:r>
              <a:rPr lang="pt-BR" sz="2400" b="0" i="0" u="none" strike="noStrike" baseline="0" dirty="0">
                <a:solidFill>
                  <a:srgbClr val="000000"/>
                </a:solidFill>
                <a:latin typeface="Calibri Light" panose="020F0302020204030204" pitchFamily="34" charset="0"/>
              </a:rPr>
              <a:t>	-os novos produtos diferem no que se refere ao desenho, qualidade , cor ou 	estilo e não se pretende alcançar com eles novos mercados ou clientes. </a:t>
            </a:r>
          </a:p>
          <a:p>
            <a:endParaRPr lang="pt-BR" sz="24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104794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959BA-FA50-4C83-831E-0581614609A3}"/>
              </a:ext>
            </a:extLst>
          </p:cNvPr>
          <p:cNvSpPr>
            <a:spLocks noGrp="1"/>
          </p:cNvSpPr>
          <p:nvPr>
            <p:ph type="title"/>
          </p:nvPr>
        </p:nvSpPr>
        <p:spPr>
          <a:xfrm>
            <a:off x="838200" y="365125"/>
            <a:ext cx="10515600" cy="708301"/>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CB30BF30-D0A1-4E03-A09F-645BC28D939A}"/>
              </a:ext>
            </a:extLst>
          </p:cNvPr>
          <p:cNvSpPr>
            <a:spLocks noGrp="1"/>
          </p:cNvSpPr>
          <p:nvPr>
            <p:ph idx="1"/>
          </p:nvPr>
        </p:nvSpPr>
        <p:spPr>
          <a:xfrm>
            <a:off x="838200" y="1073426"/>
            <a:ext cx="10515600" cy="5103537"/>
          </a:xfrm>
        </p:spPr>
        <p:txBody>
          <a:bodyPr/>
          <a:lstStyle/>
          <a:p>
            <a:pPr algn="l"/>
            <a:endParaRPr lang="pt-BR" sz="18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de melhoria de custos: </a:t>
            </a:r>
          </a:p>
          <a:p>
            <a:pPr algn="just"/>
            <a:endParaRPr lang="pt-BR" sz="2400" b="0" i="0" u="none" strike="noStrike" baseline="0" dirty="0">
              <a:solidFill>
                <a:srgbClr val="000000"/>
              </a:solidFill>
              <a:latin typeface="Calibri Light" panose="020F0302020204030204" pitchFamily="34" charset="0"/>
            </a:endParaRPr>
          </a:p>
          <a:p>
            <a:pPr marL="0" indent="0" algn="just">
              <a:buNone/>
            </a:pPr>
            <a:r>
              <a:rPr lang="pt-BR" sz="2400" dirty="0">
                <a:solidFill>
                  <a:srgbClr val="000000"/>
                </a:solidFill>
                <a:latin typeface="Calibri Light" panose="020F0302020204030204" pitchFamily="34" charset="0"/>
              </a:rPr>
              <a:t>	-</a:t>
            </a:r>
            <a:r>
              <a:rPr lang="pt-BR" sz="2400" b="0" i="0" u="none" strike="noStrike" baseline="0" dirty="0">
                <a:solidFill>
                  <a:srgbClr val="000000"/>
                </a:solidFill>
                <a:latin typeface="Calibri Light" panose="020F0302020204030204" pitchFamily="34" charset="0"/>
              </a:rPr>
              <a:t>reduzir custos e gastos operacionais, mantendo o volume de produção 	atual; </a:t>
            </a:r>
          </a:p>
          <a:p>
            <a:pPr marL="0" indent="0" algn="just">
              <a:buNone/>
            </a:pPr>
            <a:r>
              <a:rPr lang="pt-BR" sz="2400" dirty="0">
                <a:solidFill>
                  <a:srgbClr val="000000"/>
                </a:solidFill>
                <a:latin typeface="Calibri Light" panose="020F0302020204030204" pitchFamily="34" charset="0"/>
              </a:rPr>
              <a:t>	-</a:t>
            </a:r>
            <a:r>
              <a:rPr lang="pt-BR" sz="2400" b="0" i="0" u="none" strike="noStrike" baseline="0" dirty="0">
                <a:solidFill>
                  <a:srgbClr val="000000"/>
                </a:solidFill>
                <a:latin typeface="Calibri Light" panose="020F0302020204030204" pitchFamily="34" charset="0"/>
              </a:rPr>
              <a:t>evitar aumentos de custos previstos com o volume presente de produção; </a:t>
            </a:r>
          </a:p>
          <a:p>
            <a:pPr marL="0" indent="0" algn="just">
              <a:buNone/>
            </a:pPr>
            <a:r>
              <a:rPr lang="pt-BR" sz="2400" b="0" i="0" u="none" strike="noStrike" baseline="0" dirty="0">
                <a:solidFill>
                  <a:srgbClr val="000000"/>
                </a:solidFill>
                <a:latin typeface="Calibri Light" panose="020F0302020204030204" pitchFamily="34" charset="0"/>
              </a:rPr>
              <a:t>	-evitar futuros aumentos de custos que podem ocorrer com o aumento da 	produção atual; </a:t>
            </a:r>
          </a:p>
          <a:p>
            <a:endParaRPr lang="pt-BR" sz="24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384293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DE46D-C714-455D-8E4D-5FE4BBB679F7}"/>
              </a:ext>
            </a:extLst>
          </p:cNvPr>
          <p:cNvSpPr>
            <a:spLocks noGrp="1"/>
          </p:cNvSpPr>
          <p:nvPr>
            <p:ph type="title"/>
          </p:nvPr>
        </p:nvSpPr>
        <p:spPr>
          <a:xfrm>
            <a:off x="838200" y="365125"/>
            <a:ext cx="10515600" cy="695049"/>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A5BCC0CD-5C98-4225-914E-B78FB8D2BE5D}"/>
              </a:ext>
            </a:extLst>
          </p:cNvPr>
          <p:cNvSpPr>
            <a:spLocks noGrp="1"/>
          </p:cNvSpPr>
          <p:nvPr>
            <p:ph idx="1"/>
          </p:nvPr>
        </p:nvSpPr>
        <p:spPr>
          <a:xfrm>
            <a:off x="838200" y="1060174"/>
            <a:ext cx="10515600" cy="5116789"/>
          </a:xfrm>
        </p:spPr>
        <p:txBody>
          <a:bodyPr/>
          <a:lstStyle/>
          <a:p>
            <a:pPr algn="l"/>
            <a:endParaRPr lang="pt-BR" sz="18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de Substituição:</a:t>
            </a:r>
          </a:p>
          <a:p>
            <a:pPr marL="0" indent="0" algn="just">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400" b="0" i="0" u="none" strike="noStrike" baseline="0" dirty="0">
                <a:solidFill>
                  <a:srgbClr val="000000"/>
                </a:solidFill>
                <a:latin typeface="Calibri Light" panose="020F0302020204030204" pitchFamily="34" charset="0"/>
              </a:rPr>
              <a:t>	- projetos para substituir ativos existentes que estejam obsoletos ou 	desgastados; </a:t>
            </a:r>
          </a:p>
          <a:p>
            <a:pPr marL="0" indent="0" algn="just">
              <a:buNone/>
            </a:pPr>
            <a:r>
              <a:rPr lang="pt-BR" sz="2400" b="0" i="0" u="none" strike="noStrike" baseline="0" dirty="0">
                <a:solidFill>
                  <a:srgbClr val="000000"/>
                </a:solidFill>
                <a:latin typeface="Calibri Light" panose="020F0302020204030204" pitchFamily="34" charset="0"/>
              </a:rPr>
              <a:t>	-justificar a substituição no lugar de conserto do equipamento existente; </a:t>
            </a:r>
          </a:p>
          <a:p>
            <a:pPr marL="0" indent="0" algn="just">
              <a:buNone/>
            </a:pPr>
            <a:r>
              <a:rPr lang="pt-BR" sz="2400" b="0" i="0" u="none" strike="noStrike" baseline="0" dirty="0">
                <a:solidFill>
                  <a:srgbClr val="000000"/>
                </a:solidFill>
                <a:latin typeface="Calibri Light" panose="020F0302020204030204" pitchFamily="34" charset="0"/>
              </a:rPr>
              <a:t>	-os fluxos de caixa que são esperados de um projeto de substituição são a 	redução de custos obtidos com os novos equipamentos e a receita 	decorrente do aumento da produção derivada destes novos equipamentos. </a:t>
            </a:r>
          </a:p>
          <a:p>
            <a:endParaRPr lang="pt-BR" sz="24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136468521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1266</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Wingdings</vt:lpstr>
      <vt:lpstr>Tema do Office</vt:lpstr>
      <vt:lpstr>FUNDAMENTOS DE ENGENHARIA ECONÔMICA </vt:lpstr>
      <vt:lpstr>TOMADA DE DECISÃO E SOLUÇÃO DE PROBLEMAS</vt:lpstr>
      <vt:lpstr> Enfoque de Solução de Problemas  </vt:lpstr>
      <vt:lpstr>Enfoque de Solução de Problemas</vt:lpstr>
      <vt:lpstr>Apresentação do PowerPoint</vt:lpstr>
      <vt:lpstr>Tipos de Projetos de Investimentos Produtivos</vt:lpstr>
      <vt:lpstr>Tipos de Projetos de Investimentos Produtivos</vt:lpstr>
      <vt:lpstr>Tipos de Projetos de Investimentos Produtivos</vt:lpstr>
      <vt:lpstr>Tipos de Projetos de Investimentos Produtivos</vt:lpstr>
      <vt:lpstr>Tipos de Projetos de Investimentos Produtivos</vt:lpstr>
      <vt:lpstr>Na Prática</vt:lpstr>
      <vt:lpstr>Na Prática</vt:lpstr>
      <vt:lpstr>Na Prática</vt:lpstr>
      <vt:lpstr>Considerações finais </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ENGENHARIA ECONÔMICA</dc:title>
  <dc:creator>sergio salazar</dc:creator>
  <cp:lastModifiedBy>Omar Cesar Pontes Junior</cp:lastModifiedBy>
  <cp:revision>23</cp:revision>
  <dcterms:created xsi:type="dcterms:W3CDTF">2021-03-04T18:49:08Z</dcterms:created>
  <dcterms:modified xsi:type="dcterms:W3CDTF">2023-02-07T20:54:46Z</dcterms:modified>
</cp:coreProperties>
</file>