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64F75-1222-4200-B81C-99227758CAD7}" type="datetimeFigureOut">
              <a:rPr lang="pt-BR" smtClean="0"/>
              <a:t>27/02/2023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0407A-5DD9-4961-A869-B3BC3BAAE225}" type="slidenum">
              <a:rPr lang="pt-BR" smtClean="0"/>
              <a:t>‹nº›</a:t>
            </a:fld>
            <a:endParaRPr lang="pt-BR"/>
          </a:p>
        </p:txBody>
      </p:sp>
    </p:spTree>
    <p:extLst>
      <p:ext uri="{BB962C8B-B14F-4D97-AF65-F5344CB8AC3E}">
        <p14:creationId xmlns:p14="http://schemas.microsoft.com/office/powerpoint/2010/main" val="4144310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630407A-5DD9-4961-A869-B3BC3BAAE225}" type="slidenum">
              <a:rPr lang="pt-BR" smtClean="0"/>
              <a:t>2</a:t>
            </a:fld>
            <a:endParaRPr lang="pt-BR"/>
          </a:p>
        </p:txBody>
      </p:sp>
    </p:spTree>
    <p:extLst>
      <p:ext uri="{BB962C8B-B14F-4D97-AF65-F5344CB8AC3E}">
        <p14:creationId xmlns:p14="http://schemas.microsoft.com/office/powerpoint/2010/main" val="20679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630407A-5DD9-4961-A869-B3BC3BAAE225}" type="slidenum">
              <a:rPr lang="pt-BR" smtClean="0"/>
              <a:t>3</a:t>
            </a:fld>
            <a:endParaRPr lang="pt-BR"/>
          </a:p>
        </p:txBody>
      </p:sp>
    </p:spTree>
    <p:extLst>
      <p:ext uri="{BB962C8B-B14F-4D97-AF65-F5344CB8AC3E}">
        <p14:creationId xmlns:p14="http://schemas.microsoft.com/office/powerpoint/2010/main" val="246692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630407A-5DD9-4961-A869-B3BC3BAAE225}" type="slidenum">
              <a:rPr lang="pt-BR" smtClean="0"/>
              <a:t>5</a:t>
            </a:fld>
            <a:endParaRPr lang="pt-BR"/>
          </a:p>
        </p:txBody>
      </p:sp>
    </p:spTree>
    <p:extLst>
      <p:ext uri="{BB962C8B-B14F-4D97-AF65-F5344CB8AC3E}">
        <p14:creationId xmlns:p14="http://schemas.microsoft.com/office/powerpoint/2010/main" val="9339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630407A-5DD9-4961-A869-B3BC3BAAE225}" type="slidenum">
              <a:rPr lang="pt-BR" smtClean="0"/>
              <a:t>8</a:t>
            </a:fld>
            <a:endParaRPr lang="pt-BR"/>
          </a:p>
        </p:txBody>
      </p:sp>
    </p:spTree>
    <p:extLst>
      <p:ext uri="{BB962C8B-B14F-4D97-AF65-F5344CB8AC3E}">
        <p14:creationId xmlns:p14="http://schemas.microsoft.com/office/powerpoint/2010/main" val="348885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630407A-5DD9-4961-A869-B3BC3BAAE225}" type="slidenum">
              <a:rPr lang="pt-BR" smtClean="0"/>
              <a:t>10</a:t>
            </a:fld>
            <a:endParaRPr lang="pt-BR"/>
          </a:p>
        </p:txBody>
      </p:sp>
    </p:spTree>
    <p:extLst>
      <p:ext uri="{BB962C8B-B14F-4D97-AF65-F5344CB8AC3E}">
        <p14:creationId xmlns:p14="http://schemas.microsoft.com/office/powerpoint/2010/main" val="272682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A665D-1697-4D68-94E4-6D7AAA3CDD3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78531A7-87F2-4490-B4D4-CADB1DACD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DFDC491-AD48-44A6-AA85-35EB0777DAD9}"/>
              </a:ext>
            </a:extLst>
          </p:cNvPr>
          <p:cNvSpPr>
            <a:spLocks noGrp="1"/>
          </p:cNvSpPr>
          <p:nvPr>
            <p:ph type="dt" sz="half" idx="10"/>
          </p:nvPr>
        </p:nvSpPr>
        <p:spPr/>
        <p:txBody>
          <a:bodyPr/>
          <a:lstStyle/>
          <a:p>
            <a:fld id="{650F250D-3D9B-4F64-B313-CAAA52C6778C}" type="datetimeFigureOut">
              <a:rPr lang="pt-BR" smtClean="0"/>
              <a:t>27/02/2023</a:t>
            </a:fld>
            <a:endParaRPr lang="pt-BR"/>
          </a:p>
        </p:txBody>
      </p:sp>
      <p:sp>
        <p:nvSpPr>
          <p:cNvPr id="5" name="Espaço Reservado para Rodapé 4">
            <a:extLst>
              <a:ext uri="{FF2B5EF4-FFF2-40B4-BE49-F238E27FC236}">
                <a16:creationId xmlns:a16="http://schemas.microsoft.com/office/drawing/2014/main" id="{8379DBEB-E02F-44D3-8000-A451231E77D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90D180A-875D-4617-A6B2-82CDDB1BAD2E}"/>
              </a:ext>
            </a:extLst>
          </p:cNvPr>
          <p:cNvSpPr>
            <a:spLocks noGrp="1"/>
          </p:cNvSpPr>
          <p:nvPr>
            <p:ph type="sldNum" sz="quarter" idx="12"/>
          </p:nvPr>
        </p:nvSpPr>
        <p:spPr/>
        <p:txBody>
          <a:bodyPr/>
          <a:lstStyle/>
          <a:p>
            <a:fld id="{9472CF85-C1E2-420C-A647-B88E71BFEDCF}" type="slidenum">
              <a:rPr lang="pt-BR" smtClean="0"/>
              <a:t>‹nº›</a:t>
            </a:fld>
            <a:endParaRPr lang="pt-BR"/>
          </a:p>
        </p:txBody>
      </p:sp>
    </p:spTree>
    <p:extLst>
      <p:ext uri="{BB962C8B-B14F-4D97-AF65-F5344CB8AC3E}">
        <p14:creationId xmlns:p14="http://schemas.microsoft.com/office/powerpoint/2010/main" val="1221386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03B14-B362-4578-A4B6-502FADC0AD6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98D7FC5-18D5-4545-8AE7-8D79C283BAB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2074686-99A8-4651-A010-D1A975E87E41}"/>
              </a:ext>
            </a:extLst>
          </p:cNvPr>
          <p:cNvSpPr>
            <a:spLocks noGrp="1"/>
          </p:cNvSpPr>
          <p:nvPr>
            <p:ph type="dt" sz="half" idx="10"/>
          </p:nvPr>
        </p:nvSpPr>
        <p:spPr/>
        <p:txBody>
          <a:bodyPr/>
          <a:lstStyle/>
          <a:p>
            <a:fld id="{650F250D-3D9B-4F64-B313-CAAA52C6778C}" type="datetimeFigureOut">
              <a:rPr lang="pt-BR" smtClean="0"/>
              <a:t>27/02/2023</a:t>
            </a:fld>
            <a:endParaRPr lang="pt-BR"/>
          </a:p>
        </p:txBody>
      </p:sp>
      <p:sp>
        <p:nvSpPr>
          <p:cNvPr id="5" name="Espaço Reservado para Rodapé 4">
            <a:extLst>
              <a:ext uri="{FF2B5EF4-FFF2-40B4-BE49-F238E27FC236}">
                <a16:creationId xmlns:a16="http://schemas.microsoft.com/office/drawing/2014/main" id="{F3C798CC-23ED-4CDB-AC64-88D315DA725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CB31662-3D15-4821-9936-514CB43C97CE}"/>
              </a:ext>
            </a:extLst>
          </p:cNvPr>
          <p:cNvSpPr>
            <a:spLocks noGrp="1"/>
          </p:cNvSpPr>
          <p:nvPr>
            <p:ph type="sldNum" sz="quarter" idx="12"/>
          </p:nvPr>
        </p:nvSpPr>
        <p:spPr/>
        <p:txBody>
          <a:bodyPr/>
          <a:lstStyle/>
          <a:p>
            <a:fld id="{9472CF85-C1E2-420C-A647-B88E71BFEDCF}" type="slidenum">
              <a:rPr lang="pt-BR" smtClean="0"/>
              <a:t>‹nº›</a:t>
            </a:fld>
            <a:endParaRPr lang="pt-BR"/>
          </a:p>
        </p:txBody>
      </p:sp>
    </p:spTree>
    <p:extLst>
      <p:ext uri="{BB962C8B-B14F-4D97-AF65-F5344CB8AC3E}">
        <p14:creationId xmlns:p14="http://schemas.microsoft.com/office/powerpoint/2010/main" val="96013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1A717FD-F81C-4D4E-8688-14C54280EDB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D6EA726-2890-4A31-A878-838B883EDF8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C9CD52F-79A1-4A67-8CF9-3F664B2ACB6E}"/>
              </a:ext>
            </a:extLst>
          </p:cNvPr>
          <p:cNvSpPr>
            <a:spLocks noGrp="1"/>
          </p:cNvSpPr>
          <p:nvPr>
            <p:ph type="dt" sz="half" idx="10"/>
          </p:nvPr>
        </p:nvSpPr>
        <p:spPr/>
        <p:txBody>
          <a:bodyPr/>
          <a:lstStyle/>
          <a:p>
            <a:fld id="{650F250D-3D9B-4F64-B313-CAAA52C6778C}" type="datetimeFigureOut">
              <a:rPr lang="pt-BR" smtClean="0"/>
              <a:t>27/02/2023</a:t>
            </a:fld>
            <a:endParaRPr lang="pt-BR"/>
          </a:p>
        </p:txBody>
      </p:sp>
      <p:sp>
        <p:nvSpPr>
          <p:cNvPr id="5" name="Espaço Reservado para Rodapé 4">
            <a:extLst>
              <a:ext uri="{FF2B5EF4-FFF2-40B4-BE49-F238E27FC236}">
                <a16:creationId xmlns:a16="http://schemas.microsoft.com/office/drawing/2014/main" id="{53BE11BE-2CE4-4F3A-894B-20CDB9713E0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DC6CFF-58CB-4198-B886-DE204D62609E}"/>
              </a:ext>
            </a:extLst>
          </p:cNvPr>
          <p:cNvSpPr>
            <a:spLocks noGrp="1"/>
          </p:cNvSpPr>
          <p:nvPr>
            <p:ph type="sldNum" sz="quarter" idx="12"/>
          </p:nvPr>
        </p:nvSpPr>
        <p:spPr/>
        <p:txBody>
          <a:bodyPr/>
          <a:lstStyle/>
          <a:p>
            <a:fld id="{9472CF85-C1E2-420C-A647-B88E71BFEDCF}" type="slidenum">
              <a:rPr lang="pt-BR" smtClean="0"/>
              <a:t>‹nº›</a:t>
            </a:fld>
            <a:endParaRPr lang="pt-BR"/>
          </a:p>
        </p:txBody>
      </p:sp>
    </p:spTree>
    <p:extLst>
      <p:ext uri="{BB962C8B-B14F-4D97-AF65-F5344CB8AC3E}">
        <p14:creationId xmlns:p14="http://schemas.microsoft.com/office/powerpoint/2010/main" val="338671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AD36-4F7F-4DBA-9B9B-82D474079F4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A903F1F-64FB-47AF-B1AD-06ED3A01665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9A1D1DE-6842-4F59-8F9A-735F0AE02C75}"/>
              </a:ext>
            </a:extLst>
          </p:cNvPr>
          <p:cNvSpPr>
            <a:spLocks noGrp="1"/>
          </p:cNvSpPr>
          <p:nvPr>
            <p:ph type="dt" sz="half" idx="10"/>
          </p:nvPr>
        </p:nvSpPr>
        <p:spPr/>
        <p:txBody>
          <a:bodyPr/>
          <a:lstStyle/>
          <a:p>
            <a:fld id="{650F250D-3D9B-4F64-B313-CAAA52C6778C}" type="datetimeFigureOut">
              <a:rPr lang="pt-BR" smtClean="0"/>
              <a:t>27/02/2023</a:t>
            </a:fld>
            <a:endParaRPr lang="pt-BR"/>
          </a:p>
        </p:txBody>
      </p:sp>
      <p:sp>
        <p:nvSpPr>
          <p:cNvPr id="5" name="Espaço Reservado para Rodapé 4">
            <a:extLst>
              <a:ext uri="{FF2B5EF4-FFF2-40B4-BE49-F238E27FC236}">
                <a16:creationId xmlns:a16="http://schemas.microsoft.com/office/drawing/2014/main" id="{C03545A8-4ED3-4F57-AD6F-5087D1F53A6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1906521-9C5F-4BE1-B983-621058509F5E}"/>
              </a:ext>
            </a:extLst>
          </p:cNvPr>
          <p:cNvSpPr>
            <a:spLocks noGrp="1"/>
          </p:cNvSpPr>
          <p:nvPr>
            <p:ph type="sldNum" sz="quarter" idx="12"/>
          </p:nvPr>
        </p:nvSpPr>
        <p:spPr/>
        <p:txBody>
          <a:bodyPr/>
          <a:lstStyle/>
          <a:p>
            <a:fld id="{9472CF85-C1E2-420C-A647-B88E71BFEDCF}" type="slidenum">
              <a:rPr lang="pt-BR" smtClean="0"/>
              <a:t>‹nº›</a:t>
            </a:fld>
            <a:endParaRPr lang="pt-BR"/>
          </a:p>
        </p:txBody>
      </p:sp>
    </p:spTree>
    <p:extLst>
      <p:ext uri="{BB962C8B-B14F-4D97-AF65-F5344CB8AC3E}">
        <p14:creationId xmlns:p14="http://schemas.microsoft.com/office/powerpoint/2010/main" val="392960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A41B2-7DC1-4465-A2B9-C7711B76039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D1DF7EC-77BE-4EC6-AA90-D38D2900B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A3C5526-FBD0-4DEC-814C-4334472FC8D2}"/>
              </a:ext>
            </a:extLst>
          </p:cNvPr>
          <p:cNvSpPr>
            <a:spLocks noGrp="1"/>
          </p:cNvSpPr>
          <p:nvPr>
            <p:ph type="dt" sz="half" idx="10"/>
          </p:nvPr>
        </p:nvSpPr>
        <p:spPr/>
        <p:txBody>
          <a:bodyPr/>
          <a:lstStyle/>
          <a:p>
            <a:fld id="{650F250D-3D9B-4F64-B313-CAAA52C6778C}" type="datetimeFigureOut">
              <a:rPr lang="pt-BR" smtClean="0"/>
              <a:t>27/02/2023</a:t>
            </a:fld>
            <a:endParaRPr lang="pt-BR"/>
          </a:p>
        </p:txBody>
      </p:sp>
      <p:sp>
        <p:nvSpPr>
          <p:cNvPr id="5" name="Espaço Reservado para Rodapé 4">
            <a:extLst>
              <a:ext uri="{FF2B5EF4-FFF2-40B4-BE49-F238E27FC236}">
                <a16:creationId xmlns:a16="http://schemas.microsoft.com/office/drawing/2014/main" id="{3E543D24-EFF6-4F81-82B4-E3C3E6473F1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9A4FB4-8C94-4CFB-9ABD-FFECF8923099}"/>
              </a:ext>
            </a:extLst>
          </p:cNvPr>
          <p:cNvSpPr>
            <a:spLocks noGrp="1"/>
          </p:cNvSpPr>
          <p:nvPr>
            <p:ph type="sldNum" sz="quarter" idx="12"/>
          </p:nvPr>
        </p:nvSpPr>
        <p:spPr/>
        <p:txBody>
          <a:bodyPr/>
          <a:lstStyle/>
          <a:p>
            <a:fld id="{9472CF85-C1E2-420C-A647-B88E71BFEDCF}" type="slidenum">
              <a:rPr lang="pt-BR" smtClean="0"/>
              <a:t>‹nº›</a:t>
            </a:fld>
            <a:endParaRPr lang="pt-BR"/>
          </a:p>
        </p:txBody>
      </p:sp>
    </p:spTree>
    <p:extLst>
      <p:ext uri="{BB962C8B-B14F-4D97-AF65-F5344CB8AC3E}">
        <p14:creationId xmlns:p14="http://schemas.microsoft.com/office/powerpoint/2010/main" val="245628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4D2EA-64B3-4F7F-BA19-4FBF2E804B3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6E21A7B-D785-4C41-99E9-701D9386724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0DE7ABE-C6B2-4864-8D8B-FF813B9B2AB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788252C-A276-44A4-948C-AFA31AEF897D}"/>
              </a:ext>
            </a:extLst>
          </p:cNvPr>
          <p:cNvSpPr>
            <a:spLocks noGrp="1"/>
          </p:cNvSpPr>
          <p:nvPr>
            <p:ph type="dt" sz="half" idx="10"/>
          </p:nvPr>
        </p:nvSpPr>
        <p:spPr/>
        <p:txBody>
          <a:bodyPr/>
          <a:lstStyle/>
          <a:p>
            <a:fld id="{650F250D-3D9B-4F64-B313-CAAA52C6778C}" type="datetimeFigureOut">
              <a:rPr lang="pt-BR" smtClean="0"/>
              <a:t>27/02/2023</a:t>
            </a:fld>
            <a:endParaRPr lang="pt-BR"/>
          </a:p>
        </p:txBody>
      </p:sp>
      <p:sp>
        <p:nvSpPr>
          <p:cNvPr id="6" name="Espaço Reservado para Rodapé 5">
            <a:extLst>
              <a:ext uri="{FF2B5EF4-FFF2-40B4-BE49-F238E27FC236}">
                <a16:creationId xmlns:a16="http://schemas.microsoft.com/office/drawing/2014/main" id="{B765AE08-77F5-4836-BB28-6EF4CC60C57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5B230E8-A66E-4D8E-88FE-CC2E8EFC75F8}"/>
              </a:ext>
            </a:extLst>
          </p:cNvPr>
          <p:cNvSpPr>
            <a:spLocks noGrp="1"/>
          </p:cNvSpPr>
          <p:nvPr>
            <p:ph type="sldNum" sz="quarter" idx="12"/>
          </p:nvPr>
        </p:nvSpPr>
        <p:spPr/>
        <p:txBody>
          <a:bodyPr/>
          <a:lstStyle/>
          <a:p>
            <a:fld id="{9472CF85-C1E2-420C-A647-B88E71BFEDCF}" type="slidenum">
              <a:rPr lang="pt-BR" smtClean="0"/>
              <a:t>‹nº›</a:t>
            </a:fld>
            <a:endParaRPr lang="pt-BR"/>
          </a:p>
        </p:txBody>
      </p:sp>
    </p:spTree>
    <p:extLst>
      <p:ext uri="{BB962C8B-B14F-4D97-AF65-F5344CB8AC3E}">
        <p14:creationId xmlns:p14="http://schemas.microsoft.com/office/powerpoint/2010/main" val="24132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4C9E9-C8F3-4D1F-BAD6-8B86D20C0FE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49C7735-BF52-4AB6-A578-89CCCEF096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473A136-7019-437E-83A4-48A91A89C7A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0AD0CAB-2BFA-4563-9096-9A0F54CA2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0FE0841-8566-4F7C-837B-1C011555BF7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46B99E9-A391-4569-B285-34CCF9ED2E27}"/>
              </a:ext>
            </a:extLst>
          </p:cNvPr>
          <p:cNvSpPr>
            <a:spLocks noGrp="1"/>
          </p:cNvSpPr>
          <p:nvPr>
            <p:ph type="dt" sz="half" idx="10"/>
          </p:nvPr>
        </p:nvSpPr>
        <p:spPr/>
        <p:txBody>
          <a:bodyPr/>
          <a:lstStyle/>
          <a:p>
            <a:fld id="{650F250D-3D9B-4F64-B313-CAAA52C6778C}" type="datetimeFigureOut">
              <a:rPr lang="pt-BR" smtClean="0"/>
              <a:t>27/02/2023</a:t>
            </a:fld>
            <a:endParaRPr lang="pt-BR"/>
          </a:p>
        </p:txBody>
      </p:sp>
      <p:sp>
        <p:nvSpPr>
          <p:cNvPr id="8" name="Espaço Reservado para Rodapé 7">
            <a:extLst>
              <a:ext uri="{FF2B5EF4-FFF2-40B4-BE49-F238E27FC236}">
                <a16:creationId xmlns:a16="http://schemas.microsoft.com/office/drawing/2014/main" id="{B5E714C8-525E-4CA5-BCAF-28099AF7C52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880C8FD5-9DCA-41B1-9940-BC7EDF3DFB13}"/>
              </a:ext>
            </a:extLst>
          </p:cNvPr>
          <p:cNvSpPr>
            <a:spLocks noGrp="1"/>
          </p:cNvSpPr>
          <p:nvPr>
            <p:ph type="sldNum" sz="quarter" idx="12"/>
          </p:nvPr>
        </p:nvSpPr>
        <p:spPr/>
        <p:txBody>
          <a:bodyPr/>
          <a:lstStyle/>
          <a:p>
            <a:fld id="{9472CF85-C1E2-420C-A647-B88E71BFEDCF}" type="slidenum">
              <a:rPr lang="pt-BR" smtClean="0"/>
              <a:t>‹nº›</a:t>
            </a:fld>
            <a:endParaRPr lang="pt-BR"/>
          </a:p>
        </p:txBody>
      </p:sp>
    </p:spTree>
    <p:extLst>
      <p:ext uri="{BB962C8B-B14F-4D97-AF65-F5344CB8AC3E}">
        <p14:creationId xmlns:p14="http://schemas.microsoft.com/office/powerpoint/2010/main" val="265877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6942A-DF74-4AD1-9A46-12C687061BD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E1C76E3-FDF8-4CB1-BE28-ECC04D5F08CF}"/>
              </a:ext>
            </a:extLst>
          </p:cNvPr>
          <p:cNvSpPr>
            <a:spLocks noGrp="1"/>
          </p:cNvSpPr>
          <p:nvPr>
            <p:ph type="dt" sz="half" idx="10"/>
          </p:nvPr>
        </p:nvSpPr>
        <p:spPr/>
        <p:txBody>
          <a:bodyPr/>
          <a:lstStyle/>
          <a:p>
            <a:fld id="{650F250D-3D9B-4F64-B313-CAAA52C6778C}" type="datetimeFigureOut">
              <a:rPr lang="pt-BR" smtClean="0"/>
              <a:t>27/02/2023</a:t>
            </a:fld>
            <a:endParaRPr lang="pt-BR"/>
          </a:p>
        </p:txBody>
      </p:sp>
      <p:sp>
        <p:nvSpPr>
          <p:cNvPr id="4" name="Espaço Reservado para Rodapé 3">
            <a:extLst>
              <a:ext uri="{FF2B5EF4-FFF2-40B4-BE49-F238E27FC236}">
                <a16:creationId xmlns:a16="http://schemas.microsoft.com/office/drawing/2014/main" id="{4839D706-0422-4686-AACD-65117BFFA03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AF6D7CF-0D6B-4322-A350-AA4E82DA25BF}"/>
              </a:ext>
            </a:extLst>
          </p:cNvPr>
          <p:cNvSpPr>
            <a:spLocks noGrp="1"/>
          </p:cNvSpPr>
          <p:nvPr>
            <p:ph type="sldNum" sz="quarter" idx="12"/>
          </p:nvPr>
        </p:nvSpPr>
        <p:spPr/>
        <p:txBody>
          <a:bodyPr/>
          <a:lstStyle/>
          <a:p>
            <a:fld id="{9472CF85-C1E2-420C-A647-B88E71BFEDCF}" type="slidenum">
              <a:rPr lang="pt-BR" smtClean="0"/>
              <a:t>‹nº›</a:t>
            </a:fld>
            <a:endParaRPr lang="pt-BR"/>
          </a:p>
        </p:txBody>
      </p:sp>
    </p:spTree>
    <p:extLst>
      <p:ext uri="{BB962C8B-B14F-4D97-AF65-F5344CB8AC3E}">
        <p14:creationId xmlns:p14="http://schemas.microsoft.com/office/powerpoint/2010/main" val="255435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16C6380-A7BB-44FC-A3E3-1EBCE43752BC}"/>
              </a:ext>
            </a:extLst>
          </p:cNvPr>
          <p:cNvSpPr>
            <a:spLocks noGrp="1"/>
          </p:cNvSpPr>
          <p:nvPr>
            <p:ph type="dt" sz="half" idx="10"/>
          </p:nvPr>
        </p:nvSpPr>
        <p:spPr/>
        <p:txBody>
          <a:bodyPr/>
          <a:lstStyle/>
          <a:p>
            <a:fld id="{650F250D-3D9B-4F64-B313-CAAA52C6778C}" type="datetimeFigureOut">
              <a:rPr lang="pt-BR" smtClean="0"/>
              <a:t>27/02/2023</a:t>
            </a:fld>
            <a:endParaRPr lang="pt-BR"/>
          </a:p>
        </p:txBody>
      </p:sp>
      <p:sp>
        <p:nvSpPr>
          <p:cNvPr id="3" name="Espaço Reservado para Rodapé 2">
            <a:extLst>
              <a:ext uri="{FF2B5EF4-FFF2-40B4-BE49-F238E27FC236}">
                <a16:creationId xmlns:a16="http://schemas.microsoft.com/office/drawing/2014/main" id="{6FE4005A-B72F-4E4F-926B-E66EE515D16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CFD90F9-BF2B-4588-AFBE-E8CB68CDF838}"/>
              </a:ext>
            </a:extLst>
          </p:cNvPr>
          <p:cNvSpPr>
            <a:spLocks noGrp="1"/>
          </p:cNvSpPr>
          <p:nvPr>
            <p:ph type="sldNum" sz="quarter" idx="12"/>
          </p:nvPr>
        </p:nvSpPr>
        <p:spPr/>
        <p:txBody>
          <a:bodyPr/>
          <a:lstStyle/>
          <a:p>
            <a:fld id="{9472CF85-C1E2-420C-A647-B88E71BFEDCF}" type="slidenum">
              <a:rPr lang="pt-BR" smtClean="0"/>
              <a:t>‹nº›</a:t>
            </a:fld>
            <a:endParaRPr lang="pt-BR"/>
          </a:p>
        </p:txBody>
      </p:sp>
    </p:spTree>
    <p:extLst>
      <p:ext uri="{BB962C8B-B14F-4D97-AF65-F5344CB8AC3E}">
        <p14:creationId xmlns:p14="http://schemas.microsoft.com/office/powerpoint/2010/main" val="334117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CDFCC-5D8B-4261-AE54-858D8EFD139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55D24DD-114C-4230-85C1-D71DAC25C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74716A2-1D3B-4D80-B5A9-24D6D09E4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2530C33-15A9-4D7F-A2EF-9D97E5FB6345}"/>
              </a:ext>
            </a:extLst>
          </p:cNvPr>
          <p:cNvSpPr>
            <a:spLocks noGrp="1"/>
          </p:cNvSpPr>
          <p:nvPr>
            <p:ph type="dt" sz="half" idx="10"/>
          </p:nvPr>
        </p:nvSpPr>
        <p:spPr/>
        <p:txBody>
          <a:bodyPr/>
          <a:lstStyle/>
          <a:p>
            <a:fld id="{650F250D-3D9B-4F64-B313-CAAA52C6778C}" type="datetimeFigureOut">
              <a:rPr lang="pt-BR" smtClean="0"/>
              <a:t>27/02/2023</a:t>
            </a:fld>
            <a:endParaRPr lang="pt-BR"/>
          </a:p>
        </p:txBody>
      </p:sp>
      <p:sp>
        <p:nvSpPr>
          <p:cNvPr id="6" name="Espaço Reservado para Rodapé 5">
            <a:extLst>
              <a:ext uri="{FF2B5EF4-FFF2-40B4-BE49-F238E27FC236}">
                <a16:creationId xmlns:a16="http://schemas.microsoft.com/office/drawing/2014/main" id="{E8D0801D-72E5-42D7-B892-0F8FF649C61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9AD8CBC-BBFD-4699-9D9A-A500DF5E17A0}"/>
              </a:ext>
            </a:extLst>
          </p:cNvPr>
          <p:cNvSpPr>
            <a:spLocks noGrp="1"/>
          </p:cNvSpPr>
          <p:nvPr>
            <p:ph type="sldNum" sz="quarter" idx="12"/>
          </p:nvPr>
        </p:nvSpPr>
        <p:spPr/>
        <p:txBody>
          <a:bodyPr/>
          <a:lstStyle/>
          <a:p>
            <a:fld id="{9472CF85-C1E2-420C-A647-B88E71BFEDCF}" type="slidenum">
              <a:rPr lang="pt-BR" smtClean="0"/>
              <a:t>‹nº›</a:t>
            </a:fld>
            <a:endParaRPr lang="pt-BR"/>
          </a:p>
        </p:txBody>
      </p:sp>
    </p:spTree>
    <p:extLst>
      <p:ext uri="{BB962C8B-B14F-4D97-AF65-F5344CB8AC3E}">
        <p14:creationId xmlns:p14="http://schemas.microsoft.com/office/powerpoint/2010/main" val="53023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376-AD99-4DFC-BF62-D028C18AD96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0F73F19-BBDA-4C64-AAA0-76FD95261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8C77048-4CDF-44F7-8266-9622D98E9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93E11B0-BB0D-4DC5-B6CA-DBA7EDBCF245}"/>
              </a:ext>
            </a:extLst>
          </p:cNvPr>
          <p:cNvSpPr>
            <a:spLocks noGrp="1"/>
          </p:cNvSpPr>
          <p:nvPr>
            <p:ph type="dt" sz="half" idx="10"/>
          </p:nvPr>
        </p:nvSpPr>
        <p:spPr/>
        <p:txBody>
          <a:bodyPr/>
          <a:lstStyle/>
          <a:p>
            <a:fld id="{650F250D-3D9B-4F64-B313-CAAA52C6778C}" type="datetimeFigureOut">
              <a:rPr lang="pt-BR" smtClean="0"/>
              <a:t>27/02/2023</a:t>
            </a:fld>
            <a:endParaRPr lang="pt-BR"/>
          </a:p>
        </p:txBody>
      </p:sp>
      <p:sp>
        <p:nvSpPr>
          <p:cNvPr id="6" name="Espaço Reservado para Rodapé 5">
            <a:extLst>
              <a:ext uri="{FF2B5EF4-FFF2-40B4-BE49-F238E27FC236}">
                <a16:creationId xmlns:a16="http://schemas.microsoft.com/office/drawing/2014/main" id="{4CEF40C5-D155-458E-8A3E-FC6E22502C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5C6EA60-9E39-4A68-B844-F140961B57CA}"/>
              </a:ext>
            </a:extLst>
          </p:cNvPr>
          <p:cNvSpPr>
            <a:spLocks noGrp="1"/>
          </p:cNvSpPr>
          <p:nvPr>
            <p:ph type="sldNum" sz="quarter" idx="12"/>
          </p:nvPr>
        </p:nvSpPr>
        <p:spPr/>
        <p:txBody>
          <a:bodyPr/>
          <a:lstStyle/>
          <a:p>
            <a:fld id="{9472CF85-C1E2-420C-A647-B88E71BFEDCF}" type="slidenum">
              <a:rPr lang="pt-BR" smtClean="0"/>
              <a:t>‹nº›</a:t>
            </a:fld>
            <a:endParaRPr lang="pt-BR"/>
          </a:p>
        </p:txBody>
      </p:sp>
    </p:spTree>
    <p:extLst>
      <p:ext uri="{BB962C8B-B14F-4D97-AF65-F5344CB8AC3E}">
        <p14:creationId xmlns:p14="http://schemas.microsoft.com/office/powerpoint/2010/main" val="172735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6AE4930-A9DA-4033-B61E-D5572DA16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1FB969-C41C-4A11-91AB-0DD1CA8678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153642D-4812-4626-BF96-B9287F004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F250D-3D9B-4F64-B313-CAAA52C6778C}" type="datetimeFigureOut">
              <a:rPr lang="pt-BR" smtClean="0"/>
              <a:t>27/02/2023</a:t>
            </a:fld>
            <a:endParaRPr lang="pt-BR"/>
          </a:p>
        </p:txBody>
      </p:sp>
      <p:sp>
        <p:nvSpPr>
          <p:cNvPr id="5" name="Espaço Reservado para Rodapé 4">
            <a:extLst>
              <a:ext uri="{FF2B5EF4-FFF2-40B4-BE49-F238E27FC236}">
                <a16:creationId xmlns:a16="http://schemas.microsoft.com/office/drawing/2014/main" id="{482E3C7E-646E-4348-9DB2-12AC9C5E8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AD8EB9D-4DCB-4B73-88F2-FA61D2EE1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2CF85-C1E2-420C-A647-B88E71BFEDCF}" type="slidenum">
              <a:rPr lang="pt-BR" smtClean="0"/>
              <a:t>‹nº›</a:t>
            </a:fld>
            <a:endParaRPr lang="pt-BR"/>
          </a:p>
        </p:txBody>
      </p:sp>
    </p:spTree>
    <p:extLst>
      <p:ext uri="{BB962C8B-B14F-4D97-AF65-F5344CB8AC3E}">
        <p14:creationId xmlns:p14="http://schemas.microsoft.com/office/powerpoint/2010/main" val="152268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omar.pjunior@sp.senac.b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1E227-00C0-4088-8D94-CF14E858AF5A}"/>
              </a:ext>
            </a:extLst>
          </p:cNvPr>
          <p:cNvSpPr>
            <a:spLocks noGrp="1"/>
          </p:cNvSpPr>
          <p:nvPr>
            <p:ph type="ctrTitle"/>
          </p:nvPr>
        </p:nvSpPr>
        <p:spPr/>
        <p:txBody>
          <a:bodyPr>
            <a:normAutofit/>
          </a:bodyPr>
          <a:lstStyle/>
          <a:p>
            <a:r>
              <a:rPr lang="pt-BR" sz="3200" b="1" dirty="0"/>
              <a:t>MATEMÁTICA FINANCEIRA: JUROS E FLUXO DE CAIXA</a:t>
            </a:r>
            <a:br>
              <a:rPr lang="pt-BR" sz="3200" b="1" dirty="0"/>
            </a:br>
            <a:endParaRPr lang="pt-BR" sz="3200" b="1" dirty="0"/>
          </a:p>
        </p:txBody>
      </p:sp>
      <p:sp>
        <p:nvSpPr>
          <p:cNvPr id="3" name="Subtítulo 2">
            <a:extLst>
              <a:ext uri="{FF2B5EF4-FFF2-40B4-BE49-F238E27FC236}">
                <a16:creationId xmlns:a16="http://schemas.microsoft.com/office/drawing/2014/main" id="{381F36DE-9159-4023-8CA9-3B6069033FD4}"/>
              </a:ext>
            </a:extLst>
          </p:cNvPr>
          <p:cNvSpPr>
            <a:spLocks noGrp="1"/>
          </p:cNvSpPr>
          <p:nvPr>
            <p:ph type="subTitle" idx="1"/>
          </p:nvPr>
        </p:nvSpPr>
        <p:spPr>
          <a:xfrm>
            <a:off x="1524000" y="3602038"/>
            <a:ext cx="9144000" cy="2387600"/>
          </a:xfrm>
        </p:spPr>
        <p:txBody>
          <a:bodyPr>
            <a:normAutofit/>
          </a:bodyPr>
          <a:lstStyle/>
          <a:p>
            <a:pPr algn="r"/>
            <a:endParaRPr lang="pt-BR" dirty="0"/>
          </a:p>
          <a:p>
            <a:pPr algn="r"/>
            <a:endParaRPr lang="pt-BR" dirty="0"/>
          </a:p>
          <a:p>
            <a:pPr algn="r"/>
            <a:endParaRPr lang="pt-BR" dirty="0"/>
          </a:p>
          <a:p>
            <a:pPr algn="r"/>
            <a:endParaRPr lang="pt-BR" dirty="0"/>
          </a:p>
          <a:p>
            <a:pPr algn="r"/>
            <a:r>
              <a:rPr lang="pt-BR" b="1" dirty="0"/>
              <a:t>Professor </a:t>
            </a:r>
            <a:r>
              <a:rPr lang="pt-BR" b="1" dirty="0" smtClean="0"/>
              <a:t>Omar Pontes</a:t>
            </a:r>
            <a:endParaRPr lang="pt-BR" b="1" dirty="0"/>
          </a:p>
        </p:txBody>
      </p:sp>
    </p:spTree>
    <p:extLst>
      <p:ext uri="{BB962C8B-B14F-4D97-AF65-F5344CB8AC3E}">
        <p14:creationId xmlns:p14="http://schemas.microsoft.com/office/powerpoint/2010/main" val="4246138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6C9A0-80DF-4705-89BF-E22C2704BD23}"/>
              </a:ext>
            </a:extLst>
          </p:cNvPr>
          <p:cNvSpPr>
            <a:spLocks noGrp="1"/>
          </p:cNvSpPr>
          <p:nvPr>
            <p:ph type="title"/>
          </p:nvPr>
        </p:nvSpPr>
        <p:spPr>
          <a:xfrm>
            <a:off x="838200" y="365125"/>
            <a:ext cx="10515600" cy="732155"/>
          </a:xfrm>
        </p:spPr>
        <p:txBody>
          <a:bodyPr>
            <a:normAutofit/>
          </a:bodyPr>
          <a:lstStyle/>
          <a:p>
            <a:pPr algn="ctr"/>
            <a:r>
              <a:rPr lang="pt-BR" sz="3200" b="1" i="0" u="none" strike="noStrike" baseline="0" dirty="0">
                <a:solidFill>
                  <a:srgbClr val="000000"/>
                </a:solidFill>
              </a:rPr>
              <a:t>Representação em tabela do fluxo de caixa </a:t>
            </a:r>
            <a:endParaRPr lang="pt-BR" sz="3200" dirty="0"/>
          </a:p>
        </p:txBody>
      </p:sp>
      <p:sp>
        <p:nvSpPr>
          <p:cNvPr id="3" name="Espaço Reservado para Conteúdo 2">
            <a:extLst>
              <a:ext uri="{FF2B5EF4-FFF2-40B4-BE49-F238E27FC236}">
                <a16:creationId xmlns:a16="http://schemas.microsoft.com/office/drawing/2014/main" id="{5D460790-20AF-4859-A207-103C05E7F39C}"/>
              </a:ext>
            </a:extLst>
          </p:cNvPr>
          <p:cNvSpPr>
            <a:spLocks noGrp="1"/>
          </p:cNvSpPr>
          <p:nvPr>
            <p:ph idx="1"/>
          </p:nvPr>
        </p:nvSpPr>
        <p:spPr>
          <a:xfrm>
            <a:off x="838200" y="1097280"/>
            <a:ext cx="10515600" cy="5079683"/>
          </a:xfrm>
        </p:spPr>
        <p:txBody>
          <a:bodyPr>
            <a:normAutofit fontScale="85000" lnSpcReduction="20000"/>
          </a:bodyPr>
          <a:lstStyle/>
          <a:p>
            <a:pPr marL="0" indent="0" algn="just">
              <a:lnSpc>
                <a:spcPct val="120000"/>
              </a:lnSpc>
              <a:buNone/>
            </a:pPr>
            <a:r>
              <a:rPr lang="pt-BR" sz="2400" b="0" i="0" u="none" strike="noStrike" baseline="0" dirty="0">
                <a:solidFill>
                  <a:srgbClr val="000000"/>
                </a:solidFill>
                <a:latin typeface="Calibri Light" panose="020F0302020204030204" pitchFamily="34" charset="0"/>
              </a:rPr>
              <a:t>Em muitos casos, os itens de entradas (receitas) e de saídas (despesas) podem ser numerosos, por isso, é importante ter algum critério para apresentar o fluxo de caixa de modo ordenado em uma tabela, conforme mostrado abaixo. </a:t>
            </a:r>
          </a:p>
          <a:p>
            <a:pPr marL="0" indent="0" algn="ctr">
              <a:buNone/>
            </a:pPr>
            <a:r>
              <a:rPr lang="pt-BR" sz="2400" b="1" i="0" u="none" strike="noStrike" baseline="0" dirty="0">
                <a:solidFill>
                  <a:srgbClr val="000000"/>
                </a:solidFill>
                <a:latin typeface="Calibri" panose="020F0502020204030204" pitchFamily="34" charset="0"/>
              </a:rPr>
              <a:t>Figura 1 - Fluxo de Caixa do Investimento X , no período de 5 anos (em reais)</a:t>
            </a:r>
          </a:p>
          <a:p>
            <a:pPr marL="0" indent="0" algn="ctr">
              <a:buNone/>
            </a:pPr>
            <a:r>
              <a:rPr lang="pt-BR" sz="2400" b="1" i="0" u="none" strike="noStrike" baseline="0" dirty="0">
                <a:solidFill>
                  <a:srgbClr val="000000"/>
                </a:solidFill>
                <a:latin typeface="+mj-lt"/>
              </a:rPr>
              <a:t> </a:t>
            </a:r>
          </a:p>
          <a:p>
            <a:pPr marL="0" indent="0" algn="ctr">
              <a:buNone/>
            </a:pPr>
            <a:r>
              <a:rPr lang="pt-BR" sz="2400" b="1" i="0" u="none" strike="noStrike" baseline="0" dirty="0">
                <a:solidFill>
                  <a:srgbClr val="000000"/>
                </a:solidFill>
                <a:latin typeface="+mj-lt"/>
              </a:rPr>
              <a:t>Ano		 Receitas (A) </a:t>
            </a:r>
            <a:r>
              <a:rPr lang="pt-BR" sz="2400" b="0" i="0" u="none" strike="noStrike" baseline="0" dirty="0">
                <a:solidFill>
                  <a:srgbClr val="000000"/>
                </a:solidFill>
                <a:latin typeface="+mj-lt"/>
              </a:rPr>
              <a:t>	</a:t>
            </a:r>
            <a:r>
              <a:rPr lang="pt-BR" sz="2400" b="1" i="0" u="none" strike="noStrike" baseline="0" dirty="0">
                <a:solidFill>
                  <a:srgbClr val="000000"/>
                </a:solidFill>
                <a:latin typeface="+mj-lt"/>
              </a:rPr>
              <a:t>Despesas </a:t>
            </a:r>
            <a:r>
              <a:rPr lang="pt-BR" sz="2400" b="0" i="0" u="none" strike="noStrike" baseline="0" dirty="0">
                <a:solidFill>
                  <a:srgbClr val="000000"/>
                </a:solidFill>
                <a:latin typeface="+mj-lt"/>
              </a:rPr>
              <a:t>			</a:t>
            </a:r>
            <a:r>
              <a:rPr lang="pt-BR" sz="2400" b="1" i="0" u="none" strike="noStrike" baseline="0" dirty="0">
                <a:solidFill>
                  <a:srgbClr val="000000"/>
                </a:solidFill>
                <a:latin typeface="+mj-lt"/>
              </a:rPr>
              <a:t>Fluxo Resultante (E) </a:t>
            </a:r>
            <a:r>
              <a:rPr lang="pt-BR" sz="2400" b="0" i="0" u="none" strike="noStrike" baseline="0" dirty="0">
                <a:solidFill>
                  <a:srgbClr val="000000"/>
                </a:solidFill>
                <a:latin typeface="+mj-lt"/>
              </a:rPr>
              <a:t>	</a:t>
            </a:r>
          </a:p>
          <a:p>
            <a:pPr marL="0" indent="0">
              <a:buNone/>
            </a:pPr>
            <a:r>
              <a:rPr lang="pt-BR" sz="2400" b="0" i="0" u="none" strike="noStrike" baseline="0" dirty="0">
                <a:latin typeface="+mj-lt"/>
              </a:rPr>
              <a:t>				</a:t>
            </a:r>
            <a:r>
              <a:rPr lang="pt-BR" sz="2400" b="1" i="0" u="none" strike="noStrike" baseline="0" dirty="0">
                <a:solidFill>
                  <a:srgbClr val="000000"/>
                </a:solidFill>
                <a:latin typeface="+mj-lt"/>
              </a:rPr>
              <a:t>Invest. (B) </a:t>
            </a:r>
            <a:r>
              <a:rPr lang="pt-BR" sz="2400" dirty="0">
                <a:solidFill>
                  <a:srgbClr val="000000"/>
                </a:solidFill>
                <a:latin typeface="+mj-lt"/>
              </a:rPr>
              <a:t>	</a:t>
            </a:r>
            <a:r>
              <a:rPr lang="pt-BR" sz="2400" b="1" i="0" u="none" strike="noStrike" baseline="0" dirty="0">
                <a:solidFill>
                  <a:srgbClr val="000000"/>
                </a:solidFill>
                <a:latin typeface="+mj-lt"/>
              </a:rPr>
              <a:t>Custos 											Operacionais (C) </a:t>
            </a:r>
            <a:r>
              <a:rPr lang="pt-BR" sz="2400" b="0" i="0" u="none" strike="noStrike" baseline="0" dirty="0">
                <a:solidFill>
                  <a:srgbClr val="000000"/>
                </a:solidFill>
                <a:latin typeface="+mj-lt"/>
              </a:rPr>
              <a:t>	</a:t>
            </a:r>
          </a:p>
          <a:p>
            <a:pPr marL="0" indent="0">
              <a:buNone/>
            </a:pPr>
            <a:r>
              <a:rPr lang="pt-BR" sz="2400" b="1" i="0" u="none" strike="noStrike" baseline="0" dirty="0">
                <a:solidFill>
                  <a:srgbClr val="000000"/>
                </a:solidFill>
                <a:latin typeface="+mj-lt"/>
              </a:rPr>
              <a:t>	0 </a:t>
            </a:r>
            <a:r>
              <a:rPr lang="pt-BR" sz="2400" b="0" i="0" u="none" strike="noStrike" baseline="0" dirty="0">
                <a:solidFill>
                  <a:srgbClr val="000000"/>
                </a:solidFill>
                <a:latin typeface="+mj-lt"/>
              </a:rPr>
              <a:t>		0 	50.000,00 	0 		</a:t>
            </a:r>
            <a:r>
              <a:rPr lang="pt-BR" sz="2400" b="0" i="0" u="none" strike="noStrike" baseline="0" dirty="0" smtClean="0">
                <a:solidFill>
                  <a:srgbClr val="000000"/>
                </a:solidFill>
                <a:latin typeface="+mj-lt"/>
              </a:rPr>
              <a:t>- 50.000,00 </a:t>
            </a:r>
            <a:r>
              <a:rPr lang="pt-BR" sz="2400" b="0" i="0" u="none" strike="noStrike" baseline="0" dirty="0">
                <a:solidFill>
                  <a:srgbClr val="000000"/>
                </a:solidFill>
                <a:latin typeface="+mj-lt"/>
              </a:rPr>
              <a:t>	</a:t>
            </a:r>
          </a:p>
          <a:p>
            <a:pPr marL="0" indent="0">
              <a:buNone/>
            </a:pPr>
            <a:r>
              <a:rPr lang="pt-BR" sz="2400" b="1" i="0" u="none" strike="noStrike" baseline="0" dirty="0">
                <a:solidFill>
                  <a:srgbClr val="000000"/>
                </a:solidFill>
                <a:latin typeface="+mj-lt"/>
              </a:rPr>
              <a:t>	1 </a:t>
            </a:r>
            <a:r>
              <a:rPr lang="pt-BR" sz="2400" b="0" i="0" u="none" strike="noStrike" baseline="0" dirty="0">
                <a:solidFill>
                  <a:srgbClr val="000000"/>
                </a:solidFill>
                <a:latin typeface="+mj-lt"/>
              </a:rPr>
              <a:t>	24.000,00 	50.000,00 	16.000,00 	</a:t>
            </a:r>
            <a:r>
              <a:rPr lang="pt-BR" sz="2400" b="0" i="0" u="none" strike="noStrike" baseline="0" dirty="0" smtClean="0">
                <a:solidFill>
                  <a:srgbClr val="000000"/>
                </a:solidFill>
                <a:latin typeface="+mj-lt"/>
              </a:rPr>
              <a:t>- 42.000,00 </a:t>
            </a:r>
            <a:r>
              <a:rPr lang="pt-BR" sz="2400" b="0" i="0" u="none" strike="noStrike" baseline="0" dirty="0">
                <a:solidFill>
                  <a:srgbClr val="000000"/>
                </a:solidFill>
                <a:latin typeface="+mj-lt"/>
              </a:rPr>
              <a:t>	</a:t>
            </a:r>
          </a:p>
          <a:p>
            <a:pPr marL="0" indent="0">
              <a:buNone/>
            </a:pPr>
            <a:r>
              <a:rPr lang="pt-BR" sz="2400" b="1" i="0" u="none" strike="noStrike" baseline="0" dirty="0">
                <a:solidFill>
                  <a:srgbClr val="000000"/>
                </a:solidFill>
                <a:latin typeface="+mj-lt"/>
              </a:rPr>
              <a:t>	2 </a:t>
            </a:r>
            <a:r>
              <a:rPr lang="pt-BR" sz="2400" b="0" i="0" u="none" strike="noStrike" baseline="0" dirty="0">
                <a:solidFill>
                  <a:srgbClr val="000000"/>
                </a:solidFill>
                <a:latin typeface="+mj-lt"/>
              </a:rPr>
              <a:t>	48.000,00 	50.000,00 	32.000,00 	</a:t>
            </a:r>
            <a:r>
              <a:rPr lang="pt-BR" sz="2400" b="0" i="0" u="none" strike="noStrike" baseline="0" dirty="0" smtClean="0">
                <a:solidFill>
                  <a:srgbClr val="000000"/>
                </a:solidFill>
                <a:latin typeface="+mj-lt"/>
              </a:rPr>
              <a:t>- </a:t>
            </a:r>
            <a:r>
              <a:rPr lang="pt-BR" sz="2400" dirty="0" smtClean="0">
                <a:solidFill>
                  <a:srgbClr val="000000"/>
                </a:solidFill>
                <a:latin typeface="+mj-lt"/>
              </a:rPr>
              <a:t>26</a:t>
            </a:r>
            <a:r>
              <a:rPr lang="pt-BR" sz="2400" b="0" i="0" u="none" strike="noStrike" baseline="0" dirty="0" smtClean="0">
                <a:solidFill>
                  <a:srgbClr val="000000"/>
                </a:solidFill>
                <a:latin typeface="+mj-lt"/>
              </a:rPr>
              <a:t>.000,00 </a:t>
            </a:r>
            <a:r>
              <a:rPr lang="pt-BR" sz="2400" b="0" i="0" u="none" strike="noStrike" baseline="0" dirty="0">
                <a:solidFill>
                  <a:srgbClr val="000000"/>
                </a:solidFill>
                <a:latin typeface="+mj-lt"/>
              </a:rPr>
              <a:t>	</a:t>
            </a:r>
          </a:p>
          <a:p>
            <a:pPr marL="0" indent="0">
              <a:buNone/>
            </a:pPr>
            <a:r>
              <a:rPr lang="pt-BR" sz="2400" b="1" i="0" u="none" strike="noStrike" baseline="0" dirty="0">
                <a:solidFill>
                  <a:srgbClr val="000000"/>
                </a:solidFill>
                <a:latin typeface="+mj-lt"/>
              </a:rPr>
              <a:t>	3 </a:t>
            </a:r>
            <a:r>
              <a:rPr lang="pt-BR" sz="2400" b="0" i="0" u="none" strike="noStrike" baseline="0" dirty="0">
                <a:solidFill>
                  <a:srgbClr val="000000"/>
                </a:solidFill>
                <a:latin typeface="+mj-lt"/>
              </a:rPr>
              <a:t>	72.000,00 	48.000,00 	24.000,00 	</a:t>
            </a:r>
            <a:r>
              <a:rPr lang="pt-BR" sz="2400" b="0" i="0" u="none" strike="noStrike" baseline="0" dirty="0" smtClean="0">
                <a:solidFill>
                  <a:srgbClr val="000000"/>
                </a:solidFill>
                <a:latin typeface="+mj-lt"/>
              </a:rPr>
              <a:t>+ 22.000,00</a:t>
            </a:r>
            <a:endParaRPr lang="pt-BR" sz="2400" b="0" i="0" u="none" strike="noStrike" baseline="0" dirty="0">
              <a:solidFill>
                <a:srgbClr val="000000"/>
              </a:solidFill>
              <a:latin typeface="+mj-lt"/>
            </a:endParaRPr>
          </a:p>
          <a:p>
            <a:pPr marL="0" indent="0">
              <a:buNone/>
            </a:pPr>
            <a:r>
              <a:rPr lang="pt-BR" sz="2400" b="1" i="0" u="none" strike="noStrike" baseline="0" dirty="0">
                <a:solidFill>
                  <a:srgbClr val="000000"/>
                </a:solidFill>
                <a:latin typeface="+mj-lt"/>
              </a:rPr>
              <a:t>	4 </a:t>
            </a:r>
            <a:r>
              <a:rPr lang="pt-BR" sz="2400" b="0" i="0" u="none" strike="noStrike" baseline="0" dirty="0">
                <a:solidFill>
                  <a:srgbClr val="000000"/>
                </a:solidFill>
                <a:latin typeface="+mj-lt"/>
              </a:rPr>
              <a:t>	80.000,00 	49.000,00 	31.000,00 	</a:t>
            </a:r>
            <a:r>
              <a:rPr lang="pt-BR" sz="2400" b="0" i="0" u="none" strike="noStrike" baseline="0" dirty="0" smtClean="0">
                <a:solidFill>
                  <a:srgbClr val="000000"/>
                </a:solidFill>
                <a:latin typeface="+mj-lt"/>
              </a:rPr>
              <a:t>+ 71.000,00</a:t>
            </a:r>
            <a:endParaRPr lang="pt-BR" sz="2400" b="0" i="0" u="none" strike="noStrike" baseline="0" dirty="0">
              <a:solidFill>
                <a:srgbClr val="000000"/>
              </a:solidFill>
              <a:latin typeface="+mj-lt"/>
            </a:endParaRPr>
          </a:p>
          <a:p>
            <a:pPr marL="0" indent="0">
              <a:buNone/>
            </a:pPr>
            <a:r>
              <a:rPr lang="pt-BR" sz="2400" b="1" i="0" u="none" strike="noStrike" baseline="0" dirty="0">
                <a:solidFill>
                  <a:srgbClr val="000000"/>
                </a:solidFill>
                <a:latin typeface="+mj-lt"/>
              </a:rPr>
              <a:t>	5 </a:t>
            </a:r>
            <a:r>
              <a:rPr lang="pt-BR" sz="2400" b="0" i="0" u="none" strike="noStrike" baseline="0" dirty="0">
                <a:solidFill>
                  <a:srgbClr val="000000"/>
                </a:solidFill>
                <a:latin typeface="+mj-lt"/>
              </a:rPr>
              <a:t>	85.000,00 	48.000,00 	36.000,00 	</a:t>
            </a:r>
            <a:r>
              <a:rPr lang="pt-BR" sz="2400" b="0" i="0" u="none" strike="noStrike" baseline="0" dirty="0" smtClean="0">
                <a:solidFill>
                  <a:srgbClr val="000000"/>
                </a:solidFill>
                <a:latin typeface="+mj-lt"/>
              </a:rPr>
              <a:t>+ 120.000,00</a:t>
            </a:r>
          </a:p>
          <a:p>
            <a:pPr marL="0" indent="0">
              <a:buNone/>
            </a:pPr>
            <a:r>
              <a:rPr lang="pt-BR" sz="2400" dirty="0" smtClean="0">
                <a:solidFill>
                  <a:srgbClr val="000000"/>
                </a:solidFill>
                <a:latin typeface="+mj-lt"/>
              </a:rPr>
              <a:t>Aqui os cálculos não consideram uma taxa de juros para a atualização do valor ao longo do tempo!</a:t>
            </a:r>
            <a:endParaRPr lang="pt-BR" sz="2400" b="0" i="0" u="none" strike="noStrike" baseline="0" dirty="0">
              <a:solidFill>
                <a:srgbClr val="000000"/>
              </a:solidFill>
              <a:latin typeface="+mj-lt"/>
            </a:endParaRPr>
          </a:p>
          <a:p>
            <a:pPr marL="0" indent="0">
              <a:buNone/>
            </a:pPr>
            <a:endParaRPr lang="pt-BR" sz="2400" dirty="0"/>
          </a:p>
        </p:txBody>
      </p:sp>
    </p:spTree>
    <p:extLst>
      <p:ext uri="{BB962C8B-B14F-4D97-AF65-F5344CB8AC3E}">
        <p14:creationId xmlns:p14="http://schemas.microsoft.com/office/powerpoint/2010/main" val="211319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76069-3713-4ED1-803F-896CE8F39301}"/>
              </a:ext>
            </a:extLst>
          </p:cNvPr>
          <p:cNvSpPr>
            <a:spLocks noGrp="1"/>
          </p:cNvSpPr>
          <p:nvPr>
            <p:ph type="title"/>
          </p:nvPr>
        </p:nvSpPr>
        <p:spPr>
          <a:xfrm>
            <a:off x="838200" y="365126"/>
            <a:ext cx="10515600" cy="760290"/>
          </a:xfrm>
        </p:spPr>
        <p:txBody>
          <a:bodyPr>
            <a:normAutofit/>
          </a:bodyPr>
          <a:lstStyle/>
          <a:p>
            <a:pPr algn="ctr"/>
            <a:r>
              <a:rPr lang="pt-BR" sz="3200" b="1" i="0" u="none" strike="noStrike" baseline="0" dirty="0">
                <a:solidFill>
                  <a:srgbClr val="000000"/>
                </a:solidFill>
              </a:rPr>
              <a:t>Regimes de capitalização </a:t>
            </a:r>
            <a:endParaRPr lang="pt-BR" sz="3200" dirty="0"/>
          </a:p>
        </p:txBody>
      </p:sp>
      <p:sp>
        <p:nvSpPr>
          <p:cNvPr id="3" name="Espaço Reservado para Conteúdo 2">
            <a:extLst>
              <a:ext uri="{FF2B5EF4-FFF2-40B4-BE49-F238E27FC236}">
                <a16:creationId xmlns:a16="http://schemas.microsoft.com/office/drawing/2014/main" id="{1425DA42-B82D-461F-AD95-B354DFBB4EBB}"/>
              </a:ext>
            </a:extLst>
          </p:cNvPr>
          <p:cNvSpPr>
            <a:spLocks noGrp="1"/>
          </p:cNvSpPr>
          <p:nvPr>
            <p:ph idx="1"/>
          </p:nvPr>
        </p:nvSpPr>
        <p:spPr>
          <a:xfrm>
            <a:off x="838200" y="1125416"/>
            <a:ext cx="10515600" cy="5051547"/>
          </a:xfrm>
        </p:spPr>
        <p:txBody>
          <a:bodyPr/>
          <a:lstStyle/>
          <a:p>
            <a:pPr marL="0" indent="0">
              <a:buNone/>
            </a:pPr>
            <a:endParaRPr lang="pt-BR" dirty="0"/>
          </a:p>
          <a:p>
            <a:pPr marL="0" indent="0" algn="just">
              <a:buNone/>
            </a:pPr>
            <a:r>
              <a:rPr lang="pt-BR" sz="2400" b="0" i="0" u="none" strike="noStrike" baseline="0" dirty="0">
                <a:solidFill>
                  <a:srgbClr val="000000"/>
                </a:solidFill>
                <a:latin typeface="Calibri Light" panose="020F0302020204030204" pitchFamily="34" charset="0"/>
              </a:rPr>
              <a:t>Quando tomamos um empréstimo ou investimos a uma certa taxa por período ou diversos períodos de tempo, o juro, a cada período de aplicação, é cobrado ou incorporado ao capital, de acordo com 2 regimes básicos de </a:t>
            </a:r>
            <a:r>
              <a:rPr lang="pt-BR" sz="2400" b="0" i="0" u="none" strike="noStrike" baseline="0" dirty="0" smtClean="0">
                <a:solidFill>
                  <a:srgbClr val="000000"/>
                </a:solidFill>
                <a:latin typeface="Calibri Light" panose="020F0302020204030204" pitchFamily="34" charset="0"/>
              </a:rPr>
              <a:t>capitalização de </a:t>
            </a:r>
            <a:r>
              <a:rPr lang="pt-BR" sz="2400" b="0" i="0" u="none" strike="noStrike" baseline="0" dirty="0">
                <a:solidFill>
                  <a:srgbClr val="000000"/>
                </a:solidFill>
                <a:latin typeface="Calibri Light" panose="020F0302020204030204" pitchFamily="34" charset="0"/>
              </a:rPr>
              <a:t>juros: </a:t>
            </a:r>
          </a:p>
          <a:p>
            <a:pPr>
              <a:buFont typeface="Wingdings" panose="05000000000000000000" pitchFamily="2" charset="2"/>
              <a:buChar char="Ø"/>
            </a:pPr>
            <a:endParaRPr lang="pt-BR" sz="2400" b="0" i="0" u="none" strike="noStrike" baseline="0" dirty="0">
              <a:solidFill>
                <a:srgbClr val="000000"/>
              </a:solidFill>
              <a:latin typeface="Calibri Light" panose="020F0302020204030204" pitchFamily="34" charset="0"/>
            </a:endParaRPr>
          </a:p>
          <a:p>
            <a:pPr>
              <a:buFont typeface="Wingdings" panose="05000000000000000000" pitchFamily="2" charset="2"/>
              <a:buChar char="Ø"/>
            </a:pPr>
            <a:endParaRPr lang="pt-BR" sz="2400" dirty="0">
              <a:solidFill>
                <a:srgbClr val="000000"/>
              </a:solidFill>
              <a:latin typeface="Calibri Light" panose="020F0302020204030204" pitchFamily="34" charset="0"/>
            </a:endParaRPr>
          </a:p>
          <a:p>
            <a:pPr>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Capitalização a juros simples; </a:t>
            </a:r>
          </a:p>
          <a:p>
            <a:pPr marL="0" indent="0">
              <a:buNone/>
            </a:pPr>
            <a:endParaRPr lang="pt-BR" sz="2400" b="0" i="0" u="none" strike="noStrike" baseline="0" dirty="0">
              <a:solidFill>
                <a:srgbClr val="000000"/>
              </a:solidFill>
              <a:latin typeface="Calibri Light" panose="020F0302020204030204" pitchFamily="34" charset="0"/>
            </a:endParaRPr>
          </a:p>
          <a:p>
            <a:pPr>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Capitalização a juros compostos </a:t>
            </a:r>
          </a:p>
          <a:p>
            <a:pPr marL="0" indent="0">
              <a:buNone/>
            </a:pPr>
            <a:endParaRPr lang="pt-BR" dirty="0"/>
          </a:p>
        </p:txBody>
      </p:sp>
    </p:spTree>
    <p:extLst>
      <p:ext uri="{BB962C8B-B14F-4D97-AF65-F5344CB8AC3E}">
        <p14:creationId xmlns:p14="http://schemas.microsoft.com/office/powerpoint/2010/main" val="197904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CFA8A-5E6E-4A56-884C-AA0463C5E66F}"/>
              </a:ext>
            </a:extLst>
          </p:cNvPr>
          <p:cNvSpPr>
            <a:spLocks noGrp="1"/>
          </p:cNvSpPr>
          <p:nvPr>
            <p:ph type="title"/>
          </p:nvPr>
        </p:nvSpPr>
        <p:spPr>
          <a:xfrm>
            <a:off x="838200" y="365126"/>
            <a:ext cx="10515600" cy="704020"/>
          </a:xfrm>
        </p:spPr>
        <p:txBody>
          <a:bodyPr>
            <a:normAutofit/>
          </a:bodyPr>
          <a:lstStyle/>
          <a:p>
            <a:pPr algn="ctr"/>
            <a:r>
              <a:rPr lang="pt-BR" sz="3200" b="1" i="0" u="none" strike="noStrike" baseline="0" dirty="0">
                <a:solidFill>
                  <a:srgbClr val="000000"/>
                </a:solidFill>
              </a:rPr>
              <a:t>Juros simples </a:t>
            </a:r>
            <a:endParaRPr lang="pt-BR" sz="3200" dirty="0"/>
          </a:p>
        </p:txBody>
      </p:sp>
      <p:sp>
        <p:nvSpPr>
          <p:cNvPr id="3" name="Espaço Reservado para Conteúdo 2">
            <a:extLst>
              <a:ext uri="{FF2B5EF4-FFF2-40B4-BE49-F238E27FC236}">
                <a16:creationId xmlns:a16="http://schemas.microsoft.com/office/drawing/2014/main" id="{75849E29-EA62-41C0-812E-1578E1C3EBA8}"/>
              </a:ext>
            </a:extLst>
          </p:cNvPr>
          <p:cNvSpPr>
            <a:spLocks noGrp="1"/>
          </p:cNvSpPr>
          <p:nvPr>
            <p:ph idx="1"/>
          </p:nvPr>
        </p:nvSpPr>
        <p:spPr>
          <a:xfrm>
            <a:off x="838200" y="1209822"/>
            <a:ext cx="10515600" cy="5283051"/>
          </a:xfrm>
        </p:spPr>
        <p:txBody>
          <a:bodyPr>
            <a:normAutofit/>
          </a:bodyPr>
          <a:lstStyle/>
          <a:p>
            <a:pPr marL="0" indent="0" algn="just">
              <a:buNone/>
            </a:pPr>
            <a:r>
              <a:rPr lang="pt-BR" sz="2400" b="0" i="0" u="none" strike="noStrike" baseline="0" dirty="0">
                <a:solidFill>
                  <a:srgbClr val="000000"/>
                </a:solidFill>
                <a:latin typeface="Calibri Light" panose="020F0302020204030204" pitchFamily="34" charset="0"/>
              </a:rPr>
              <a:t>Na capitalização a juros simples apenas o capital inicial (principal) rende juros. Os juros de um período não se somam ao capital para o cálculo de novos juros, nos períodos seguintes. Juros não são capitalizados e o dinheiro cresce em progressão aritmética. </a:t>
            </a:r>
          </a:p>
          <a:p>
            <a:pPr marL="0" indent="0" algn="just">
              <a:buNone/>
            </a:pPr>
            <a:r>
              <a:rPr lang="pt-BR" sz="2400" b="0" i="0" u="none" strike="noStrike" baseline="0" dirty="0">
                <a:solidFill>
                  <a:srgbClr val="000000"/>
                </a:solidFill>
                <a:latin typeface="Calibri Light" panose="020F0302020204030204" pitchFamily="34" charset="0"/>
              </a:rPr>
              <a:t>O total de juros </a:t>
            </a:r>
            <a:r>
              <a:rPr lang="pt-BR" sz="2400" b="0" i="0" u="none" strike="noStrike" baseline="0" dirty="0" smtClean="0">
                <a:solidFill>
                  <a:srgbClr val="000000"/>
                </a:solidFill>
                <a:latin typeface="Calibri Light" panose="020F0302020204030204" pitchFamily="34" charset="0"/>
              </a:rPr>
              <a:t>(</a:t>
            </a:r>
            <a:r>
              <a:rPr lang="pt-BR" sz="2400" dirty="0" err="1" smtClean="0">
                <a:solidFill>
                  <a:srgbClr val="000000"/>
                </a:solidFill>
                <a:latin typeface="Calibri Light" panose="020F0302020204030204" pitchFamily="34" charset="0"/>
              </a:rPr>
              <a:t>Js</a:t>
            </a:r>
            <a:r>
              <a:rPr lang="pt-BR" sz="2400" b="0" i="0" u="none" strike="noStrike" baseline="0" dirty="0" smtClean="0">
                <a:solidFill>
                  <a:srgbClr val="000000"/>
                </a:solidFill>
                <a:latin typeface="Calibri Light" panose="020F0302020204030204" pitchFamily="34" charset="0"/>
              </a:rPr>
              <a:t>), </a:t>
            </a:r>
            <a:r>
              <a:rPr lang="pt-BR" sz="2400" b="0" i="0" u="none" strike="noStrike" baseline="0" dirty="0">
                <a:solidFill>
                  <a:srgbClr val="000000"/>
                </a:solidFill>
                <a:latin typeface="Calibri Light" panose="020F0302020204030204" pitchFamily="34" charset="0"/>
              </a:rPr>
              <a:t>para o Regime de Capitalização Simples, no período “n” é igual a:</a:t>
            </a:r>
          </a:p>
          <a:p>
            <a:pPr marL="0" indent="0" algn="ctr">
              <a:buNone/>
            </a:pPr>
            <a:r>
              <a:rPr lang="pt-BR" sz="2400" b="1" i="0" u="none" strike="noStrike" baseline="0" dirty="0" err="1">
                <a:solidFill>
                  <a:srgbClr val="000000"/>
                </a:solidFill>
                <a:latin typeface="+mj-lt"/>
              </a:rPr>
              <a:t>Js</a:t>
            </a:r>
            <a:r>
              <a:rPr lang="pt-BR" sz="2400" b="1" i="0" u="none" strike="noStrike" baseline="0" dirty="0">
                <a:solidFill>
                  <a:srgbClr val="000000"/>
                </a:solidFill>
                <a:latin typeface="+mj-lt"/>
              </a:rPr>
              <a:t> = </a:t>
            </a:r>
            <a:r>
              <a:rPr lang="pt-BR" sz="2400" b="1" i="0" u="none" strike="noStrike" baseline="0" dirty="0" smtClean="0">
                <a:solidFill>
                  <a:srgbClr val="000000"/>
                </a:solidFill>
                <a:latin typeface="+mj-lt"/>
              </a:rPr>
              <a:t>VP </a:t>
            </a:r>
            <a:r>
              <a:rPr lang="pt-BR" sz="2400" b="1" i="0" u="none" strike="noStrike" baseline="0" dirty="0">
                <a:solidFill>
                  <a:srgbClr val="000000"/>
                </a:solidFill>
                <a:latin typeface="+mj-lt"/>
              </a:rPr>
              <a:t>* i * n </a:t>
            </a:r>
          </a:p>
          <a:p>
            <a:pPr marL="0" indent="0" algn="ctr">
              <a:buNone/>
            </a:pPr>
            <a:endParaRPr lang="pt-BR" sz="2400" b="1" i="0" u="none" strike="noStrike" baseline="0" dirty="0">
              <a:solidFill>
                <a:srgbClr val="000000"/>
              </a:solidFill>
              <a:latin typeface="+mj-lt"/>
            </a:endParaRPr>
          </a:p>
          <a:p>
            <a:r>
              <a:rPr lang="pt-BR" sz="2400" b="0" i="0" u="none" strike="noStrike" baseline="0" dirty="0" err="1" smtClean="0">
                <a:solidFill>
                  <a:srgbClr val="000000"/>
                </a:solidFill>
                <a:latin typeface="+mj-lt"/>
              </a:rPr>
              <a:t>Js</a:t>
            </a:r>
            <a:r>
              <a:rPr lang="pt-BR" sz="2400" b="0" i="0" u="none" strike="noStrike" baseline="0" dirty="0" smtClean="0">
                <a:solidFill>
                  <a:srgbClr val="000000"/>
                </a:solidFill>
                <a:latin typeface="+mj-lt"/>
              </a:rPr>
              <a:t> = juros. </a:t>
            </a:r>
            <a:endParaRPr lang="pt-BR" sz="2400" b="0" i="0" u="none" strike="noStrike" baseline="0" dirty="0">
              <a:solidFill>
                <a:srgbClr val="000000"/>
              </a:solidFill>
              <a:latin typeface="+mj-lt"/>
            </a:endParaRPr>
          </a:p>
          <a:p>
            <a:r>
              <a:rPr lang="pt-BR" sz="2400" b="0" i="0" u="none" strike="noStrike" baseline="0" dirty="0" smtClean="0">
                <a:solidFill>
                  <a:srgbClr val="000000"/>
                </a:solidFill>
                <a:latin typeface="+mj-lt"/>
              </a:rPr>
              <a:t>VP </a:t>
            </a:r>
            <a:r>
              <a:rPr lang="pt-BR" sz="2400" b="0" i="0" u="none" strike="noStrike" baseline="0" dirty="0">
                <a:solidFill>
                  <a:srgbClr val="000000"/>
                </a:solidFill>
                <a:latin typeface="+mj-lt"/>
              </a:rPr>
              <a:t>= principal (o valor presente</a:t>
            </a:r>
            <a:r>
              <a:rPr lang="pt-BR" sz="2400" b="0" i="0" u="none" strike="noStrike" baseline="0" dirty="0" smtClean="0">
                <a:solidFill>
                  <a:srgbClr val="000000"/>
                </a:solidFill>
                <a:latin typeface="+mj-lt"/>
              </a:rPr>
              <a:t>).</a:t>
            </a:r>
            <a:endParaRPr lang="pt-BR" sz="2400" b="0" i="0" u="none" strike="noStrike" baseline="0" dirty="0">
              <a:solidFill>
                <a:srgbClr val="000000"/>
              </a:solidFill>
              <a:latin typeface="+mj-lt"/>
            </a:endParaRPr>
          </a:p>
          <a:p>
            <a:r>
              <a:rPr lang="pt-BR" sz="2400" b="0" i="0" u="none" strike="noStrike" baseline="0" dirty="0">
                <a:solidFill>
                  <a:srgbClr val="000000"/>
                </a:solidFill>
                <a:latin typeface="+mj-lt"/>
              </a:rPr>
              <a:t>n = número de períodos que determinada importância monetária está sujeita a determinada taxa de juros. </a:t>
            </a:r>
          </a:p>
          <a:p>
            <a:r>
              <a:rPr lang="pt-BR" sz="2400" b="0" i="0" u="none" strike="noStrike" baseline="0" dirty="0">
                <a:solidFill>
                  <a:srgbClr val="000000"/>
                </a:solidFill>
                <a:latin typeface="+mj-lt"/>
              </a:rPr>
              <a:t>i = taxa de juros para determinado período de </a:t>
            </a:r>
            <a:r>
              <a:rPr lang="pt-BR" sz="2400" b="0" i="0" u="none" strike="noStrike" baseline="0" dirty="0" smtClean="0">
                <a:solidFill>
                  <a:srgbClr val="000000"/>
                </a:solidFill>
                <a:latin typeface="+mj-lt"/>
              </a:rPr>
              <a:t>tempo.</a:t>
            </a:r>
            <a:endParaRPr lang="pt-BR" sz="1800" b="0" i="0" u="none" strike="noStrike" baseline="0" dirty="0">
              <a:solidFill>
                <a:srgbClr val="000000"/>
              </a:solidFill>
              <a:latin typeface="+mj-lt"/>
            </a:endParaRPr>
          </a:p>
          <a:p>
            <a:pPr marL="0" indent="0" algn="just">
              <a:buNone/>
            </a:pPr>
            <a:endParaRPr lang="pt-BR" sz="2400" dirty="0"/>
          </a:p>
        </p:txBody>
      </p:sp>
    </p:spTree>
    <p:extLst>
      <p:ext uri="{BB962C8B-B14F-4D97-AF65-F5344CB8AC3E}">
        <p14:creationId xmlns:p14="http://schemas.microsoft.com/office/powerpoint/2010/main" val="2554692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6ACD5-0175-481E-A9B7-FC36EEBEC686}"/>
              </a:ext>
            </a:extLst>
          </p:cNvPr>
          <p:cNvSpPr>
            <a:spLocks noGrp="1"/>
          </p:cNvSpPr>
          <p:nvPr>
            <p:ph type="title"/>
          </p:nvPr>
        </p:nvSpPr>
        <p:spPr>
          <a:xfrm>
            <a:off x="838200" y="365125"/>
            <a:ext cx="10515600" cy="816561"/>
          </a:xfrm>
        </p:spPr>
        <p:txBody>
          <a:bodyPr>
            <a:normAutofit/>
          </a:bodyPr>
          <a:lstStyle/>
          <a:p>
            <a:pPr algn="ctr"/>
            <a:r>
              <a:rPr lang="pt-BR" sz="3200" b="1" dirty="0"/>
              <a:t>Juros simples</a:t>
            </a:r>
          </a:p>
        </p:txBody>
      </p:sp>
      <p:sp>
        <p:nvSpPr>
          <p:cNvPr id="3" name="Espaço Reservado para Conteúdo 2">
            <a:extLst>
              <a:ext uri="{FF2B5EF4-FFF2-40B4-BE49-F238E27FC236}">
                <a16:creationId xmlns:a16="http://schemas.microsoft.com/office/drawing/2014/main" id="{23D1E699-19C1-4164-A447-BF63926A1C20}"/>
              </a:ext>
            </a:extLst>
          </p:cNvPr>
          <p:cNvSpPr>
            <a:spLocks noGrp="1"/>
          </p:cNvSpPr>
          <p:nvPr>
            <p:ph idx="1"/>
          </p:nvPr>
        </p:nvSpPr>
        <p:spPr>
          <a:xfrm>
            <a:off x="838200" y="1378634"/>
            <a:ext cx="10515600" cy="4798329"/>
          </a:xfrm>
        </p:spPr>
        <p:txBody>
          <a:bodyPr>
            <a:normAutofit/>
          </a:bodyPr>
          <a:lstStyle/>
          <a:p>
            <a:pPr marL="0" indent="0">
              <a:buNone/>
            </a:pPr>
            <a:endParaRPr lang="pt-BR" sz="2400" b="0" i="0" u="none" strike="noStrike" baseline="0" dirty="0">
              <a:solidFill>
                <a:srgbClr val="000000"/>
              </a:solidFill>
              <a:latin typeface="Calibri Light" panose="020F0302020204030204" pitchFamily="34" charset="0"/>
            </a:endParaRPr>
          </a:p>
          <a:p>
            <a:pPr marL="0" indent="0" algn="just">
              <a:buNone/>
            </a:pPr>
            <a:r>
              <a:rPr lang="pt-BR" sz="2400" b="0" i="0" u="none" strike="noStrike" baseline="0" dirty="0">
                <a:solidFill>
                  <a:srgbClr val="000000"/>
                </a:solidFill>
                <a:latin typeface="Calibri Light" panose="020F0302020204030204" pitchFamily="34" charset="0"/>
              </a:rPr>
              <a:t>Valor Futuro ou Montante (F) de uma determinada aplicação ou financiamento, sujeito a juros simples, é dado por: </a:t>
            </a:r>
          </a:p>
          <a:p>
            <a:pPr marL="0" indent="0" algn="just">
              <a:buNone/>
            </a:pPr>
            <a:endParaRPr lang="pt-BR" sz="2400" dirty="0">
              <a:solidFill>
                <a:srgbClr val="000000"/>
              </a:solidFill>
              <a:latin typeface="Calibri Light" panose="020F0302020204030204" pitchFamily="34" charset="0"/>
            </a:endParaRPr>
          </a:p>
          <a:p>
            <a:pPr marL="0" indent="0" algn="just">
              <a:buNone/>
            </a:pPr>
            <a:r>
              <a:rPr lang="pt-BR" sz="4000" b="1" i="0" u="none" strike="noStrike" baseline="0" dirty="0" smtClean="0">
                <a:solidFill>
                  <a:schemeClr val="accent1"/>
                </a:solidFill>
                <a:effectLst>
                  <a:outerShdw blurRad="38100" dist="38100" dir="2700000" algn="tl">
                    <a:srgbClr val="000000">
                      <a:alpha val="43137"/>
                    </a:srgbClr>
                  </a:outerShdw>
                </a:effectLst>
                <a:latin typeface="+mj-lt"/>
              </a:rPr>
              <a:t>VF </a:t>
            </a:r>
            <a:r>
              <a:rPr lang="pt-BR" sz="4000" b="1" i="0" u="none" strike="noStrike" baseline="0" dirty="0">
                <a:solidFill>
                  <a:schemeClr val="accent1"/>
                </a:solidFill>
                <a:effectLst>
                  <a:outerShdw blurRad="38100" dist="38100" dir="2700000" algn="tl">
                    <a:srgbClr val="000000">
                      <a:alpha val="43137"/>
                    </a:srgbClr>
                  </a:outerShdw>
                </a:effectLst>
                <a:latin typeface="+mj-lt"/>
              </a:rPr>
              <a:t>= </a:t>
            </a:r>
            <a:r>
              <a:rPr lang="pt-BR" sz="4000" b="1" i="0" u="none" strike="noStrike" baseline="0" dirty="0" smtClean="0">
                <a:solidFill>
                  <a:schemeClr val="accent1"/>
                </a:solidFill>
                <a:effectLst>
                  <a:outerShdw blurRad="38100" dist="38100" dir="2700000" algn="tl">
                    <a:srgbClr val="000000">
                      <a:alpha val="43137"/>
                    </a:srgbClr>
                  </a:outerShdw>
                </a:effectLst>
                <a:latin typeface="+mj-lt"/>
              </a:rPr>
              <a:t>VP </a:t>
            </a:r>
            <a:r>
              <a:rPr lang="pt-BR" sz="4000" b="1" i="0" u="none" strike="noStrike" baseline="0" dirty="0" smtClean="0">
                <a:solidFill>
                  <a:schemeClr val="accent1"/>
                </a:solidFill>
                <a:effectLst>
                  <a:outerShdw blurRad="38100" dist="38100" dir="2700000" algn="tl">
                    <a:srgbClr val="000000">
                      <a:alpha val="43137"/>
                    </a:srgbClr>
                  </a:outerShdw>
                </a:effectLst>
                <a:latin typeface="+mj-lt"/>
              </a:rPr>
              <a:t>+ </a:t>
            </a:r>
            <a:r>
              <a:rPr lang="pt-BR" sz="4000" b="1" i="0" u="none" strike="noStrike" baseline="0" dirty="0" err="1">
                <a:solidFill>
                  <a:schemeClr val="accent1"/>
                </a:solidFill>
                <a:effectLst>
                  <a:outerShdw blurRad="38100" dist="38100" dir="2700000" algn="tl">
                    <a:srgbClr val="000000">
                      <a:alpha val="43137"/>
                    </a:srgbClr>
                  </a:outerShdw>
                </a:effectLst>
                <a:latin typeface="+mj-lt"/>
              </a:rPr>
              <a:t>Js</a:t>
            </a:r>
            <a:r>
              <a:rPr lang="pt-BR" sz="4000" b="1" i="0" u="none" strike="noStrike" baseline="0" dirty="0">
                <a:solidFill>
                  <a:schemeClr val="accent1"/>
                </a:solidFill>
                <a:effectLst>
                  <a:outerShdw blurRad="38100" dist="38100" dir="2700000" algn="tl">
                    <a:srgbClr val="000000">
                      <a:alpha val="43137"/>
                    </a:srgbClr>
                  </a:outerShdw>
                </a:effectLst>
                <a:latin typeface="+mj-lt"/>
              </a:rPr>
              <a:t> = </a:t>
            </a:r>
            <a:r>
              <a:rPr lang="pt-BR" sz="4000" b="1" i="0" u="none" strike="noStrike" baseline="0" dirty="0" smtClean="0">
                <a:solidFill>
                  <a:schemeClr val="accent1"/>
                </a:solidFill>
                <a:effectLst>
                  <a:outerShdw blurRad="38100" dist="38100" dir="2700000" algn="tl">
                    <a:srgbClr val="000000">
                      <a:alpha val="43137"/>
                    </a:srgbClr>
                  </a:outerShdw>
                </a:effectLst>
                <a:latin typeface="+mj-lt"/>
              </a:rPr>
              <a:t>VP</a:t>
            </a:r>
            <a:r>
              <a:rPr lang="pt-BR" sz="4000" b="1" i="0" u="none" strike="noStrike" baseline="0" dirty="0">
                <a:solidFill>
                  <a:schemeClr val="accent1"/>
                </a:solidFill>
                <a:effectLst>
                  <a:outerShdw blurRad="38100" dist="38100" dir="2700000" algn="tl">
                    <a:srgbClr val="000000">
                      <a:alpha val="43137"/>
                    </a:srgbClr>
                  </a:outerShdw>
                </a:effectLst>
                <a:latin typeface="+mj-lt"/>
              </a:rPr>
              <a:t>+ </a:t>
            </a:r>
            <a:r>
              <a:rPr lang="pt-BR" sz="4000" b="1" i="0" u="none" strike="noStrike" baseline="0" dirty="0" smtClean="0">
                <a:solidFill>
                  <a:schemeClr val="accent1"/>
                </a:solidFill>
                <a:effectLst>
                  <a:outerShdw blurRad="38100" dist="38100" dir="2700000" algn="tl">
                    <a:srgbClr val="000000">
                      <a:alpha val="43137"/>
                    </a:srgbClr>
                  </a:outerShdw>
                </a:effectLst>
                <a:latin typeface="+mj-lt"/>
              </a:rPr>
              <a:t>(VP </a:t>
            </a:r>
            <a:r>
              <a:rPr lang="pt-BR" sz="4000" b="1" i="0" u="none" strike="noStrike" baseline="0" dirty="0" smtClean="0">
                <a:solidFill>
                  <a:schemeClr val="accent1"/>
                </a:solidFill>
                <a:effectLst>
                  <a:outerShdw blurRad="38100" dist="38100" dir="2700000" algn="tl">
                    <a:srgbClr val="000000">
                      <a:alpha val="43137"/>
                    </a:srgbClr>
                  </a:outerShdw>
                </a:effectLst>
                <a:latin typeface="+mj-lt"/>
              </a:rPr>
              <a:t>* i * n</a:t>
            </a:r>
            <a:r>
              <a:rPr lang="pt-BR" sz="4000" b="1" i="0" u="none" strike="noStrike" baseline="0" dirty="0">
                <a:solidFill>
                  <a:schemeClr val="accent1"/>
                </a:solidFill>
                <a:effectLst>
                  <a:outerShdw blurRad="38100" dist="38100" dir="2700000" algn="tl">
                    <a:srgbClr val="000000">
                      <a:alpha val="43137"/>
                    </a:srgbClr>
                  </a:outerShdw>
                </a:effectLst>
                <a:latin typeface="+mj-lt"/>
              </a:rPr>
              <a:t>) </a:t>
            </a:r>
            <a:r>
              <a:rPr lang="pt-BR" sz="4000" b="1" i="0" u="none" strike="noStrike" baseline="0" dirty="0">
                <a:solidFill>
                  <a:schemeClr val="accent1"/>
                </a:solidFill>
                <a:latin typeface="+mj-lt"/>
              </a:rPr>
              <a:t>ou </a:t>
            </a:r>
          </a:p>
          <a:p>
            <a:pPr marL="0" indent="0" algn="just">
              <a:buNone/>
            </a:pPr>
            <a:endParaRPr lang="pt-BR" sz="2600" b="0" i="0" u="none" strike="noStrike" baseline="0" dirty="0">
              <a:solidFill>
                <a:srgbClr val="000000"/>
              </a:solidFill>
              <a:latin typeface="+mj-lt"/>
            </a:endParaRPr>
          </a:p>
          <a:p>
            <a:pPr marL="0" indent="0" algn="just">
              <a:buNone/>
            </a:pPr>
            <a:r>
              <a:rPr lang="pt-BR" sz="4000" b="1" i="0" u="none" strike="noStrike" baseline="0" dirty="0" smtClean="0">
                <a:solidFill>
                  <a:schemeClr val="accent1"/>
                </a:solidFill>
                <a:effectLst>
                  <a:outerShdw blurRad="38100" dist="38100" dir="2700000" algn="tl">
                    <a:srgbClr val="000000">
                      <a:alpha val="43137"/>
                    </a:srgbClr>
                  </a:outerShdw>
                </a:effectLst>
                <a:latin typeface="+mj-lt"/>
              </a:rPr>
              <a:t>VF</a:t>
            </a:r>
            <a:r>
              <a:rPr lang="pt-BR" sz="4000" b="1" i="0" u="none" strike="noStrike" baseline="0" dirty="0" smtClean="0">
                <a:solidFill>
                  <a:schemeClr val="accent1"/>
                </a:solidFill>
                <a:effectLst>
                  <a:outerShdw blurRad="38100" dist="38100" dir="2700000" algn="tl">
                    <a:srgbClr val="000000">
                      <a:alpha val="43137"/>
                    </a:srgbClr>
                  </a:outerShdw>
                </a:effectLst>
                <a:latin typeface="+mj-lt"/>
              </a:rPr>
              <a:t>= </a:t>
            </a:r>
            <a:r>
              <a:rPr lang="pt-BR" sz="4000" b="1" dirty="0">
                <a:solidFill>
                  <a:schemeClr val="accent1"/>
                </a:solidFill>
                <a:effectLst>
                  <a:outerShdw blurRad="38100" dist="38100" dir="2700000" algn="tl">
                    <a:srgbClr val="000000">
                      <a:alpha val="43137"/>
                    </a:srgbClr>
                  </a:outerShdw>
                </a:effectLst>
                <a:latin typeface="+mj-lt"/>
              </a:rPr>
              <a:t>V</a:t>
            </a:r>
            <a:r>
              <a:rPr lang="pt-BR" sz="4000" b="1" i="0" u="none" strike="noStrike" baseline="0" dirty="0" smtClean="0">
                <a:solidFill>
                  <a:schemeClr val="accent1"/>
                </a:solidFill>
                <a:effectLst>
                  <a:outerShdw blurRad="38100" dist="38100" dir="2700000" algn="tl">
                    <a:srgbClr val="000000">
                      <a:alpha val="43137"/>
                    </a:srgbClr>
                  </a:outerShdw>
                </a:effectLst>
                <a:latin typeface="+mj-lt"/>
              </a:rPr>
              <a:t>P </a:t>
            </a:r>
            <a:r>
              <a:rPr lang="pt-BR" sz="4000" b="1" i="0" u="none" strike="noStrike" baseline="0" dirty="0">
                <a:solidFill>
                  <a:schemeClr val="accent1"/>
                </a:solidFill>
                <a:effectLst>
                  <a:outerShdw blurRad="38100" dist="38100" dir="2700000" algn="tl">
                    <a:srgbClr val="000000">
                      <a:alpha val="43137"/>
                    </a:srgbClr>
                  </a:outerShdw>
                </a:effectLst>
                <a:latin typeface="+mj-lt"/>
              </a:rPr>
              <a:t>(</a:t>
            </a:r>
            <a:r>
              <a:rPr lang="pt-BR" sz="4000" b="1" i="0" u="none" strike="noStrike" baseline="0" dirty="0" smtClean="0">
                <a:solidFill>
                  <a:schemeClr val="accent1"/>
                </a:solidFill>
                <a:effectLst>
                  <a:outerShdw blurRad="38100" dist="38100" dir="2700000" algn="tl">
                    <a:srgbClr val="000000">
                      <a:alpha val="43137"/>
                    </a:srgbClr>
                  </a:outerShdw>
                </a:effectLst>
                <a:latin typeface="+mj-lt"/>
              </a:rPr>
              <a:t>1 + n * i</a:t>
            </a:r>
            <a:r>
              <a:rPr lang="pt-BR" sz="4000" b="1" i="0" u="none" strike="noStrike" baseline="0" dirty="0">
                <a:solidFill>
                  <a:schemeClr val="accent1"/>
                </a:solidFill>
                <a:effectLst>
                  <a:outerShdw blurRad="38100" dist="38100" dir="2700000" algn="tl">
                    <a:srgbClr val="000000">
                      <a:alpha val="43137"/>
                    </a:srgbClr>
                  </a:outerShdw>
                </a:effectLst>
                <a:latin typeface="+mj-lt"/>
              </a:rPr>
              <a:t>) </a:t>
            </a:r>
            <a:r>
              <a:rPr lang="pt-BR" sz="4000" b="0" i="0" u="none" strike="noStrike" baseline="0" dirty="0">
                <a:solidFill>
                  <a:srgbClr val="000000"/>
                </a:solidFill>
                <a:latin typeface="+mj-lt"/>
              </a:rPr>
              <a:t>	</a:t>
            </a:r>
          </a:p>
          <a:p>
            <a:pPr marL="0" indent="0">
              <a:buNone/>
            </a:pPr>
            <a:endParaRPr lang="pt-BR" sz="2400" dirty="0"/>
          </a:p>
        </p:txBody>
      </p:sp>
    </p:spTree>
    <p:extLst>
      <p:ext uri="{BB962C8B-B14F-4D97-AF65-F5344CB8AC3E}">
        <p14:creationId xmlns:p14="http://schemas.microsoft.com/office/powerpoint/2010/main" val="4231568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C23EB2-4E56-4E5C-AD70-FA46581B0FE9}"/>
              </a:ext>
            </a:extLst>
          </p:cNvPr>
          <p:cNvSpPr>
            <a:spLocks noGrp="1"/>
          </p:cNvSpPr>
          <p:nvPr>
            <p:ph type="title"/>
          </p:nvPr>
        </p:nvSpPr>
        <p:spPr>
          <a:xfrm>
            <a:off x="838200" y="365125"/>
            <a:ext cx="10515600" cy="732155"/>
          </a:xfrm>
        </p:spPr>
        <p:txBody>
          <a:bodyPr>
            <a:normAutofit/>
          </a:bodyPr>
          <a:lstStyle/>
          <a:p>
            <a:pPr algn="ctr"/>
            <a:r>
              <a:rPr lang="pt-BR" sz="3200" b="1" i="0" u="none" strike="noStrike" baseline="0" dirty="0">
                <a:solidFill>
                  <a:srgbClr val="000000"/>
                </a:solidFill>
              </a:rPr>
              <a:t>Juros compostos </a:t>
            </a:r>
            <a:endParaRPr lang="pt-BR" sz="3200" dirty="0"/>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3857ED0-8092-4F39-9753-E52B1ABB0062}"/>
                  </a:ext>
                </a:extLst>
              </p:cNvPr>
              <p:cNvSpPr>
                <a:spLocks noGrp="1"/>
              </p:cNvSpPr>
              <p:nvPr>
                <p:ph idx="1"/>
              </p:nvPr>
            </p:nvSpPr>
            <p:spPr>
              <a:xfrm>
                <a:off x="838200" y="1209822"/>
                <a:ext cx="10515600" cy="4967141"/>
              </a:xfrm>
              <a:ln>
                <a:solidFill>
                  <a:srgbClr val="FFFFFF"/>
                </a:solidFill>
              </a:ln>
              <a:effectLst>
                <a:glow rad="63500">
                  <a:schemeClr val="accent1">
                    <a:satMod val="175000"/>
                    <a:alpha val="40000"/>
                  </a:schemeClr>
                </a:glow>
              </a:effectLst>
            </p:spPr>
            <p:txBody>
              <a:bodyPr>
                <a:normAutofit fontScale="85000" lnSpcReduction="10000"/>
              </a:bodyPr>
              <a:lstStyle/>
              <a:p>
                <a:pPr marL="0" indent="0" algn="just">
                  <a:buNone/>
                </a:pPr>
                <a:r>
                  <a:rPr lang="pt-BR" sz="2600" b="0" i="0" u="none" strike="noStrike" baseline="0" dirty="0" smtClean="0">
                    <a:solidFill>
                      <a:srgbClr val="000000"/>
                    </a:solidFill>
                    <a:latin typeface="Calibri Light" panose="020F0302020204030204" pitchFamily="34" charset="0"/>
                  </a:rPr>
                  <a:t>Na capitalização, a juros compostos, </a:t>
                </a:r>
                <a:r>
                  <a:rPr lang="pt-BR" sz="2600" b="0" i="0" u="none" strike="noStrike" baseline="0" dirty="0">
                    <a:solidFill>
                      <a:srgbClr val="000000"/>
                    </a:solidFill>
                    <a:latin typeface="Calibri Light" panose="020F0302020204030204" pitchFamily="34" charset="0"/>
                  </a:rPr>
                  <a:t>os juros de um período são incorporados ao capital para o cálculo de novos juros nos períodos seguintes, resultando na seguinte fórmula: </a:t>
                </a:r>
              </a:p>
              <a:p>
                <a:pPr marL="0" indent="0" algn="ctr">
                  <a:buNone/>
                </a:pPr>
                <a:endParaRPr lang="pt-BR" sz="2600" b="1" i="0" u="none" strike="noStrike" baseline="0" dirty="0">
                  <a:solidFill>
                    <a:srgbClr val="000000"/>
                  </a:solidFill>
                  <a:latin typeface="+mj-lt"/>
                </a:endParaRPr>
              </a:p>
              <a:p>
                <a:pPr marL="0" indent="0" algn="ctr">
                  <a:buNone/>
                </a:pPr>
                <a14:m>
                  <m:oMathPara xmlns:m="http://schemas.openxmlformats.org/officeDocument/2006/math">
                    <m:oMathParaPr>
                      <m:jc m:val="centerGroup"/>
                    </m:oMathParaPr>
                    <m:oMath xmlns:m="http://schemas.openxmlformats.org/officeDocument/2006/math">
                      <m:r>
                        <a:rPr lang="pt-BR" sz="4800" b="1" i="1" smtClean="0">
                          <a:solidFill>
                            <a:schemeClr val="accent1"/>
                          </a:solidFill>
                          <a:latin typeface="Cambria Math" panose="02040503050406030204" pitchFamily="18" charset="0"/>
                        </a:rPr>
                        <m:t>𝑽</m:t>
                      </m:r>
                      <m:r>
                        <a:rPr lang="pt-BR" sz="4800" b="1" i="1">
                          <a:solidFill>
                            <a:schemeClr val="accent1"/>
                          </a:solidFill>
                          <a:latin typeface="Cambria Math" panose="02040503050406030204" pitchFamily="18" charset="0"/>
                        </a:rPr>
                        <m:t>𝑭</m:t>
                      </m:r>
                      <m:r>
                        <a:rPr lang="pt-BR" sz="4800" b="1" i="1">
                          <a:solidFill>
                            <a:schemeClr val="accent1"/>
                          </a:solidFill>
                          <a:latin typeface="Cambria Math" panose="02040503050406030204" pitchFamily="18" charset="0"/>
                        </a:rPr>
                        <m:t>= </m:t>
                      </m:r>
                      <m:sSup>
                        <m:sSupPr>
                          <m:ctrlPr>
                            <a:rPr lang="pt-BR" sz="4800" b="1" i="1">
                              <a:solidFill>
                                <a:schemeClr val="accent1"/>
                              </a:solidFill>
                              <a:latin typeface="Cambria Math" panose="02040503050406030204" pitchFamily="18" charset="0"/>
                            </a:rPr>
                          </m:ctrlPr>
                        </m:sSupPr>
                        <m:e>
                          <m:r>
                            <a:rPr lang="pt-BR" sz="4800" b="1" i="1">
                              <a:solidFill>
                                <a:schemeClr val="accent1"/>
                              </a:solidFill>
                              <a:latin typeface="Cambria Math" panose="02040503050406030204" pitchFamily="18" charset="0"/>
                            </a:rPr>
                            <m:t>(</m:t>
                          </m:r>
                          <m:r>
                            <a:rPr lang="pt-BR" sz="4800" b="1" i="1">
                              <a:solidFill>
                                <a:schemeClr val="accent1"/>
                              </a:solidFill>
                              <a:latin typeface="Cambria Math" panose="02040503050406030204" pitchFamily="18" charset="0"/>
                            </a:rPr>
                            <m:t>𝟏</m:t>
                          </m:r>
                          <m:r>
                            <a:rPr lang="pt-BR" sz="4800" b="1" i="1">
                              <a:solidFill>
                                <a:schemeClr val="accent1"/>
                              </a:solidFill>
                              <a:latin typeface="Cambria Math" panose="02040503050406030204" pitchFamily="18" charset="0"/>
                            </a:rPr>
                            <m:t>+</m:t>
                          </m:r>
                          <m:r>
                            <a:rPr lang="pt-BR" sz="4800" b="1" i="1">
                              <a:solidFill>
                                <a:schemeClr val="accent1"/>
                              </a:solidFill>
                              <a:latin typeface="Cambria Math" panose="02040503050406030204" pitchFamily="18" charset="0"/>
                            </a:rPr>
                            <m:t>𝒊</m:t>
                          </m:r>
                          <m:r>
                            <a:rPr lang="pt-BR" sz="4800" b="1" i="1">
                              <a:solidFill>
                                <a:schemeClr val="accent1"/>
                              </a:solidFill>
                              <a:latin typeface="Cambria Math" panose="02040503050406030204" pitchFamily="18" charset="0"/>
                            </a:rPr>
                            <m:t>)</m:t>
                          </m:r>
                        </m:e>
                        <m:sup>
                          <m:r>
                            <a:rPr lang="pt-BR" sz="4800" b="1" i="1">
                              <a:solidFill>
                                <a:schemeClr val="accent1"/>
                              </a:solidFill>
                              <a:latin typeface="Cambria Math" panose="02040503050406030204" pitchFamily="18" charset="0"/>
                            </a:rPr>
                            <m:t>𝒏</m:t>
                          </m:r>
                        </m:sup>
                      </m:sSup>
                    </m:oMath>
                  </m:oMathPara>
                </a14:m>
                <a:endParaRPr lang="pt-BR" sz="4800" b="1" i="1" dirty="0">
                  <a:solidFill>
                    <a:schemeClr val="accent1"/>
                  </a:solidFill>
                  <a:latin typeface="Cambria Math" panose="02040503050406030204" pitchFamily="18" charset="0"/>
                </a:endParaRPr>
              </a:p>
              <a:p>
                <a:pPr marL="0" indent="0">
                  <a:buNone/>
                </a:pPr>
                <a:endParaRPr lang="pt-BR" sz="2600" b="1" i="0" u="none" strike="noStrike" baseline="0" dirty="0">
                  <a:solidFill>
                    <a:srgbClr val="000000"/>
                  </a:solidFill>
                  <a:latin typeface="+mj-lt"/>
                </a:endParaRPr>
              </a:p>
              <a:p>
                <a:pPr marL="0" indent="0" algn="just">
                  <a:buNone/>
                </a:pPr>
                <a:r>
                  <a:rPr lang="pt-BR" sz="2600" b="0" i="0" u="none" strike="noStrike" baseline="0" dirty="0">
                    <a:solidFill>
                      <a:srgbClr val="000000"/>
                    </a:solidFill>
                    <a:latin typeface="+mj-lt"/>
                  </a:rPr>
                  <a:t>O valor futuro ou montante </a:t>
                </a:r>
                <a:r>
                  <a:rPr lang="pt-BR" sz="2600" b="0" i="0" u="none" strike="noStrike" baseline="0" dirty="0" smtClean="0">
                    <a:solidFill>
                      <a:srgbClr val="000000"/>
                    </a:solidFill>
                    <a:latin typeface="+mj-lt"/>
                  </a:rPr>
                  <a:t>(VF</a:t>
                </a:r>
                <a:r>
                  <a:rPr lang="pt-BR" sz="2600" b="0" i="0" u="none" strike="noStrike" baseline="0" dirty="0">
                    <a:solidFill>
                      <a:srgbClr val="000000"/>
                    </a:solidFill>
                    <a:latin typeface="+mj-lt"/>
                  </a:rPr>
                  <a:t>), também conhecido como Fator de Valor Futuro para Pagamento Único ou Fórmula Fundamental para juros compostos é representado pela forma </a:t>
                </a:r>
                <a:r>
                  <a:rPr lang="pt-BR" sz="2600" b="0" i="0" u="none" strike="noStrike" baseline="0" dirty="0" err="1" smtClean="0">
                    <a:solidFill>
                      <a:srgbClr val="000000"/>
                    </a:solidFill>
                    <a:latin typeface="+mj-lt"/>
                  </a:rPr>
                  <a:t>minemônica</a:t>
                </a:r>
                <a:r>
                  <a:rPr lang="pt-BR" sz="2600" b="0" i="0" u="none" strike="noStrike" baseline="0" dirty="0" smtClean="0">
                    <a:solidFill>
                      <a:srgbClr val="000000"/>
                    </a:solidFill>
                    <a:latin typeface="+mj-lt"/>
                  </a:rPr>
                  <a:t> (VP</a:t>
                </a:r>
                <a:r>
                  <a:rPr lang="pt-BR" sz="2600" b="0" i="0" u="none" strike="noStrike" baseline="0" dirty="0">
                    <a:solidFill>
                      <a:srgbClr val="000000"/>
                    </a:solidFill>
                    <a:latin typeface="+mj-lt"/>
                  </a:rPr>
                  <a:t>→ </a:t>
                </a:r>
                <a:r>
                  <a:rPr lang="pt-BR" sz="2600" dirty="0">
                    <a:solidFill>
                      <a:srgbClr val="000000"/>
                    </a:solidFill>
                    <a:latin typeface="+mj-lt"/>
                  </a:rPr>
                  <a:t>V</a:t>
                </a:r>
                <a:r>
                  <a:rPr lang="pt-BR" sz="2600" b="0" i="0" u="none" strike="noStrike" baseline="0" dirty="0" smtClean="0">
                    <a:solidFill>
                      <a:srgbClr val="000000"/>
                    </a:solidFill>
                    <a:latin typeface="+mj-lt"/>
                  </a:rPr>
                  <a:t>F)n </a:t>
                </a:r>
                <a:r>
                  <a:rPr lang="pt-BR" sz="2600" b="0" i="0" u="none" strike="noStrike" baseline="0" dirty="0">
                    <a:solidFill>
                      <a:srgbClr val="000000"/>
                    </a:solidFill>
                    <a:latin typeface="+mj-lt"/>
                  </a:rPr>
                  <a:t>i que significa: se conhecemos o valor no presente </a:t>
                </a:r>
                <a:r>
                  <a:rPr lang="pt-BR" sz="2600" b="0" i="0" u="none" strike="noStrike" baseline="0" dirty="0" smtClean="0">
                    <a:solidFill>
                      <a:srgbClr val="000000"/>
                    </a:solidFill>
                    <a:latin typeface="+mj-lt"/>
                  </a:rPr>
                  <a:t>(VP</a:t>
                </a:r>
                <a:r>
                  <a:rPr lang="pt-BR" sz="2600" b="0" i="0" u="none" strike="noStrike" baseline="0" dirty="0">
                    <a:solidFill>
                      <a:srgbClr val="000000"/>
                    </a:solidFill>
                    <a:latin typeface="+mj-lt"/>
                  </a:rPr>
                  <a:t>), a taxa de juros (i) e desejamos obter o seu valor no futuro </a:t>
                </a:r>
                <a:r>
                  <a:rPr lang="pt-BR" sz="2600" b="0" i="0" u="none" strike="noStrike" baseline="0" dirty="0" smtClean="0">
                    <a:solidFill>
                      <a:srgbClr val="000000"/>
                    </a:solidFill>
                    <a:latin typeface="+mj-lt"/>
                  </a:rPr>
                  <a:t>(VF</a:t>
                </a:r>
                <a:r>
                  <a:rPr lang="pt-BR" sz="2600" b="0" i="0" u="none" strike="noStrike" baseline="0" dirty="0">
                    <a:solidFill>
                      <a:srgbClr val="000000"/>
                    </a:solidFill>
                    <a:latin typeface="+mj-lt"/>
                  </a:rPr>
                  <a:t>), basta multiplicarmos o valor de </a:t>
                </a:r>
                <a:r>
                  <a:rPr lang="pt-BR" sz="2600" b="0" i="0" u="none" strike="noStrike" baseline="0" dirty="0" smtClean="0">
                    <a:solidFill>
                      <a:srgbClr val="000000"/>
                    </a:solidFill>
                    <a:latin typeface="+mj-lt"/>
                  </a:rPr>
                  <a:t>VP </a:t>
                </a:r>
                <a:r>
                  <a:rPr lang="pt-BR" sz="2600" b="0" i="0" u="none" strike="noStrike" baseline="0" dirty="0">
                    <a:solidFill>
                      <a:srgbClr val="000000"/>
                    </a:solidFill>
                    <a:latin typeface="+mj-lt"/>
                  </a:rPr>
                  <a:t>por (1+i)</a:t>
                </a:r>
                <a:r>
                  <a:rPr lang="pt-BR" sz="2600" b="0" i="0" u="none" strike="noStrike" baseline="30000" dirty="0">
                    <a:solidFill>
                      <a:srgbClr val="000000"/>
                    </a:solidFill>
                    <a:latin typeface="+mj-lt"/>
                  </a:rPr>
                  <a:t>n</a:t>
                </a:r>
                <a:r>
                  <a:rPr lang="pt-BR" sz="2600" b="0" i="0" u="none" strike="noStrike" baseline="0" dirty="0">
                    <a:solidFill>
                      <a:srgbClr val="000000"/>
                    </a:solidFill>
                    <a:latin typeface="+mj-lt"/>
                  </a:rPr>
                  <a:t>, ou seja, aplicar a seguinte fórmula: </a:t>
                </a:r>
              </a:p>
              <a:p>
                <a:pPr marL="0" indent="0">
                  <a:buNone/>
                </a:pPr>
                <a:endParaRPr lang="pt-BR" sz="2600" b="1" i="0" u="none" strike="noStrike" baseline="0" dirty="0">
                  <a:solidFill>
                    <a:srgbClr val="000000"/>
                  </a:solidFill>
                  <a:latin typeface="+mj-lt"/>
                </a:endParaRPr>
              </a:p>
              <a:p>
                <a:pPr marL="0" indent="0" algn="ctr">
                  <a:buNone/>
                </a:pPr>
                <a14:m>
                  <m:oMathPara xmlns:m="http://schemas.openxmlformats.org/officeDocument/2006/math">
                    <m:oMathParaPr>
                      <m:jc m:val="centerGroup"/>
                    </m:oMathParaPr>
                    <m:oMath xmlns:m="http://schemas.openxmlformats.org/officeDocument/2006/math">
                      <m:r>
                        <a:rPr lang="pt-BR" sz="4800" b="1" i="1">
                          <a:solidFill>
                            <a:schemeClr val="accent1"/>
                          </a:solidFill>
                          <a:latin typeface="Cambria Math" panose="02040503050406030204" pitchFamily="18" charset="0"/>
                        </a:rPr>
                        <m:t>𝑭</m:t>
                      </m:r>
                      <m:r>
                        <a:rPr lang="pt-BR" sz="4800" b="1" i="1">
                          <a:solidFill>
                            <a:schemeClr val="accent1"/>
                          </a:solidFill>
                          <a:latin typeface="Cambria Math" panose="02040503050406030204" pitchFamily="18" charset="0"/>
                        </a:rPr>
                        <m:t>= </m:t>
                      </m:r>
                      <m:sSup>
                        <m:sSupPr>
                          <m:ctrlPr>
                            <a:rPr lang="pt-BR" sz="4800" b="1" i="1">
                              <a:solidFill>
                                <a:schemeClr val="accent1"/>
                              </a:solidFill>
                              <a:latin typeface="Cambria Math" panose="02040503050406030204" pitchFamily="18" charset="0"/>
                            </a:rPr>
                          </m:ctrlPr>
                        </m:sSupPr>
                        <m:e>
                          <m:r>
                            <a:rPr lang="pt-BR" sz="4800" b="1" i="1">
                              <a:solidFill>
                                <a:schemeClr val="accent1"/>
                              </a:solidFill>
                              <a:latin typeface="Cambria Math" panose="02040503050406030204" pitchFamily="18" charset="0"/>
                            </a:rPr>
                            <m:t>(</m:t>
                          </m:r>
                          <m:r>
                            <a:rPr lang="pt-BR" sz="4800" b="1" i="1">
                              <a:solidFill>
                                <a:schemeClr val="accent1"/>
                              </a:solidFill>
                              <a:latin typeface="Cambria Math" panose="02040503050406030204" pitchFamily="18" charset="0"/>
                            </a:rPr>
                            <m:t>𝟏</m:t>
                          </m:r>
                          <m:r>
                            <a:rPr lang="pt-BR" sz="4800" b="1" i="1">
                              <a:solidFill>
                                <a:schemeClr val="accent1"/>
                              </a:solidFill>
                              <a:latin typeface="Cambria Math" panose="02040503050406030204" pitchFamily="18" charset="0"/>
                            </a:rPr>
                            <m:t>+</m:t>
                          </m:r>
                          <m:r>
                            <a:rPr lang="pt-BR" sz="4800" b="1" i="1">
                              <a:solidFill>
                                <a:schemeClr val="accent1"/>
                              </a:solidFill>
                              <a:latin typeface="Cambria Math" panose="02040503050406030204" pitchFamily="18" charset="0"/>
                            </a:rPr>
                            <m:t>𝒊</m:t>
                          </m:r>
                          <m:r>
                            <a:rPr lang="pt-BR" sz="4800" b="1" i="1">
                              <a:solidFill>
                                <a:schemeClr val="accent1"/>
                              </a:solidFill>
                              <a:latin typeface="Cambria Math" panose="02040503050406030204" pitchFamily="18" charset="0"/>
                            </a:rPr>
                            <m:t>)</m:t>
                          </m:r>
                        </m:e>
                        <m:sup>
                          <m:r>
                            <a:rPr lang="pt-BR" sz="4800" b="1" i="1">
                              <a:solidFill>
                                <a:schemeClr val="accent1"/>
                              </a:solidFill>
                              <a:latin typeface="Cambria Math" panose="02040503050406030204" pitchFamily="18" charset="0"/>
                            </a:rPr>
                            <m:t>𝒏</m:t>
                          </m:r>
                        </m:sup>
                      </m:sSup>
                    </m:oMath>
                  </m:oMathPara>
                </a14:m>
                <a:endParaRPr lang="pt-BR" sz="2600" b="1" i="0" u="none" strike="noStrike" baseline="0" dirty="0">
                  <a:solidFill>
                    <a:srgbClr val="000000"/>
                  </a:solidFill>
                  <a:latin typeface="+mj-lt"/>
                </a:endParaRPr>
              </a:p>
              <a:p>
                <a:pPr marL="0" indent="0" algn="ctr">
                  <a:buNone/>
                </a:pPr>
                <a:r>
                  <a:rPr lang="pt-BR" sz="1800" b="0" i="0" u="none" strike="noStrike" baseline="0" dirty="0">
                    <a:solidFill>
                      <a:srgbClr val="000000"/>
                    </a:solidFill>
                    <a:latin typeface="Calibri" panose="020F0502020204030204" pitchFamily="34" charset="0"/>
                  </a:rPr>
                  <a:t>	</a:t>
                </a:r>
              </a:p>
              <a:p>
                <a:pPr marL="0" indent="0">
                  <a:buNone/>
                </a:pPr>
                <a:endParaRPr lang="pt-BR" sz="2600" dirty="0"/>
              </a:p>
            </p:txBody>
          </p:sp>
        </mc:Choice>
        <mc:Fallback>
          <p:sp>
            <p:nvSpPr>
              <p:cNvPr id="3" name="Espaço Reservado para Conteúdo 2">
                <a:extLst>
                  <a:ext uri="{FF2B5EF4-FFF2-40B4-BE49-F238E27FC236}">
                    <a16:creationId xmlns:a16="http://schemas.microsoft.com/office/drawing/2014/main" id="{13857ED0-8092-4F39-9753-E52B1ABB0062}"/>
                  </a:ext>
                </a:extLst>
              </p:cNvPr>
              <p:cNvSpPr>
                <a:spLocks noGrp="1" noRot="1" noChangeAspect="1" noMove="1" noResize="1" noEditPoints="1" noAdjustHandles="1" noChangeArrowheads="1" noChangeShapeType="1" noTextEdit="1"/>
              </p:cNvSpPr>
              <p:nvPr>
                <p:ph idx="1"/>
              </p:nvPr>
            </p:nvSpPr>
            <p:spPr>
              <a:xfrm>
                <a:off x="838200" y="1209822"/>
                <a:ext cx="10515600" cy="4967141"/>
              </a:xfrm>
              <a:blipFill>
                <a:blip r:embed="rId2"/>
                <a:stretch>
                  <a:fillRect l="-57" t="-477"/>
                </a:stretch>
              </a:blipFill>
              <a:ln>
                <a:solidFill>
                  <a:srgbClr val="FFFFFF"/>
                </a:solidFill>
              </a:ln>
              <a:effectLst>
                <a:glow rad="63500">
                  <a:schemeClr val="accent1">
                    <a:satMod val="175000"/>
                    <a:alpha val="40000"/>
                  </a:schemeClr>
                </a:glow>
              </a:effectLst>
            </p:spPr>
            <p:txBody>
              <a:bodyPr/>
              <a:lstStyle/>
              <a:p>
                <a:r>
                  <a:rPr lang="pt-BR">
                    <a:noFill/>
                  </a:rPr>
                  <a:t> </a:t>
                </a:r>
              </a:p>
            </p:txBody>
          </p:sp>
        </mc:Fallback>
      </mc:AlternateContent>
    </p:spTree>
    <p:extLst>
      <p:ext uri="{BB962C8B-B14F-4D97-AF65-F5344CB8AC3E}">
        <p14:creationId xmlns:p14="http://schemas.microsoft.com/office/powerpoint/2010/main" val="4266687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BFA0B-3183-45AE-A471-CF572200AD31}"/>
              </a:ext>
            </a:extLst>
          </p:cNvPr>
          <p:cNvSpPr>
            <a:spLocks noGrp="1"/>
          </p:cNvSpPr>
          <p:nvPr>
            <p:ph type="title"/>
          </p:nvPr>
        </p:nvSpPr>
        <p:spPr>
          <a:xfrm>
            <a:off x="838200" y="365126"/>
            <a:ext cx="10515600" cy="760290"/>
          </a:xfrm>
        </p:spPr>
        <p:txBody>
          <a:bodyPr>
            <a:normAutofit/>
          </a:bodyPr>
          <a:lstStyle/>
          <a:p>
            <a:pPr algn="ctr"/>
            <a:r>
              <a:rPr lang="pt-BR" sz="3200" b="1" i="0" u="none" strike="noStrike" baseline="0" dirty="0">
                <a:solidFill>
                  <a:srgbClr val="000000"/>
                </a:solidFill>
              </a:rPr>
              <a:t>Juros compostos </a:t>
            </a:r>
            <a:endParaRPr lang="pt-BR" sz="3200" dirty="0"/>
          </a:p>
        </p:txBody>
      </p:sp>
      <p:sp>
        <p:nvSpPr>
          <p:cNvPr id="3" name="Espaço Reservado para Conteúdo 2">
            <a:extLst>
              <a:ext uri="{FF2B5EF4-FFF2-40B4-BE49-F238E27FC236}">
                <a16:creationId xmlns:a16="http://schemas.microsoft.com/office/drawing/2014/main" id="{6CEE9334-40E7-4CA7-A343-547AB2837227}"/>
              </a:ext>
            </a:extLst>
          </p:cNvPr>
          <p:cNvSpPr>
            <a:spLocks noGrp="1"/>
          </p:cNvSpPr>
          <p:nvPr>
            <p:ph idx="1"/>
          </p:nvPr>
        </p:nvSpPr>
        <p:spPr>
          <a:xfrm>
            <a:off x="838200" y="1280160"/>
            <a:ext cx="10515600" cy="4896803"/>
          </a:xfrm>
        </p:spPr>
        <p:txBody>
          <a:bodyPr>
            <a:normAutofit/>
          </a:bodyPr>
          <a:lstStyle/>
          <a:p>
            <a:pPr marL="0" indent="0" algn="just">
              <a:buNone/>
            </a:pPr>
            <a:r>
              <a:rPr lang="pt-BR" sz="2400" b="0" i="0" u="none" strike="noStrike" baseline="0" dirty="0">
                <a:solidFill>
                  <a:srgbClr val="000000"/>
                </a:solidFill>
                <a:latin typeface="Calibri Light" panose="020F0302020204030204" pitchFamily="34" charset="0"/>
              </a:rPr>
              <a:t>A partir desta fórmula, podemos derivar uma série de outras fórmulas, que poderão ser utilizadas diretamente, sem que tenhamos que fazer uso da Fórmula Fundamental, facilitando nossos trabalhos de cálculos. Assim, quando conhecemos o valor futuro ou montante </a:t>
            </a:r>
            <a:r>
              <a:rPr lang="pt-BR" sz="2400" b="0" i="0" u="none" strike="noStrike" baseline="0" dirty="0" smtClean="0">
                <a:solidFill>
                  <a:srgbClr val="000000"/>
                </a:solidFill>
                <a:latin typeface="Calibri Light" panose="020F0302020204030204" pitchFamily="34" charset="0"/>
              </a:rPr>
              <a:t>(VF</a:t>
            </a:r>
            <a:r>
              <a:rPr lang="pt-BR" sz="2400" b="0" i="0" u="none" strike="noStrike" baseline="0" dirty="0">
                <a:solidFill>
                  <a:srgbClr val="000000"/>
                </a:solidFill>
                <a:latin typeface="Calibri Light" panose="020F0302020204030204" pitchFamily="34" charset="0"/>
              </a:rPr>
              <a:t>), a taxa de juros (i), o número de períodos (n) e desejarmos saber o valor do principal </a:t>
            </a:r>
            <a:r>
              <a:rPr lang="pt-BR" sz="2400" b="0" i="0" u="none" strike="noStrike" baseline="0" dirty="0" smtClean="0">
                <a:solidFill>
                  <a:srgbClr val="000000"/>
                </a:solidFill>
                <a:latin typeface="Calibri Light" panose="020F0302020204030204" pitchFamily="34" charset="0"/>
              </a:rPr>
              <a:t>(VP</a:t>
            </a:r>
            <a:r>
              <a:rPr lang="pt-BR" sz="2400" b="0" i="0" u="none" strike="noStrike" baseline="0" dirty="0">
                <a:solidFill>
                  <a:srgbClr val="000000"/>
                </a:solidFill>
                <a:latin typeface="Calibri Light" panose="020F0302020204030204" pitchFamily="34" charset="0"/>
              </a:rPr>
              <a:t>) que lhe deu origem, basta aplicar : </a:t>
            </a:r>
          </a:p>
          <a:p>
            <a:pPr marL="0" indent="0">
              <a:buNone/>
            </a:pPr>
            <a:endParaRPr lang="pt-BR" sz="2400" dirty="0">
              <a:solidFill>
                <a:srgbClr val="000000"/>
              </a:solidFill>
              <a:latin typeface="Calibri Light" panose="020F0302020204030204" pitchFamily="34" charset="0"/>
            </a:endParaRPr>
          </a:p>
          <a:p>
            <a:pPr marL="0" indent="0" algn="ctr">
              <a:buNone/>
            </a:pPr>
            <a:r>
              <a:rPr lang="pt-BR" sz="4400" b="1" i="0" u="none" strike="noStrike" baseline="0" dirty="0" smtClean="0">
                <a:solidFill>
                  <a:schemeClr val="accent1"/>
                </a:solidFill>
                <a:latin typeface="+mj-lt"/>
              </a:rPr>
              <a:t>(VF</a:t>
            </a:r>
            <a:r>
              <a:rPr lang="pt-BR" sz="4400" b="1" i="0" u="none" strike="noStrike" baseline="0" dirty="0">
                <a:solidFill>
                  <a:schemeClr val="accent1"/>
                </a:solidFill>
                <a:latin typeface="+mj-lt"/>
              </a:rPr>
              <a:t>→ </a:t>
            </a:r>
            <a:r>
              <a:rPr lang="pt-BR" sz="4400" b="1" i="0" u="none" strike="noStrike" baseline="0" dirty="0" smtClean="0">
                <a:solidFill>
                  <a:schemeClr val="accent1"/>
                </a:solidFill>
                <a:latin typeface="+mj-lt"/>
              </a:rPr>
              <a:t>VP</a:t>
            </a:r>
            <a:r>
              <a:rPr lang="pt-BR" sz="4400" b="1" i="0" u="none" strike="noStrike" baseline="0" dirty="0" smtClean="0">
                <a:solidFill>
                  <a:schemeClr val="accent1"/>
                </a:solidFill>
                <a:latin typeface="+mj-lt"/>
              </a:rPr>
              <a:t>) </a:t>
            </a:r>
            <a:r>
              <a:rPr lang="pt-BR" sz="4400" b="1" i="0" u="none" strike="noStrike" baseline="0" dirty="0" smtClean="0">
                <a:solidFill>
                  <a:schemeClr val="accent1"/>
                </a:solidFill>
                <a:latin typeface="+mj-lt"/>
              </a:rPr>
              <a:t>VP </a:t>
            </a:r>
            <a:r>
              <a:rPr lang="pt-BR" sz="4400" b="1" i="0" u="none" strike="noStrike" baseline="0" dirty="0">
                <a:solidFill>
                  <a:schemeClr val="accent1"/>
                </a:solidFill>
                <a:latin typeface="+mj-lt"/>
              </a:rPr>
              <a:t>= </a:t>
            </a:r>
            <a:r>
              <a:rPr lang="pt-BR" sz="4400" b="1" i="0" u="none" strike="noStrike" baseline="0" dirty="0" smtClean="0">
                <a:solidFill>
                  <a:schemeClr val="accent1"/>
                </a:solidFill>
                <a:latin typeface="+mj-lt"/>
              </a:rPr>
              <a:t>VF </a:t>
            </a:r>
            <a:r>
              <a:rPr lang="pt-BR" sz="4400" b="1" i="0" u="none" strike="noStrike" baseline="0" dirty="0">
                <a:solidFill>
                  <a:schemeClr val="accent1"/>
                </a:solidFill>
                <a:latin typeface="+mj-lt"/>
              </a:rPr>
              <a:t>[ </a:t>
            </a:r>
            <a:r>
              <a:rPr lang="pt-BR" sz="4400" b="1" i="0" u="none" strike="noStrike" baseline="0" dirty="0" smtClean="0">
                <a:solidFill>
                  <a:schemeClr val="accent1"/>
                </a:solidFill>
                <a:latin typeface="+mj-lt"/>
              </a:rPr>
              <a:t>1 / </a:t>
            </a:r>
            <a:r>
              <a:rPr lang="pt-BR" sz="4400" b="1" i="0" u="none" strike="noStrike" baseline="0" dirty="0">
                <a:solidFill>
                  <a:schemeClr val="accent1"/>
                </a:solidFill>
                <a:latin typeface="+mj-lt"/>
              </a:rPr>
              <a:t>(</a:t>
            </a:r>
            <a:r>
              <a:rPr lang="pt-BR" sz="4400" b="1" i="0" u="none" strike="noStrike" baseline="0" dirty="0" smtClean="0">
                <a:solidFill>
                  <a:schemeClr val="accent1"/>
                </a:solidFill>
                <a:latin typeface="+mj-lt"/>
              </a:rPr>
              <a:t>1+i)</a:t>
            </a:r>
            <a:r>
              <a:rPr lang="pt-BR" sz="4400" b="1" i="0" u="none" strike="noStrike" baseline="30000" dirty="0" smtClean="0">
                <a:solidFill>
                  <a:schemeClr val="accent1"/>
                </a:solidFill>
                <a:latin typeface="+mj-lt"/>
              </a:rPr>
              <a:t>n</a:t>
            </a:r>
            <a:r>
              <a:rPr lang="pt-BR" sz="4400" b="1" i="0" u="none" strike="noStrike" baseline="0" dirty="0" smtClean="0">
                <a:solidFill>
                  <a:schemeClr val="accent1"/>
                </a:solidFill>
                <a:latin typeface="+mj-lt"/>
              </a:rPr>
              <a:t> </a:t>
            </a:r>
            <a:r>
              <a:rPr lang="pt-BR" sz="4400" b="1" i="0" u="none" strike="noStrike" baseline="0" dirty="0">
                <a:solidFill>
                  <a:schemeClr val="accent1"/>
                </a:solidFill>
                <a:latin typeface="+mj-lt"/>
              </a:rPr>
              <a:t>] </a:t>
            </a:r>
            <a:r>
              <a:rPr lang="pt-BR" sz="4400" b="0" i="0" u="none" strike="noStrike" baseline="0" dirty="0">
                <a:solidFill>
                  <a:schemeClr val="accent1"/>
                </a:solidFill>
                <a:latin typeface="+mj-lt"/>
              </a:rPr>
              <a:t>	</a:t>
            </a:r>
          </a:p>
          <a:p>
            <a:pPr marL="0" indent="0">
              <a:buNone/>
            </a:pPr>
            <a:endParaRPr lang="pt-BR" sz="2600" b="0" i="0" u="none" strike="noStrike" baseline="0" dirty="0">
              <a:solidFill>
                <a:srgbClr val="000000"/>
              </a:solidFill>
              <a:latin typeface="+mj-lt"/>
            </a:endParaRPr>
          </a:p>
          <a:p>
            <a:pPr marL="0" indent="0">
              <a:buNone/>
            </a:pPr>
            <a:endParaRPr lang="pt-BR" sz="2600" b="0" i="0" u="none" strike="noStrike" baseline="0" dirty="0">
              <a:solidFill>
                <a:srgbClr val="000000"/>
              </a:solidFill>
              <a:latin typeface="+mj-lt"/>
            </a:endParaRPr>
          </a:p>
          <a:p>
            <a:pPr marL="0" indent="0">
              <a:buNone/>
            </a:pPr>
            <a:endParaRPr lang="pt-BR" sz="2400" dirty="0"/>
          </a:p>
        </p:txBody>
      </p:sp>
    </p:spTree>
    <p:extLst>
      <p:ext uri="{BB962C8B-B14F-4D97-AF65-F5344CB8AC3E}">
        <p14:creationId xmlns:p14="http://schemas.microsoft.com/office/powerpoint/2010/main" val="3507830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F938A-7599-4312-BA94-B6694913FDF8}"/>
              </a:ext>
            </a:extLst>
          </p:cNvPr>
          <p:cNvSpPr>
            <a:spLocks noGrp="1"/>
          </p:cNvSpPr>
          <p:nvPr>
            <p:ph type="title"/>
          </p:nvPr>
        </p:nvSpPr>
        <p:spPr>
          <a:xfrm>
            <a:off x="838200" y="365126"/>
            <a:ext cx="10515600" cy="689952"/>
          </a:xfrm>
        </p:spPr>
        <p:txBody>
          <a:bodyPr>
            <a:normAutofit fontScale="90000"/>
          </a:bodyPr>
          <a:lstStyle/>
          <a:p>
            <a:pPr algn="ctr"/>
            <a:r>
              <a:rPr lang="pt-BR" sz="4400" b="1" i="0" u="none" strike="noStrike" baseline="0" dirty="0">
                <a:solidFill>
                  <a:srgbClr val="000000"/>
                </a:solidFill>
                <a:latin typeface="Calibri" panose="020F0502020204030204" pitchFamily="34" charset="0"/>
              </a:rPr>
              <a:t/>
            </a:r>
            <a:br>
              <a:rPr lang="pt-BR" sz="4400" b="1" i="0" u="none" strike="noStrike" baseline="0" dirty="0">
                <a:solidFill>
                  <a:srgbClr val="000000"/>
                </a:solidFill>
                <a:latin typeface="Calibri" panose="020F0502020204030204" pitchFamily="34" charset="0"/>
              </a:rPr>
            </a:br>
            <a:r>
              <a:rPr lang="pt-BR" sz="3600" b="1" i="0" u="none" strike="noStrike" baseline="0" dirty="0">
                <a:solidFill>
                  <a:srgbClr val="000000"/>
                </a:solidFill>
                <a:latin typeface="Calibri" panose="020F0502020204030204" pitchFamily="34" charset="0"/>
              </a:rPr>
              <a:t>No regime de capitalização de juros compostos: </a:t>
            </a:r>
            <a:r>
              <a:rPr lang="pt-BR" sz="3600" b="0" i="0" u="none" strike="noStrike" baseline="0" dirty="0">
                <a:solidFill>
                  <a:srgbClr val="000000"/>
                </a:solidFill>
                <a:latin typeface="Calibri" panose="020F0502020204030204" pitchFamily="34" charset="0"/>
              </a:rPr>
              <a:t/>
            </a:r>
            <a:br>
              <a:rPr lang="pt-BR" sz="3600" b="0" i="0" u="none" strike="noStrike" baseline="0" dirty="0">
                <a:solidFill>
                  <a:srgbClr val="000000"/>
                </a:solidFill>
                <a:latin typeface="Calibri" panose="020F0502020204030204" pitchFamily="34" charset="0"/>
              </a:rPr>
            </a:br>
            <a:endParaRPr lang="pt-BR" sz="3600" dirty="0"/>
          </a:p>
        </p:txBody>
      </p:sp>
      <p:sp>
        <p:nvSpPr>
          <p:cNvPr id="3" name="Espaço Reservado para Conteúdo 2">
            <a:extLst>
              <a:ext uri="{FF2B5EF4-FFF2-40B4-BE49-F238E27FC236}">
                <a16:creationId xmlns:a16="http://schemas.microsoft.com/office/drawing/2014/main" id="{89F8665A-4233-4B04-9C28-D5758C097F4E}"/>
              </a:ext>
            </a:extLst>
          </p:cNvPr>
          <p:cNvSpPr>
            <a:spLocks noGrp="1"/>
          </p:cNvSpPr>
          <p:nvPr>
            <p:ph idx="1"/>
          </p:nvPr>
        </p:nvSpPr>
        <p:spPr/>
        <p:txBody>
          <a:bodyPr>
            <a:normAutofit fontScale="92500" lnSpcReduction="10000"/>
          </a:bodyPr>
          <a:lstStyle/>
          <a:p>
            <a:pPr algn="just">
              <a:buFont typeface="Wingdings" panose="05000000000000000000" pitchFamily="2" charset="2"/>
              <a:buChar char="Ø"/>
            </a:pPr>
            <a:r>
              <a:rPr lang="pt-BR" sz="2600" b="0" i="0" u="none" strike="noStrike" baseline="0" dirty="0">
                <a:solidFill>
                  <a:srgbClr val="000000"/>
                </a:solidFill>
                <a:latin typeface="+mj-lt"/>
              </a:rPr>
              <a:t>Os juros vencidos são incorporados ao capital, no processo de capitalização, dando origem a juros crescentes (existe a contagem de juros sobre juros). </a:t>
            </a:r>
          </a:p>
          <a:p>
            <a:pPr algn="just">
              <a:buFont typeface="Wingdings" panose="05000000000000000000" pitchFamily="2" charset="2"/>
              <a:buChar char="Ø"/>
            </a:pPr>
            <a:r>
              <a:rPr lang="pt-BR" sz="2600" b="0" i="0" u="none" strike="noStrike" baseline="0" dirty="0">
                <a:solidFill>
                  <a:srgbClr val="000000"/>
                </a:solidFill>
                <a:latin typeface="+mj-lt"/>
              </a:rPr>
              <a:t>No regime de juros compostos, o dinheiro cresce em progressão geométrica ao longo do tempo. </a:t>
            </a:r>
          </a:p>
          <a:p>
            <a:pPr algn="just">
              <a:buFont typeface="Wingdings" panose="05000000000000000000" pitchFamily="2" charset="2"/>
              <a:buChar char="Ø"/>
            </a:pPr>
            <a:r>
              <a:rPr lang="pt-BR" sz="2600" b="0" i="0" u="none" strike="noStrike" baseline="0" dirty="0">
                <a:solidFill>
                  <a:srgbClr val="000000"/>
                </a:solidFill>
                <a:latin typeface="+mj-lt"/>
              </a:rPr>
              <a:t>É importante perceber que o dinheiro cresce mais rapidamente no regime de juros compostos do que no regime de juros simples, em razão da capitalização dos juros. </a:t>
            </a:r>
          </a:p>
          <a:p>
            <a:pPr algn="just">
              <a:buFont typeface="Wingdings" panose="05000000000000000000" pitchFamily="2" charset="2"/>
              <a:buChar char="Ø"/>
            </a:pPr>
            <a:r>
              <a:rPr lang="pt-BR" sz="2600" b="0" i="0" u="none" strike="noStrike" baseline="0" dirty="0">
                <a:solidFill>
                  <a:srgbClr val="000000"/>
                </a:solidFill>
                <a:latin typeface="+mj-lt"/>
              </a:rPr>
              <a:t>Sempre teremos valores diferentes de juros para cada um dos períodos de capitalização. </a:t>
            </a:r>
          </a:p>
          <a:p>
            <a:pPr algn="just">
              <a:buFont typeface="Wingdings" panose="05000000000000000000" pitchFamily="2" charset="2"/>
              <a:buChar char="Ø"/>
            </a:pPr>
            <a:r>
              <a:rPr lang="pt-BR" sz="2600" b="0" i="0" u="none" strike="noStrike" baseline="0" dirty="0">
                <a:solidFill>
                  <a:srgbClr val="000000"/>
                </a:solidFill>
                <a:latin typeface="+mj-lt"/>
              </a:rPr>
              <a:t>O uso da fórmula </a:t>
            </a:r>
            <a:r>
              <a:rPr lang="pt-BR" sz="2600" b="0" i="0" u="none" strike="noStrike" baseline="0" dirty="0" smtClean="0">
                <a:solidFill>
                  <a:srgbClr val="000000"/>
                </a:solidFill>
                <a:latin typeface="+mj-lt"/>
              </a:rPr>
              <a:t>(VP</a:t>
            </a:r>
            <a:r>
              <a:rPr lang="pt-BR" sz="2600" b="0" i="0" u="none" strike="noStrike" baseline="0" dirty="0">
                <a:solidFill>
                  <a:srgbClr val="000000"/>
                </a:solidFill>
                <a:latin typeface="+mj-lt"/>
              </a:rPr>
              <a:t>→ </a:t>
            </a:r>
            <a:r>
              <a:rPr lang="pt-BR" sz="2600" b="0" i="0" u="none" strike="noStrike" baseline="0" dirty="0" smtClean="0">
                <a:solidFill>
                  <a:srgbClr val="000000"/>
                </a:solidFill>
                <a:latin typeface="+mj-lt"/>
              </a:rPr>
              <a:t>VF)n </a:t>
            </a:r>
            <a:r>
              <a:rPr lang="pt-BR" sz="2600" b="0" i="0" u="none" strike="noStrike" baseline="0" dirty="0">
                <a:solidFill>
                  <a:srgbClr val="000000"/>
                </a:solidFill>
                <a:latin typeface="+mj-lt"/>
              </a:rPr>
              <a:t>i não é a única que nos habilita a obter o valor futuro. Podemos obter este valor utilizando outras ferramentas: tabelas de coeficientes, calculadoras financeiras e planilhas eletrônicas. </a:t>
            </a:r>
          </a:p>
          <a:p>
            <a:pPr>
              <a:buFont typeface="Wingdings" panose="05000000000000000000" pitchFamily="2" charset="2"/>
              <a:buChar char="Ø"/>
            </a:pPr>
            <a:endParaRPr lang="pt-BR" sz="2600" b="0" i="0" u="none" strike="noStrike" baseline="0" dirty="0">
              <a:solidFill>
                <a:srgbClr val="000000"/>
              </a:solidFill>
              <a:latin typeface="+mj-lt"/>
            </a:endParaRPr>
          </a:p>
          <a:p>
            <a:pPr marL="0" indent="0" algn="just">
              <a:buNone/>
            </a:pPr>
            <a:endParaRPr lang="pt-BR" dirty="0"/>
          </a:p>
        </p:txBody>
      </p:sp>
    </p:spTree>
    <p:extLst>
      <p:ext uri="{BB962C8B-B14F-4D97-AF65-F5344CB8AC3E}">
        <p14:creationId xmlns:p14="http://schemas.microsoft.com/office/powerpoint/2010/main" val="3641774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BC289-C645-4A50-A3BD-E6F9C2294B2B}"/>
              </a:ext>
            </a:extLst>
          </p:cNvPr>
          <p:cNvSpPr>
            <a:spLocks noGrp="1"/>
          </p:cNvSpPr>
          <p:nvPr>
            <p:ph type="title"/>
          </p:nvPr>
        </p:nvSpPr>
        <p:spPr>
          <a:xfrm>
            <a:off x="838200" y="365125"/>
            <a:ext cx="10515600" cy="661817"/>
          </a:xfrm>
        </p:spPr>
        <p:txBody>
          <a:bodyPr>
            <a:normAutofit/>
          </a:bodyPr>
          <a:lstStyle/>
          <a:p>
            <a:pPr algn="ctr"/>
            <a:r>
              <a:rPr lang="pt-BR" sz="3200" b="1" i="0" u="none" strike="noStrike" baseline="0" dirty="0">
                <a:solidFill>
                  <a:srgbClr val="000000"/>
                </a:solidFill>
              </a:rPr>
              <a:t>Juros compostos </a:t>
            </a:r>
            <a:endParaRPr lang="pt-BR" sz="3200" dirty="0"/>
          </a:p>
        </p:txBody>
      </p:sp>
      <p:sp>
        <p:nvSpPr>
          <p:cNvPr id="3" name="Espaço Reservado para Conteúdo 2">
            <a:extLst>
              <a:ext uri="{FF2B5EF4-FFF2-40B4-BE49-F238E27FC236}">
                <a16:creationId xmlns:a16="http://schemas.microsoft.com/office/drawing/2014/main" id="{CCB1FFE3-4DDB-469C-AD6E-07E9CD957A3A}"/>
              </a:ext>
            </a:extLst>
          </p:cNvPr>
          <p:cNvSpPr>
            <a:spLocks noGrp="1"/>
          </p:cNvSpPr>
          <p:nvPr>
            <p:ph idx="1"/>
          </p:nvPr>
        </p:nvSpPr>
        <p:spPr>
          <a:xfrm>
            <a:off x="838200" y="1266092"/>
            <a:ext cx="10515600" cy="5373859"/>
          </a:xfrm>
        </p:spPr>
        <p:txBody>
          <a:bodyPr>
            <a:normAutofit/>
          </a:bodyPr>
          <a:lstStyle/>
          <a:p>
            <a:pPr marL="0" indent="0" algn="just">
              <a:buNone/>
            </a:pPr>
            <a:r>
              <a:rPr lang="pt-BR" sz="2600" b="1" i="0" u="none" strike="noStrike" baseline="0" dirty="0">
                <a:solidFill>
                  <a:srgbClr val="000000"/>
                </a:solidFill>
                <a:latin typeface="+mj-lt"/>
              </a:rPr>
              <a:t>Exemplo 1: </a:t>
            </a:r>
            <a:r>
              <a:rPr lang="pt-BR" sz="2600" dirty="0">
                <a:solidFill>
                  <a:srgbClr val="000000"/>
                </a:solidFill>
                <a:latin typeface="+mj-lt"/>
              </a:rPr>
              <a:t>U</a:t>
            </a:r>
            <a:r>
              <a:rPr lang="pt-BR" sz="2600" b="0" i="0" u="none" strike="noStrike" baseline="0" dirty="0" smtClean="0">
                <a:solidFill>
                  <a:srgbClr val="000000"/>
                </a:solidFill>
                <a:latin typeface="+mj-lt"/>
              </a:rPr>
              <a:t>ma </a:t>
            </a:r>
            <a:r>
              <a:rPr lang="pt-BR" sz="2600" b="0" i="0" u="none" strike="noStrike" baseline="0" dirty="0">
                <a:solidFill>
                  <a:srgbClr val="000000"/>
                </a:solidFill>
                <a:latin typeface="+mj-lt"/>
              </a:rPr>
              <a:t>pessoa investiu R$ 1.000,00 no dia 5 de maio de </a:t>
            </a:r>
            <a:r>
              <a:rPr lang="pt-BR" sz="2600" b="0" i="0" u="none" strike="noStrike" baseline="0" dirty="0" smtClean="0">
                <a:solidFill>
                  <a:srgbClr val="000000"/>
                </a:solidFill>
                <a:latin typeface="+mj-lt"/>
              </a:rPr>
              <a:t>2022, </a:t>
            </a:r>
            <a:r>
              <a:rPr lang="pt-BR" sz="2600" b="0" i="0" u="none" strike="noStrike" baseline="0" dirty="0">
                <a:solidFill>
                  <a:srgbClr val="000000"/>
                </a:solidFill>
                <a:latin typeface="+mj-lt"/>
              </a:rPr>
              <a:t>na poupança. O índice de correção é de 0,5% mais 0,129% da TR, resultando em índice de correção de 0,629%. No dia 5 de junho de </a:t>
            </a:r>
            <a:r>
              <a:rPr lang="pt-BR" sz="2600" b="0" i="0" u="none" strike="noStrike" baseline="0" dirty="0" smtClean="0">
                <a:solidFill>
                  <a:srgbClr val="000000"/>
                </a:solidFill>
                <a:latin typeface="+mj-lt"/>
              </a:rPr>
              <a:t>2022, </a:t>
            </a:r>
            <a:r>
              <a:rPr lang="pt-BR" sz="2600" b="0" i="0" u="none" strike="noStrike" baseline="0" dirty="0">
                <a:solidFill>
                  <a:srgbClr val="000000"/>
                </a:solidFill>
                <a:latin typeface="+mj-lt"/>
              </a:rPr>
              <a:t>a sua caderneta estará fazendo aniversário (1 mês de aplicação). Calcule qual será a parcela de juros para esta aplicação e quanto o investidor terá direito a receber? </a:t>
            </a:r>
          </a:p>
          <a:p>
            <a:pPr lvl="1" algn="just"/>
            <a:endParaRPr lang="pt-BR" sz="2600" b="0" i="0" u="none" strike="noStrike" baseline="0" dirty="0">
              <a:solidFill>
                <a:srgbClr val="000000"/>
              </a:solidFill>
              <a:latin typeface="+mj-lt"/>
            </a:endParaRPr>
          </a:p>
          <a:p>
            <a:pPr lvl="1" algn="just"/>
            <a:r>
              <a:rPr lang="pt-BR" sz="2600" b="0" i="0" u="none" strike="noStrike" baseline="0" dirty="0">
                <a:solidFill>
                  <a:srgbClr val="000000"/>
                </a:solidFill>
                <a:latin typeface="+mj-lt"/>
              </a:rPr>
              <a:t>Juros = </a:t>
            </a:r>
            <a:r>
              <a:rPr lang="pt-BR" sz="2600" b="0" i="0" u="none" strike="noStrike" baseline="0" dirty="0" smtClean="0">
                <a:solidFill>
                  <a:srgbClr val="000000"/>
                </a:solidFill>
                <a:latin typeface="+mj-lt"/>
              </a:rPr>
              <a:t>P * i * n </a:t>
            </a:r>
            <a:endParaRPr lang="pt-BR" sz="2600" b="0" i="0" u="none" strike="noStrike" baseline="0" dirty="0">
              <a:solidFill>
                <a:srgbClr val="000000"/>
              </a:solidFill>
              <a:latin typeface="+mj-lt"/>
            </a:endParaRPr>
          </a:p>
          <a:p>
            <a:pPr lvl="1" algn="just"/>
            <a:r>
              <a:rPr lang="pt-BR" sz="2600" b="0" i="0" u="none" strike="noStrike" baseline="0" dirty="0">
                <a:solidFill>
                  <a:srgbClr val="000000"/>
                </a:solidFill>
                <a:latin typeface="+mj-lt"/>
              </a:rPr>
              <a:t>Juros = </a:t>
            </a:r>
            <a:r>
              <a:rPr lang="pt-BR" sz="2600" b="0" i="0" u="none" strike="noStrike" baseline="0" dirty="0" smtClean="0">
                <a:solidFill>
                  <a:srgbClr val="000000"/>
                </a:solidFill>
                <a:latin typeface="+mj-lt"/>
              </a:rPr>
              <a:t>1000 * </a:t>
            </a:r>
            <a:r>
              <a:rPr lang="pt-BR" sz="2600" b="0" i="0" u="none" strike="noStrike" baseline="0" dirty="0">
                <a:solidFill>
                  <a:srgbClr val="000000"/>
                </a:solidFill>
                <a:latin typeface="+mj-lt"/>
              </a:rPr>
              <a:t>(</a:t>
            </a:r>
            <a:r>
              <a:rPr lang="pt-BR" sz="2600" b="0" i="0" u="none" strike="noStrike" baseline="0" dirty="0" smtClean="0">
                <a:solidFill>
                  <a:srgbClr val="000000"/>
                </a:solidFill>
                <a:latin typeface="+mj-lt"/>
              </a:rPr>
              <a:t>0,629 / 100) * 1 </a:t>
            </a:r>
            <a:endParaRPr lang="pt-BR" sz="2600" b="0" i="0" u="none" strike="noStrike" baseline="0" dirty="0">
              <a:solidFill>
                <a:srgbClr val="000000"/>
              </a:solidFill>
              <a:latin typeface="+mj-lt"/>
            </a:endParaRPr>
          </a:p>
          <a:p>
            <a:pPr lvl="1"/>
            <a:r>
              <a:rPr lang="pt-BR" sz="2600" b="1" i="0" u="sng" strike="noStrike" baseline="0" dirty="0">
                <a:solidFill>
                  <a:schemeClr val="accent1"/>
                </a:solidFill>
                <a:latin typeface="+mj-lt"/>
              </a:rPr>
              <a:t>J = </a:t>
            </a:r>
            <a:r>
              <a:rPr lang="pt-BR" sz="2600" b="1" i="0" u="sng" strike="noStrike" baseline="0" dirty="0" smtClean="0">
                <a:solidFill>
                  <a:schemeClr val="accent1"/>
                </a:solidFill>
                <a:latin typeface="+mj-lt"/>
              </a:rPr>
              <a:t>R$ 6,29 </a:t>
            </a:r>
            <a:endParaRPr lang="pt-BR" sz="2200" b="1" i="0" u="sng" strike="noStrike" baseline="0" dirty="0">
              <a:solidFill>
                <a:schemeClr val="accent1"/>
              </a:solidFill>
              <a:latin typeface="+mj-lt"/>
            </a:endParaRPr>
          </a:p>
          <a:p>
            <a:pPr algn="just"/>
            <a:endParaRPr lang="pt-BR" sz="2600" b="0" i="0" u="none" strike="noStrike" baseline="0" dirty="0">
              <a:solidFill>
                <a:srgbClr val="000000"/>
              </a:solidFill>
              <a:latin typeface="+mj-lt"/>
            </a:endParaRPr>
          </a:p>
          <a:p>
            <a:pPr lvl="1" algn="just"/>
            <a:r>
              <a:rPr lang="pt-BR" sz="2600" dirty="0">
                <a:solidFill>
                  <a:srgbClr val="000000"/>
                </a:solidFill>
                <a:latin typeface="+mj-lt"/>
              </a:rPr>
              <a:t>F</a:t>
            </a:r>
            <a:r>
              <a:rPr lang="pt-BR" sz="2600" b="0" i="0" u="none" strike="noStrike" baseline="0" dirty="0">
                <a:solidFill>
                  <a:srgbClr val="000000"/>
                </a:solidFill>
                <a:latin typeface="+mj-lt"/>
              </a:rPr>
              <a:t> = P (1+i)</a:t>
            </a:r>
            <a:r>
              <a:rPr lang="pt-BR" sz="2600" b="0" i="0" u="none" strike="noStrike" baseline="30000" dirty="0">
                <a:solidFill>
                  <a:srgbClr val="000000"/>
                </a:solidFill>
                <a:latin typeface="+mj-lt"/>
              </a:rPr>
              <a:t>n</a:t>
            </a:r>
            <a:r>
              <a:rPr lang="pt-BR" sz="2600" b="0" i="0" u="none" strike="noStrike" baseline="0" dirty="0">
                <a:solidFill>
                  <a:srgbClr val="000000"/>
                </a:solidFill>
                <a:latin typeface="+mj-lt"/>
              </a:rPr>
              <a:t> </a:t>
            </a:r>
          </a:p>
          <a:p>
            <a:pPr lvl="1" algn="just"/>
            <a:r>
              <a:rPr lang="pt-BR" sz="2600" b="0" i="0" u="none" strike="noStrike" baseline="0" dirty="0" smtClean="0">
                <a:solidFill>
                  <a:srgbClr val="000000"/>
                </a:solidFill>
                <a:latin typeface="+mj-lt"/>
              </a:rPr>
              <a:t>F = </a:t>
            </a:r>
            <a:r>
              <a:rPr lang="pt-BR" sz="2600" b="0" i="0" u="none" strike="noStrike" baseline="0" dirty="0">
                <a:solidFill>
                  <a:srgbClr val="000000"/>
                </a:solidFill>
                <a:latin typeface="+mj-lt"/>
              </a:rPr>
              <a:t>1000 (1+0,00629) </a:t>
            </a:r>
            <a:r>
              <a:rPr lang="pt-BR" sz="2600" b="0" i="0" u="none" strike="noStrike" baseline="30000" dirty="0">
                <a:solidFill>
                  <a:srgbClr val="000000"/>
                </a:solidFill>
                <a:latin typeface="+mj-lt"/>
              </a:rPr>
              <a:t>1</a:t>
            </a:r>
          </a:p>
          <a:p>
            <a:pPr lvl="1"/>
            <a:r>
              <a:rPr lang="pt-BR" sz="2600" b="1" i="0" u="none" strike="noStrike" baseline="0" dirty="0" smtClean="0">
                <a:solidFill>
                  <a:schemeClr val="accent1"/>
                </a:solidFill>
                <a:latin typeface="+mj-lt"/>
              </a:rPr>
              <a:t>F = R$ 1006,29 </a:t>
            </a:r>
            <a:r>
              <a:rPr lang="pt-BR" sz="2600" b="0" i="0" u="none" strike="noStrike" baseline="0" dirty="0">
                <a:solidFill>
                  <a:srgbClr val="000000"/>
                </a:solidFill>
                <a:latin typeface="+mj-lt"/>
              </a:rPr>
              <a:t>	</a:t>
            </a:r>
          </a:p>
          <a:p>
            <a:pPr marL="0" indent="0">
              <a:buNone/>
            </a:pPr>
            <a:endParaRPr lang="pt-BR" sz="2600" dirty="0">
              <a:latin typeface="+mj-lt"/>
            </a:endParaRPr>
          </a:p>
        </p:txBody>
      </p:sp>
    </p:spTree>
    <p:extLst>
      <p:ext uri="{BB962C8B-B14F-4D97-AF65-F5344CB8AC3E}">
        <p14:creationId xmlns:p14="http://schemas.microsoft.com/office/powerpoint/2010/main" val="3703759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76DB41-062E-4FBF-A1B1-9942BD367C9E}"/>
              </a:ext>
            </a:extLst>
          </p:cNvPr>
          <p:cNvSpPr>
            <a:spLocks noGrp="1"/>
          </p:cNvSpPr>
          <p:nvPr>
            <p:ph type="title"/>
          </p:nvPr>
        </p:nvSpPr>
        <p:spPr>
          <a:xfrm>
            <a:off x="838200" y="365125"/>
            <a:ext cx="10515600" cy="732155"/>
          </a:xfrm>
        </p:spPr>
        <p:txBody>
          <a:bodyPr>
            <a:normAutofit/>
          </a:bodyPr>
          <a:lstStyle/>
          <a:p>
            <a:pPr algn="ctr"/>
            <a:r>
              <a:rPr lang="pt-BR" sz="3200" b="1" dirty="0"/>
              <a:t>Juros compostos</a:t>
            </a:r>
          </a:p>
        </p:txBody>
      </p:sp>
      <p:sp>
        <p:nvSpPr>
          <p:cNvPr id="3" name="Espaço Reservado para Conteúdo 2">
            <a:extLst>
              <a:ext uri="{FF2B5EF4-FFF2-40B4-BE49-F238E27FC236}">
                <a16:creationId xmlns:a16="http://schemas.microsoft.com/office/drawing/2014/main" id="{FA03AD28-1EF6-4C57-9058-8049C62EFACF}"/>
              </a:ext>
            </a:extLst>
          </p:cNvPr>
          <p:cNvSpPr>
            <a:spLocks noGrp="1"/>
          </p:cNvSpPr>
          <p:nvPr>
            <p:ph idx="1"/>
          </p:nvPr>
        </p:nvSpPr>
        <p:spPr>
          <a:xfrm>
            <a:off x="838200" y="1097280"/>
            <a:ext cx="10515600" cy="5079683"/>
          </a:xfrm>
        </p:spPr>
        <p:txBody>
          <a:bodyPr>
            <a:normAutofit lnSpcReduction="10000"/>
          </a:bodyPr>
          <a:lstStyle/>
          <a:p>
            <a:pPr marL="0" indent="0">
              <a:buNone/>
            </a:pPr>
            <a:r>
              <a:rPr lang="pt-BR" sz="2600" b="1" i="0" u="none" strike="noStrike" baseline="0" dirty="0">
                <a:solidFill>
                  <a:srgbClr val="000000"/>
                </a:solidFill>
                <a:latin typeface="+mj-lt"/>
              </a:rPr>
              <a:t>Exemplo 2: </a:t>
            </a:r>
            <a:r>
              <a:rPr lang="pt-BR" sz="2600" dirty="0">
                <a:solidFill>
                  <a:srgbClr val="000000"/>
                </a:solidFill>
                <a:latin typeface="+mj-lt"/>
              </a:rPr>
              <a:t>D</a:t>
            </a:r>
            <a:r>
              <a:rPr lang="pt-BR" sz="2600" b="0" i="0" u="none" strike="noStrike" baseline="0" dirty="0" smtClean="0">
                <a:solidFill>
                  <a:srgbClr val="000000"/>
                </a:solidFill>
                <a:latin typeface="+mj-lt"/>
              </a:rPr>
              <a:t>eterminar </a:t>
            </a:r>
            <a:r>
              <a:rPr lang="pt-BR" sz="2600" b="0" i="0" u="none" strike="noStrike" baseline="0" dirty="0">
                <a:solidFill>
                  <a:srgbClr val="000000"/>
                </a:solidFill>
                <a:latin typeface="+mj-lt"/>
              </a:rPr>
              <a:t>quanto um investidor terá direito de receber no final do ano </a:t>
            </a:r>
            <a:r>
              <a:rPr lang="pt-BR" sz="2600" b="0" i="0" u="none" strike="noStrike" baseline="0" dirty="0" smtClean="0">
                <a:solidFill>
                  <a:srgbClr val="000000"/>
                </a:solidFill>
                <a:latin typeface="+mj-lt"/>
              </a:rPr>
              <a:t>2022, </a:t>
            </a:r>
            <a:r>
              <a:rPr lang="pt-BR" sz="2600" b="0" i="0" u="none" strike="noStrike" baseline="0" dirty="0">
                <a:solidFill>
                  <a:srgbClr val="000000"/>
                </a:solidFill>
                <a:latin typeface="+mj-lt"/>
              </a:rPr>
              <a:t>se em 1º de janeiro de </a:t>
            </a:r>
            <a:r>
              <a:rPr lang="pt-BR" sz="2600" b="0" i="0" u="none" strike="noStrike" baseline="0" dirty="0" smtClean="0">
                <a:solidFill>
                  <a:srgbClr val="000000"/>
                </a:solidFill>
                <a:latin typeface="+mj-lt"/>
              </a:rPr>
              <a:t>2022 </a:t>
            </a:r>
            <a:r>
              <a:rPr lang="pt-BR" sz="2600" b="0" i="0" u="none" strike="noStrike" baseline="0" dirty="0">
                <a:solidFill>
                  <a:srgbClr val="000000"/>
                </a:solidFill>
                <a:latin typeface="+mj-lt"/>
              </a:rPr>
              <a:t>aplicar R$ 100.000,00, a uma taxa de juros simples de 5% ao mês. Definir também, com base nesta mesma taxa, de quanto será a parcela de juros de </a:t>
            </a:r>
            <a:r>
              <a:rPr lang="pt-BR" sz="2600" b="0" i="0" u="none" strike="noStrike" baseline="0" dirty="0" smtClean="0">
                <a:solidFill>
                  <a:srgbClr val="000000"/>
                </a:solidFill>
                <a:latin typeface="+mj-lt"/>
              </a:rPr>
              <a:t>31/12/2022 </a:t>
            </a:r>
            <a:r>
              <a:rPr lang="pt-BR" sz="2600" b="0" i="0" u="none" strike="noStrike" baseline="0" dirty="0">
                <a:solidFill>
                  <a:srgbClr val="000000"/>
                </a:solidFill>
                <a:latin typeface="+mj-lt"/>
              </a:rPr>
              <a:t>para este mesmo investimento. </a:t>
            </a:r>
          </a:p>
          <a:p>
            <a:pPr algn="just"/>
            <a:endParaRPr lang="pt-BR" sz="2600" b="0" i="0" u="none" strike="noStrike" baseline="0" dirty="0">
              <a:solidFill>
                <a:srgbClr val="000000"/>
              </a:solidFill>
              <a:latin typeface="+mj-lt"/>
            </a:endParaRPr>
          </a:p>
          <a:p>
            <a:pPr algn="just"/>
            <a:r>
              <a:rPr lang="pt-BR" sz="2600" b="0" i="0" u="none" strike="noStrike" baseline="0" dirty="0" smtClean="0">
                <a:solidFill>
                  <a:srgbClr val="000000"/>
                </a:solidFill>
                <a:latin typeface="+mj-lt"/>
              </a:rPr>
              <a:t>J(1° mês) </a:t>
            </a:r>
            <a:r>
              <a:rPr lang="pt-BR" sz="2600" b="0" i="0" u="none" strike="noStrike" baseline="0" dirty="0">
                <a:solidFill>
                  <a:srgbClr val="000000"/>
                </a:solidFill>
                <a:latin typeface="+mj-lt"/>
              </a:rPr>
              <a:t>= </a:t>
            </a:r>
            <a:r>
              <a:rPr lang="pt-BR" sz="2600" b="0" i="0" u="none" strike="noStrike" baseline="0" dirty="0" smtClean="0">
                <a:solidFill>
                  <a:srgbClr val="000000"/>
                </a:solidFill>
                <a:latin typeface="+mj-lt"/>
              </a:rPr>
              <a:t>100.000 * </a:t>
            </a:r>
            <a:r>
              <a:rPr lang="pt-BR" sz="2600" b="0" i="0" u="none" strike="noStrike" baseline="0" dirty="0">
                <a:solidFill>
                  <a:srgbClr val="000000"/>
                </a:solidFill>
                <a:latin typeface="+mj-lt"/>
              </a:rPr>
              <a:t>(5/100) </a:t>
            </a:r>
          </a:p>
          <a:p>
            <a:r>
              <a:rPr lang="pt-BR" sz="2600" b="1" i="0" u="none" strike="noStrike" baseline="0" dirty="0">
                <a:solidFill>
                  <a:srgbClr val="000000"/>
                </a:solidFill>
                <a:latin typeface="+mj-lt"/>
              </a:rPr>
              <a:t>J </a:t>
            </a:r>
            <a:r>
              <a:rPr lang="pt-BR" sz="2600" b="1" i="0" u="none" strike="noStrike" baseline="0" dirty="0" smtClean="0">
                <a:solidFill>
                  <a:srgbClr val="000000"/>
                </a:solidFill>
                <a:latin typeface="+mj-lt"/>
              </a:rPr>
              <a:t>(</a:t>
            </a:r>
            <a:r>
              <a:rPr lang="pt-BR" sz="2600" b="1" i="0" u="none" strike="noStrike" baseline="0" dirty="0" smtClean="0">
                <a:solidFill>
                  <a:srgbClr val="000000"/>
                </a:solidFill>
                <a:latin typeface="+mj-lt"/>
              </a:rPr>
              <a:t>1</a:t>
            </a:r>
            <a:r>
              <a:rPr lang="pt-BR" sz="2600" dirty="0">
                <a:solidFill>
                  <a:srgbClr val="000000"/>
                </a:solidFill>
              </a:rPr>
              <a:t> ° mês</a:t>
            </a:r>
            <a:r>
              <a:rPr lang="pt-BR" sz="2600" b="1" i="0" u="none" strike="noStrike" baseline="0" dirty="0" smtClean="0">
                <a:solidFill>
                  <a:srgbClr val="000000"/>
                </a:solidFill>
                <a:latin typeface="+mj-lt"/>
              </a:rPr>
              <a:t>) </a:t>
            </a:r>
            <a:r>
              <a:rPr lang="pt-BR" sz="2600" b="1" i="0" u="none" strike="noStrike" baseline="0" dirty="0">
                <a:solidFill>
                  <a:srgbClr val="000000"/>
                </a:solidFill>
                <a:latin typeface="+mj-lt"/>
              </a:rPr>
              <a:t>= R$ 5.000,00 </a:t>
            </a:r>
          </a:p>
          <a:p>
            <a:pPr marL="0" indent="0">
              <a:buNone/>
            </a:pPr>
            <a:endParaRPr lang="pt-BR" sz="2600" b="1" dirty="0">
              <a:solidFill>
                <a:srgbClr val="000000"/>
              </a:solidFill>
              <a:latin typeface="+mj-lt"/>
            </a:endParaRPr>
          </a:p>
          <a:p>
            <a:pPr algn="just"/>
            <a:r>
              <a:rPr lang="pt-BR" sz="2600" b="0" i="0" u="none" strike="noStrike" baseline="0" dirty="0">
                <a:solidFill>
                  <a:srgbClr val="000000"/>
                </a:solidFill>
                <a:latin typeface="+mj-lt"/>
              </a:rPr>
              <a:t>F=P*(</a:t>
            </a:r>
            <a:r>
              <a:rPr lang="pt-BR" sz="2600" b="0" i="0" u="none" strike="noStrike" baseline="0" dirty="0" smtClean="0">
                <a:solidFill>
                  <a:srgbClr val="000000"/>
                </a:solidFill>
                <a:latin typeface="+mj-lt"/>
              </a:rPr>
              <a:t>1+i)</a:t>
            </a:r>
            <a:r>
              <a:rPr lang="pt-BR" sz="2600" b="0" i="0" u="none" strike="noStrike" baseline="30000" dirty="0" smtClean="0">
                <a:solidFill>
                  <a:srgbClr val="000000"/>
                </a:solidFill>
                <a:latin typeface="+mj-lt"/>
              </a:rPr>
              <a:t>n</a:t>
            </a:r>
            <a:r>
              <a:rPr lang="pt-BR" sz="2600" b="0" i="0" u="none" strike="noStrike" baseline="0" dirty="0" smtClean="0">
                <a:solidFill>
                  <a:srgbClr val="000000"/>
                </a:solidFill>
                <a:latin typeface="+mj-lt"/>
              </a:rPr>
              <a:t> </a:t>
            </a:r>
            <a:r>
              <a:rPr lang="pt-BR" sz="2600" b="0" i="0" u="none" strike="noStrike" baseline="0" dirty="0">
                <a:solidFill>
                  <a:srgbClr val="000000"/>
                </a:solidFill>
                <a:latin typeface="+mj-lt"/>
              </a:rPr>
              <a:t>= 100.000*(</a:t>
            </a:r>
            <a:r>
              <a:rPr lang="pt-BR" sz="2600" b="0" i="0" u="none" strike="noStrike" baseline="0" dirty="0" smtClean="0">
                <a:solidFill>
                  <a:srgbClr val="000000"/>
                </a:solidFill>
                <a:latin typeface="+mj-lt"/>
              </a:rPr>
              <a:t>1+0,05)</a:t>
            </a:r>
            <a:r>
              <a:rPr lang="pt-BR" sz="2600" b="0" i="0" u="none" strike="noStrike" baseline="30000" dirty="0" smtClean="0">
                <a:solidFill>
                  <a:srgbClr val="000000"/>
                </a:solidFill>
                <a:latin typeface="+mj-lt"/>
              </a:rPr>
              <a:t>12</a:t>
            </a:r>
            <a:endParaRPr lang="pt-BR" sz="2600" b="0" i="0" u="none" strike="noStrike" baseline="0" dirty="0">
              <a:solidFill>
                <a:srgbClr val="000000"/>
              </a:solidFill>
              <a:latin typeface="+mj-lt"/>
            </a:endParaRPr>
          </a:p>
          <a:p>
            <a:r>
              <a:rPr lang="pt-BR" sz="2600" b="1" i="0" u="none" strike="noStrike" baseline="0" dirty="0">
                <a:solidFill>
                  <a:srgbClr val="000000"/>
                </a:solidFill>
                <a:latin typeface="+mj-lt"/>
              </a:rPr>
              <a:t>F = R$ 179.585,63</a:t>
            </a:r>
            <a:r>
              <a:rPr lang="pt-BR" sz="1800" b="0" i="0" u="none" strike="noStrike" baseline="0" dirty="0">
                <a:solidFill>
                  <a:srgbClr val="000000"/>
                </a:solidFill>
                <a:latin typeface="Calibri" panose="020F0502020204030204" pitchFamily="34" charset="0"/>
              </a:rPr>
              <a:t>	</a:t>
            </a:r>
          </a:p>
          <a:p>
            <a:pPr marL="0" indent="0">
              <a:buNone/>
            </a:pPr>
            <a:r>
              <a:rPr lang="pt-BR" sz="1800" b="0" i="0" u="none" strike="noStrike" baseline="0" dirty="0">
                <a:solidFill>
                  <a:srgbClr val="000000"/>
                </a:solidFill>
                <a:latin typeface="Calibri" panose="020F0502020204030204" pitchFamily="34" charset="0"/>
              </a:rPr>
              <a:t>	</a:t>
            </a:r>
          </a:p>
          <a:p>
            <a:pPr marL="0" indent="0">
              <a:buNone/>
            </a:pPr>
            <a:endParaRPr lang="pt-BR" sz="2600" dirty="0">
              <a:latin typeface="+mj-lt"/>
            </a:endParaRPr>
          </a:p>
        </p:txBody>
      </p:sp>
    </p:spTree>
    <p:extLst>
      <p:ext uri="{BB962C8B-B14F-4D97-AF65-F5344CB8AC3E}">
        <p14:creationId xmlns:p14="http://schemas.microsoft.com/office/powerpoint/2010/main" val="1578386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1D6F8-9FBA-4852-853F-BF82ADA0E8C2}"/>
              </a:ext>
            </a:extLst>
          </p:cNvPr>
          <p:cNvSpPr>
            <a:spLocks noGrp="1"/>
          </p:cNvSpPr>
          <p:nvPr>
            <p:ph type="title"/>
          </p:nvPr>
        </p:nvSpPr>
        <p:spPr>
          <a:xfrm>
            <a:off x="838200" y="365125"/>
            <a:ext cx="10515600" cy="718087"/>
          </a:xfrm>
        </p:spPr>
        <p:txBody>
          <a:bodyPr>
            <a:normAutofit/>
          </a:bodyPr>
          <a:lstStyle/>
          <a:p>
            <a:pPr algn="ctr"/>
            <a:r>
              <a:rPr lang="pt-BR" sz="3200" b="1" dirty="0"/>
              <a:t>Juros compostos</a:t>
            </a:r>
          </a:p>
        </p:txBody>
      </p:sp>
      <p:sp>
        <p:nvSpPr>
          <p:cNvPr id="3" name="Espaço Reservado para Conteúdo 2">
            <a:extLst>
              <a:ext uri="{FF2B5EF4-FFF2-40B4-BE49-F238E27FC236}">
                <a16:creationId xmlns:a16="http://schemas.microsoft.com/office/drawing/2014/main" id="{CAB7F8E6-72D5-4873-9227-91D58DD91325}"/>
              </a:ext>
            </a:extLst>
          </p:cNvPr>
          <p:cNvSpPr>
            <a:spLocks noGrp="1"/>
          </p:cNvSpPr>
          <p:nvPr>
            <p:ph idx="1"/>
          </p:nvPr>
        </p:nvSpPr>
        <p:spPr>
          <a:xfrm>
            <a:off x="838200" y="1237957"/>
            <a:ext cx="10515600" cy="4939006"/>
          </a:xfrm>
        </p:spPr>
        <p:txBody>
          <a:bodyPr>
            <a:normAutofit/>
          </a:bodyPr>
          <a:lstStyle/>
          <a:p>
            <a:pPr marL="0" indent="0">
              <a:buNone/>
            </a:pPr>
            <a:r>
              <a:rPr lang="pt-BR" sz="2600" b="1" i="0" u="none" strike="noStrike" baseline="0" dirty="0">
                <a:solidFill>
                  <a:srgbClr val="000000"/>
                </a:solidFill>
                <a:latin typeface="+mj-lt"/>
              </a:rPr>
              <a:t>Exemplo 3: </a:t>
            </a:r>
            <a:r>
              <a:rPr lang="pt-BR" sz="2600" dirty="0">
                <a:solidFill>
                  <a:srgbClr val="000000"/>
                </a:solidFill>
                <a:latin typeface="+mj-lt"/>
              </a:rPr>
              <a:t>V</a:t>
            </a:r>
            <a:r>
              <a:rPr lang="pt-BR" sz="2600" b="0" i="0" u="none" strike="noStrike" baseline="0" dirty="0" smtClean="0">
                <a:solidFill>
                  <a:srgbClr val="000000"/>
                </a:solidFill>
                <a:latin typeface="+mj-lt"/>
              </a:rPr>
              <a:t>amos </a:t>
            </a:r>
            <a:r>
              <a:rPr lang="pt-BR" sz="2600" b="0" i="0" u="none" strike="noStrike" baseline="0" dirty="0">
                <a:solidFill>
                  <a:srgbClr val="000000"/>
                </a:solidFill>
                <a:latin typeface="+mj-lt"/>
              </a:rPr>
              <a:t>considerar os mesmos valores do exemplo 2, dado para juros simples, somente utilizando os juros compostos de 5% ao mês. </a:t>
            </a:r>
          </a:p>
          <a:p>
            <a:pPr marL="0" indent="0">
              <a:buNone/>
            </a:pPr>
            <a:endParaRPr lang="pt-BR" sz="2600" dirty="0">
              <a:solidFill>
                <a:srgbClr val="000000"/>
              </a:solidFill>
              <a:latin typeface="+mj-lt"/>
            </a:endParaRPr>
          </a:p>
          <a:p>
            <a:r>
              <a:rPr lang="pt-BR" b="0" i="0" u="none" strike="noStrike" baseline="0" dirty="0" smtClean="0">
                <a:solidFill>
                  <a:srgbClr val="000000"/>
                </a:solidFill>
                <a:latin typeface="+mj-lt"/>
              </a:rPr>
              <a:t>J(simples)=</a:t>
            </a:r>
            <a:r>
              <a:rPr lang="pt-BR" b="0" i="0" u="none" strike="noStrike" baseline="0" dirty="0" smtClean="0">
                <a:solidFill>
                  <a:srgbClr val="000000"/>
                </a:solidFill>
                <a:latin typeface="+mj-lt"/>
              </a:rPr>
              <a:t>P * i * n</a:t>
            </a:r>
            <a:r>
              <a:rPr lang="pt-BR" b="0" i="0" u="none" strike="noStrike" dirty="0" smtClean="0">
                <a:solidFill>
                  <a:srgbClr val="000000"/>
                </a:solidFill>
                <a:latin typeface="+mj-lt"/>
              </a:rPr>
              <a:t> </a:t>
            </a:r>
            <a:r>
              <a:rPr lang="pt-BR" b="0" i="0" u="none" strike="noStrike" baseline="0" dirty="0" smtClean="0">
                <a:solidFill>
                  <a:srgbClr val="000000"/>
                </a:solidFill>
                <a:latin typeface="+mj-lt"/>
              </a:rPr>
              <a:t>= 100.000 * 0,05 * </a:t>
            </a:r>
            <a:r>
              <a:rPr lang="pt-BR" dirty="0" smtClean="0">
                <a:solidFill>
                  <a:srgbClr val="000000"/>
                </a:solidFill>
                <a:latin typeface="+mj-lt"/>
              </a:rPr>
              <a:t>12</a:t>
            </a:r>
            <a:r>
              <a:rPr lang="pt-BR" b="0" i="0" u="none" strike="noStrike" baseline="0" dirty="0" smtClean="0">
                <a:solidFill>
                  <a:srgbClr val="000000"/>
                </a:solidFill>
                <a:latin typeface="+mj-lt"/>
              </a:rPr>
              <a:t> </a:t>
            </a:r>
            <a:endParaRPr lang="pt-BR" b="0" i="0" u="none" strike="noStrike" baseline="0" dirty="0">
              <a:solidFill>
                <a:srgbClr val="000000"/>
              </a:solidFill>
              <a:latin typeface="+mj-lt"/>
            </a:endParaRPr>
          </a:p>
          <a:p>
            <a:endParaRPr lang="pt-BR" b="0" i="0" u="none" strike="noStrike" baseline="0" dirty="0">
              <a:solidFill>
                <a:srgbClr val="000000"/>
              </a:solidFill>
              <a:latin typeface="+mj-lt"/>
            </a:endParaRPr>
          </a:p>
          <a:p>
            <a:r>
              <a:rPr lang="pt-BR" b="0" i="0" u="none" strike="noStrike" baseline="0" dirty="0" smtClean="0">
                <a:solidFill>
                  <a:srgbClr val="000000"/>
                </a:solidFill>
                <a:latin typeface="+mj-lt"/>
              </a:rPr>
              <a:t>J(simples)= </a:t>
            </a:r>
            <a:r>
              <a:rPr lang="pt-BR" b="0" i="0" u="none" strike="noStrike" baseline="0" dirty="0">
                <a:solidFill>
                  <a:srgbClr val="000000"/>
                </a:solidFill>
                <a:latin typeface="+mj-lt"/>
              </a:rPr>
              <a:t>R$ </a:t>
            </a:r>
            <a:r>
              <a:rPr lang="pt-BR" b="0" i="0" u="none" strike="noStrike" baseline="0" dirty="0" smtClean="0">
                <a:solidFill>
                  <a:srgbClr val="000000"/>
                </a:solidFill>
                <a:latin typeface="+mj-lt"/>
              </a:rPr>
              <a:t>60.000,00</a:t>
            </a:r>
          </a:p>
          <a:p>
            <a:r>
              <a:rPr lang="pt-BR" dirty="0" smtClean="0">
                <a:solidFill>
                  <a:srgbClr val="000000"/>
                </a:solidFill>
                <a:latin typeface="+mj-lt"/>
              </a:rPr>
              <a:t>F = P + J = 100.000,00 + 60.000,00 = R$ </a:t>
            </a:r>
            <a:r>
              <a:rPr lang="pt-BR" b="1" dirty="0" smtClean="0">
                <a:solidFill>
                  <a:schemeClr val="accent1"/>
                </a:solidFill>
                <a:latin typeface="+mj-lt"/>
              </a:rPr>
              <a:t>160.000,00</a:t>
            </a:r>
            <a:r>
              <a:rPr lang="pt-BR" b="1" i="0" u="none" strike="noStrike" baseline="0" dirty="0" smtClean="0">
                <a:solidFill>
                  <a:schemeClr val="accent1"/>
                </a:solidFill>
                <a:latin typeface="+mj-lt"/>
              </a:rPr>
              <a:t> </a:t>
            </a:r>
            <a:endParaRPr lang="pt-BR" b="1" i="0" u="none" strike="noStrike" baseline="0" dirty="0">
              <a:solidFill>
                <a:schemeClr val="accent1"/>
              </a:solidFill>
              <a:latin typeface="+mj-lt"/>
            </a:endParaRPr>
          </a:p>
          <a:p>
            <a:pPr algn="just"/>
            <a:endParaRPr lang="pt-BR" b="0" i="0" u="none" strike="noStrike" baseline="0" dirty="0">
              <a:solidFill>
                <a:srgbClr val="000000"/>
              </a:solidFill>
              <a:latin typeface="+mj-lt"/>
            </a:endParaRPr>
          </a:p>
          <a:p>
            <a:r>
              <a:rPr lang="pt-BR" b="1" i="0" u="none" strike="noStrike" baseline="0" dirty="0" smtClean="0">
                <a:solidFill>
                  <a:srgbClr val="000000"/>
                </a:solidFill>
                <a:latin typeface="+mj-lt"/>
              </a:rPr>
              <a:t>Quando era com juros compostos F</a:t>
            </a:r>
            <a:r>
              <a:rPr lang="pt-BR" b="1" i="0" u="none" strike="noStrike" baseline="0" dirty="0">
                <a:solidFill>
                  <a:srgbClr val="000000"/>
                </a:solidFill>
                <a:latin typeface="+mj-lt"/>
              </a:rPr>
              <a:t>= R$ </a:t>
            </a:r>
            <a:r>
              <a:rPr lang="pt-BR" b="1" i="0" u="none" strike="noStrike" baseline="0" dirty="0" smtClean="0">
                <a:solidFill>
                  <a:schemeClr val="accent1"/>
                </a:solidFill>
                <a:latin typeface="+mj-lt"/>
              </a:rPr>
              <a:t>179.585,63</a:t>
            </a:r>
            <a:endParaRPr lang="pt-BR"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267069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A520B-279F-40B7-81A0-8D60B6116399}"/>
              </a:ext>
            </a:extLst>
          </p:cNvPr>
          <p:cNvSpPr>
            <a:spLocks noGrp="1"/>
          </p:cNvSpPr>
          <p:nvPr>
            <p:ph type="title"/>
          </p:nvPr>
        </p:nvSpPr>
        <p:spPr>
          <a:xfrm>
            <a:off x="838200" y="365126"/>
            <a:ext cx="10515600" cy="886900"/>
          </a:xfrm>
        </p:spPr>
        <p:txBody>
          <a:bodyPr>
            <a:normAutofit/>
          </a:bodyPr>
          <a:lstStyle/>
          <a:p>
            <a:pPr algn="ctr"/>
            <a:r>
              <a:rPr lang="pt-BR" sz="3200" b="1" dirty="0"/>
              <a:t>INTRODUÇÃO</a:t>
            </a:r>
          </a:p>
        </p:txBody>
      </p:sp>
      <p:sp>
        <p:nvSpPr>
          <p:cNvPr id="3" name="Espaço Reservado para Conteúdo 2">
            <a:extLst>
              <a:ext uri="{FF2B5EF4-FFF2-40B4-BE49-F238E27FC236}">
                <a16:creationId xmlns:a16="http://schemas.microsoft.com/office/drawing/2014/main" id="{25B4D1DA-AA7E-4707-BDA9-1DDF7B3C4695}"/>
              </a:ext>
            </a:extLst>
          </p:cNvPr>
          <p:cNvSpPr>
            <a:spLocks noGrp="1"/>
          </p:cNvSpPr>
          <p:nvPr>
            <p:ph idx="1"/>
          </p:nvPr>
        </p:nvSpPr>
        <p:spPr>
          <a:xfrm>
            <a:off x="838200" y="1252026"/>
            <a:ext cx="10515600" cy="5387925"/>
          </a:xfrm>
        </p:spPr>
        <p:txBody>
          <a:bodyPr/>
          <a:lstStyle/>
          <a:p>
            <a:pPr marL="0" indent="0" algn="just">
              <a:buNone/>
            </a:pPr>
            <a:r>
              <a:rPr lang="pt-BR" sz="2400" b="0" i="0" u="none" strike="noStrike" baseline="0" dirty="0">
                <a:solidFill>
                  <a:srgbClr val="000000"/>
                </a:solidFill>
                <a:latin typeface="+mj-lt"/>
              </a:rPr>
              <a:t>A maior parte dos estudos de Engenharia Econômica contemplam o efeito do tempo sobre o valor do dinheiro e consideram que uma unidade monetária tem mais valor hoje do que no futuro, devido a vários fatores, dentre os quais podemos citar: </a:t>
            </a:r>
          </a:p>
          <a:p>
            <a:pPr algn="just"/>
            <a:r>
              <a:rPr lang="pt-BR" sz="2400" b="1" i="0" u="none" strike="noStrike" baseline="0" dirty="0">
                <a:solidFill>
                  <a:srgbClr val="000000"/>
                </a:solidFill>
                <a:latin typeface="+mj-lt"/>
              </a:rPr>
              <a:t>Inflação: </a:t>
            </a:r>
            <a:r>
              <a:rPr lang="pt-BR" sz="2400" b="0" i="0" u="none" strike="noStrike" baseline="0" dirty="0">
                <a:solidFill>
                  <a:srgbClr val="000000"/>
                </a:solidFill>
                <a:latin typeface="+mj-lt"/>
              </a:rPr>
              <a:t>que consiste em um </a:t>
            </a:r>
            <a:r>
              <a:rPr lang="pt-BR" sz="2400" b="0" i="0" u="none" strike="noStrike" baseline="0" dirty="0" smtClean="0">
                <a:solidFill>
                  <a:srgbClr val="000000"/>
                </a:solidFill>
                <a:latin typeface="+mj-lt"/>
              </a:rPr>
              <a:t>aumento contínuo e </a:t>
            </a:r>
            <a:r>
              <a:rPr lang="pt-BR" sz="2400" b="0" i="0" u="none" strike="noStrike" baseline="0" dirty="0">
                <a:solidFill>
                  <a:srgbClr val="000000"/>
                </a:solidFill>
                <a:latin typeface="+mj-lt"/>
              </a:rPr>
              <a:t>generalizado de preços, </a:t>
            </a:r>
            <a:r>
              <a:rPr lang="pt-BR" sz="2400" b="0" i="0" u="none" strike="noStrike" baseline="0" dirty="0" smtClean="0">
                <a:solidFill>
                  <a:srgbClr val="000000"/>
                </a:solidFill>
                <a:latin typeface="+mj-lt"/>
              </a:rPr>
              <a:t>num certo período, resultando </a:t>
            </a:r>
            <a:r>
              <a:rPr lang="pt-BR" sz="2400" b="0" i="0" u="none" strike="noStrike" baseline="0" dirty="0">
                <a:solidFill>
                  <a:srgbClr val="000000"/>
                </a:solidFill>
                <a:latin typeface="+mj-lt"/>
              </a:rPr>
              <a:t>em perda do poder aquisitivo do dinheiro; </a:t>
            </a:r>
          </a:p>
          <a:p>
            <a:pPr algn="just"/>
            <a:r>
              <a:rPr lang="pt-BR" sz="2400" b="1" i="0" u="none" strike="noStrike" baseline="0" dirty="0">
                <a:solidFill>
                  <a:srgbClr val="000000"/>
                </a:solidFill>
                <a:latin typeface="+mj-lt"/>
              </a:rPr>
              <a:t>Risco </a:t>
            </a:r>
            <a:r>
              <a:rPr lang="pt-BR" sz="2400" b="0" i="0" u="none" strike="noStrike" baseline="0" dirty="0">
                <a:solidFill>
                  <a:srgbClr val="000000"/>
                </a:solidFill>
                <a:latin typeface="+mj-lt"/>
              </a:rPr>
              <a:t>que se corre ao emprestar ou ao investir, posto que não temos a certeza de recuperar o dinheiro emprestado ou investido; </a:t>
            </a:r>
          </a:p>
          <a:p>
            <a:pPr algn="just"/>
            <a:r>
              <a:rPr lang="pt-BR" sz="2400" b="1" i="0" u="none" strike="noStrike" baseline="0" dirty="0">
                <a:solidFill>
                  <a:srgbClr val="000000"/>
                </a:solidFill>
                <a:latin typeface="+mj-lt"/>
              </a:rPr>
              <a:t>Oportunidade </a:t>
            </a:r>
            <a:r>
              <a:rPr lang="pt-BR" sz="2400" b="0" i="0" u="none" strike="noStrike" baseline="0" dirty="0">
                <a:solidFill>
                  <a:srgbClr val="000000"/>
                </a:solidFill>
                <a:latin typeface="+mj-lt"/>
              </a:rPr>
              <a:t>que o dono do dinheiro tem de </a:t>
            </a:r>
            <a:r>
              <a:rPr lang="pt-BR" sz="2400" b="0" i="0" u="none" strike="noStrike" baseline="0" dirty="0" smtClean="0">
                <a:solidFill>
                  <a:srgbClr val="000000"/>
                </a:solidFill>
                <a:latin typeface="+mj-lt"/>
              </a:rPr>
              <a:t>investir </a:t>
            </a:r>
            <a:r>
              <a:rPr lang="pt-BR" sz="2400" b="0" i="0" u="none" strike="noStrike" baseline="0" dirty="0">
                <a:solidFill>
                  <a:srgbClr val="000000"/>
                </a:solidFill>
                <a:latin typeface="+mj-lt"/>
              </a:rPr>
              <a:t>em outra atividade econômica, protegendo-o não somente da inflação e do risco, como também ampliando a possibilidade de aumentar seu valor no futuro.</a:t>
            </a:r>
          </a:p>
          <a:p>
            <a:pPr marL="0" indent="0" algn="just">
              <a:buNone/>
            </a:pPr>
            <a:r>
              <a:rPr lang="pt-BR" sz="2400" b="1" i="0" u="none" strike="noStrike" baseline="0" dirty="0">
                <a:solidFill>
                  <a:srgbClr val="000000"/>
                </a:solidFill>
                <a:latin typeface="+mj-lt"/>
              </a:rPr>
              <a:t>Valor do Dinheiro no Tempo</a:t>
            </a:r>
            <a:r>
              <a:rPr lang="pt-BR" sz="2400" b="0" i="0" u="none" strike="noStrike" baseline="0" dirty="0">
                <a:solidFill>
                  <a:srgbClr val="000000"/>
                </a:solidFill>
                <a:latin typeface="+mj-lt"/>
              </a:rPr>
              <a:t>. Este é o conceito mais importante da Engenharia Econômica e é objeto de estudo da Matemática Financeira. </a:t>
            </a:r>
            <a:endParaRPr lang="pt-BR" dirty="0"/>
          </a:p>
        </p:txBody>
      </p:sp>
    </p:spTree>
    <p:extLst>
      <p:ext uri="{BB962C8B-B14F-4D97-AF65-F5344CB8AC3E}">
        <p14:creationId xmlns:p14="http://schemas.microsoft.com/office/powerpoint/2010/main" val="1788141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CCA40-EC35-454A-9843-3B65B8DCE42A}"/>
              </a:ext>
            </a:extLst>
          </p:cNvPr>
          <p:cNvSpPr>
            <a:spLocks noGrp="1"/>
          </p:cNvSpPr>
          <p:nvPr>
            <p:ph type="title"/>
          </p:nvPr>
        </p:nvSpPr>
        <p:spPr>
          <a:xfrm>
            <a:off x="838200" y="365126"/>
            <a:ext cx="10515600" cy="886900"/>
          </a:xfrm>
        </p:spPr>
        <p:txBody>
          <a:bodyPr>
            <a:normAutofit/>
          </a:bodyPr>
          <a:lstStyle/>
          <a:p>
            <a:pPr algn="ctr"/>
            <a:r>
              <a:rPr lang="pt-BR" sz="3200" b="1" dirty="0"/>
              <a:t>Juros compostos</a:t>
            </a:r>
          </a:p>
        </p:txBody>
      </p:sp>
      <p:sp>
        <p:nvSpPr>
          <p:cNvPr id="3" name="Espaço Reservado para Conteúdo 2">
            <a:extLst>
              <a:ext uri="{FF2B5EF4-FFF2-40B4-BE49-F238E27FC236}">
                <a16:creationId xmlns:a16="http://schemas.microsoft.com/office/drawing/2014/main" id="{FB711347-1B58-4536-AD82-CFB05E40F6F4}"/>
              </a:ext>
            </a:extLst>
          </p:cNvPr>
          <p:cNvSpPr>
            <a:spLocks noGrp="1"/>
          </p:cNvSpPr>
          <p:nvPr>
            <p:ph idx="1"/>
          </p:nvPr>
        </p:nvSpPr>
        <p:spPr>
          <a:xfrm>
            <a:off x="838200" y="1406769"/>
            <a:ext cx="10515600" cy="4770194"/>
          </a:xfrm>
        </p:spPr>
        <p:txBody>
          <a:bodyPr>
            <a:normAutofit fontScale="92500" lnSpcReduction="10000"/>
          </a:bodyPr>
          <a:lstStyle/>
          <a:p>
            <a:pPr marL="0" indent="0" algn="just">
              <a:buNone/>
            </a:pPr>
            <a:r>
              <a:rPr lang="pt-BR" b="1" i="0" u="none" strike="noStrike" baseline="0" dirty="0">
                <a:solidFill>
                  <a:srgbClr val="000000"/>
                </a:solidFill>
                <a:latin typeface="+mj-lt"/>
              </a:rPr>
              <a:t>Exemplo 4: </a:t>
            </a:r>
            <a:r>
              <a:rPr lang="pt-BR" dirty="0">
                <a:solidFill>
                  <a:srgbClr val="000000"/>
                </a:solidFill>
                <a:latin typeface="+mj-lt"/>
              </a:rPr>
              <a:t>Q</a:t>
            </a:r>
            <a:r>
              <a:rPr lang="pt-BR" b="0" i="0" u="none" strike="noStrike" baseline="0" dirty="0" smtClean="0">
                <a:solidFill>
                  <a:srgbClr val="000000"/>
                </a:solidFill>
                <a:latin typeface="+mj-lt"/>
              </a:rPr>
              <a:t>uanto </a:t>
            </a:r>
            <a:r>
              <a:rPr lang="pt-BR" b="0" i="0" u="none" strike="noStrike" baseline="0" dirty="0">
                <a:solidFill>
                  <a:srgbClr val="000000"/>
                </a:solidFill>
                <a:latin typeface="+mj-lt"/>
              </a:rPr>
              <a:t>deverá um investidor depositar no dia 1º de janeiro de </a:t>
            </a:r>
            <a:r>
              <a:rPr lang="pt-BR" b="0" i="0" u="none" strike="noStrike" baseline="0" dirty="0" smtClean="0">
                <a:solidFill>
                  <a:srgbClr val="000000"/>
                </a:solidFill>
                <a:latin typeface="+mj-lt"/>
              </a:rPr>
              <a:t>2022 </a:t>
            </a:r>
            <a:r>
              <a:rPr lang="pt-BR" b="0" i="0" u="none" strike="noStrike" baseline="0" dirty="0">
                <a:solidFill>
                  <a:srgbClr val="000000"/>
                </a:solidFill>
                <a:latin typeface="+mj-lt"/>
              </a:rPr>
              <a:t>para ter direito a receber em 31 de dezembro de </a:t>
            </a:r>
            <a:r>
              <a:rPr lang="pt-BR" b="0" i="0" u="none" strike="noStrike" baseline="0" dirty="0" smtClean="0">
                <a:solidFill>
                  <a:srgbClr val="000000"/>
                </a:solidFill>
                <a:latin typeface="+mj-lt"/>
              </a:rPr>
              <a:t>2022 </a:t>
            </a:r>
            <a:r>
              <a:rPr lang="pt-BR" b="0" i="0" u="none" strike="noStrike" baseline="0" dirty="0">
                <a:solidFill>
                  <a:srgbClr val="000000"/>
                </a:solidFill>
                <a:latin typeface="+mj-lt"/>
              </a:rPr>
              <a:t>a importância de R$ 300.000,00. O negócio contempla juros compostos de 10% ao mês. </a:t>
            </a:r>
          </a:p>
          <a:p>
            <a:pPr algn="just"/>
            <a:endParaRPr lang="pt-BR" sz="1800" b="0" i="0" u="none" strike="noStrike" baseline="0" dirty="0">
              <a:solidFill>
                <a:srgbClr val="000000"/>
              </a:solidFill>
              <a:latin typeface="Calibri Light" panose="020F0302020204030204" pitchFamily="34" charset="0"/>
            </a:endParaRPr>
          </a:p>
          <a:p>
            <a:pPr algn="just"/>
            <a:r>
              <a:rPr lang="pt-BR" b="0" i="0" u="none" strike="noStrike" baseline="0" dirty="0">
                <a:solidFill>
                  <a:srgbClr val="000000"/>
                </a:solidFill>
                <a:latin typeface="Calibri Light" panose="020F0302020204030204" pitchFamily="34" charset="0"/>
              </a:rPr>
              <a:t>(</a:t>
            </a:r>
            <a:r>
              <a:rPr lang="pt-BR" b="0" i="0" u="none" strike="noStrike" baseline="0" dirty="0" smtClean="0">
                <a:solidFill>
                  <a:srgbClr val="000000"/>
                </a:solidFill>
                <a:latin typeface="Calibri Light" panose="020F0302020204030204" pitchFamily="34" charset="0"/>
              </a:rPr>
              <a:t>300000 → P)n = 12 e i = 10% P </a:t>
            </a:r>
            <a:r>
              <a:rPr lang="pt-BR" b="0" i="0" u="none" strike="noStrike" baseline="0" dirty="0">
                <a:solidFill>
                  <a:srgbClr val="000000"/>
                </a:solidFill>
                <a:latin typeface="Calibri Light" panose="020F0302020204030204" pitchFamily="34" charset="0"/>
              </a:rPr>
              <a:t>= 300000 [ </a:t>
            </a:r>
            <a:r>
              <a:rPr lang="pt-BR" b="0" i="0" u="none" strike="noStrike" baseline="0" dirty="0" smtClean="0">
                <a:solidFill>
                  <a:srgbClr val="000000"/>
                </a:solidFill>
                <a:latin typeface="Calibri Light" panose="020F0302020204030204" pitchFamily="34" charset="0"/>
              </a:rPr>
              <a:t>1 / (</a:t>
            </a:r>
            <a:r>
              <a:rPr lang="pt-BR" b="0" i="0" u="none" strike="noStrike" baseline="0" dirty="0" smtClean="0">
                <a:solidFill>
                  <a:srgbClr val="000000"/>
                </a:solidFill>
                <a:latin typeface="Calibri Light" panose="020F0302020204030204" pitchFamily="34" charset="0"/>
              </a:rPr>
              <a:t>1+0,10</a:t>
            </a:r>
            <a:r>
              <a:rPr lang="pt-BR" b="0" i="0" u="none" strike="noStrike" dirty="0" smtClean="0">
                <a:solidFill>
                  <a:srgbClr val="000000"/>
                </a:solidFill>
                <a:latin typeface="Calibri Light" panose="020F0302020204030204" pitchFamily="34" charset="0"/>
              </a:rPr>
              <a:t>)</a:t>
            </a:r>
            <a:r>
              <a:rPr lang="pt-BR" b="0" i="0" u="none" strike="noStrike" baseline="30000" dirty="0" smtClean="0">
                <a:solidFill>
                  <a:srgbClr val="000000"/>
                </a:solidFill>
                <a:latin typeface="Calibri Light" panose="020F0302020204030204" pitchFamily="34" charset="0"/>
              </a:rPr>
              <a:t>12</a:t>
            </a:r>
            <a:r>
              <a:rPr lang="pt-BR" dirty="0">
                <a:solidFill>
                  <a:srgbClr val="000000"/>
                </a:solidFill>
                <a:latin typeface="Calibri Light" panose="020F0302020204030204" pitchFamily="34" charset="0"/>
              </a:rPr>
              <a:t>]</a:t>
            </a:r>
            <a:endParaRPr lang="pt-BR" b="0" i="0" u="none" strike="noStrike" baseline="0" dirty="0">
              <a:solidFill>
                <a:srgbClr val="000000"/>
              </a:solidFill>
              <a:latin typeface="Calibri Light" panose="020F0302020204030204" pitchFamily="34" charset="0"/>
            </a:endParaRPr>
          </a:p>
          <a:p>
            <a:endParaRPr lang="pt-BR" b="0" i="0" u="none" strike="noStrike" baseline="0" dirty="0">
              <a:solidFill>
                <a:srgbClr val="000000"/>
              </a:solidFill>
              <a:latin typeface="Calibri Light" panose="020F0302020204030204" pitchFamily="34" charset="0"/>
            </a:endParaRPr>
          </a:p>
          <a:p>
            <a:r>
              <a:rPr lang="pt-BR" b="0" i="0" u="none" strike="noStrike" baseline="0" dirty="0">
                <a:solidFill>
                  <a:srgbClr val="000000"/>
                </a:solidFill>
                <a:latin typeface="Calibri Light" panose="020F0302020204030204" pitchFamily="34" charset="0"/>
              </a:rPr>
              <a:t>P= R$ 95.589,25</a:t>
            </a:r>
          </a:p>
          <a:p>
            <a:pPr marL="0" indent="0">
              <a:buNone/>
            </a:pPr>
            <a:endParaRPr lang="pt-BR" b="1" i="0" u="none" strike="noStrike" baseline="0" dirty="0">
              <a:solidFill>
                <a:srgbClr val="000000"/>
              </a:solidFill>
              <a:latin typeface="Calibri Light" panose="020F0302020204030204" pitchFamily="34" charset="0"/>
            </a:endParaRPr>
          </a:p>
          <a:p>
            <a:pPr marL="0" indent="0">
              <a:buNone/>
            </a:pPr>
            <a:r>
              <a:rPr lang="pt-BR" b="1" i="0" u="none" strike="noStrike" baseline="0" dirty="0">
                <a:solidFill>
                  <a:srgbClr val="000000"/>
                </a:solidFill>
                <a:latin typeface="Calibri Light" panose="020F0302020204030204" pitchFamily="34" charset="0"/>
              </a:rPr>
              <a:t>Para pensar </a:t>
            </a:r>
          </a:p>
          <a:p>
            <a:pPr marL="0" indent="0">
              <a:buNone/>
            </a:pPr>
            <a:r>
              <a:rPr lang="pt-BR" b="0" i="0" u="none" strike="noStrike" baseline="0" dirty="0">
                <a:solidFill>
                  <a:srgbClr val="000000"/>
                </a:solidFill>
                <a:latin typeface="Calibri Light" panose="020F0302020204030204" pitchFamily="34" charset="0"/>
              </a:rPr>
              <a:t>Qual o regime de capitalização da Caderneta de Poupança? Qual a remuneração básica da Caderneta de Poupança vigente </a:t>
            </a:r>
            <a:r>
              <a:rPr lang="pt-BR" b="0" i="0" u="none" strike="noStrike" baseline="0" dirty="0" smtClean="0">
                <a:solidFill>
                  <a:srgbClr val="000000"/>
                </a:solidFill>
                <a:latin typeface="Calibri Light" panose="020F0302020204030204" pitchFamily="34" charset="0"/>
              </a:rPr>
              <a:t>atualmente? </a:t>
            </a:r>
            <a:r>
              <a:rPr lang="pt-BR" b="0" i="0" u="none" strike="noStrike" baseline="0" dirty="0">
                <a:solidFill>
                  <a:srgbClr val="000000"/>
                </a:solidFill>
                <a:latin typeface="Calibri Light" panose="020F0302020204030204" pitchFamily="34" charset="0"/>
              </a:rPr>
              <a:t>	</a:t>
            </a:r>
          </a:p>
          <a:p>
            <a:pPr marL="0" indent="0">
              <a:buNone/>
            </a:pPr>
            <a:endParaRPr lang="pt-BR" dirty="0">
              <a:latin typeface="+mj-lt"/>
            </a:endParaRPr>
          </a:p>
        </p:txBody>
      </p:sp>
    </p:spTree>
    <p:extLst>
      <p:ext uri="{BB962C8B-B14F-4D97-AF65-F5344CB8AC3E}">
        <p14:creationId xmlns:p14="http://schemas.microsoft.com/office/powerpoint/2010/main" val="752533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F5A6B-6928-4D63-8EB2-517DA8215929}"/>
              </a:ext>
            </a:extLst>
          </p:cNvPr>
          <p:cNvSpPr>
            <a:spLocks noGrp="1"/>
          </p:cNvSpPr>
          <p:nvPr>
            <p:ph type="title"/>
          </p:nvPr>
        </p:nvSpPr>
        <p:spPr>
          <a:xfrm>
            <a:off x="838200" y="365126"/>
            <a:ext cx="10515600" cy="675884"/>
          </a:xfrm>
        </p:spPr>
        <p:txBody>
          <a:bodyPr>
            <a:normAutofit/>
          </a:bodyPr>
          <a:lstStyle/>
          <a:p>
            <a:pPr algn="ctr"/>
            <a:r>
              <a:rPr lang="pt-BR" sz="3200" b="1" dirty="0"/>
              <a:t>Considerações finais</a:t>
            </a:r>
          </a:p>
        </p:txBody>
      </p:sp>
      <p:sp>
        <p:nvSpPr>
          <p:cNvPr id="3" name="Espaço Reservado para Conteúdo 2">
            <a:extLst>
              <a:ext uri="{FF2B5EF4-FFF2-40B4-BE49-F238E27FC236}">
                <a16:creationId xmlns:a16="http://schemas.microsoft.com/office/drawing/2014/main" id="{2F4EF5CD-DCBD-47A0-9E76-BD67D32A849A}"/>
              </a:ext>
            </a:extLst>
          </p:cNvPr>
          <p:cNvSpPr>
            <a:spLocks noGrp="1"/>
          </p:cNvSpPr>
          <p:nvPr>
            <p:ph idx="1"/>
          </p:nvPr>
        </p:nvSpPr>
        <p:spPr>
          <a:xfrm>
            <a:off x="838200" y="1294228"/>
            <a:ext cx="10515600" cy="5050301"/>
          </a:xfrm>
        </p:spPr>
        <p:txBody>
          <a:bodyPr>
            <a:normAutofit fontScale="92500" lnSpcReduction="20000"/>
          </a:bodyPr>
          <a:lstStyle/>
          <a:p>
            <a:pPr marL="0" indent="0" algn="just">
              <a:buNone/>
            </a:pPr>
            <a:r>
              <a:rPr lang="pt-BR" sz="2600" b="0" i="0" u="none" strike="noStrike" baseline="0" dirty="0">
                <a:solidFill>
                  <a:srgbClr val="000000"/>
                </a:solidFill>
                <a:latin typeface="+mj-lt"/>
              </a:rPr>
              <a:t>A capitalização de juros simples não é a mais praticada no mercado, exceto alguns casos raros. Ela não se encontra presente na Caderneta de Poupança, que tem hoje (conforme </a:t>
            </a:r>
            <a:r>
              <a:rPr lang="pt-BR" sz="2600" b="1" i="0" u="none" strike="noStrike" baseline="0" dirty="0">
                <a:solidFill>
                  <a:srgbClr val="000000"/>
                </a:solidFill>
                <a:latin typeface="+mj-lt"/>
              </a:rPr>
              <a:t>Medida Provisória nº 567/2012</a:t>
            </a:r>
            <a:r>
              <a:rPr lang="pt-BR" sz="2600" b="0" i="0" u="none" strike="noStrike" baseline="0" dirty="0">
                <a:solidFill>
                  <a:srgbClr val="000000"/>
                </a:solidFill>
                <a:latin typeface="+mj-lt"/>
              </a:rPr>
              <a:t>) uma remuneração básica, dada pela Taxa Referencial - TR, mais uma taxa de juros, correspondente a : </a:t>
            </a:r>
          </a:p>
          <a:p>
            <a:pPr marL="0" indent="0" algn="just">
              <a:buNone/>
            </a:pPr>
            <a:r>
              <a:rPr lang="pt-BR" sz="2600" b="0" i="0" u="none" strike="noStrike" baseline="0" dirty="0">
                <a:solidFill>
                  <a:srgbClr val="000000"/>
                </a:solidFill>
                <a:latin typeface="+mj-lt"/>
              </a:rPr>
              <a:t>Dia 4 de maio de 2012</a:t>
            </a:r>
          </a:p>
          <a:p>
            <a:pPr algn="just">
              <a:buFont typeface="Wingdings" panose="05000000000000000000" pitchFamily="2" charset="2"/>
              <a:buChar char="Ø"/>
            </a:pPr>
            <a:r>
              <a:rPr lang="pt-BR" sz="2600" b="0" i="0" u="none" strike="noStrike" baseline="0" dirty="0">
                <a:solidFill>
                  <a:srgbClr val="000000"/>
                </a:solidFill>
                <a:latin typeface="+mj-lt"/>
              </a:rPr>
              <a:t>a. 0,5% ao mês, enquanto a meta da taxa Selic ao ano for superior a 8,5%; ou</a:t>
            </a:r>
          </a:p>
          <a:p>
            <a:pPr marL="0" indent="0" algn="just">
              <a:buNone/>
            </a:pPr>
            <a:r>
              <a:rPr lang="pt-BR" sz="2600" b="0" i="0" u="none" strike="noStrike" baseline="0" dirty="0">
                <a:solidFill>
                  <a:srgbClr val="000000"/>
                </a:solidFill>
                <a:latin typeface="+mj-lt"/>
              </a:rPr>
              <a:t> </a:t>
            </a:r>
          </a:p>
          <a:p>
            <a:pPr algn="just">
              <a:buFont typeface="Wingdings" panose="05000000000000000000" pitchFamily="2" charset="2"/>
              <a:buChar char="Ø"/>
            </a:pPr>
            <a:r>
              <a:rPr lang="pt-BR" sz="2600" b="0" i="0" u="none" strike="noStrike" baseline="0" dirty="0">
                <a:solidFill>
                  <a:srgbClr val="000000"/>
                </a:solidFill>
                <a:latin typeface="+mj-lt"/>
              </a:rPr>
              <a:t>b. 70% da meta da taxa Selic ao ano, </a:t>
            </a:r>
            <a:r>
              <a:rPr lang="pt-BR" sz="2600" b="0" i="0" u="none" strike="noStrike" baseline="0" dirty="0" smtClean="0">
                <a:solidFill>
                  <a:srgbClr val="000000"/>
                </a:solidFill>
                <a:latin typeface="+mj-lt"/>
              </a:rPr>
              <a:t>referência</a:t>
            </a:r>
            <a:r>
              <a:rPr lang="pt-BR" sz="2600" b="0" i="0" u="none" strike="noStrike" dirty="0" smtClean="0">
                <a:solidFill>
                  <a:srgbClr val="000000"/>
                </a:solidFill>
                <a:latin typeface="+mj-lt"/>
              </a:rPr>
              <a:t> </a:t>
            </a:r>
            <a:r>
              <a:rPr lang="pt-BR" sz="2600" b="0" i="0" u="none" strike="noStrike" baseline="0" dirty="0" smtClean="0">
                <a:solidFill>
                  <a:srgbClr val="000000"/>
                </a:solidFill>
                <a:latin typeface="+mj-lt"/>
              </a:rPr>
              <a:t>mensal, </a:t>
            </a:r>
            <a:r>
              <a:rPr lang="pt-BR" sz="2600" b="0" i="0" u="none" strike="noStrike" baseline="0" dirty="0">
                <a:solidFill>
                  <a:srgbClr val="000000"/>
                </a:solidFill>
                <a:latin typeface="+mj-lt"/>
              </a:rPr>
              <a:t>vigente na data de início do período de rendimento, enquanto a meta da taxa Selic ao ano for igual ou inferior a 8,5%. </a:t>
            </a:r>
          </a:p>
          <a:p>
            <a:pPr marL="0" indent="0" algn="just">
              <a:buNone/>
            </a:pPr>
            <a:endParaRPr lang="pt-BR" sz="2600" b="0" i="0" u="none" strike="noStrike" baseline="0" dirty="0">
              <a:solidFill>
                <a:srgbClr val="000000"/>
              </a:solidFill>
              <a:latin typeface="+mj-lt"/>
            </a:endParaRPr>
          </a:p>
          <a:p>
            <a:pPr marL="0" indent="0" algn="just">
              <a:buNone/>
            </a:pPr>
            <a:r>
              <a:rPr lang="pt-BR" sz="2600" b="0" i="0" u="none" strike="noStrike" baseline="0" dirty="0">
                <a:solidFill>
                  <a:srgbClr val="000000"/>
                </a:solidFill>
                <a:latin typeface="+mj-lt"/>
              </a:rPr>
              <a:t>Na prática, o mercado utiliza mais o método de </a:t>
            </a:r>
            <a:r>
              <a:rPr lang="pt-BR" sz="2600" b="0" i="0" u="none" strike="noStrike" baseline="0" dirty="0" smtClean="0">
                <a:solidFill>
                  <a:srgbClr val="000000"/>
                </a:solidFill>
                <a:latin typeface="+mj-lt"/>
              </a:rPr>
              <a:t>capitalização composta, </a:t>
            </a:r>
            <a:r>
              <a:rPr lang="pt-BR" sz="2600" b="0" i="0" u="none" strike="noStrike" baseline="0" dirty="0">
                <a:solidFill>
                  <a:srgbClr val="000000"/>
                </a:solidFill>
                <a:latin typeface="+mj-lt"/>
              </a:rPr>
              <a:t>no qual qualquer juro devido, mas não pago, no final do ano é adicionado ao saldo devedor, e o juro do próximo ano incide tanto sobre o débito como sobre o juro não pago, e</a:t>
            </a:r>
            <a:r>
              <a:rPr lang="pt-BR" sz="2600" b="0" i="0" u="none" strike="noStrike" baseline="0" dirty="0">
                <a:solidFill>
                  <a:srgbClr val="000000"/>
                </a:solidFill>
                <a:latin typeface="Calibri Light" panose="020F0302020204030204" pitchFamily="34" charset="0"/>
              </a:rPr>
              <a:t>ssa característica que distingue o juro composto do juro simples. </a:t>
            </a:r>
            <a:endParaRPr lang="pt-BR" sz="2600" dirty="0">
              <a:latin typeface="+mj-lt"/>
            </a:endParaRPr>
          </a:p>
        </p:txBody>
      </p:sp>
    </p:spTree>
    <p:extLst>
      <p:ext uri="{BB962C8B-B14F-4D97-AF65-F5344CB8AC3E}">
        <p14:creationId xmlns:p14="http://schemas.microsoft.com/office/powerpoint/2010/main" val="3516012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172F15B-2775-444C-8208-1B7B511E1B93}"/>
              </a:ext>
            </a:extLst>
          </p:cNvPr>
          <p:cNvSpPr>
            <a:spLocks noGrp="1"/>
          </p:cNvSpPr>
          <p:nvPr>
            <p:ph type="ctrTitle"/>
          </p:nvPr>
        </p:nvSpPr>
        <p:spPr/>
        <p:txBody>
          <a:bodyPr>
            <a:normAutofit/>
          </a:bodyPr>
          <a:lstStyle/>
          <a:p>
            <a:r>
              <a:rPr lang="pt-BR" sz="4000" b="1" dirty="0"/>
              <a:t>OBRIGADO</a:t>
            </a:r>
            <a:r>
              <a:rPr lang="pt-BR" sz="4000" dirty="0"/>
              <a:t/>
            </a:r>
            <a:br>
              <a:rPr lang="pt-BR" sz="4000" dirty="0"/>
            </a:br>
            <a:endParaRPr lang="pt-BR" sz="4000" dirty="0"/>
          </a:p>
        </p:txBody>
      </p:sp>
      <p:sp>
        <p:nvSpPr>
          <p:cNvPr id="5" name="Subtítulo 4">
            <a:extLst>
              <a:ext uri="{FF2B5EF4-FFF2-40B4-BE49-F238E27FC236}">
                <a16:creationId xmlns:a16="http://schemas.microsoft.com/office/drawing/2014/main" id="{9B419837-8A95-437F-9D8A-5A296785D01A}"/>
              </a:ext>
            </a:extLst>
          </p:cNvPr>
          <p:cNvSpPr>
            <a:spLocks noGrp="1"/>
          </p:cNvSpPr>
          <p:nvPr>
            <p:ph type="subTitle" idx="1"/>
          </p:nvPr>
        </p:nvSpPr>
        <p:spPr/>
        <p:txBody>
          <a:bodyPr/>
          <a:lstStyle/>
          <a:p>
            <a:r>
              <a:rPr lang="pt-BR" dirty="0" smtClean="0"/>
              <a:t>Professor </a:t>
            </a:r>
            <a:r>
              <a:rPr lang="pt-BR" dirty="0" smtClean="0">
                <a:hlinkClick r:id="rId2"/>
              </a:rPr>
              <a:t>omar.pjunior@sp.senac.br</a:t>
            </a:r>
            <a:r>
              <a:rPr lang="pt-BR" dirty="0" smtClean="0"/>
              <a:t> </a:t>
            </a:r>
          </a:p>
        </p:txBody>
      </p:sp>
    </p:spTree>
    <p:extLst>
      <p:ext uri="{BB962C8B-B14F-4D97-AF65-F5344CB8AC3E}">
        <p14:creationId xmlns:p14="http://schemas.microsoft.com/office/powerpoint/2010/main" val="1378117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67BBE-CC81-48B2-A0E2-BCCC64F08B1A}"/>
              </a:ext>
            </a:extLst>
          </p:cNvPr>
          <p:cNvSpPr>
            <a:spLocks noGrp="1"/>
          </p:cNvSpPr>
          <p:nvPr>
            <p:ph type="title"/>
          </p:nvPr>
        </p:nvSpPr>
        <p:spPr>
          <a:xfrm>
            <a:off x="838200" y="365125"/>
            <a:ext cx="10515600" cy="858764"/>
          </a:xfrm>
        </p:spPr>
        <p:txBody>
          <a:bodyPr>
            <a:normAutofit/>
          </a:bodyPr>
          <a:lstStyle/>
          <a:p>
            <a:pPr algn="ctr"/>
            <a:r>
              <a:rPr lang="pt-BR" sz="3200" b="1" dirty="0"/>
              <a:t>MATEMÁTICA FINANCEIRA</a:t>
            </a:r>
          </a:p>
        </p:txBody>
      </p:sp>
      <p:sp>
        <p:nvSpPr>
          <p:cNvPr id="3" name="Espaço Reservado para Conteúdo 2">
            <a:extLst>
              <a:ext uri="{FF2B5EF4-FFF2-40B4-BE49-F238E27FC236}">
                <a16:creationId xmlns:a16="http://schemas.microsoft.com/office/drawing/2014/main" id="{8101C27D-147A-4269-9ECC-FDD2287C313C}"/>
              </a:ext>
            </a:extLst>
          </p:cNvPr>
          <p:cNvSpPr>
            <a:spLocks noGrp="1"/>
          </p:cNvSpPr>
          <p:nvPr>
            <p:ph idx="1"/>
          </p:nvPr>
        </p:nvSpPr>
        <p:spPr/>
        <p:txBody>
          <a:bodyPr/>
          <a:lstStyle/>
          <a:p>
            <a:pPr marL="0" indent="0">
              <a:buNone/>
            </a:pPr>
            <a:r>
              <a:rPr lang="pt-BR" b="1" dirty="0"/>
              <a:t>IMPORTANTE</a:t>
            </a:r>
          </a:p>
          <a:p>
            <a:pPr marL="0" marR="8400" indent="0" algn="just">
              <a:buNone/>
            </a:pPr>
            <a:r>
              <a:rPr lang="pt-BR" sz="2400" b="0" i="0" u="none" strike="noStrike" baseline="0" dirty="0">
                <a:solidFill>
                  <a:srgbClr val="000000"/>
                </a:solidFill>
                <a:latin typeface="Calibri Light" panose="020F0302020204030204" pitchFamily="34" charset="0"/>
              </a:rPr>
              <a:t>A Matemática Financeira tem como objetivo o estudo do valor do dinheiro </a:t>
            </a:r>
            <a:r>
              <a:rPr lang="pt-BR" sz="2400" b="0" i="0" u="none" strike="noStrike" baseline="0" dirty="0" smtClean="0">
                <a:solidFill>
                  <a:srgbClr val="000000"/>
                </a:solidFill>
                <a:latin typeface="Calibri Light" panose="020F0302020204030204" pitchFamily="34" charset="0"/>
              </a:rPr>
              <a:t>ao longo do </a:t>
            </a:r>
            <a:r>
              <a:rPr lang="pt-BR" sz="2400" b="0" i="0" u="none" strike="noStrike" baseline="0" dirty="0">
                <a:solidFill>
                  <a:srgbClr val="000000"/>
                </a:solidFill>
                <a:latin typeface="Calibri Light" panose="020F0302020204030204" pitchFamily="34" charset="0"/>
              </a:rPr>
              <a:t>tempo, sendo de vital importância para a tomada de </a:t>
            </a:r>
            <a:r>
              <a:rPr lang="pt-BR" sz="2400" b="0" i="0" u="none" strike="noStrike" baseline="0" dirty="0" smtClean="0">
                <a:solidFill>
                  <a:srgbClr val="000000"/>
                </a:solidFill>
                <a:latin typeface="Calibri Light" panose="020F0302020204030204" pitchFamily="34" charset="0"/>
              </a:rPr>
              <a:t>decisões, </a:t>
            </a:r>
            <a:r>
              <a:rPr lang="pt-BR" sz="2400" b="0" i="0" u="none" strike="noStrike" baseline="0" dirty="0">
                <a:solidFill>
                  <a:srgbClr val="000000"/>
                </a:solidFill>
                <a:latin typeface="Calibri Light" panose="020F0302020204030204" pitchFamily="34" charset="0"/>
              </a:rPr>
              <a:t>é a principal ferramenta da Engenharia Econômica, pois é com base em seu instrumental que </a:t>
            </a:r>
            <a:r>
              <a:rPr lang="pt-BR" sz="2400" b="0" i="0" u="none" strike="noStrike" baseline="0" dirty="0" smtClean="0">
                <a:solidFill>
                  <a:srgbClr val="000000"/>
                </a:solidFill>
                <a:latin typeface="Calibri Light" panose="020F0302020204030204" pitchFamily="34" charset="0"/>
              </a:rPr>
              <a:t> se pode </a:t>
            </a:r>
            <a:r>
              <a:rPr lang="pt-BR" sz="2400" b="0" i="0" u="none" strike="noStrike" baseline="0" dirty="0">
                <a:solidFill>
                  <a:srgbClr val="000000"/>
                </a:solidFill>
                <a:latin typeface="Calibri Light" panose="020F0302020204030204" pitchFamily="34" charset="0"/>
              </a:rPr>
              <a:t>selecionar alternativas </a:t>
            </a:r>
            <a:r>
              <a:rPr lang="pt-BR" sz="2400" b="0" i="0" u="none" strike="noStrike" baseline="0" dirty="0" smtClean="0">
                <a:solidFill>
                  <a:srgbClr val="000000"/>
                </a:solidFill>
                <a:latin typeface="Calibri Light" panose="020F0302020204030204" pitchFamily="34" charset="0"/>
              </a:rPr>
              <a:t>mais adequadas de </a:t>
            </a:r>
            <a:r>
              <a:rPr lang="pt-BR" sz="2400" b="0" i="0" u="none" strike="noStrike" baseline="0" dirty="0">
                <a:solidFill>
                  <a:srgbClr val="000000"/>
                </a:solidFill>
                <a:latin typeface="Calibri Light" panose="020F0302020204030204" pitchFamily="34" charset="0"/>
              </a:rPr>
              <a:t>investimento. A Matemática Financeira leva em conta 3 fatores: </a:t>
            </a:r>
          </a:p>
          <a:p>
            <a:pPr marL="0" marR="8400" indent="0" algn="just">
              <a:buNone/>
            </a:pPr>
            <a:endParaRPr lang="pt-BR" sz="2400" b="0" i="0" u="none" strike="noStrike" baseline="0" dirty="0">
              <a:solidFill>
                <a:srgbClr val="000000"/>
              </a:solidFill>
              <a:latin typeface="Calibri Light" panose="020F0302020204030204" pitchFamily="34" charset="0"/>
            </a:endParaRPr>
          </a:p>
          <a:p>
            <a:r>
              <a:rPr lang="pt-BR" sz="2400" b="0" i="0" u="none" strike="noStrike" baseline="0" dirty="0">
                <a:solidFill>
                  <a:srgbClr val="000000"/>
                </a:solidFill>
                <a:latin typeface="Calibri Light" panose="020F0302020204030204" pitchFamily="34" charset="0"/>
              </a:rPr>
              <a:t>Dinheiro </a:t>
            </a:r>
          </a:p>
          <a:p>
            <a:r>
              <a:rPr lang="pt-BR" sz="2400" b="0" i="0" u="none" strike="noStrike" baseline="0" dirty="0">
                <a:solidFill>
                  <a:srgbClr val="000000"/>
                </a:solidFill>
                <a:latin typeface="Calibri Light" panose="020F0302020204030204" pitchFamily="34" charset="0"/>
              </a:rPr>
              <a:t>Taxa de Juros </a:t>
            </a:r>
          </a:p>
          <a:p>
            <a:r>
              <a:rPr lang="pt-BR" sz="2400" b="0" i="0" u="none" strike="noStrike" baseline="0" dirty="0">
                <a:solidFill>
                  <a:srgbClr val="000000"/>
                </a:solidFill>
                <a:latin typeface="Calibri Light" panose="020F0302020204030204" pitchFamily="34" charset="0"/>
              </a:rPr>
              <a:t>Tempo </a:t>
            </a:r>
          </a:p>
          <a:p>
            <a:pPr marL="0" indent="0">
              <a:buNone/>
            </a:pPr>
            <a:endParaRPr lang="pt-BR" b="1" dirty="0"/>
          </a:p>
        </p:txBody>
      </p:sp>
    </p:spTree>
    <p:extLst>
      <p:ext uri="{BB962C8B-B14F-4D97-AF65-F5344CB8AC3E}">
        <p14:creationId xmlns:p14="http://schemas.microsoft.com/office/powerpoint/2010/main" val="1452099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52454-FDD6-4479-BA41-951ED8FA1610}"/>
              </a:ext>
            </a:extLst>
          </p:cNvPr>
          <p:cNvSpPr>
            <a:spLocks noGrp="1"/>
          </p:cNvSpPr>
          <p:nvPr>
            <p:ph type="title"/>
          </p:nvPr>
        </p:nvSpPr>
        <p:spPr>
          <a:xfrm>
            <a:off x="838200" y="365125"/>
            <a:ext cx="10515600" cy="647749"/>
          </a:xfrm>
        </p:spPr>
        <p:txBody>
          <a:bodyPr>
            <a:normAutofit/>
          </a:bodyPr>
          <a:lstStyle/>
          <a:p>
            <a:pPr algn="ctr"/>
            <a:r>
              <a:rPr lang="pt-BR" sz="3200" b="1" i="0" u="none" strike="noStrike" baseline="0" dirty="0">
                <a:solidFill>
                  <a:srgbClr val="000000"/>
                </a:solidFill>
              </a:rPr>
              <a:t>Juros e taxas de juros </a:t>
            </a:r>
            <a:endParaRPr lang="pt-BR" sz="3200" dirty="0"/>
          </a:p>
        </p:txBody>
      </p:sp>
      <p:sp>
        <p:nvSpPr>
          <p:cNvPr id="3" name="Espaço Reservado para Conteúdo 2">
            <a:extLst>
              <a:ext uri="{FF2B5EF4-FFF2-40B4-BE49-F238E27FC236}">
                <a16:creationId xmlns:a16="http://schemas.microsoft.com/office/drawing/2014/main" id="{A81675EC-E974-418A-B829-00C415649B68}"/>
              </a:ext>
            </a:extLst>
          </p:cNvPr>
          <p:cNvSpPr>
            <a:spLocks noGrp="1"/>
          </p:cNvSpPr>
          <p:nvPr>
            <p:ph idx="1"/>
          </p:nvPr>
        </p:nvSpPr>
        <p:spPr>
          <a:xfrm>
            <a:off x="838200" y="1026942"/>
            <a:ext cx="10515600" cy="5465933"/>
          </a:xfrm>
        </p:spPr>
        <p:txBody>
          <a:bodyPr>
            <a:normAutofit lnSpcReduction="10000"/>
          </a:bodyPr>
          <a:lstStyle/>
          <a:p>
            <a:pPr marL="0" indent="0" algn="just">
              <a:buNone/>
            </a:pPr>
            <a:r>
              <a:rPr lang="pt-BR" sz="2400" b="0" i="0" u="none" strike="noStrike" baseline="0" dirty="0">
                <a:solidFill>
                  <a:srgbClr val="000000"/>
                </a:solidFill>
                <a:latin typeface="+mj-lt"/>
              </a:rPr>
              <a:t>O dinheiro só se valoriza quando aplicado em alguma atividade, por exemplo em uma operação de empréstimo: quem recebe dinheiro de empréstimo paga, ao final de um determinado prazo, uma quantidade de dinheiro maior que o valor emprestado. O incremento que é pago ao dono do dinheiro é chamado de </a:t>
            </a:r>
            <a:r>
              <a:rPr lang="pt-BR" sz="2400" b="1" dirty="0" smtClean="0">
                <a:solidFill>
                  <a:srgbClr val="000000"/>
                </a:solidFill>
                <a:latin typeface="+mj-lt"/>
              </a:rPr>
              <a:t>j</a:t>
            </a:r>
            <a:r>
              <a:rPr lang="pt-BR" sz="2400" b="1" i="0" u="none" strike="noStrike" baseline="0" dirty="0" smtClean="0">
                <a:solidFill>
                  <a:srgbClr val="000000"/>
                </a:solidFill>
                <a:latin typeface="+mj-lt"/>
              </a:rPr>
              <a:t>uro </a:t>
            </a:r>
            <a:r>
              <a:rPr lang="pt-BR" sz="2400" b="0" i="0" u="none" strike="noStrike" baseline="0" dirty="0">
                <a:solidFill>
                  <a:srgbClr val="000000"/>
                </a:solidFill>
                <a:latin typeface="+mj-lt"/>
              </a:rPr>
              <a:t>e traduz o conceito de valor do dinheiro no tempo.</a:t>
            </a:r>
          </a:p>
          <a:p>
            <a:pPr marL="0" indent="0" algn="just">
              <a:buNone/>
            </a:pPr>
            <a:r>
              <a:rPr lang="pt-BR" sz="2400" b="0" i="0" u="none" strike="noStrike" baseline="0" dirty="0">
                <a:solidFill>
                  <a:srgbClr val="000000"/>
                </a:solidFill>
                <a:latin typeface="Calibri Light" panose="020F0302020204030204" pitchFamily="34" charset="0"/>
              </a:rPr>
              <a:t>Os juros, em unidades monetárias, são calculados pela seguinte </a:t>
            </a:r>
            <a:r>
              <a:rPr lang="pt-BR" sz="2600" b="0" i="0" u="none" strike="noStrike" baseline="0" dirty="0">
                <a:solidFill>
                  <a:srgbClr val="000000"/>
                </a:solidFill>
                <a:latin typeface="Calibri Light" panose="020F0302020204030204" pitchFamily="34" charset="0"/>
              </a:rPr>
              <a:t>fórmula: </a:t>
            </a:r>
          </a:p>
          <a:p>
            <a:pPr marL="0" indent="0" algn="ctr">
              <a:buNone/>
            </a:pPr>
            <a:r>
              <a:rPr lang="pt-BR" b="1" i="0" u="sng" strike="noStrike" baseline="0" dirty="0">
                <a:solidFill>
                  <a:srgbClr val="000000"/>
                </a:solidFill>
                <a:latin typeface="+mj-lt"/>
              </a:rPr>
              <a:t>J = </a:t>
            </a:r>
            <a:r>
              <a:rPr lang="pt-BR" b="1" i="0" u="sng" strike="noStrike" baseline="0" dirty="0" smtClean="0">
                <a:solidFill>
                  <a:srgbClr val="000000"/>
                </a:solidFill>
                <a:latin typeface="+mj-lt"/>
              </a:rPr>
              <a:t>VF </a:t>
            </a:r>
            <a:r>
              <a:rPr lang="pt-BR" b="1" i="0" u="sng" strike="noStrike" baseline="0" dirty="0">
                <a:solidFill>
                  <a:srgbClr val="000000"/>
                </a:solidFill>
                <a:latin typeface="+mj-lt"/>
              </a:rPr>
              <a:t>- </a:t>
            </a:r>
            <a:r>
              <a:rPr lang="pt-BR" b="1" i="0" u="sng" strike="noStrike" baseline="0" dirty="0" smtClean="0">
                <a:solidFill>
                  <a:srgbClr val="000000"/>
                </a:solidFill>
                <a:latin typeface="+mj-lt"/>
              </a:rPr>
              <a:t>VP </a:t>
            </a:r>
            <a:endParaRPr lang="pt-BR" b="0" i="0" u="sng" strike="noStrike" baseline="0" dirty="0">
              <a:solidFill>
                <a:srgbClr val="000000"/>
              </a:solidFill>
              <a:latin typeface="+mj-lt"/>
            </a:endParaRPr>
          </a:p>
          <a:p>
            <a:pPr algn="just"/>
            <a:r>
              <a:rPr lang="pt-BR" sz="2400" b="0" i="0" u="none" strike="noStrike" baseline="0" dirty="0">
                <a:solidFill>
                  <a:srgbClr val="000000"/>
                </a:solidFill>
                <a:latin typeface="Calibri Light" panose="020F0302020204030204" pitchFamily="34" charset="0"/>
              </a:rPr>
              <a:t>J= </a:t>
            </a:r>
            <a:r>
              <a:rPr lang="pt-BR" sz="2400" b="0" i="0" u="none" strike="noStrike" baseline="0" dirty="0" smtClean="0">
                <a:solidFill>
                  <a:srgbClr val="000000"/>
                </a:solidFill>
                <a:latin typeface="Calibri Light" panose="020F0302020204030204" pitchFamily="34" charset="0"/>
              </a:rPr>
              <a:t>valor</a:t>
            </a:r>
            <a:r>
              <a:rPr lang="pt-BR" sz="2400" b="0" i="0" u="none" strike="noStrike" dirty="0" smtClean="0">
                <a:solidFill>
                  <a:srgbClr val="000000"/>
                </a:solidFill>
                <a:latin typeface="Calibri Light" panose="020F0302020204030204" pitchFamily="34" charset="0"/>
              </a:rPr>
              <a:t> dos j</a:t>
            </a:r>
            <a:r>
              <a:rPr lang="pt-BR" sz="2400" b="0" i="0" u="none" strike="noStrike" baseline="0" dirty="0" smtClean="0">
                <a:solidFill>
                  <a:srgbClr val="000000"/>
                </a:solidFill>
                <a:latin typeface="Calibri Light" panose="020F0302020204030204" pitchFamily="34" charset="0"/>
              </a:rPr>
              <a:t>uros </a:t>
            </a:r>
            <a:r>
              <a:rPr lang="pt-BR" sz="2400" b="0" i="0" u="none" strike="noStrike" baseline="0" dirty="0">
                <a:solidFill>
                  <a:srgbClr val="000000"/>
                </a:solidFill>
                <a:latin typeface="Calibri Light" panose="020F0302020204030204" pitchFamily="34" charset="0"/>
              </a:rPr>
              <a:t>incorporados ou pagos em um período de tempo “n</a:t>
            </a:r>
            <a:r>
              <a:rPr lang="pt-BR" sz="2400" b="0" i="0" u="none" strike="noStrike" baseline="0" dirty="0" smtClean="0">
                <a:solidFill>
                  <a:srgbClr val="000000"/>
                </a:solidFill>
                <a:latin typeface="Calibri Light" panose="020F0302020204030204" pitchFamily="34" charset="0"/>
              </a:rPr>
              <a:t>”.</a:t>
            </a:r>
            <a:endParaRPr lang="pt-BR" sz="2400" b="0" i="0" u="none" strike="noStrike" baseline="0" dirty="0">
              <a:solidFill>
                <a:srgbClr val="000000"/>
              </a:solidFill>
              <a:latin typeface="Calibri Light" panose="020F0302020204030204" pitchFamily="34" charset="0"/>
            </a:endParaRPr>
          </a:p>
          <a:p>
            <a:pPr algn="just"/>
            <a:r>
              <a:rPr lang="pt-BR" sz="2400" b="0" i="0" u="none" strike="noStrike" baseline="0" dirty="0" smtClean="0">
                <a:solidFill>
                  <a:srgbClr val="000000"/>
                </a:solidFill>
                <a:latin typeface="Calibri Light" panose="020F0302020204030204" pitchFamily="34" charset="0"/>
              </a:rPr>
              <a:t>VF </a:t>
            </a:r>
            <a:r>
              <a:rPr lang="pt-BR" sz="2400" b="0" i="0" u="none" strike="noStrike" baseline="0" dirty="0">
                <a:solidFill>
                  <a:srgbClr val="000000"/>
                </a:solidFill>
                <a:latin typeface="Calibri Light" panose="020F0302020204030204" pitchFamily="34" charset="0"/>
              </a:rPr>
              <a:t>= Valor </a:t>
            </a:r>
            <a:r>
              <a:rPr lang="pt-BR" sz="2400" b="0" i="0" u="none" strike="noStrike" baseline="0" dirty="0" smtClean="0">
                <a:solidFill>
                  <a:srgbClr val="000000"/>
                </a:solidFill>
                <a:latin typeface="Calibri Light" panose="020F0302020204030204" pitchFamily="34" charset="0"/>
              </a:rPr>
              <a:t>recebido / pago </a:t>
            </a:r>
            <a:r>
              <a:rPr lang="pt-BR" sz="2400" b="0" i="0" u="none" strike="noStrike" baseline="0" dirty="0">
                <a:solidFill>
                  <a:srgbClr val="000000"/>
                </a:solidFill>
                <a:latin typeface="Calibri Light" panose="020F0302020204030204" pitchFamily="34" charset="0"/>
              </a:rPr>
              <a:t>ao final do período “n</a:t>
            </a:r>
            <a:r>
              <a:rPr lang="pt-BR" sz="2400" b="0" i="0" u="none" strike="noStrike" baseline="0" dirty="0" smtClean="0">
                <a:solidFill>
                  <a:srgbClr val="000000"/>
                </a:solidFill>
                <a:latin typeface="Calibri Light" panose="020F0302020204030204" pitchFamily="34" charset="0"/>
              </a:rPr>
              <a:t>”.</a:t>
            </a:r>
            <a:endParaRPr lang="pt-BR" sz="2400" b="0" i="0" u="none" strike="noStrike" baseline="0" dirty="0">
              <a:solidFill>
                <a:srgbClr val="000000"/>
              </a:solidFill>
              <a:latin typeface="Calibri Light" panose="020F0302020204030204" pitchFamily="34" charset="0"/>
            </a:endParaRPr>
          </a:p>
          <a:p>
            <a:pPr algn="just"/>
            <a:r>
              <a:rPr lang="pt-BR" sz="2400" b="0" i="0" u="none" strike="noStrike" baseline="0" dirty="0" smtClean="0">
                <a:solidFill>
                  <a:srgbClr val="000000"/>
                </a:solidFill>
                <a:latin typeface="Calibri Light" panose="020F0302020204030204" pitchFamily="34" charset="0"/>
              </a:rPr>
              <a:t>VP </a:t>
            </a:r>
            <a:r>
              <a:rPr lang="pt-BR" sz="2400" b="0" i="0" u="none" strike="noStrike" baseline="0" dirty="0">
                <a:solidFill>
                  <a:srgbClr val="000000"/>
                </a:solidFill>
                <a:latin typeface="Calibri Light" panose="020F0302020204030204" pitchFamily="34" charset="0"/>
              </a:rPr>
              <a:t>= Valor </a:t>
            </a:r>
            <a:r>
              <a:rPr lang="pt-BR" sz="2400" b="0" i="0" u="none" strike="noStrike" baseline="0" dirty="0" smtClean="0">
                <a:solidFill>
                  <a:srgbClr val="000000"/>
                </a:solidFill>
                <a:latin typeface="Calibri Light" panose="020F0302020204030204" pitchFamily="34" charset="0"/>
              </a:rPr>
              <a:t>aplicado / emprestado </a:t>
            </a:r>
            <a:r>
              <a:rPr lang="pt-BR" sz="2400" b="0" i="0" u="none" strike="noStrike" baseline="0" dirty="0">
                <a:solidFill>
                  <a:srgbClr val="000000"/>
                </a:solidFill>
                <a:latin typeface="Calibri Light" panose="020F0302020204030204" pitchFamily="34" charset="0"/>
              </a:rPr>
              <a:t>no início do período “n</a:t>
            </a:r>
            <a:r>
              <a:rPr lang="pt-BR" sz="2400" b="0" i="0" u="none" strike="noStrike" baseline="0" dirty="0" smtClean="0">
                <a:solidFill>
                  <a:srgbClr val="000000"/>
                </a:solidFill>
                <a:latin typeface="Calibri Light" panose="020F0302020204030204" pitchFamily="34" charset="0"/>
              </a:rPr>
              <a:t>”. </a:t>
            </a:r>
            <a:r>
              <a:rPr lang="pt-BR" sz="2400" b="0" i="0" u="none" strike="noStrike" baseline="0" dirty="0">
                <a:solidFill>
                  <a:srgbClr val="000000"/>
                </a:solidFill>
                <a:latin typeface="Calibri Light" panose="020F0302020204030204" pitchFamily="34" charset="0"/>
              </a:rPr>
              <a:t>	</a:t>
            </a:r>
          </a:p>
          <a:p>
            <a:pPr marL="0" indent="0" algn="just">
              <a:buNone/>
            </a:pPr>
            <a:r>
              <a:rPr lang="pt-BR" sz="2400" b="0" i="0" u="none" strike="noStrike" baseline="0" dirty="0">
                <a:solidFill>
                  <a:srgbClr val="000000"/>
                </a:solidFill>
                <a:latin typeface="Calibri Light" panose="020F0302020204030204" pitchFamily="34" charset="0"/>
              </a:rPr>
              <a:t>A regra básica da matemática financeira é a de que não se pode comparar, somar ou subtrair valores monetários que se encontrem em datas diferentes. Para procedermos a tais operações matemáticas, temos que deslocar estes valores ao longo tempo e a ferramenta que a matemática financeira nos fornece é a taxa de juros (i). </a:t>
            </a:r>
            <a:endParaRPr lang="pt-BR" sz="2400" dirty="0">
              <a:latin typeface="+mj-lt"/>
            </a:endParaRPr>
          </a:p>
        </p:txBody>
      </p:sp>
    </p:spTree>
    <p:extLst>
      <p:ext uri="{BB962C8B-B14F-4D97-AF65-F5344CB8AC3E}">
        <p14:creationId xmlns:p14="http://schemas.microsoft.com/office/powerpoint/2010/main" val="2561226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68DC9D-4AF5-4A20-9E5E-D69A6896B406}"/>
              </a:ext>
            </a:extLst>
          </p:cNvPr>
          <p:cNvSpPr>
            <a:spLocks noGrp="1"/>
          </p:cNvSpPr>
          <p:nvPr>
            <p:ph type="title"/>
          </p:nvPr>
        </p:nvSpPr>
        <p:spPr>
          <a:xfrm>
            <a:off x="838200" y="365126"/>
            <a:ext cx="10515600" cy="689952"/>
          </a:xfrm>
        </p:spPr>
        <p:txBody>
          <a:bodyPr>
            <a:normAutofit/>
          </a:bodyPr>
          <a:lstStyle/>
          <a:p>
            <a:pPr algn="ctr"/>
            <a:r>
              <a:rPr lang="pt-BR" sz="3200" b="1" i="0" u="none" strike="noStrike" baseline="0" dirty="0">
                <a:solidFill>
                  <a:srgbClr val="000000"/>
                </a:solidFill>
              </a:rPr>
              <a:t>Taxa de juros </a:t>
            </a:r>
            <a:endParaRPr lang="pt-BR" sz="3200" dirty="0"/>
          </a:p>
        </p:txBody>
      </p:sp>
      <p:sp>
        <p:nvSpPr>
          <p:cNvPr id="3" name="Espaço Reservado para Conteúdo 2">
            <a:extLst>
              <a:ext uri="{FF2B5EF4-FFF2-40B4-BE49-F238E27FC236}">
                <a16:creationId xmlns:a16="http://schemas.microsoft.com/office/drawing/2014/main" id="{0E7BF651-ACE9-472B-9093-5C6AC4136727}"/>
              </a:ext>
            </a:extLst>
          </p:cNvPr>
          <p:cNvSpPr>
            <a:spLocks noGrp="1"/>
          </p:cNvSpPr>
          <p:nvPr>
            <p:ph idx="1"/>
          </p:nvPr>
        </p:nvSpPr>
        <p:spPr>
          <a:xfrm>
            <a:off x="838200" y="1055078"/>
            <a:ext cx="10515600" cy="5669279"/>
          </a:xfrm>
        </p:spPr>
        <p:txBody>
          <a:bodyPr>
            <a:normAutofit fontScale="92500" lnSpcReduction="20000"/>
          </a:bodyPr>
          <a:lstStyle/>
          <a:p>
            <a:pPr marL="0" indent="0" algn="just">
              <a:buNone/>
            </a:pPr>
            <a:r>
              <a:rPr lang="pt-BR" sz="2600" b="0" i="0" u="none" strike="noStrike" baseline="0" dirty="0">
                <a:solidFill>
                  <a:srgbClr val="000000"/>
                </a:solidFill>
                <a:latin typeface="+mj-lt"/>
              </a:rPr>
              <a:t>A taxa de juros é a razão entre os juros cobráveis ou pagáveis ao final de um determinado período de tempo e o dinheiro efetivamente investido ou devido no início do período. </a:t>
            </a:r>
          </a:p>
          <a:p>
            <a:pPr marL="0" indent="0" algn="just">
              <a:buNone/>
            </a:pPr>
            <a:r>
              <a:rPr lang="pt-BR" sz="2600" b="0" i="0" u="none" strike="noStrike" baseline="0" dirty="0">
                <a:solidFill>
                  <a:srgbClr val="000000"/>
                </a:solidFill>
                <a:latin typeface="+mj-lt"/>
              </a:rPr>
              <a:t>A taxa de juros é obtida pela seguinte expressão: </a:t>
            </a:r>
          </a:p>
          <a:p>
            <a:pPr marL="0" indent="0" algn="just">
              <a:buNone/>
            </a:pPr>
            <a:endParaRPr lang="nn-NO" sz="2600" b="1" i="0" u="none" strike="noStrike" baseline="0" dirty="0">
              <a:solidFill>
                <a:srgbClr val="000000"/>
              </a:solidFill>
              <a:latin typeface="+mj-lt"/>
            </a:endParaRPr>
          </a:p>
          <a:p>
            <a:pPr marL="0" indent="0" algn="just">
              <a:buNone/>
            </a:pPr>
            <a:r>
              <a:rPr lang="nn-NO" sz="2600" b="1" dirty="0">
                <a:solidFill>
                  <a:srgbClr val="000000"/>
                </a:solidFill>
                <a:latin typeface="+mj-lt"/>
              </a:rPr>
              <a:t>i</a:t>
            </a:r>
            <a:r>
              <a:rPr lang="nn-NO" sz="2600" b="1" i="0" u="none" strike="noStrike" baseline="0" dirty="0" smtClean="0">
                <a:solidFill>
                  <a:srgbClr val="000000"/>
                </a:solidFill>
                <a:latin typeface="+mj-lt"/>
              </a:rPr>
              <a:t> </a:t>
            </a:r>
            <a:r>
              <a:rPr lang="nn-NO" sz="2600" b="1" i="0" u="none" strike="noStrike" baseline="0" dirty="0">
                <a:solidFill>
                  <a:srgbClr val="000000"/>
                </a:solidFill>
                <a:latin typeface="+mj-lt"/>
              </a:rPr>
              <a:t>= </a:t>
            </a:r>
            <a:r>
              <a:rPr lang="nn-NO" sz="2600" b="1" i="0" u="none" strike="noStrike" baseline="0" dirty="0" smtClean="0">
                <a:solidFill>
                  <a:srgbClr val="000000"/>
                </a:solidFill>
                <a:latin typeface="+mj-lt"/>
              </a:rPr>
              <a:t>(VF </a:t>
            </a:r>
            <a:r>
              <a:rPr lang="nn-NO" sz="2600" b="1" i="0" u="none" strike="noStrike" baseline="0" dirty="0" smtClean="0">
                <a:solidFill>
                  <a:srgbClr val="000000"/>
                </a:solidFill>
                <a:latin typeface="+mj-lt"/>
              </a:rPr>
              <a:t>– </a:t>
            </a:r>
            <a:r>
              <a:rPr lang="nn-NO" sz="2600" b="1" i="0" u="none" strike="noStrike" baseline="0" dirty="0" smtClean="0">
                <a:solidFill>
                  <a:srgbClr val="000000"/>
                </a:solidFill>
                <a:latin typeface="+mj-lt"/>
              </a:rPr>
              <a:t>VP</a:t>
            </a:r>
            <a:r>
              <a:rPr lang="nn-NO" sz="2600" b="1" i="0" u="none" strike="noStrike" baseline="0" dirty="0" smtClean="0">
                <a:solidFill>
                  <a:srgbClr val="000000"/>
                </a:solidFill>
                <a:latin typeface="+mj-lt"/>
              </a:rPr>
              <a:t>) / </a:t>
            </a:r>
            <a:r>
              <a:rPr lang="nn-NO" sz="2600" b="1" i="0" u="none" strike="noStrike" baseline="0" dirty="0" smtClean="0">
                <a:solidFill>
                  <a:srgbClr val="000000"/>
                </a:solidFill>
                <a:latin typeface="+mj-lt"/>
              </a:rPr>
              <a:t>VP </a:t>
            </a:r>
            <a:r>
              <a:rPr lang="nn-NO" sz="2600" b="1" i="0" u="none" strike="noStrike" baseline="0" dirty="0" smtClean="0">
                <a:solidFill>
                  <a:srgbClr val="000000"/>
                </a:solidFill>
                <a:latin typeface="+mj-lt"/>
              </a:rPr>
              <a:t>= J / </a:t>
            </a:r>
            <a:r>
              <a:rPr lang="nn-NO" sz="2600" b="1" i="0" u="none" strike="noStrike" baseline="0" dirty="0" smtClean="0">
                <a:solidFill>
                  <a:srgbClr val="000000"/>
                </a:solidFill>
                <a:latin typeface="+mj-lt"/>
              </a:rPr>
              <a:t>VP </a:t>
            </a:r>
            <a:endParaRPr lang="nn-NO" sz="2600" b="1" i="0" u="none" strike="noStrike" baseline="0" dirty="0">
              <a:solidFill>
                <a:srgbClr val="000000"/>
              </a:solidFill>
              <a:latin typeface="+mj-lt"/>
            </a:endParaRPr>
          </a:p>
          <a:p>
            <a:pPr marL="0" indent="0" algn="just">
              <a:buNone/>
            </a:pPr>
            <a:endParaRPr lang="nn-NO" sz="2600" b="0" i="0" u="none" strike="noStrike" baseline="0" dirty="0">
              <a:solidFill>
                <a:srgbClr val="000000"/>
              </a:solidFill>
              <a:latin typeface="+mj-lt"/>
            </a:endParaRPr>
          </a:p>
          <a:p>
            <a:pPr algn="just"/>
            <a:r>
              <a:rPr lang="pt-BR" sz="2600" b="0" i="0" u="none" strike="noStrike" baseline="0" dirty="0" smtClean="0">
                <a:solidFill>
                  <a:srgbClr val="000000"/>
                </a:solidFill>
                <a:latin typeface="+mj-lt"/>
              </a:rPr>
              <a:t>VP </a:t>
            </a:r>
            <a:r>
              <a:rPr lang="pt-BR" sz="2600" b="0" i="0" u="none" strike="noStrike" baseline="0" dirty="0">
                <a:solidFill>
                  <a:srgbClr val="000000"/>
                </a:solidFill>
                <a:latin typeface="+mj-lt"/>
              </a:rPr>
              <a:t>= o capital investido ou emprestado no principio do período. </a:t>
            </a:r>
          </a:p>
          <a:p>
            <a:pPr algn="just"/>
            <a:r>
              <a:rPr lang="pt-BR" sz="2600" b="0" i="0" u="none" strike="noStrike" baseline="0" dirty="0" smtClean="0">
                <a:solidFill>
                  <a:srgbClr val="000000"/>
                </a:solidFill>
                <a:latin typeface="+mj-lt"/>
              </a:rPr>
              <a:t>VF </a:t>
            </a:r>
            <a:r>
              <a:rPr lang="pt-BR" sz="2600" b="0" i="0" u="none" strike="noStrike" baseline="0" dirty="0">
                <a:solidFill>
                  <a:srgbClr val="000000"/>
                </a:solidFill>
                <a:latin typeface="+mj-lt"/>
              </a:rPr>
              <a:t>= o valor pago ao final do período. </a:t>
            </a:r>
          </a:p>
          <a:p>
            <a:pPr algn="just"/>
            <a:r>
              <a:rPr lang="pt-BR" sz="2600" b="0" i="0" u="none" strike="noStrike" baseline="0" dirty="0">
                <a:solidFill>
                  <a:srgbClr val="000000"/>
                </a:solidFill>
                <a:latin typeface="+mj-lt"/>
              </a:rPr>
              <a:t>J = </a:t>
            </a:r>
            <a:r>
              <a:rPr lang="pt-BR" sz="2600" b="0" i="0" u="none" strike="noStrike" baseline="0" dirty="0" smtClean="0">
                <a:solidFill>
                  <a:srgbClr val="000000"/>
                </a:solidFill>
                <a:latin typeface="+mj-lt"/>
              </a:rPr>
              <a:t>VF </a:t>
            </a:r>
            <a:r>
              <a:rPr lang="pt-BR" sz="2600" b="0" i="0" u="none" strike="noStrike" baseline="0" dirty="0">
                <a:solidFill>
                  <a:srgbClr val="000000"/>
                </a:solidFill>
                <a:latin typeface="+mj-lt"/>
              </a:rPr>
              <a:t>– </a:t>
            </a:r>
            <a:r>
              <a:rPr lang="pt-BR" sz="2600" b="0" i="0" u="none" strike="noStrike" baseline="0" dirty="0" smtClean="0">
                <a:solidFill>
                  <a:srgbClr val="000000"/>
                </a:solidFill>
                <a:latin typeface="+mj-lt"/>
              </a:rPr>
              <a:t>VP </a:t>
            </a:r>
            <a:r>
              <a:rPr lang="pt-BR" sz="2600" b="0" i="0" u="none" strike="noStrike" baseline="0" dirty="0">
                <a:solidFill>
                  <a:srgbClr val="000000"/>
                </a:solidFill>
                <a:latin typeface="+mj-lt"/>
              </a:rPr>
              <a:t>= juros pagos ou incorporados no período. </a:t>
            </a:r>
          </a:p>
          <a:p>
            <a:pPr algn="just"/>
            <a:r>
              <a:rPr lang="pt-BR" sz="2600" b="0" i="0" u="none" strike="noStrike" baseline="0" dirty="0">
                <a:solidFill>
                  <a:srgbClr val="000000"/>
                </a:solidFill>
                <a:latin typeface="+mj-lt"/>
              </a:rPr>
              <a:t>i = taxa de juros por período	</a:t>
            </a:r>
            <a:r>
              <a:rPr lang="pt-BR" sz="2600" b="0" i="0" u="none" strike="noStrike" baseline="0" dirty="0" smtClean="0">
                <a:solidFill>
                  <a:srgbClr val="000000"/>
                </a:solidFill>
                <a:latin typeface="+mj-lt"/>
              </a:rPr>
              <a:t>.</a:t>
            </a:r>
            <a:endParaRPr lang="pt-BR" sz="2600" b="0" i="0" u="none" strike="noStrike" baseline="0" dirty="0">
              <a:solidFill>
                <a:srgbClr val="000000"/>
              </a:solidFill>
              <a:latin typeface="+mj-lt"/>
            </a:endParaRPr>
          </a:p>
          <a:p>
            <a:pPr marL="0" marR="8400" indent="0" algn="just">
              <a:buNone/>
            </a:pPr>
            <a:r>
              <a:rPr lang="pt-BR" sz="2600" b="1" i="0" u="none" strike="noStrike" baseline="0" dirty="0">
                <a:solidFill>
                  <a:srgbClr val="000000"/>
                </a:solidFill>
                <a:latin typeface="+mj-lt"/>
              </a:rPr>
              <a:t>Não confundir: </a:t>
            </a:r>
            <a:endParaRPr lang="pt-BR" sz="2600" b="0" i="0" u="none" strike="noStrike" baseline="0" dirty="0">
              <a:solidFill>
                <a:srgbClr val="000000"/>
              </a:solidFill>
              <a:latin typeface="+mj-lt"/>
            </a:endParaRPr>
          </a:p>
          <a:p>
            <a:pPr algn="just"/>
            <a:r>
              <a:rPr lang="pt-BR" sz="2600" b="0" i="0" u="none" strike="noStrike" baseline="0" dirty="0">
                <a:solidFill>
                  <a:srgbClr val="000000"/>
                </a:solidFill>
                <a:latin typeface="+mj-lt"/>
              </a:rPr>
              <a:t>Juros - remuneração do capital aplicado (vem expresso em unidades monetárias). </a:t>
            </a:r>
          </a:p>
          <a:p>
            <a:pPr algn="just"/>
            <a:r>
              <a:rPr lang="pt-BR" sz="2600" b="0" i="0" u="none" strike="noStrike" baseline="0" dirty="0" smtClean="0">
                <a:solidFill>
                  <a:srgbClr val="000000"/>
                </a:solidFill>
                <a:latin typeface="+mj-lt"/>
              </a:rPr>
              <a:t>Taxa </a:t>
            </a:r>
            <a:r>
              <a:rPr lang="pt-BR" sz="2600" b="0" i="0" u="none" strike="noStrike" baseline="0" dirty="0">
                <a:solidFill>
                  <a:srgbClr val="000000"/>
                </a:solidFill>
                <a:latin typeface="+mj-lt"/>
              </a:rPr>
              <a:t>de Juros - razão entre os juros pagos e o capital (vem expresso na forma decimal ou porcentagem</a:t>
            </a:r>
            <a:r>
              <a:rPr lang="pt-BR" sz="2600" b="0" i="0" u="none" strike="noStrike" baseline="0" dirty="0" smtClean="0">
                <a:solidFill>
                  <a:srgbClr val="000000"/>
                </a:solidFill>
                <a:latin typeface="+mj-lt"/>
              </a:rPr>
              <a:t>).</a:t>
            </a:r>
            <a:endParaRPr lang="pt-BR" sz="2600" b="0" i="0" u="none" strike="noStrike" baseline="0" dirty="0">
              <a:solidFill>
                <a:srgbClr val="000000"/>
              </a:solidFill>
              <a:latin typeface="+mj-lt"/>
            </a:endParaRPr>
          </a:p>
          <a:p>
            <a:pPr marL="0" indent="0">
              <a:buNone/>
            </a:pPr>
            <a:endParaRPr lang="pt-BR" sz="1800" b="0" i="0" u="none" strike="noStrike" baseline="0" dirty="0">
              <a:solidFill>
                <a:srgbClr val="000000"/>
              </a:solidFill>
              <a:latin typeface="Calibri Light" panose="020F0302020204030204" pitchFamily="34" charset="0"/>
            </a:endParaRPr>
          </a:p>
          <a:p>
            <a:pPr marL="0" indent="0" algn="just">
              <a:buNone/>
            </a:pPr>
            <a:endParaRPr lang="pt-BR" sz="2400" dirty="0"/>
          </a:p>
        </p:txBody>
      </p:sp>
    </p:spTree>
    <p:extLst>
      <p:ext uri="{BB962C8B-B14F-4D97-AF65-F5344CB8AC3E}">
        <p14:creationId xmlns:p14="http://schemas.microsoft.com/office/powerpoint/2010/main" val="381634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6DB6D6-E367-4A54-828A-20775431D3E9}"/>
              </a:ext>
            </a:extLst>
          </p:cNvPr>
          <p:cNvSpPr>
            <a:spLocks noGrp="1"/>
          </p:cNvSpPr>
          <p:nvPr>
            <p:ph type="title"/>
          </p:nvPr>
        </p:nvSpPr>
        <p:spPr>
          <a:xfrm>
            <a:off x="838200" y="365126"/>
            <a:ext cx="10515600" cy="704020"/>
          </a:xfrm>
        </p:spPr>
        <p:txBody>
          <a:bodyPr>
            <a:normAutofit/>
          </a:bodyPr>
          <a:lstStyle/>
          <a:p>
            <a:r>
              <a:rPr lang="pt-BR" sz="3600" b="1" dirty="0"/>
              <a:t>Para saber mais sobre:</a:t>
            </a:r>
          </a:p>
        </p:txBody>
      </p:sp>
      <p:sp>
        <p:nvSpPr>
          <p:cNvPr id="3" name="Espaço Reservado para Conteúdo 2">
            <a:extLst>
              <a:ext uri="{FF2B5EF4-FFF2-40B4-BE49-F238E27FC236}">
                <a16:creationId xmlns:a16="http://schemas.microsoft.com/office/drawing/2014/main" id="{FA7ABD29-9609-4292-AD42-927EB506D6C6}"/>
              </a:ext>
            </a:extLst>
          </p:cNvPr>
          <p:cNvSpPr>
            <a:spLocks noGrp="1"/>
          </p:cNvSpPr>
          <p:nvPr>
            <p:ph idx="1"/>
          </p:nvPr>
        </p:nvSpPr>
        <p:spPr>
          <a:xfrm>
            <a:off x="838200" y="1336431"/>
            <a:ext cx="10515600" cy="4840532"/>
          </a:xfrm>
        </p:spPr>
        <p:txBody>
          <a:bodyPr>
            <a:normAutofit/>
          </a:bodyPr>
          <a:lstStyle/>
          <a:p>
            <a:pPr marL="0" indent="0" algn="just">
              <a:buNone/>
            </a:pPr>
            <a:endParaRPr lang="pt-BR" b="0" i="0" u="none" strike="noStrike" baseline="0" dirty="0">
              <a:solidFill>
                <a:srgbClr val="000000"/>
              </a:solidFill>
              <a:latin typeface="Calibri Light" panose="020F0302020204030204" pitchFamily="34" charset="0"/>
            </a:endParaRPr>
          </a:p>
          <a:p>
            <a:pPr marL="0" indent="0" algn="just">
              <a:buNone/>
            </a:pPr>
            <a:r>
              <a:rPr lang="pt-BR" b="0" i="0" u="none" strike="noStrike" baseline="0" dirty="0">
                <a:solidFill>
                  <a:srgbClr val="000000"/>
                </a:solidFill>
                <a:latin typeface="Calibri Light" panose="020F0302020204030204" pitchFamily="34" charset="0"/>
              </a:rPr>
              <a:t>Juros são a manifestação do valor do dinheiro no tempo. Os juros, assim como os impostos, existem desde o ano 2000 a.C. Desde 575 a.C. já existiam bancos que cobravam altas taxas de juros (de 6% a 25%), por empréstimos, para financiar o comércio internacional. A cobrança de taxas de juros exorbitantes denomina-se usura e era proibida pela Igreja Católica. Em 1536, Calvino estabeleceu a Teoria Protestante, que refutava a ideia de que os juros eram ilegais. A partir daí, os juros foram considerados como parte legal e essencial da prática dos negócios. </a:t>
            </a:r>
            <a:endParaRPr lang="pt-BR" dirty="0"/>
          </a:p>
        </p:txBody>
      </p:sp>
    </p:spTree>
    <p:extLst>
      <p:ext uri="{BB962C8B-B14F-4D97-AF65-F5344CB8AC3E}">
        <p14:creationId xmlns:p14="http://schemas.microsoft.com/office/powerpoint/2010/main" val="396004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DEB9C-A3AE-4FF3-95C6-559C1E2D3B55}"/>
              </a:ext>
            </a:extLst>
          </p:cNvPr>
          <p:cNvSpPr>
            <a:spLocks noGrp="1"/>
          </p:cNvSpPr>
          <p:nvPr>
            <p:ph type="title"/>
          </p:nvPr>
        </p:nvSpPr>
        <p:spPr>
          <a:xfrm>
            <a:off x="838200" y="365125"/>
            <a:ext cx="10515600" cy="746223"/>
          </a:xfrm>
        </p:spPr>
        <p:txBody>
          <a:bodyPr>
            <a:normAutofit/>
          </a:bodyPr>
          <a:lstStyle/>
          <a:p>
            <a:pPr algn="ctr"/>
            <a:r>
              <a:rPr lang="pt-BR" sz="3200" b="1" i="0" u="none" strike="noStrike" baseline="0" dirty="0">
                <a:solidFill>
                  <a:srgbClr val="000000"/>
                </a:solidFill>
              </a:rPr>
              <a:t>Fluxo de caixa </a:t>
            </a:r>
            <a:endParaRPr lang="pt-BR" sz="3200" dirty="0"/>
          </a:p>
        </p:txBody>
      </p:sp>
      <p:sp>
        <p:nvSpPr>
          <p:cNvPr id="3" name="Espaço Reservado para Conteúdo 2">
            <a:extLst>
              <a:ext uri="{FF2B5EF4-FFF2-40B4-BE49-F238E27FC236}">
                <a16:creationId xmlns:a16="http://schemas.microsoft.com/office/drawing/2014/main" id="{DB9333F6-F9CC-4C47-ACF2-A24835BADE95}"/>
              </a:ext>
            </a:extLst>
          </p:cNvPr>
          <p:cNvSpPr>
            <a:spLocks noGrp="1"/>
          </p:cNvSpPr>
          <p:nvPr>
            <p:ph idx="1"/>
          </p:nvPr>
        </p:nvSpPr>
        <p:spPr>
          <a:xfrm>
            <a:off x="838200" y="1111348"/>
            <a:ext cx="10515600" cy="5381527"/>
          </a:xfrm>
        </p:spPr>
        <p:txBody>
          <a:bodyPr>
            <a:normAutofit/>
          </a:bodyPr>
          <a:lstStyle/>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O fluxo de caixa é a relação dos pagamentos e recebimentos que uma empresa ou pessoa física deverá honrar ou fazer jus em determinado período de tempo. </a:t>
            </a: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O fluxo de caixa pode ser representado esquematicamente por um diagrama ou por tabelas e quadros. </a:t>
            </a:r>
          </a:p>
          <a:p>
            <a:pPr marL="0" indent="0" algn="ctr">
              <a:buNone/>
            </a:pPr>
            <a:r>
              <a:rPr lang="pt-BR" sz="2400" b="1" i="0" u="none" strike="noStrike" baseline="0" dirty="0">
                <a:solidFill>
                  <a:srgbClr val="000000"/>
                </a:solidFill>
                <a:latin typeface="+mj-lt"/>
              </a:rPr>
              <a:t>Representação gráfica do fluxo de caixa </a:t>
            </a:r>
          </a:p>
          <a:p>
            <a:pPr marL="0" indent="0" algn="ctr">
              <a:buNone/>
            </a:pPr>
            <a:endParaRPr lang="pt-BR" sz="2400" b="1" dirty="0">
              <a:solidFill>
                <a:srgbClr val="000000"/>
              </a:solidFill>
              <a:latin typeface="+mj-lt"/>
            </a:endParaRPr>
          </a:p>
          <a:p>
            <a:pPr marL="0" indent="0" algn="ctr">
              <a:buNone/>
            </a:pPr>
            <a:endParaRPr lang="pt-BR" sz="2400" b="1" i="0" u="none" strike="noStrike" baseline="0" dirty="0">
              <a:solidFill>
                <a:srgbClr val="000000"/>
              </a:solidFill>
              <a:latin typeface="+mj-lt"/>
            </a:endParaRPr>
          </a:p>
          <a:p>
            <a:pPr marL="0" indent="0" algn="ctr">
              <a:buNone/>
            </a:pPr>
            <a:endParaRPr lang="pt-BR" sz="2400" b="1" dirty="0">
              <a:solidFill>
                <a:srgbClr val="000000"/>
              </a:solidFill>
              <a:latin typeface="+mj-lt"/>
            </a:endParaRPr>
          </a:p>
          <a:p>
            <a:pPr marL="0" indent="0" algn="just">
              <a:buNone/>
            </a:pPr>
            <a:r>
              <a:rPr lang="pt-BR" sz="2400" b="0" i="0" u="none" strike="noStrike" baseline="0" dirty="0">
                <a:solidFill>
                  <a:srgbClr val="000000"/>
                </a:solidFill>
                <a:latin typeface="Calibri Light" panose="020F0302020204030204" pitchFamily="34" charset="0"/>
              </a:rPr>
              <a:t>A representação gráfica do fluxo de caixa segue a seguinte convenção: </a:t>
            </a:r>
          </a:p>
          <a:p>
            <a:pPr>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O tempo (n) é representado por uma reta ou escala de tempo horizontal, partindo da esquerda (com data “zero”) em direção a direita (representa o futuro, o ponto “n” é o final do horizonte de tempo considerado na análise). </a:t>
            </a:r>
          </a:p>
          <a:p>
            <a:pPr marL="0" indent="0">
              <a:buNone/>
            </a:pPr>
            <a:endParaRPr lang="pt-BR" sz="2400" b="1" i="0" u="none" strike="noStrike" baseline="0" dirty="0">
              <a:solidFill>
                <a:srgbClr val="000000"/>
              </a:solidFill>
              <a:latin typeface="+mj-lt"/>
            </a:endParaRPr>
          </a:p>
          <a:p>
            <a:pPr marL="0" indent="0" algn="ctr">
              <a:buNone/>
            </a:pPr>
            <a:endParaRPr lang="pt-BR" sz="2400" dirty="0">
              <a:latin typeface="+mj-lt"/>
            </a:endParaRPr>
          </a:p>
        </p:txBody>
      </p:sp>
      <p:pic>
        <p:nvPicPr>
          <p:cNvPr id="5" name="Imagem 4">
            <a:extLst>
              <a:ext uri="{FF2B5EF4-FFF2-40B4-BE49-F238E27FC236}">
                <a16:creationId xmlns:a16="http://schemas.microsoft.com/office/drawing/2014/main" id="{30867798-CCF8-432B-9088-F71718D49539}"/>
              </a:ext>
            </a:extLst>
          </p:cNvPr>
          <p:cNvPicPr>
            <a:picLocks noChangeAspect="1"/>
          </p:cNvPicPr>
          <p:nvPr/>
        </p:nvPicPr>
        <p:blipFill>
          <a:blip r:embed="rId2"/>
          <a:stretch>
            <a:fillRect/>
          </a:stretch>
        </p:blipFill>
        <p:spPr>
          <a:xfrm>
            <a:off x="3134751" y="3039244"/>
            <a:ext cx="5922498" cy="1209822"/>
          </a:xfrm>
          <a:prstGeom prst="rect">
            <a:avLst/>
          </a:prstGeom>
        </p:spPr>
      </p:pic>
    </p:spTree>
    <p:extLst>
      <p:ext uri="{BB962C8B-B14F-4D97-AF65-F5344CB8AC3E}">
        <p14:creationId xmlns:p14="http://schemas.microsoft.com/office/powerpoint/2010/main" val="145406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F08450-D3BB-4EEF-919C-24DCD4D19E24}"/>
              </a:ext>
            </a:extLst>
          </p:cNvPr>
          <p:cNvSpPr>
            <a:spLocks noGrp="1"/>
          </p:cNvSpPr>
          <p:nvPr>
            <p:ph type="title"/>
          </p:nvPr>
        </p:nvSpPr>
        <p:spPr>
          <a:xfrm>
            <a:off x="838200" y="365126"/>
            <a:ext cx="10515600" cy="788426"/>
          </a:xfrm>
        </p:spPr>
        <p:txBody>
          <a:bodyPr>
            <a:normAutofit/>
          </a:bodyPr>
          <a:lstStyle/>
          <a:p>
            <a:pPr algn="ctr"/>
            <a:r>
              <a:rPr lang="pt-BR" sz="3200" b="1" dirty="0"/>
              <a:t>Fluxo de caixa</a:t>
            </a:r>
          </a:p>
        </p:txBody>
      </p:sp>
      <p:sp>
        <p:nvSpPr>
          <p:cNvPr id="3" name="Espaço Reservado para Conteúdo 2">
            <a:extLst>
              <a:ext uri="{FF2B5EF4-FFF2-40B4-BE49-F238E27FC236}">
                <a16:creationId xmlns:a16="http://schemas.microsoft.com/office/drawing/2014/main" id="{FEC90134-EA58-46A2-BC1C-ECF81B3C46DC}"/>
              </a:ext>
            </a:extLst>
          </p:cNvPr>
          <p:cNvSpPr>
            <a:spLocks noGrp="1"/>
          </p:cNvSpPr>
          <p:nvPr>
            <p:ph idx="1"/>
          </p:nvPr>
        </p:nvSpPr>
        <p:spPr/>
        <p:txBody>
          <a:bodyPr/>
          <a:lstStyle/>
          <a:p>
            <a:pPr marL="0" indent="0" algn="just">
              <a:buNone/>
            </a:pPr>
            <a:r>
              <a:rPr lang="pt-BR" sz="2400" b="0" i="0" u="none" strike="noStrike" baseline="0" dirty="0">
                <a:solidFill>
                  <a:srgbClr val="000000"/>
                </a:solidFill>
                <a:latin typeface="Calibri Light" panose="020F0302020204030204" pitchFamily="34" charset="0"/>
              </a:rPr>
              <a:t>A escala vertical representa a magnitude do evento financeiro, sendo que:</a:t>
            </a:r>
          </a:p>
          <a:p>
            <a:pPr algn="just">
              <a:buFont typeface="Wingdings" panose="05000000000000000000" pitchFamily="2" charset="2"/>
              <a:buChar char="Ø"/>
            </a:pPr>
            <a:endParaRPr lang="pt-BR" sz="240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 As saídas de dinheiro do caixa (desembolsos) são consideradas algebricamente negativas e são representadas por seta orientada para baixo; </a:t>
            </a:r>
          </a:p>
          <a:p>
            <a:pPr algn="just">
              <a:buFont typeface="Wingdings" panose="05000000000000000000" pitchFamily="2" charset="2"/>
              <a:buChar char="Ø"/>
            </a:pPr>
            <a:endParaRPr lang="pt-BR" sz="24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As receitas, ou entradas de dinheiro, são valores considerados algebricamente </a:t>
            </a:r>
            <a:r>
              <a:rPr lang="pt-BR" sz="2400" b="0" i="0" u="none" strike="noStrike" baseline="0" dirty="0" smtClean="0">
                <a:solidFill>
                  <a:srgbClr val="000000"/>
                </a:solidFill>
                <a:latin typeface="Calibri Light" panose="020F0302020204030204" pitchFamily="34" charset="0"/>
              </a:rPr>
              <a:t>positivas </a:t>
            </a:r>
            <a:r>
              <a:rPr lang="pt-BR" sz="2400" b="0" i="0" u="none" strike="noStrike" baseline="0" dirty="0">
                <a:solidFill>
                  <a:srgbClr val="000000"/>
                </a:solidFill>
                <a:latin typeface="Calibri Light" panose="020F0302020204030204" pitchFamily="34" charset="0"/>
              </a:rPr>
              <a:t>e são representados por seta orientada para cima. </a:t>
            </a:r>
          </a:p>
          <a:p>
            <a:pPr algn="just">
              <a:buFont typeface="Wingdings" panose="05000000000000000000" pitchFamily="2" charset="2"/>
              <a:buChar char="Ø"/>
            </a:pPr>
            <a:endParaRPr lang="pt-BR" sz="24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A taxa de juros (i) a que o fluxo encontra-se submetido é representada no lado direito do fluxo. </a:t>
            </a:r>
          </a:p>
          <a:p>
            <a:pPr>
              <a:buFont typeface="Wingdings" panose="05000000000000000000" pitchFamily="2" charset="2"/>
              <a:buChar char="Ø"/>
            </a:pPr>
            <a:endParaRPr lang="pt-BR" sz="2400" b="0" i="0" u="none" strike="noStrike" baseline="0" dirty="0">
              <a:solidFill>
                <a:srgbClr val="000000"/>
              </a:solidFill>
              <a:latin typeface="Calibri Light" panose="020F0302020204030204" pitchFamily="34" charset="0"/>
            </a:endParaRPr>
          </a:p>
          <a:p>
            <a:pPr marL="0" indent="0">
              <a:buNone/>
            </a:pPr>
            <a:endParaRPr lang="pt-BR" dirty="0"/>
          </a:p>
        </p:txBody>
      </p:sp>
    </p:spTree>
    <p:extLst>
      <p:ext uri="{BB962C8B-B14F-4D97-AF65-F5344CB8AC3E}">
        <p14:creationId xmlns:p14="http://schemas.microsoft.com/office/powerpoint/2010/main" val="262023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737C0-BEE0-4422-ADFF-C0F5600CB9BC}"/>
              </a:ext>
            </a:extLst>
          </p:cNvPr>
          <p:cNvSpPr>
            <a:spLocks noGrp="1"/>
          </p:cNvSpPr>
          <p:nvPr>
            <p:ph type="title"/>
          </p:nvPr>
        </p:nvSpPr>
        <p:spPr>
          <a:xfrm>
            <a:off x="838200" y="365126"/>
            <a:ext cx="10515600" cy="774358"/>
          </a:xfrm>
        </p:spPr>
        <p:txBody>
          <a:bodyPr>
            <a:normAutofit/>
          </a:bodyPr>
          <a:lstStyle/>
          <a:p>
            <a:pPr algn="ctr"/>
            <a:r>
              <a:rPr lang="pt-BR" sz="3200" b="1" dirty="0"/>
              <a:t>Fluxo de caixa</a:t>
            </a:r>
          </a:p>
        </p:txBody>
      </p:sp>
      <p:sp>
        <p:nvSpPr>
          <p:cNvPr id="3" name="Espaço Reservado para Conteúdo 2">
            <a:extLst>
              <a:ext uri="{FF2B5EF4-FFF2-40B4-BE49-F238E27FC236}">
                <a16:creationId xmlns:a16="http://schemas.microsoft.com/office/drawing/2014/main" id="{5C2B264A-3A4D-46B5-B134-37428A2064F1}"/>
              </a:ext>
            </a:extLst>
          </p:cNvPr>
          <p:cNvSpPr>
            <a:spLocks noGrp="1"/>
          </p:cNvSpPr>
          <p:nvPr>
            <p:ph idx="1"/>
          </p:nvPr>
        </p:nvSpPr>
        <p:spPr>
          <a:xfrm>
            <a:off x="838200" y="1139484"/>
            <a:ext cx="10515600" cy="5037479"/>
          </a:xfrm>
        </p:spPr>
        <p:txBody>
          <a:bodyPr>
            <a:normAutofit/>
          </a:bodyPr>
          <a:lstStyle/>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Um projeto de investimento prevê um desembolso inicial de R$ 5.000,00, seguidos de novas saídas de caixa de R$ 5.000,00 no 1º, 2º, 3 º e 4º períodos. Para o 5º período está previsto uma saída de R$ 7.000,00, visando um retorno de R$ 45.000,00, no 6º período, isto sujeito a uma taxa de juros de 10% ao período. </a:t>
            </a:r>
          </a:p>
          <a:p>
            <a:pPr marL="0" indent="0">
              <a:buNone/>
            </a:pPr>
            <a:endParaRPr lang="pt-BR" sz="2400" dirty="0">
              <a:solidFill>
                <a:srgbClr val="000000"/>
              </a:solidFill>
              <a:latin typeface="Calibri Light" panose="020F0302020204030204" pitchFamily="34" charset="0"/>
            </a:endParaRPr>
          </a:p>
          <a:p>
            <a:pPr marL="0" indent="0">
              <a:buNone/>
            </a:pPr>
            <a:endParaRPr lang="pt-BR" sz="2400" dirty="0"/>
          </a:p>
        </p:txBody>
      </p:sp>
      <p:pic>
        <p:nvPicPr>
          <p:cNvPr id="5" name="Imagem 4">
            <a:extLst>
              <a:ext uri="{FF2B5EF4-FFF2-40B4-BE49-F238E27FC236}">
                <a16:creationId xmlns:a16="http://schemas.microsoft.com/office/drawing/2014/main" id="{12DD917F-066A-442D-AD87-6D559096D590}"/>
              </a:ext>
            </a:extLst>
          </p:cNvPr>
          <p:cNvPicPr>
            <a:picLocks noChangeAspect="1"/>
          </p:cNvPicPr>
          <p:nvPr/>
        </p:nvPicPr>
        <p:blipFill>
          <a:blip r:embed="rId2"/>
          <a:stretch>
            <a:fillRect/>
          </a:stretch>
        </p:blipFill>
        <p:spPr>
          <a:xfrm>
            <a:off x="1772529" y="3235568"/>
            <a:ext cx="8609428" cy="2482947"/>
          </a:xfrm>
          <a:prstGeom prst="rect">
            <a:avLst/>
          </a:prstGeom>
        </p:spPr>
      </p:pic>
    </p:spTree>
    <p:extLst>
      <p:ext uri="{BB962C8B-B14F-4D97-AF65-F5344CB8AC3E}">
        <p14:creationId xmlns:p14="http://schemas.microsoft.com/office/powerpoint/2010/main" val="131401794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2352</Words>
  <Application>Microsoft Office PowerPoint</Application>
  <PresentationFormat>Widescreen</PresentationFormat>
  <Paragraphs>171</Paragraphs>
  <Slides>22</Slides>
  <Notes>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22</vt:i4>
      </vt:variant>
    </vt:vector>
  </HeadingPairs>
  <TitlesOfParts>
    <vt:vector size="28" baseType="lpstr">
      <vt:lpstr>Arial</vt:lpstr>
      <vt:lpstr>Calibri</vt:lpstr>
      <vt:lpstr>Calibri Light</vt:lpstr>
      <vt:lpstr>Cambria Math</vt:lpstr>
      <vt:lpstr>Wingdings</vt:lpstr>
      <vt:lpstr>Tema do Office</vt:lpstr>
      <vt:lpstr>MATEMÁTICA FINANCEIRA: JUROS E FLUXO DE CAIXA </vt:lpstr>
      <vt:lpstr>INTRODUÇÃO</vt:lpstr>
      <vt:lpstr>MATEMÁTICA FINANCEIRA</vt:lpstr>
      <vt:lpstr>Juros e taxas de juros </vt:lpstr>
      <vt:lpstr>Taxa de juros </vt:lpstr>
      <vt:lpstr>Para saber mais sobre:</vt:lpstr>
      <vt:lpstr>Fluxo de caixa </vt:lpstr>
      <vt:lpstr>Fluxo de caixa</vt:lpstr>
      <vt:lpstr>Fluxo de caixa</vt:lpstr>
      <vt:lpstr>Representação em tabela do fluxo de caixa </vt:lpstr>
      <vt:lpstr>Regimes de capitalização </vt:lpstr>
      <vt:lpstr>Juros simples </vt:lpstr>
      <vt:lpstr>Juros simples</vt:lpstr>
      <vt:lpstr>Juros compostos </vt:lpstr>
      <vt:lpstr>Juros compostos </vt:lpstr>
      <vt:lpstr> No regime de capitalização de juros compostos:  </vt:lpstr>
      <vt:lpstr>Juros compostos </vt:lpstr>
      <vt:lpstr>Juros compostos</vt:lpstr>
      <vt:lpstr>Juros compostos</vt:lpstr>
      <vt:lpstr>Juros compostos</vt:lpstr>
      <vt:lpstr>Considerações finais</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FINANCEIRA: JUROS E FLUXO DE CAIXA</dc:title>
  <dc:creator>sergio salazar</dc:creator>
  <cp:lastModifiedBy>Omar Cesar Pontes Junior</cp:lastModifiedBy>
  <cp:revision>47</cp:revision>
  <dcterms:created xsi:type="dcterms:W3CDTF">2021-03-11T17:21:55Z</dcterms:created>
  <dcterms:modified xsi:type="dcterms:W3CDTF">2023-02-27T21:11:33Z</dcterms:modified>
</cp:coreProperties>
</file>