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57" r:id="rId6"/>
    <p:sldId id="260" r:id="rId7"/>
    <p:sldId id="261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1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3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A44C-82BF-4A01-94DA-2A2C877123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3487-42DB-4C76-9ED4-137AC01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ncodegenes.org/human/release_26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v7 vs v8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030909"/>
              </p:ext>
            </p:extLst>
          </p:nvPr>
        </p:nvGraphicFramePr>
        <p:xfrm>
          <a:off x="457196" y="4800600"/>
          <a:ext cx="8229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r>
                        <a:rPr lang="da-DK" dirty="0" smtClean="0"/>
                        <a:t>v7\v8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&gt;=0.01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41852">
                <a:tc>
                  <a:txBody>
                    <a:bodyPr/>
                    <a:lstStyle/>
                    <a:p>
                      <a:r>
                        <a:rPr lang="en-US" dirty="0" smtClean="0"/>
                        <a:t>&gt;=0.01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8402</a:t>
                      </a:r>
                      <a:endParaRPr lang="en-US" dirty="0"/>
                    </a:p>
                  </a:txBody>
                  <a:tcPr/>
                </a:tc>
              </a:tr>
              <a:tr h="241852">
                <a:tc>
                  <a:txBody>
                    <a:bodyPr/>
                    <a:lstStyle/>
                    <a:p>
                      <a:r>
                        <a:rPr lang="en-US" dirty="0" smtClean="0"/>
                        <a:t>&lt;0.01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6594</a:t>
                      </a:r>
                      <a:endParaRPr lang="en-US" dirty="0"/>
                    </a:p>
                  </a:txBody>
                  <a:tcPr/>
                </a:tc>
              </a:tr>
              <a:tr h="241852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research\GTEx\2020_01_05\2020_01_20\compare\v7_vs_v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" y="1600200"/>
            <a:ext cx="9144008" cy="30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6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into the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YEC3 - In v7 this sample was removed as an outlier</a:t>
            </a:r>
            <a:r>
              <a:rPr lang="en-US" sz="2400" dirty="0"/>
              <a:t> </a:t>
            </a:r>
            <a:r>
              <a:rPr lang="en-US" sz="2400" dirty="0" smtClean="0"/>
              <a:t>(it does look odd based on </a:t>
            </a:r>
            <a:r>
              <a:rPr lang="en-US" sz="2400" dirty="0" err="1"/>
              <a:t>TReC</a:t>
            </a:r>
            <a:r>
              <a:rPr lang="en-US" sz="2400" dirty="0"/>
              <a:t> and </a:t>
            </a:r>
            <a:r>
              <a:rPr lang="en-US" sz="2400" dirty="0" err="1" smtClean="0"/>
              <a:t>ASE.frac</a:t>
            </a:r>
            <a:r>
              <a:rPr lang="en-US" sz="2400" dirty="0" smtClean="0"/>
              <a:t>) page 56</a:t>
            </a:r>
          </a:p>
          <a:p>
            <a:r>
              <a:rPr lang="en-US" sz="2400" dirty="0"/>
              <a:t>Similar sample: </a:t>
            </a:r>
            <a:r>
              <a:rPr lang="en-US" sz="2400" dirty="0" smtClean="0"/>
              <a:t>14ABY (by </a:t>
            </a:r>
            <a:r>
              <a:rPr lang="en-US" sz="2400" dirty="0" err="1"/>
              <a:t>TReC</a:t>
            </a:r>
            <a:r>
              <a:rPr lang="en-US" sz="2400" dirty="0"/>
              <a:t> and </a:t>
            </a:r>
            <a:r>
              <a:rPr lang="en-US" sz="2400" dirty="0" err="1"/>
              <a:t>ASE.frac</a:t>
            </a:r>
            <a:r>
              <a:rPr lang="en-US" sz="2400" dirty="0"/>
              <a:t> </a:t>
            </a:r>
            <a:r>
              <a:rPr lang="en-US" sz="2400" dirty="0" smtClean="0"/>
              <a:t>) page </a:t>
            </a:r>
            <a:r>
              <a:rPr lang="en-US" sz="2400" dirty="0"/>
              <a:t>115</a:t>
            </a:r>
          </a:p>
          <a:p>
            <a:endParaRPr lang="en-US" sz="2400" dirty="0" smtClean="0"/>
          </a:p>
          <a:p>
            <a:r>
              <a:rPr lang="en-US" sz="2400" dirty="0" smtClean="0"/>
              <a:t>11 more samples with non-similar hap1</a:t>
            </a:r>
          </a:p>
          <a:p>
            <a:r>
              <a:rPr lang="en-US" sz="2400" dirty="0" smtClean="0"/>
              <a:t>XXEK (</a:t>
            </a:r>
            <a:r>
              <a:rPr lang="en-US" sz="2400" dirty="0" err="1" smtClean="0"/>
              <a:t>pg</a:t>
            </a:r>
            <a:r>
              <a:rPr lang="en-US" sz="2400" dirty="0" smtClean="0"/>
              <a:t> 324), XXEK (</a:t>
            </a:r>
            <a:r>
              <a:rPr lang="en-US" sz="2400" dirty="0" err="1" smtClean="0"/>
              <a:t>pg</a:t>
            </a:r>
            <a:r>
              <a:rPr lang="en-US" sz="2400" dirty="0" smtClean="0"/>
              <a:t> 325), PLZ5 (</a:t>
            </a:r>
            <a:r>
              <a:rPr lang="en-US" sz="2400" dirty="0" err="1" smtClean="0"/>
              <a:t>pg</a:t>
            </a:r>
            <a:r>
              <a:rPr lang="en-US" sz="2400" dirty="0" smtClean="0"/>
              <a:t> 335), PWN1 (</a:t>
            </a:r>
            <a:r>
              <a:rPr lang="en-US" sz="2400" dirty="0" err="1" smtClean="0"/>
              <a:t>pg</a:t>
            </a:r>
            <a:r>
              <a:rPr lang="en-US" sz="2400" dirty="0" smtClean="0"/>
              <a:t> 336), PLZ4 (</a:t>
            </a:r>
            <a:r>
              <a:rPr lang="en-US" sz="2400" dirty="0" err="1" smtClean="0"/>
              <a:t>pg</a:t>
            </a:r>
            <a:r>
              <a:rPr lang="en-US" sz="2400" dirty="0" smtClean="0"/>
              <a:t> 337), QCQG (</a:t>
            </a:r>
            <a:r>
              <a:rPr lang="en-US" sz="2400" dirty="0" err="1" smtClean="0"/>
              <a:t>pg</a:t>
            </a:r>
            <a:r>
              <a:rPr lang="en-US" sz="2400" dirty="0" smtClean="0"/>
              <a:t> 338), QDT8 (</a:t>
            </a:r>
            <a:r>
              <a:rPr lang="en-US" sz="2400" dirty="0" err="1" smtClean="0"/>
              <a:t>pg</a:t>
            </a:r>
            <a:r>
              <a:rPr lang="en-US" sz="2400" dirty="0" smtClean="0"/>
              <a:t> 341), S32W (</a:t>
            </a:r>
            <a:r>
              <a:rPr lang="en-US" sz="2400" dirty="0" err="1" smtClean="0"/>
              <a:t>pg</a:t>
            </a:r>
            <a:r>
              <a:rPr lang="en-US" sz="2400" dirty="0" smtClean="0"/>
              <a:t> 342), PWCY (</a:t>
            </a:r>
            <a:r>
              <a:rPr lang="en-US" sz="2400" dirty="0" err="1" smtClean="0"/>
              <a:t>pg</a:t>
            </a:r>
            <a:r>
              <a:rPr lang="en-US" sz="2400" dirty="0" smtClean="0"/>
              <a:t> 343), T6MN (</a:t>
            </a:r>
            <a:r>
              <a:rPr lang="en-US" sz="2400" dirty="0" err="1" smtClean="0"/>
              <a:t>pg</a:t>
            </a:r>
            <a:r>
              <a:rPr lang="en-US" sz="2400" dirty="0" smtClean="0"/>
              <a:t> 344) WFON (</a:t>
            </a:r>
            <a:r>
              <a:rPr lang="en-US" sz="2400" dirty="0" err="1" smtClean="0"/>
              <a:t>pg</a:t>
            </a:r>
            <a:r>
              <a:rPr lang="en-US" sz="2400" dirty="0" smtClean="0"/>
              <a:t> 346)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85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Genes not present, but those that should be in </a:t>
            </a:r>
            <a:r>
              <a:rPr lang="en-US" dirty="0" err="1" smtClean="0"/>
              <a:t>gencode</a:t>
            </a:r>
            <a:r>
              <a:rPr lang="en-US" dirty="0" smtClean="0"/>
              <a:t> 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Note, </a:t>
            </a:r>
            <a:r>
              <a:rPr lang="en-US" dirty="0"/>
              <a:t>there were </a:t>
            </a:r>
            <a:r>
              <a:rPr lang="en-US" dirty="0" smtClean="0"/>
              <a:t>538 genes that were in v7 dataset I’ve got, but not in v8.</a:t>
            </a:r>
          </a:p>
          <a:p>
            <a:r>
              <a:rPr lang="en-US" dirty="0" smtClean="0"/>
              <a:t>I recently double-checked, among those 538, 236 were present in </a:t>
            </a:r>
            <a:r>
              <a:rPr lang="en-US" dirty="0" err="1" smtClean="0"/>
              <a:t>gencode</a:t>
            </a:r>
            <a:r>
              <a:rPr lang="en-US" dirty="0" smtClean="0"/>
              <a:t> v26 annotation I downloaded from this website: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www.gencodegenes.org/human/release_26.html</a:t>
            </a:r>
            <a:endParaRPr lang="en-US" dirty="0" smtClean="0"/>
          </a:p>
          <a:p>
            <a:r>
              <a:rPr lang="en-US" dirty="0" smtClean="0"/>
              <a:t>Should we double-check which </a:t>
            </a:r>
            <a:r>
              <a:rPr lang="en-US" dirty="0" err="1" smtClean="0"/>
              <a:t>gencode</a:t>
            </a:r>
            <a:r>
              <a:rPr lang="en-US" dirty="0" smtClean="0"/>
              <a:t> file was used to produce gene-level counts?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using few examples.</a:t>
            </a:r>
          </a:p>
          <a:p>
            <a:r>
              <a:rPr lang="en-US" dirty="0" smtClean="0"/>
              <a:t>Try TP53 and CTCF as predictors (after read depth correction and log-transformation)</a:t>
            </a:r>
          </a:p>
          <a:p>
            <a:r>
              <a:rPr lang="en-US" dirty="0" smtClean="0"/>
              <a:t>(ENSG00000141510 and ENSG00000102974)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3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expression for TP53 and </a:t>
            </a:r>
            <a:r>
              <a:rPr lang="en-US" dirty="0"/>
              <a:t>CTCF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140650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CTCF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607.3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933.4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934.4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998.4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1493.4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Define:</a:t>
            </a:r>
          </a:p>
          <a:p>
            <a:r>
              <a:rPr lang="en-US" dirty="0" smtClean="0"/>
              <a:t>n – allele-specific counts for the gene,</a:t>
            </a:r>
          </a:p>
          <a:p>
            <a:r>
              <a:rPr lang="en-US" dirty="0" smtClean="0"/>
              <a:t>y – hap1 if the most significant SNP is 0|1 and hap2 if the most significant SNP is 1|0</a:t>
            </a:r>
          </a:p>
          <a:p>
            <a:r>
              <a:rPr lang="en-US" dirty="0" smtClean="0"/>
              <a:t>sex – male or female</a:t>
            </a:r>
          </a:p>
          <a:p>
            <a:r>
              <a:rPr lang="en-US" dirty="0" smtClean="0"/>
              <a:t>conditions:</a:t>
            </a:r>
          </a:p>
          <a:p>
            <a:r>
              <a:rPr lang="en-US" dirty="0" smtClean="0"/>
              <a:t>age </a:t>
            </a:r>
            <a:r>
              <a:rPr lang="en-US" dirty="0"/>
              <a:t>– middle of the intervals from </a:t>
            </a:r>
            <a:r>
              <a:rPr lang="en-US" dirty="0" err="1"/>
              <a:t>GTEx</a:t>
            </a:r>
            <a:r>
              <a:rPr lang="en-US" dirty="0"/>
              <a:t> dataset</a:t>
            </a:r>
          </a:p>
          <a:p>
            <a:r>
              <a:rPr lang="en-US" dirty="0" smtClean="0"/>
              <a:t>TP53 and CTCF - log transformed normalized expression (both of these genes are reasonably expressed)</a:t>
            </a:r>
          </a:p>
          <a:p>
            <a:r>
              <a:rPr lang="en-US" dirty="0"/>
              <a:t>CTCF </a:t>
            </a:r>
            <a:r>
              <a:rPr lang="en-US" dirty="0" smtClean="0"/>
              <a:t>– (rerunning, had a mistype there)</a:t>
            </a:r>
          </a:p>
          <a:p>
            <a:endParaRPr lang="en-US" dirty="0" smtClean="0"/>
          </a:p>
          <a:p>
            <a:r>
              <a:rPr lang="en-US" dirty="0" err="1" smtClean="0"/>
              <a:t>glm</a:t>
            </a:r>
            <a:r>
              <a:rPr lang="en-US" dirty="0" smtClean="0"/>
              <a:t>(</a:t>
            </a: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y,n</a:t>
            </a:r>
            <a:r>
              <a:rPr lang="en-US" dirty="0" smtClean="0"/>
              <a:t>)~</a:t>
            </a:r>
            <a:r>
              <a:rPr lang="en-US" dirty="0" err="1" smtClean="0"/>
              <a:t>sex+condition+sex:condition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family=“quasi-binomial”)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477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q-values (for 2 </a:t>
            </a:r>
            <a:r>
              <a:rPr lang="en-US" sz="2400" dirty="0" err="1" smtClean="0"/>
              <a:t>chromosmes</a:t>
            </a:r>
            <a:r>
              <a:rPr lang="en-US" sz="2400" dirty="0" smtClean="0"/>
              <a:t> by multiple brain tissues)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178364"/>
              </p:ext>
            </p:extLst>
          </p:nvPr>
        </p:nvGraphicFramePr>
        <p:xfrm>
          <a:off x="228600" y="1905000"/>
          <a:ext cx="8488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102"/>
                <a:gridCol w="1438759"/>
                <a:gridCol w="1177167"/>
                <a:gridCol w="1203326"/>
                <a:gridCol w="1203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Caudate_basal_ganglia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0.12/0.85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1e-6/0.93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2e-5/0.96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Cerebellar_Hemisphere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0.77/1.00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0.30/1.00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0.58/1.00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0.50/0.88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0.26/0.98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0.35/0.90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Frontal_Cortex_BA9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0.91/0.91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0.91/0.91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0.98/0.98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Nucleus_accumbens_basal_ganglia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0.07/0.90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0.24/0.87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0.10/0.88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46482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Print to a file allele-specific counts for the most significant gene for the model (including homozygous cases for which I just keep hap1 and hap2 as they were, for heterozygous switch according to the most significant SNP (</a:t>
            </a:r>
            <a:r>
              <a:rPr lang="en-US" dirty="0" err="1" smtClean="0"/>
              <a:t>hapA|hapB|homo</a:t>
            </a:r>
            <a:r>
              <a:rPr lang="en-US" dirty="0" smtClean="0"/>
              <a:t>/het indicator)</a:t>
            </a:r>
          </a:p>
          <a:p>
            <a:pPr marL="342900" indent="-342900">
              <a:buAutoNum type="arabicPeriod"/>
            </a:pPr>
            <a:r>
              <a:rPr lang="en-US" dirty="0" smtClean="0"/>
              <a:t>Indicator – if the individual/gene count pair is heterozygous?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8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results for 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564556"/>
              </p:ext>
            </p:extLst>
          </p:nvPr>
        </p:nvGraphicFramePr>
        <p:xfrm>
          <a:off x="457200" y="1600200"/>
          <a:ext cx="8229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066800"/>
                <a:gridCol w="1295400"/>
                <a:gridCol w="1143000"/>
                <a:gridCol w="1143000"/>
                <a:gridCol w="914400"/>
                <a:gridCol w="106679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Tissue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eQTL</a:t>
                      </a:r>
                      <a:r>
                        <a:rPr lang="en-US" baseline="0" dirty="0" smtClean="0"/>
                        <a:t> from </a:t>
                      </a:r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eQTL from Short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Sex:Age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Sex:Age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Caudete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b.g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Cerebral Hem.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(16)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(14)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Frontal Cortex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Nucleus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a.b.g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19800" y="4331732"/>
            <a:ext cx="2606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q-values </a:t>
            </a:r>
            <a:r>
              <a:rPr lang="en-US" dirty="0"/>
              <a:t>0.05 (0.25)</a:t>
            </a:r>
          </a:p>
        </p:txBody>
      </p:sp>
    </p:spTree>
    <p:extLst>
      <p:ext uri="{BB962C8B-B14F-4D97-AF65-F5344CB8AC3E}">
        <p14:creationId xmlns:p14="http://schemas.microsoft.com/office/powerpoint/2010/main" val="22941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results for TP53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085732"/>
              </p:ext>
            </p:extLst>
          </p:nvPr>
        </p:nvGraphicFramePr>
        <p:xfrm>
          <a:off x="457200" y="1600200"/>
          <a:ext cx="8229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066800"/>
                <a:gridCol w="1295400"/>
                <a:gridCol w="1143000"/>
                <a:gridCol w="1143000"/>
                <a:gridCol w="914400"/>
                <a:gridCol w="106679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Tissue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Sex:TP53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Sex:TP53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Caudete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b.g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Cerebral Hem.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(55)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(24)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(68)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(22)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(6)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Frontal Cortex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Nucleus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a.b.g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19800" y="4331732"/>
            <a:ext cx="2606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q-values </a:t>
            </a:r>
            <a:r>
              <a:rPr lang="en-US" dirty="0"/>
              <a:t>0.05 (0.25)</a:t>
            </a:r>
          </a:p>
        </p:txBody>
      </p:sp>
    </p:spTree>
    <p:extLst>
      <p:ext uri="{BB962C8B-B14F-4D97-AF65-F5344CB8AC3E}">
        <p14:creationId xmlns:p14="http://schemas.microsoft.com/office/powerpoint/2010/main" val="381945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results for CTCF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059981"/>
              </p:ext>
            </p:extLst>
          </p:nvPr>
        </p:nvGraphicFramePr>
        <p:xfrm>
          <a:off x="457200" y="1600200"/>
          <a:ext cx="8229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066800"/>
                <a:gridCol w="1295400"/>
                <a:gridCol w="1143000"/>
                <a:gridCol w="1143000"/>
                <a:gridCol w="914400"/>
                <a:gridCol w="106679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Tissue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Sex:CTCF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Sex:CTCF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Caudete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b.g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 </a:t>
                      </a:r>
                      <a:r>
                        <a:rPr lang="en-US" dirty="0" smtClean="0"/>
                        <a:t>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(26)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 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5 </a:t>
                      </a:r>
                      <a:r>
                        <a:rPr lang="en-US" dirty="0" smtClean="0"/>
                        <a:t>(32)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Cerebral Hem.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(29)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(42)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(17)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(57)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 (18)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(23)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(55)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Frontal Cortex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Nucleus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a.b.g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19800" y="4331732"/>
            <a:ext cx="2606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q-values </a:t>
            </a:r>
            <a:r>
              <a:rPr lang="en-US" dirty="0"/>
              <a:t>0.05 (0.25)</a:t>
            </a:r>
          </a:p>
        </p:txBody>
      </p:sp>
    </p:spTree>
    <p:extLst>
      <p:ext uri="{BB962C8B-B14F-4D97-AF65-F5344CB8AC3E}">
        <p14:creationId xmlns:p14="http://schemas.microsoft.com/office/powerpoint/2010/main" val="429284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Blood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265181"/>
              </p:ext>
            </p:extLst>
          </p:nvPr>
        </p:nvGraphicFramePr>
        <p:xfrm>
          <a:off x="457200" y="1600200"/>
          <a:ext cx="8229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066800"/>
                <a:gridCol w="1295400"/>
                <a:gridCol w="1143000"/>
                <a:gridCol w="838200"/>
                <a:gridCol w="1219200"/>
                <a:gridCol w="106679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Whole blood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Fitted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Sex:Cond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Sex:Cond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</a:t>
                      </a:r>
                      <a:r>
                        <a:rPr lang="en-US" dirty="0" smtClean="0"/>
                        <a:t>(35)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(372)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 (31)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(34)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74 </a:t>
                      </a:r>
                      <a:r>
                        <a:rPr lang="en-US" dirty="0" smtClean="0"/>
                        <a:t>(441)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(29)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TP53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(21)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381(1202)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3(38)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 (1229)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(27)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CTCF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(1777)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(59)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(38)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621 (1648)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(34)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19800" y="4553221"/>
            <a:ext cx="26066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q-values </a:t>
            </a:r>
            <a:r>
              <a:rPr lang="en-US" dirty="0"/>
              <a:t>0.05 (0.25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smtClean="0"/>
              <a:t>Run permuted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5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983</Words>
  <Application>Microsoft Office PowerPoint</Application>
  <PresentationFormat>On-screen Show (4:3)</PresentationFormat>
  <Paragraphs>273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Normalized expression for TP53 and CTCF </vt:lpstr>
      <vt:lpstr>Model</vt:lpstr>
      <vt:lpstr>q-values (for 2 chromosmes by multiple brain tissues)</vt:lpstr>
      <vt:lpstr>Overall results for age</vt:lpstr>
      <vt:lpstr>Overall results for TP53</vt:lpstr>
      <vt:lpstr>Overall results for CTCF</vt:lpstr>
      <vt:lpstr>Whole Blood</vt:lpstr>
      <vt:lpstr>Results v7 vs v8</vt:lpstr>
      <vt:lpstr>Looking into the counts</vt:lpstr>
      <vt:lpstr>Genes not present, but those that should be in gencode 26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User</dc:creator>
  <cp:lastModifiedBy>Lenovo User</cp:lastModifiedBy>
  <cp:revision>38</cp:revision>
  <dcterms:created xsi:type="dcterms:W3CDTF">2020-02-11T20:37:11Z</dcterms:created>
  <dcterms:modified xsi:type="dcterms:W3CDTF">2020-03-10T21:58:05Z</dcterms:modified>
</cp:coreProperties>
</file>