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58" r:id="rId5"/>
    <p:sldId id="269" r:id="rId6"/>
    <p:sldId id="267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67" d="100"/>
          <a:sy n="67" d="100"/>
        </p:scale>
        <p:origin x="648" y="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ait Abate" userId="8012f77144bad2ed" providerId="LiveId" clId="{817D608F-DC16-4D14-B1FF-69DDBFA99220}"/>
    <pc:docChg chg="undo custSel delSld modSld">
      <pc:chgData name="Senait Abate" userId="8012f77144bad2ed" providerId="LiveId" clId="{817D608F-DC16-4D14-B1FF-69DDBFA99220}" dt="2022-08-10T23:53:29.624" v="721" actId="20577"/>
      <pc:docMkLst>
        <pc:docMk/>
      </pc:docMkLst>
      <pc:sldChg chg="addSp delSp modSp mod">
        <pc:chgData name="Senait Abate" userId="8012f77144bad2ed" providerId="LiveId" clId="{817D608F-DC16-4D14-B1FF-69DDBFA99220}" dt="2022-08-10T23:52:24.468" v="720" actId="1076"/>
        <pc:sldMkLst>
          <pc:docMk/>
          <pc:sldMk cId="1928620899" sldId="258"/>
        </pc:sldMkLst>
        <pc:spChg chg="add del mod">
          <ac:chgData name="Senait Abate" userId="8012f77144bad2ed" providerId="LiveId" clId="{817D608F-DC16-4D14-B1FF-69DDBFA99220}" dt="2022-08-10T23:46:26.747" v="689" actId="22"/>
          <ac:spMkLst>
            <pc:docMk/>
            <pc:sldMk cId="1928620899" sldId="258"/>
            <ac:spMk id="4" creationId="{EA970AAE-C04D-2D74-0A7D-4B1F02C0D063}"/>
          </ac:spMkLst>
        </pc:spChg>
        <pc:spChg chg="del mod">
          <ac:chgData name="Senait Abate" userId="8012f77144bad2ed" providerId="LiveId" clId="{817D608F-DC16-4D14-B1FF-69DDBFA99220}" dt="2022-08-10T23:47:47.871" v="699" actId="478"/>
          <ac:spMkLst>
            <pc:docMk/>
            <pc:sldMk cId="1928620899" sldId="258"/>
            <ac:spMk id="19" creationId="{39008F5D-554A-4B35-057A-99792D171A6D}"/>
          </ac:spMkLst>
        </pc:spChg>
        <pc:picChg chg="add del mod">
          <ac:chgData name="Senait Abate" userId="8012f77144bad2ed" providerId="LiveId" clId="{817D608F-DC16-4D14-B1FF-69DDBFA99220}" dt="2022-08-10T23:51:08.046" v="711" actId="478"/>
          <ac:picMkLst>
            <pc:docMk/>
            <pc:sldMk cId="1928620899" sldId="258"/>
            <ac:picMk id="4" creationId="{DF2FA349-D325-351F-A7BD-FE7E99FEB2A0}"/>
          </ac:picMkLst>
        </pc:picChg>
        <pc:picChg chg="add mod ord">
          <ac:chgData name="Senait Abate" userId="8012f77144bad2ed" providerId="LiveId" clId="{817D608F-DC16-4D14-B1FF-69DDBFA99220}" dt="2022-08-10T23:48:33.450" v="703" actId="1076"/>
          <ac:picMkLst>
            <pc:docMk/>
            <pc:sldMk cId="1928620899" sldId="258"/>
            <ac:picMk id="6" creationId="{B9207958-B88F-B670-399C-75ACB1326AD8}"/>
          </ac:picMkLst>
        </pc:picChg>
        <pc:picChg chg="add mod">
          <ac:chgData name="Senait Abate" userId="8012f77144bad2ed" providerId="LiveId" clId="{817D608F-DC16-4D14-B1FF-69DDBFA99220}" dt="2022-08-10T23:52:24.468" v="720" actId="1076"/>
          <ac:picMkLst>
            <pc:docMk/>
            <pc:sldMk cId="1928620899" sldId="258"/>
            <ac:picMk id="7" creationId="{6B132DE9-CEFB-13AE-7268-01C22959A335}"/>
          </ac:picMkLst>
        </pc:picChg>
        <pc:picChg chg="del">
          <ac:chgData name="Senait Abate" userId="8012f77144bad2ed" providerId="LiveId" clId="{817D608F-DC16-4D14-B1FF-69DDBFA99220}" dt="2022-08-10T23:46:20.656" v="687" actId="478"/>
          <ac:picMkLst>
            <pc:docMk/>
            <pc:sldMk cId="1928620899" sldId="258"/>
            <ac:picMk id="14" creationId="{CB0C5ACD-A865-45FC-B4A0-ADB3F6525D94}"/>
          </ac:picMkLst>
        </pc:picChg>
        <pc:picChg chg="del">
          <ac:chgData name="Senait Abate" userId="8012f77144bad2ed" providerId="LiveId" clId="{817D608F-DC16-4D14-B1FF-69DDBFA99220}" dt="2022-08-10T23:46:23.332" v="688" actId="478"/>
          <ac:picMkLst>
            <pc:docMk/>
            <pc:sldMk cId="1928620899" sldId="258"/>
            <ac:picMk id="18" creationId="{B9A9527A-53CA-74A6-6FB1-4FDC9647EF5E}"/>
          </ac:picMkLst>
        </pc:picChg>
      </pc:sldChg>
      <pc:sldChg chg="addSp delSp modSp mod">
        <pc:chgData name="Senait Abate" userId="8012f77144bad2ed" providerId="LiveId" clId="{817D608F-DC16-4D14-B1FF-69DDBFA99220}" dt="2022-08-10T23:53:29.624" v="721" actId="20577"/>
        <pc:sldMkLst>
          <pc:docMk/>
          <pc:sldMk cId="2738627701" sldId="260"/>
        </pc:sldMkLst>
        <pc:spChg chg="mod">
          <ac:chgData name="Senait Abate" userId="8012f77144bad2ed" providerId="LiveId" clId="{817D608F-DC16-4D14-B1FF-69DDBFA99220}" dt="2022-08-10T23:53:29.624" v="721" actId="20577"/>
          <ac:spMkLst>
            <pc:docMk/>
            <pc:sldMk cId="2738627701" sldId="260"/>
            <ac:spMk id="2" creationId="{00000000-0000-0000-0000-000000000000}"/>
          </ac:spMkLst>
        </pc:spChg>
        <pc:spChg chg="mod">
          <ac:chgData name="Senait Abate" userId="8012f77144bad2ed" providerId="LiveId" clId="{817D608F-DC16-4D14-B1FF-69DDBFA99220}" dt="2022-08-10T22:18:01.955" v="686"/>
          <ac:spMkLst>
            <pc:docMk/>
            <pc:sldMk cId="2738627701" sldId="260"/>
            <ac:spMk id="3" creationId="{00000000-0000-0000-0000-000000000000}"/>
          </ac:spMkLst>
        </pc:spChg>
        <pc:spChg chg="mod">
          <ac:chgData name="Senait Abate" userId="8012f77144bad2ed" providerId="LiveId" clId="{817D608F-DC16-4D14-B1FF-69DDBFA99220}" dt="2022-08-09T21:21:31.562" v="33" actId="1076"/>
          <ac:spMkLst>
            <pc:docMk/>
            <pc:sldMk cId="2738627701" sldId="260"/>
            <ac:spMk id="9" creationId="{E093A097-402D-8CF6-BA0E-E26FD2F71150}"/>
          </ac:spMkLst>
        </pc:spChg>
        <pc:picChg chg="add mod">
          <ac:chgData name="Senait Abate" userId="8012f77144bad2ed" providerId="LiveId" clId="{817D608F-DC16-4D14-B1FF-69DDBFA99220}" dt="2022-08-09T21:20:18.096" v="5" actId="1076"/>
          <ac:picMkLst>
            <pc:docMk/>
            <pc:sldMk cId="2738627701" sldId="260"/>
            <ac:picMk id="5" creationId="{33A96D2C-0BA5-8362-E990-4D1A3534430F}"/>
          </ac:picMkLst>
        </pc:picChg>
        <pc:picChg chg="del">
          <ac:chgData name="Senait Abate" userId="8012f77144bad2ed" providerId="LiveId" clId="{817D608F-DC16-4D14-B1FF-69DDBFA99220}" dt="2022-08-09T21:19:53.590" v="0" actId="478"/>
          <ac:picMkLst>
            <pc:docMk/>
            <pc:sldMk cId="2738627701" sldId="260"/>
            <ac:picMk id="6" creationId="{ACB75930-6424-1060-0EAC-AB306440A4DA}"/>
          </ac:picMkLst>
        </pc:picChg>
      </pc:sldChg>
      <pc:sldChg chg="modSp mod">
        <pc:chgData name="Senait Abate" userId="8012f77144bad2ed" providerId="LiveId" clId="{817D608F-DC16-4D14-B1FF-69DDBFA99220}" dt="2022-08-10T20:32:42.058" v="493" actId="20577"/>
        <pc:sldMkLst>
          <pc:docMk/>
          <pc:sldMk cId="2914748422" sldId="265"/>
        </pc:sldMkLst>
        <pc:spChg chg="mod">
          <ac:chgData name="Senait Abate" userId="8012f77144bad2ed" providerId="LiveId" clId="{817D608F-DC16-4D14-B1FF-69DDBFA99220}" dt="2022-08-10T20:30:06.648" v="396" actId="1076"/>
          <ac:spMkLst>
            <pc:docMk/>
            <pc:sldMk cId="2914748422" sldId="265"/>
            <ac:spMk id="2" creationId="{00000000-0000-0000-0000-000000000000}"/>
          </ac:spMkLst>
        </pc:spChg>
        <pc:spChg chg="mod">
          <ac:chgData name="Senait Abate" userId="8012f77144bad2ed" providerId="LiveId" clId="{817D608F-DC16-4D14-B1FF-69DDBFA99220}" dt="2022-08-10T20:32:42.058" v="493" actId="20577"/>
          <ac:spMkLst>
            <pc:docMk/>
            <pc:sldMk cId="2914748422" sldId="265"/>
            <ac:spMk id="3" creationId="{00000000-0000-0000-0000-000000000000}"/>
          </ac:spMkLst>
        </pc:spChg>
      </pc:sldChg>
      <pc:sldChg chg="del">
        <pc:chgData name="Senait Abate" userId="8012f77144bad2ed" providerId="LiveId" clId="{817D608F-DC16-4D14-B1FF-69DDBFA99220}" dt="2022-08-10T20:33:03.042" v="494" actId="2696"/>
        <pc:sldMkLst>
          <pc:docMk/>
          <pc:sldMk cId="3049232890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Quality of Hospitals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Senait Abate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914400"/>
            <a:ext cx="7772400" cy="43203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Can a hospital’s performance be predicted based on cost of care and qualitative ratings compared to the national average?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Data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10134600" cy="5029201"/>
          </a:xfrm>
        </p:spPr>
        <p:txBody>
          <a:bodyPr>
            <a:normAutofit/>
          </a:bodyPr>
          <a:lstStyle/>
          <a:p>
            <a:r>
              <a:rPr lang="en-US" dirty="0"/>
              <a:t>3,715 hospitals </a:t>
            </a:r>
          </a:p>
          <a:p>
            <a:r>
              <a:rPr lang="en-US" dirty="0"/>
              <a:t>Rating: 1-5</a:t>
            </a:r>
          </a:p>
          <a:p>
            <a:pPr lvl="1"/>
            <a:r>
              <a:rPr lang="en-US" dirty="0"/>
              <a:t>Hospital ratings compared to the national average</a:t>
            </a:r>
          </a:p>
          <a:p>
            <a:pPr lvl="1"/>
            <a:r>
              <a:rPr lang="en-US" dirty="0"/>
              <a:t>1 =lowest, 2 =below average, 3 =average, 4 =above average, 5  =highest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Hospital/Facility Type</a:t>
            </a:r>
          </a:p>
          <a:p>
            <a:pPr lvl="1">
              <a:spcBef>
                <a:spcPts val="18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Private, Government, Proprietary, Church, Unknown</a:t>
            </a:r>
            <a:endParaRPr lang="en-US" dirty="0"/>
          </a:p>
          <a:p>
            <a:pPr>
              <a:defRPr/>
            </a:pPr>
            <a:r>
              <a:rPr lang="en-US" dirty="0"/>
              <a:t>Average Cost of Care</a:t>
            </a:r>
          </a:p>
          <a:p>
            <a:pPr lvl="1">
              <a:defRPr/>
            </a:pPr>
            <a:r>
              <a:rPr lang="en-US" dirty="0"/>
              <a:t>Heart attack, heart failure, pneumonia, and hip and knee procedures</a:t>
            </a:r>
          </a:p>
          <a:p>
            <a:pPr>
              <a:defRPr/>
            </a:pPr>
            <a:r>
              <a:rPr lang="en-US" dirty="0"/>
              <a:t>Cost of Care Rating</a:t>
            </a:r>
          </a:p>
          <a:p>
            <a:pPr lvl="1">
              <a:defRPr/>
            </a:pPr>
            <a:r>
              <a:rPr lang="en-US" dirty="0"/>
              <a:t>Value and quality for each procedure rated from 1 to 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Percentage of Hospitals by Facility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07958-B88F-B670-399C-75ACB1326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08" y="1981200"/>
            <a:ext cx="11420383" cy="4419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32DE9-CEFB-13AE-7268-01C22959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410200"/>
            <a:ext cx="1537030" cy="9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BB80-4A03-1FA1-DAE6-8C85607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Attack and Heart Failure Costs by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D2B45-CF35-3FFA-49C1-C7752526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11428205" cy="4267200"/>
          </a:xfrm>
        </p:spPr>
      </p:pic>
    </p:spTree>
    <p:extLst>
      <p:ext uri="{BB962C8B-B14F-4D97-AF65-F5344CB8AC3E}">
        <p14:creationId xmlns:p14="http://schemas.microsoft.com/office/powerpoint/2010/main" val="5204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5A19-9DBC-80BE-51F7-3F81F1C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361" y="0"/>
            <a:ext cx="33528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Average Cost of Heart Attack Care by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C546D0-0FF9-EF03-D732-2087BCFD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288"/>
            <a:ext cx="8803126" cy="3290888"/>
          </a:xfr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AF6DE-505C-448C-3E4F-16E04BBF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3200400"/>
            <a:ext cx="8591550" cy="36337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8AF567-1CB2-DCE7-FB6A-E0788E31B923}"/>
              </a:ext>
            </a:extLst>
          </p:cNvPr>
          <p:cNvSpPr/>
          <p:nvPr/>
        </p:nvSpPr>
        <p:spPr>
          <a:xfrm>
            <a:off x="0" y="5310187"/>
            <a:ext cx="3581401" cy="152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141F6-22EB-D365-BB5F-6B163DACAC15}"/>
              </a:ext>
            </a:extLst>
          </p:cNvPr>
          <p:cNvSpPr txBox="1"/>
          <p:nvPr/>
        </p:nvSpPr>
        <p:spPr>
          <a:xfrm>
            <a:off x="76200" y="5310186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j-ea"/>
                <a:cs typeface="+mj-cs"/>
              </a:rPr>
              <a:t>Average Cost of Hip and Knee Care by State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A6A89-2503-5454-42A8-A9632FA9E134}"/>
              </a:ext>
            </a:extLst>
          </p:cNvPr>
          <p:cNvSpPr/>
          <p:nvPr/>
        </p:nvSpPr>
        <p:spPr>
          <a:xfrm>
            <a:off x="0" y="3276600"/>
            <a:ext cx="3876674" cy="2033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54ABA-2C12-24D1-7E3E-F7BCECDD831E}"/>
              </a:ext>
            </a:extLst>
          </p:cNvPr>
          <p:cNvSpPr/>
          <p:nvPr/>
        </p:nvSpPr>
        <p:spPr>
          <a:xfrm>
            <a:off x="8798361" y="1502156"/>
            <a:ext cx="3374589" cy="1698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4800600" cy="45751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KNN model clusters data based on similar observations.</a:t>
            </a:r>
          </a:p>
          <a:p>
            <a:pPr lvl="1"/>
            <a:r>
              <a:rPr lang="en-US"/>
              <a:t>Prediction is based on the distance of a data point with other similar data points</a:t>
            </a:r>
            <a:endParaRPr lang="en-US" dirty="0"/>
          </a:p>
          <a:p>
            <a:r>
              <a:rPr lang="en-US" dirty="0"/>
              <a:t>KNN Model with best k</a:t>
            </a:r>
          </a:p>
          <a:p>
            <a:pPr lvl="1"/>
            <a:r>
              <a:rPr lang="en-US" dirty="0"/>
              <a:t>Improved to 42% test accuracy</a:t>
            </a:r>
          </a:p>
          <a:p>
            <a:r>
              <a:rPr lang="en-US" dirty="0"/>
              <a:t>Correlation matrix shows model can predict 3 and 4 rated hospitals well.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3A097-402D-8CF6-BA0E-E26FD2F71150}"/>
              </a:ext>
            </a:extLst>
          </p:cNvPr>
          <p:cNvSpPr txBox="1"/>
          <p:nvPr/>
        </p:nvSpPr>
        <p:spPr>
          <a:xfrm>
            <a:off x="7396162" y="216830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target with KNN </a:t>
            </a:r>
          </a:p>
          <a:p>
            <a:pPr algn="ctr"/>
            <a:r>
              <a:rPr lang="en-US" dirty="0"/>
              <a:t>model with k value 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96D2C-0BA5-8362-E990-4D1A3534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819400"/>
            <a:ext cx="4538180" cy="33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698" y="2362200"/>
            <a:ext cx="3932237" cy="1752600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Over 6,000 hospitals nationally.</a:t>
            </a:r>
          </a:p>
          <a:p>
            <a:pPr lvl="1"/>
            <a:r>
              <a:rPr lang="en-US" dirty="0"/>
              <a:t>Data contains 3,715 hospitals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Other features not considered in the dataset may have a stronger correlation to a hospital's rating.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Franklin Gothic Medium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Data collected can be used for qualitative visual comparisons.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Model works well for predicting 3 and 4 rated hospitals.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1969</TotalTime>
  <Words>254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Design 16x9</vt:lpstr>
      <vt:lpstr>Predicting Quality of Hospitals in the United States</vt:lpstr>
      <vt:lpstr> Can a hospital’s performance be predicted based on cost of care and qualitative ratings compared to the national average?</vt:lpstr>
      <vt:lpstr>Main Data Features</vt:lpstr>
      <vt:lpstr>Percentage of Hospitals by Facility Type</vt:lpstr>
      <vt:lpstr>Heart Attack and Heart Failure Costs by Rating</vt:lpstr>
      <vt:lpstr>Average Cost of Heart Attack Care by State</vt:lpstr>
      <vt:lpstr>Model Evaluation</vt:lpstr>
      <vt:lpstr>Limitations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Quality of Hospitals in the United States</dc:title>
  <dc:creator>Senait Abate</dc:creator>
  <cp:lastModifiedBy>Senait Abate</cp:lastModifiedBy>
  <cp:revision>1</cp:revision>
  <dcterms:created xsi:type="dcterms:W3CDTF">2022-08-08T16:02:53Z</dcterms:created>
  <dcterms:modified xsi:type="dcterms:W3CDTF">2022-08-10T23:53:33Z</dcterms:modified>
</cp:coreProperties>
</file>