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7" r:id="rId4"/>
    <p:sldId id="258" r:id="rId5"/>
    <p:sldId id="269" r:id="rId6"/>
    <p:sldId id="267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46" d="100"/>
          <a:sy n="46" d="100"/>
        </p:scale>
        <p:origin x="108" y="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Quality of Hospitals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Senait Abate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914400"/>
            <a:ext cx="7772400" cy="43203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Can a hospital’s performance be predicted based on cost of care and qualitative ratings compared to the national average?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10134600" cy="5029201"/>
          </a:xfrm>
        </p:spPr>
        <p:txBody>
          <a:bodyPr>
            <a:normAutofit/>
          </a:bodyPr>
          <a:lstStyle/>
          <a:p>
            <a:r>
              <a:rPr lang="en-US" dirty="0"/>
              <a:t>3,715 hospitals </a:t>
            </a:r>
          </a:p>
          <a:p>
            <a:r>
              <a:rPr lang="en-US" dirty="0"/>
              <a:t>Rating: 1-5</a:t>
            </a:r>
          </a:p>
          <a:p>
            <a:pPr lvl="1"/>
            <a:r>
              <a:rPr lang="en-US" dirty="0"/>
              <a:t>Hospital ratings compared to the national average</a:t>
            </a:r>
          </a:p>
          <a:p>
            <a:pPr lvl="1"/>
            <a:r>
              <a:rPr lang="en-US" dirty="0"/>
              <a:t>1 =lowest, 2 =below average, 3 =average, 4 =above average, 5  =highest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Hospital/Facility Type</a:t>
            </a:r>
          </a:p>
          <a:p>
            <a:pPr lvl="1">
              <a:spcBef>
                <a:spcPts val="18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Private, Government, Proprietary, Church, Unknown</a:t>
            </a:r>
            <a:endParaRPr lang="en-US" dirty="0"/>
          </a:p>
          <a:p>
            <a:pPr>
              <a:defRPr/>
            </a:pPr>
            <a:r>
              <a:rPr lang="en-US" dirty="0"/>
              <a:t>Average Cost of Care</a:t>
            </a:r>
          </a:p>
          <a:p>
            <a:pPr lvl="1">
              <a:defRPr/>
            </a:pPr>
            <a:r>
              <a:rPr lang="en-US" dirty="0"/>
              <a:t>Heart attack, heart failure, pneumonia, and hip and knee procedures</a:t>
            </a:r>
          </a:p>
          <a:p>
            <a:pPr>
              <a:defRPr/>
            </a:pPr>
            <a:r>
              <a:rPr lang="en-US" dirty="0"/>
              <a:t>Cost of Care Rating</a:t>
            </a:r>
          </a:p>
          <a:p>
            <a:pPr lvl="1">
              <a:defRPr/>
            </a:pPr>
            <a:r>
              <a:rPr lang="en-US" dirty="0"/>
              <a:t>Value and quality for each procedure rated from 1 to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Percentage of Hospitals by Facility Type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B0C5ACD-A865-45FC-B4A0-ADB3F652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024" y="1524000"/>
            <a:ext cx="8834785" cy="4572001"/>
          </a:xfr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A9527A-53CA-74A6-6FB1-4FDC9647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3" y="1523999"/>
            <a:ext cx="3357837" cy="5333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008F5D-554A-4B35-057A-99792D171A6D}"/>
              </a:ext>
            </a:extLst>
          </p:cNvPr>
          <p:cNvSpPr/>
          <p:nvPr/>
        </p:nvSpPr>
        <p:spPr>
          <a:xfrm>
            <a:off x="3334024" y="6096001"/>
            <a:ext cx="8857976" cy="761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BB80-4A03-1FA1-DAE6-8C85607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Attack and Heart Failure Costs by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D2B45-CF35-3FFA-49C1-C7752526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11428205" cy="4267200"/>
          </a:xfrm>
        </p:spPr>
      </p:pic>
    </p:spTree>
    <p:extLst>
      <p:ext uri="{BB962C8B-B14F-4D97-AF65-F5344CB8AC3E}">
        <p14:creationId xmlns:p14="http://schemas.microsoft.com/office/powerpoint/2010/main" val="520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5A19-9DBC-80BE-51F7-3F81F1C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361" y="0"/>
            <a:ext cx="33528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Average Cost of Heart Attack Care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546D0-0FF9-EF03-D732-2087BCFD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288"/>
            <a:ext cx="8803126" cy="3290888"/>
          </a:xfr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AF6DE-505C-448C-3E4F-16E04BBF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3200400"/>
            <a:ext cx="8591550" cy="36337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8AF567-1CB2-DCE7-FB6A-E0788E31B923}"/>
              </a:ext>
            </a:extLst>
          </p:cNvPr>
          <p:cNvSpPr/>
          <p:nvPr/>
        </p:nvSpPr>
        <p:spPr>
          <a:xfrm>
            <a:off x="0" y="5310187"/>
            <a:ext cx="3581401" cy="152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141F6-22EB-D365-BB5F-6B163DACAC15}"/>
              </a:ext>
            </a:extLst>
          </p:cNvPr>
          <p:cNvSpPr txBox="1"/>
          <p:nvPr/>
        </p:nvSpPr>
        <p:spPr>
          <a:xfrm>
            <a:off x="76200" y="5310186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j-ea"/>
                <a:cs typeface="+mj-cs"/>
              </a:rPr>
              <a:t>Average Cost of Hip and Knee Care by State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A6A89-2503-5454-42A8-A9632FA9E134}"/>
              </a:ext>
            </a:extLst>
          </p:cNvPr>
          <p:cNvSpPr/>
          <p:nvPr/>
        </p:nvSpPr>
        <p:spPr>
          <a:xfrm>
            <a:off x="0" y="3276600"/>
            <a:ext cx="3876674" cy="2033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54ABA-2C12-24D1-7E3E-F7BCECDD831E}"/>
              </a:ext>
            </a:extLst>
          </p:cNvPr>
          <p:cNvSpPr/>
          <p:nvPr/>
        </p:nvSpPr>
        <p:spPr>
          <a:xfrm>
            <a:off x="8798361" y="1502156"/>
            <a:ext cx="3374589" cy="169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48006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KNN Model with best k</a:t>
            </a:r>
          </a:p>
          <a:p>
            <a:r>
              <a:rPr lang="en-US" dirty="0"/>
              <a:t>Improved to 42% test accuracy with best k value of 15</a:t>
            </a:r>
          </a:p>
          <a:p>
            <a:r>
              <a:rPr lang="en-US" dirty="0"/>
              <a:t>Sequential deep learning model led to high bias and underfitting</a:t>
            </a:r>
          </a:p>
          <a:p>
            <a:pPr lvl="1"/>
            <a:r>
              <a:rPr lang="en-US" dirty="0"/>
              <a:t>Need more data</a:t>
            </a:r>
          </a:p>
          <a:p>
            <a:pPr lvl="1"/>
            <a:r>
              <a:rPr lang="en-US" dirty="0"/>
              <a:t>Need more correlated features</a:t>
            </a:r>
          </a:p>
          <a:p>
            <a:r>
              <a:rPr lang="en-US" dirty="0"/>
              <a:t>Metrics low for training and testing sets across models</a:t>
            </a:r>
          </a:p>
          <a:p>
            <a:r>
              <a:rPr lang="en-US" dirty="0"/>
              <a:t>Do not recommend model for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75930-6424-1060-0EAC-AB306440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667000"/>
            <a:ext cx="4383137" cy="350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93A097-402D-8CF6-BA0E-E26FD2F71150}"/>
              </a:ext>
            </a:extLst>
          </p:cNvPr>
          <p:cNvSpPr txBox="1"/>
          <p:nvPr/>
        </p:nvSpPr>
        <p:spPr>
          <a:xfrm>
            <a:off x="7772400" y="1981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target with linear regression </a:t>
            </a:r>
          </a:p>
          <a:p>
            <a:pPr algn="ctr"/>
            <a:r>
              <a:rPr lang="en-US" dirty="0"/>
              <a:t>model before tuning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698" y="1857375"/>
            <a:ext cx="3932237" cy="1752600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 6,000 hospitals nationally.</a:t>
            </a:r>
          </a:p>
          <a:p>
            <a:pPr lvl="1"/>
            <a:r>
              <a:rPr lang="en-US" dirty="0"/>
              <a:t>Data contains 3,715 hospitals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Data collected works for qualitative comparisons.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Features are not strongly correlated to target.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0" y="2286000"/>
            <a:ext cx="3932237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Importance of Continuing to Gather Hospital Data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80106-0AFA-BFA0-3E47-B8523011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990600"/>
            <a:ext cx="5867400" cy="5715000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Franklin Gothic Mediu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Increases availability and accessibility of information.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Improves patient engagement.</a:t>
            </a:r>
          </a:p>
          <a:p>
            <a:pPr marL="685800" lvl="1" indent="-228600">
              <a:spcBef>
                <a:spcPts val="1800"/>
              </a:spcBef>
              <a:buFont typeface="Arial" pitchFamily="34" charset="0"/>
              <a:buChar char="▪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Q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uality</a:t>
            </a:r>
            <a:r>
              <a:rPr lang="en-US" sz="20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tilization and costs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Improving engagement can in turn encourage patient adherence and effective, informed decision-making.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Increased demand for healthcare resources will create a need for more and continued health services nationally.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461</TotalTime>
  <Words>282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Predicting Quality of Hospitals in the United States</vt:lpstr>
      <vt:lpstr> Can a hospital’s performance be predicted based on cost of care and qualitative ratings compared to the national average?</vt:lpstr>
      <vt:lpstr>Main Data Features</vt:lpstr>
      <vt:lpstr>Percentage of Hospitals by Facility Type</vt:lpstr>
      <vt:lpstr>Heart Attack and Heart Failure Costs by Rating</vt:lpstr>
      <vt:lpstr>Average Cost of Heart Attack Care by State</vt:lpstr>
      <vt:lpstr>Model and Evaluation </vt:lpstr>
      <vt:lpstr>Limitations</vt:lpstr>
      <vt:lpstr>Importance of Continuing to Gather Hospital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Quality of Hospitals in the United States</dc:title>
  <dc:creator>Senait Abate</dc:creator>
  <cp:lastModifiedBy>Senait Abate</cp:lastModifiedBy>
  <cp:revision>1</cp:revision>
  <dcterms:created xsi:type="dcterms:W3CDTF">2022-08-08T16:02:53Z</dcterms:created>
  <dcterms:modified xsi:type="dcterms:W3CDTF">2022-08-08T23:44:46Z</dcterms:modified>
</cp:coreProperties>
</file>