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8"/>
  </p:notesMasterIdLst>
  <p:sldIdLst>
    <p:sldId id="349" r:id="rId2"/>
    <p:sldId id="339" r:id="rId3"/>
    <p:sldId id="354" r:id="rId4"/>
    <p:sldId id="341" r:id="rId5"/>
    <p:sldId id="414" r:id="rId6"/>
    <p:sldId id="356" r:id="rId7"/>
    <p:sldId id="415" r:id="rId8"/>
    <p:sldId id="416" r:id="rId9"/>
    <p:sldId id="417" r:id="rId10"/>
    <p:sldId id="358" r:id="rId11"/>
    <p:sldId id="404" r:id="rId12"/>
    <p:sldId id="418" r:id="rId13"/>
    <p:sldId id="419" r:id="rId14"/>
    <p:sldId id="420" r:id="rId15"/>
    <p:sldId id="350" r:id="rId16"/>
    <p:sldId id="353" r:id="rId17"/>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7151" userDrawn="1">
          <p15:clr>
            <a:srgbClr val="A4A3A4"/>
          </p15:clr>
        </p15:guide>
        <p15:guide id="8" orient="horz" pos="120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DF1"/>
    <a:srgbClr val="BFC0C0"/>
    <a:srgbClr val="8B0012"/>
    <a:srgbClr val="D7343F"/>
    <a:srgbClr val="7B3349"/>
    <a:srgbClr val="2E75B6"/>
    <a:srgbClr val="F3DE5A"/>
    <a:srgbClr val="485766"/>
    <a:srgbClr val="F1D73B"/>
    <a:srgbClr val="5D51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6" autoAdjust="0"/>
    <p:restoredTop sz="70168" autoAdjust="0"/>
  </p:normalViewPr>
  <p:slideViewPr>
    <p:cSldViewPr snapToGrid="0" showGuides="1">
      <p:cViewPr varScale="1">
        <p:scale>
          <a:sx n="85" d="100"/>
          <a:sy n="85" d="100"/>
        </p:scale>
        <p:origin x="456" y="72"/>
      </p:cViewPr>
      <p:guideLst>
        <p:guide pos="7151"/>
        <p:guide orient="horz" pos="1207"/>
      </p:guideLst>
    </p:cSldViewPr>
  </p:slideViewPr>
  <p:outlineViewPr>
    <p:cViewPr>
      <p:scale>
        <a:sx n="33" d="100"/>
        <a:sy n="33" d="100"/>
      </p:scale>
      <p:origin x="0" y="0"/>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HK"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E7729B-9D3E-4E69-A4E1-356C750C1967}" type="datetimeFigureOut">
              <a:rPr lang="zh-HK" altLang="en-US" smtClean="0"/>
              <a:t>15/5/2024</a:t>
            </a:fld>
            <a:endParaRPr lang="zh-HK"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HK"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HK"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HK"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E97619-DBBE-4EF5-8E3C-32126B56E9D5}" type="slidenum">
              <a:rPr lang="zh-HK" altLang="en-US" smtClean="0"/>
              <a:t>‹#›</a:t>
            </a:fld>
            <a:endParaRPr lang="zh-HK" altLang="en-US"/>
          </a:p>
        </p:txBody>
      </p:sp>
    </p:spTree>
    <p:extLst>
      <p:ext uri="{BB962C8B-B14F-4D97-AF65-F5344CB8AC3E}">
        <p14:creationId xmlns:p14="http://schemas.microsoft.com/office/powerpoint/2010/main" val="1424715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行会交换和礼物交换是多种形式频谱的一端，市场形势则是另一端。</a:t>
            </a:r>
            <a:endParaRPr lang="zh-CN" altLang="en-US" dirty="0"/>
          </a:p>
        </p:txBody>
      </p:sp>
      <p:sp>
        <p:nvSpPr>
          <p:cNvPr id="4" name="灯片编号占位符 3"/>
          <p:cNvSpPr>
            <a:spLocks noGrp="1"/>
          </p:cNvSpPr>
          <p:nvPr>
            <p:ph type="sldNum" sz="quarter" idx="10"/>
          </p:nvPr>
        </p:nvSpPr>
        <p:spPr/>
        <p:txBody>
          <a:bodyPr/>
          <a:lstStyle/>
          <a:p>
            <a:fld id="{5DE97619-DBBE-4EF5-8E3C-32126B56E9D5}" type="slidenum">
              <a:rPr lang="zh-HK" altLang="en-US" smtClean="0"/>
              <a:t>4</a:t>
            </a:fld>
            <a:endParaRPr lang="zh-HK" altLang="en-US"/>
          </a:p>
        </p:txBody>
      </p:sp>
    </p:spTree>
    <p:extLst>
      <p:ext uri="{BB962C8B-B14F-4D97-AF65-F5344CB8AC3E}">
        <p14:creationId xmlns:p14="http://schemas.microsoft.com/office/powerpoint/2010/main" val="452373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050" dirty="0"/>
          </a:p>
        </p:txBody>
      </p:sp>
      <p:sp>
        <p:nvSpPr>
          <p:cNvPr id="4" name="灯片编号占位符 3"/>
          <p:cNvSpPr>
            <a:spLocks noGrp="1"/>
          </p:cNvSpPr>
          <p:nvPr>
            <p:ph type="sldNum" sz="quarter" idx="10"/>
          </p:nvPr>
        </p:nvSpPr>
        <p:spPr/>
        <p:txBody>
          <a:bodyPr/>
          <a:lstStyle/>
          <a:p>
            <a:fld id="{5DE97619-DBBE-4EF5-8E3C-32126B56E9D5}" type="slidenum">
              <a:rPr lang="zh-HK" altLang="en-US" smtClean="0"/>
              <a:t>13</a:t>
            </a:fld>
            <a:endParaRPr lang="zh-HK" altLang="en-US"/>
          </a:p>
        </p:txBody>
      </p:sp>
    </p:spTree>
    <p:extLst>
      <p:ext uri="{BB962C8B-B14F-4D97-AF65-F5344CB8AC3E}">
        <p14:creationId xmlns:p14="http://schemas.microsoft.com/office/powerpoint/2010/main" val="849169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050" dirty="0"/>
          </a:p>
        </p:txBody>
      </p:sp>
      <p:sp>
        <p:nvSpPr>
          <p:cNvPr id="4" name="灯片编号占位符 3"/>
          <p:cNvSpPr>
            <a:spLocks noGrp="1"/>
          </p:cNvSpPr>
          <p:nvPr>
            <p:ph type="sldNum" sz="quarter" idx="10"/>
          </p:nvPr>
        </p:nvSpPr>
        <p:spPr/>
        <p:txBody>
          <a:bodyPr/>
          <a:lstStyle/>
          <a:p>
            <a:fld id="{5DE97619-DBBE-4EF5-8E3C-32126B56E9D5}" type="slidenum">
              <a:rPr lang="zh-HK" altLang="en-US" smtClean="0"/>
              <a:t>14</a:t>
            </a:fld>
            <a:endParaRPr lang="zh-HK" altLang="en-US"/>
          </a:p>
        </p:txBody>
      </p:sp>
    </p:spTree>
    <p:extLst>
      <p:ext uri="{BB962C8B-B14F-4D97-AF65-F5344CB8AC3E}">
        <p14:creationId xmlns:p14="http://schemas.microsoft.com/office/powerpoint/2010/main" val="2446184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行会交换和礼物交换是多种形式频谱的一端，市场形势则是另一端。</a:t>
            </a:r>
            <a:endParaRPr lang="zh-CN" altLang="en-US" dirty="0"/>
          </a:p>
        </p:txBody>
      </p:sp>
      <p:sp>
        <p:nvSpPr>
          <p:cNvPr id="4" name="灯片编号占位符 3"/>
          <p:cNvSpPr>
            <a:spLocks noGrp="1"/>
          </p:cNvSpPr>
          <p:nvPr>
            <p:ph type="sldNum" sz="quarter" idx="10"/>
          </p:nvPr>
        </p:nvSpPr>
        <p:spPr/>
        <p:txBody>
          <a:bodyPr/>
          <a:lstStyle/>
          <a:p>
            <a:fld id="{5DE97619-DBBE-4EF5-8E3C-32126B56E9D5}" type="slidenum">
              <a:rPr lang="zh-HK" altLang="en-US" smtClean="0"/>
              <a:t>5</a:t>
            </a:fld>
            <a:endParaRPr lang="zh-HK" altLang="en-US"/>
          </a:p>
        </p:txBody>
      </p:sp>
    </p:spTree>
    <p:extLst>
      <p:ext uri="{BB962C8B-B14F-4D97-AF65-F5344CB8AC3E}">
        <p14:creationId xmlns:p14="http://schemas.microsoft.com/office/powerpoint/2010/main" val="387134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经常直接或者经过一名经纪人的仲裁而一步取消。</a:t>
            </a:r>
            <a:endParaRPr lang="zh-CN" altLang="en-US" dirty="0"/>
          </a:p>
        </p:txBody>
      </p:sp>
      <p:sp>
        <p:nvSpPr>
          <p:cNvPr id="4" name="灯片编号占位符 3"/>
          <p:cNvSpPr>
            <a:spLocks noGrp="1"/>
          </p:cNvSpPr>
          <p:nvPr>
            <p:ph type="sldNum" sz="quarter" idx="10"/>
          </p:nvPr>
        </p:nvSpPr>
        <p:spPr/>
        <p:txBody>
          <a:bodyPr/>
          <a:lstStyle/>
          <a:p>
            <a:fld id="{5DE97619-DBBE-4EF5-8E3C-32126B56E9D5}" type="slidenum">
              <a:rPr lang="zh-HK" altLang="en-US" smtClean="0"/>
              <a:t>6</a:t>
            </a:fld>
            <a:endParaRPr lang="zh-HK" altLang="en-US"/>
          </a:p>
        </p:txBody>
      </p:sp>
    </p:spTree>
    <p:extLst>
      <p:ext uri="{BB962C8B-B14F-4D97-AF65-F5344CB8AC3E}">
        <p14:creationId xmlns:p14="http://schemas.microsoft.com/office/powerpoint/2010/main" val="1816487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经常直接或者经过一名经纪人的仲裁而一步取消。</a:t>
            </a:r>
            <a:endParaRPr lang="zh-CN" altLang="en-US" dirty="0"/>
          </a:p>
        </p:txBody>
      </p:sp>
      <p:sp>
        <p:nvSpPr>
          <p:cNvPr id="4" name="灯片编号占位符 3"/>
          <p:cNvSpPr>
            <a:spLocks noGrp="1"/>
          </p:cNvSpPr>
          <p:nvPr>
            <p:ph type="sldNum" sz="quarter" idx="10"/>
          </p:nvPr>
        </p:nvSpPr>
        <p:spPr/>
        <p:txBody>
          <a:bodyPr/>
          <a:lstStyle/>
          <a:p>
            <a:fld id="{5DE97619-DBBE-4EF5-8E3C-32126B56E9D5}" type="slidenum">
              <a:rPr lang="zh-HK" altLang="en-US" smtClean="0"/>
              <a:t>7</a:t>
            </a:fld>
            <a:endParaRPr lang="zh-HK" altLang="en-US"/>
          </a:p>
        </p:txBody>
      </p:sp>
    </p:spTree>
    <p:extLst>
      <p:ext uri="{BB962C8B-B14F-4D97-AF65-F5344CB8AC3E}">
        <p14:creationId xmlns:p14="http://schemas.microsoft.com/office/powerpoint/2010/main" val="2820976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经常直接或者经过一名经纪人的仲裁而一步取消。</a:t>
            </a:r>
            <a:endParaRPr lang="zh-CN" altLang="en-US" dirty="0"/>
          </a:p>
        </p:txBody>
      </p:sp>
      <p:sp>
        <p:nvSpPr>
          <p:cNvPr id="4" name="灯片编号占位符 3"/>
          <p:cNvSpPr>
            <a:spLocks noGrp="1"/>
          </p:cNvSpPr>
          <p:nvPr>
            <p:ph type="sldNum" sz="quarter" idx="10"/>
          </p:nvPr>
        </p:nvSpPr>
        <p:spPr/>
        <p:txBody>
          <a:bodyPr/>
          <a:lstStyle/>
          <a:p>
            <a:fld id="{5DE97619-DBBE-4EF5-8E3C-32126B56E9D5}" type="slidenum">
              <a:rPr lang="zh-HK" altLang="en-US" smtClean="0"/>
              <a:t>8</a:t>
            </a:fld>
            <a:endParaRPr lang="zh-HK" altLang="en-US"/>
          </a:p>
        </p:txBody>
      </p:sp>
    </p:spTree>
    <p:extLst>
      <p:ext uri="{BB962C8B-B14F-4D97-AF65-F5344CB8AC3E}">
        <p14:creationId xmlns:p14="http://schemas.microsoft.com/office/powerpoint/2010/main" val="2593079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经常直接或者经过一名经纪人的仲裁而一步取消。</a:t>
            </a:r>
            <a:endParaRPr lang="zh-CN" altLang="en-US" dirty="0"/>
          </a:p>
        </p:txBody>
      </p:sp>
      <p:sp>
        <p:nvSpPr>
          <p:cNvPr id="4" name="灯片编号占位符 3"/>
          <p:cNvSpPr>
            <a:spLocks noGrp="1"/>
          </p:cNvSpPr>
          <p:nvPr>
            <p:ph type="sldNum" sz="quarter" idx="10"/>
          </p:nvPr>
        </p:nvSpPr>
        <p:spPr/>
        <p:txBody>
          <a:bodyPr/>
          <a:lstStyle/>
          <a:p>
            <a:fld id="{5DE97619-DBBE-4EF5-8E3C-32126B56E9D5}" type="slidenum">
              <a:rPr lang="zh-HK" altLang="en-US" smtClean="0"/>
              <a:t>9</a:t>
            </a:fld>
            <a:endParaRPr lang="zh-HK" altLang="en-US"/>
          </a:p>
        </p:txBody>
      </p:sp>
    </p:spTree>
    <p:extLst>
      <p:ext uri="{BB962C8B-B14F-4D97-AF65-F5344CB8AC3E}">
        <p14:creationId xmlns:p14="http://schemas.microsoft.com/office/powerpoint/2010/main" val="3781655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050" kern="1200" dirty="0">
                <a:solidFill>
                  <a:schemeClr val="tx1"/>
                </a:solidFill>
                <a:effectLst/>
                <a:latin typeface="+mn-lt"/>
                <a:ea typeface="+mn-ea"/>
                <a:cs typeface="+mn-cs"/>
              </a:rPr>
              <a:t>与行会交换和礼物交换形成鲜明对照，市场交换——亦即我们最关心的形式——包含了在各种方面产生关联的买家和卖家；此外，对于那些尽管在某些方面独一无二但也被视为可复制生产的艺术产品，价值评估通过买价与卖价产生。市场可能是初级市场（首次售卖）或是二手市场（转卖），而在这两种市场中的交易方式可能是单纯零售或者混合了零售与批发，但最基本的区别在于首次收买和转售。在历史上，初级市场中艺术家同时也是交易商——在他们自己的以及其他艺术家的商品上——远在专家、专业交易商出现之前。我们发现了第一个真实的欧洲的初级市场证据和十五世纪佛罗伦萨和布鲁日绘画零售的证据。转售市场，暂时性地，在大约</a:t>
            </a:r>
            <a:r>
              <a:rPr lang="en-US" altLang="zh-CN" sz="1050" kern="1200" dirty="0">
                <a:solidFill>
                  <a:schemeClr val="tx1"/>
                </a:solidFill>
                <a:effectLst/>
                <a:latin typeface="+mn-lt"/>
                <a:ea typeface="+mn-ea"/>
                <a:cs typeface="+mn-cs"/>
              </a:rPr>
              <a:t>15</a:t>
            </a:r>
            <a:r>
              <a:rPr lang="zh-CN" altLang="zh-CN" sz="1050" kern="1200" dirty="0">
                <a:solidFill>
                  <a:schemeClr val="tx1"/>
                </a:solidFill>
                <a:effectLst/>
                <a:latin typeface="+mn-lt"/>
                <a:ea typeface="+mn-ea"/>
                <a:cs typeface="+mn-cs"/>
              </a:rPr>
              <a:t>年的延迟之后，跟从了初级市场的情况。</a:t>
            </a:r>
            <a:r>
              <a:rPr lang="en-US" altLang="zh-CN" sz="1050" kern="1200" dirty="0">
                <a:solidFill>
                  <a:schemeClr val="tx1"/>
                </a:solidFill>
                <a:effectLst/>
                <a:latin typeface="+mn-lt"/>
                <a:ea typeface="+mn-ea"/>
                <a:cs typeface="+mn-cs"/>
              </a:rPr>
              <a:t>1</a:t>
            </a:r>
            <a:r>
              <a:rPr lang="zh-CN" altLang="en-US" sz="1050" kern="1200" dirty="0">
                <a:solidFill>
                  <a:schemeClr val="tx1"/>
                </a:solidFill>
                <a:effectLst/>
                <a:latin typeface="+mn-lt"/>
                <a:ea typeface="+mn-ea"/>
                <a:cs typeface="+mn-cs"/>
              </a:rPr>
              <a:t>、	艺术家，经常经营绘画作为兼职、同时也经常是唯一被行会允许售卖绘画的人；</a:t>
            </a:r>
          </a:p>
          <a:p>
            <a:r>
              <a:rPr lang="en-US" altLang="zh-CN" sz="1050" kern="1200" dirty="0">
                <a:solidFill>
                  <a:schemeClr val="tx1"/>
                </a:solidFill>
                <a:effectLst/>
                <a:latin typeface="+mn-lt"/>
                <a:ea typeface="+mn-ea"/>
                <a:cs typeface="+mn-cs"/>
              </a:rPr>
              <a:t>2</a:t>
            </a:r>
            <a:r>
              <a:rPr lang="zh-CN" altLang="en-US" sz="1050" kern="1200" dirty="0">
                <a:solidFill>
                  <a:schemeClr val="tx1"/>
                </a:solidFill>
                <a:effectLst/>
                <a:latin typeface="+mn-lt"/>
                <a:ea typeface="+mn-ea"/>
                <a:cs typeface="+mn-cs"/>
              </a:rPr>
              <a:t>、	经纪人，作为中介商和顾问存在的、为不想个人卷入到寻找绘画或讨价还价的人服务的人；</a:t>
            </a:r>
          </a:p>
          <a:p>
            <a:r>
              <a:rPr lang="en-US" altLang="zh-CN" sz="1050" kern="1200" dirty="0">
                <a:solidFill>
                  <a:schemeClr val="tx1"/>
                </a:solidFill>
                <a:effectLst/>
                <a:latin typeface="+mn-lt"/>
                <a:ea typeface="+mn-ea"/>
                <a:cs typeface="+mn-cs"/>
              </a:rPr>
              <a:t>3</a:t>
            </a:r>
            <a:r>
              <a:rPr lang="zh-CN" altLang="en-US" sz="1050" kern="1200" dirty="0">
                <a:solidFill>
                  <a:schemeClr val="tx1"/>
                </a:solidFill>
                <a:effectLst/>
                <a:latin typeface="+mn-lt"/>
                <a:ea typeface="+mn-ea"/>
                <a:cs typeface="+mn-cs"/>
              </a:rPr>
              <a:t>、	新旧画作的街边交易商、集市摊贩和商店老板。</a:t>
            </a:r>
          </a:p>
          <a:p>
            <a:r>
              <a:rPr lang="zh-CN" altLang="en-US" sz="1050" kern="1200" dirty="0">
                <a:solidFill>
                  <a:schemeClr val="tx1"/>
                </a:solidFill>
                <a:effectLst/>
                <a:latin typeface="+mn-lt"/>
                <a:ea typeface="+mn-ea"/>
                <a:cs typeface="+mn-cs"/>
              </a:rPr>
              <a:t>对于后者，通常来说绘画只是在广大商品范围中的一条线。</a:t>
            </a:r>
          </a:p>
          <a:p>
            <a:endParaRPr lang="zh-CN" altLang="en-US" sz="1050" dirty="0"/>
          </a:p>
        </p:txBody>
      </p:sp>
      <p:sp>
        <p:nvSpPr>
          <p:cNvPr id="4" name="灯片编号占位符 3"/>
          <p:cNvSpPr>
            <a:spLocks noGrp="1"/>
          </p:cNvSpPr>
          <p:nvPr>
            <p:ph type="sldNum" sz="quarter" idx="10"/>
          </p:nvPr>
        </p:nvSpPr>
        <p:spPr/>
        <p:txBody>
          <a:bodyPr/>
          <a:lstStyle/>
          <a:p>
            <a:fld id="{5DE97619-DBBE-4EF5-8E3C-32126B56E9D5}" type="slidenum">
              <a:rPr lang="zh-HK" altLang="en-US" smtClean="0"/>
              <a:t>10</a:t>
            </a:fld>
            <a:endParaRPr lang="zh-HK" altLang="en-US"/>
          </a:p>
        </p:txBody>
      </p:sp>
    </p:spTree>
    <p:extLst>
      <p:ext uri="{BB962C8B-B14F-4D97-AF65-F5344CB8AC3E}">
        <p14:creationId xmlns:p14="http://schemas.microsoft.com/office/powerpoint/2010/main" val="116225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050" dirty="0"/>
          </a:p>
        </p:txBody>
      </p:sp>
      <p:sp>
        <p:nvSpPr>
          <p:cNvPr id="4" name="灯片编号占位符 3"/>
          <p:cNvSpPr>
            <a:spLocks noGrp="1"/>
          </p:cNvSpPr>
          <p:nvPr>
            <p:ph type="sldNum" sz="quarter" idx="10"/>
          </p:nvPr>
        </p:nvSpPr>
        <p:spPr/>
        <p:txBody>
          <a:bodyPr/>
          <a:lstStyle/>
          <a:p>
            <a:fld id="{5DE97619-DBBE-4EF5-8E3C-32126B56E9D5}" type="slidenum">
              <a:rPr lang="zh-HK" altLang="en-US" smtClean="0"/>
              <a:t>11</a:t>
            </a:fld>
            <a:endParaRPr lang="zh-HK" altLang="en-US"/>
          </a:p>
        </p:txBody>
      </p:sp>
    </p:spTree>
    <p:extLst>
      <p:ext uri="{BB962C8B-B14F-4D97-AF65-F5344CB8AC3E}">
        <p14:creationId xmlns:p14="http://schemas.microsoft.com/office/powerpoint/2010/main" val="2960657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050" dirty="0"/>
          </a:p>
        </p:txBody>
      </p:sp>
      <p:sp>
        <p:nvSpPr>
          <p:cNvPr id="4" name="灯片编号占位符 3"/>
          <p:cNvSpPr>
            <a:spLocks noGrp="1"/>
          </p:cNvSpPr>
          <p:nvPr>
            <p:ph type="sldNum" sz="quarter" idx="10"/>
          </p:nvPr>
        </p:nvSpPr>
        <p:spPr/>
        <p:txBody>
          <a:bodyPr/>
          <a:lstStyle/>
          <a:p>
            <a:fld id="{5DE97619-DBBE-4EF5-8E3C-32126B56E9D5}" type="slidenum">
              <a:rPr lang="zh-HK" altLang="en-US" smtClean="0"/>
              <a:t>12</a:t>
            </a:fld>
            <a:endParaRPr lang="zh-HK" altLang="en-US"/>
          </a:p>
        </p:txBody>
      </p:sp>
    </p:spTree>
    <p:extLst>
      <p:ext uri="{BB962C8B-B14F-4D97-AF65-F5344CB8AC3E}">
        <p14:creationId xmlns:p14="http://schemas.microsoft.com/office/powerpoint/2010/main" val="2731766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6626555-BDEE-49A9-8798-158D9680208B}" type="datetime1">
              <a:rPr lang="zh-HK" altLang="en-US" smtClean="0"/>
              <a:t>15/5/2024</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t>‹#›</a:t>
            </a:fld>
            <a:endParaRPr lang="zh-HK" altLang="en-US"/>
          </a:p>
        </p:txBody>
      </p:sp>
    </p:spTree>
    <p:extLst>
      <p:ext uri="{BB962C8B-B14F-4D97-AF65-F5344CB8AC3E}">
        <p14:creationId xmlns:p14="http://schemas.microsoft.com/office/powerpoint/2010/main" val="1746169166"/>
      </p:ext>
    </p:extLst>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31EA11D-72BB-4561-AE35-0C78BE44113C}" type="datetime1">
              <a:rPr lang="zh-HK" altLang="en-US" smtClean="0"/>
              <a:t>15/5/2024</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t>‹#›</a:t>
            </a:fld>
            <a:endParaRPr lang="zh-HK" altLang="en-US"/>
          </a:p>
        </p:txBody>
      </p:sp>
    </p:spTree>
    <p:extLst>
      <p:ext uri="{BB962C8B-B14F-4D97-AF65-F5344CB8AC3E}">
        <p14:creationId xmlns:p14="http://schemas.microsoft.com/office/powerpoint/2010/main" val="4132933131"/>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504FD03-EFBF-4146-A5B8-9814681C3925}" type="datetime1">
              <a:rPr lang="zh-HK" altLang="en-US" smtClean="0"/>
              <a:t>15/5/2024</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t>‹#›</a:t>
            </a:fld>
            <a:endParaRPr lang="zh-HK" altLang="en-US"/>
          </a:p>
        </p:txBody>
      </p:sp>
    </p:spTree>
    <p:extLst>
      <p:ext uri="{BB962C8B-B14F-4D97-AF65-F5344CB8AC3E}">
        <p14:creationId xmlns:p14="http://schemas.microsoft.com/office/powerpoint/2010/main" val="2354886498"/>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B2F0185-33E3-424B-B8B2-CEA347F4F9B1}" type="datetime1">
              <a:rPr lang="zh-HK" altLang="en-US" smtClean="0"/>
              <a:t>15/5/2024</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t>‹#›</a:t>
            </a:fld>
            <a:endParaRPr lang="zh-HK" altLang="en-US"/>
          </a:p>
        </p:txBody>
      </p:sp>
    </p:spTree>
    <p:extLst>
      <p:ext uri="{BB962C8B-B14F-4D97-AF65-F5344CB8AC3E}">
        <p14:creationId xmlns:p14="http://schemas.microsoft.com/office/powerpoint/2010/main" val="1816102403"/>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FB62966-05EB-4F74-9D3F-7668BC93FC2F}" type="datetime1">
              <a:rPr lang="zh-HK" altLang="en-US" smtClean="0"/>
              <a:t>15/5/2024</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t>‹#›</a:t>
            </a:fld>
            <a:endParaRPr lang="zh-HK" altLang="en-US"/>
          </a:p>
        </p:txBody>
      </p:sp>
    </p:spTree>
    <p:extLst>
      <p:ext uri="{BB962C8B-B14F-4D97-AF65-F5344CB8AC3E}">
        <p14:creationId xmlns:p14="http://schemas.microsoft.com/office/powerpoint/2010/main" val="2085468789"/>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A1B6CEF-8976-472D-AB92-C2F3FBAD14B7}" type="datetime1">
              <a:rPr lang="zh-HK" altLang="en-US" smtClean="0"/>
              <a:t>15/5/2024</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t>‹#›</a:t>
            </a:fld>
            <a:endParaRPr lang="zh-HK" altLang="en-US"/>
          </a:p>
        </p:txBody>
      </p:sp>
    </p:spTree>
    <p:extLst>
      <p:ext uri="{BB962C8B-B14F-4D97-AF65-F5344CB8AC3E}">
        <p14:creationId xmlns:p14="http://schemas.microsoft.com/office/powerpoint/2010/main" val="2515366658"/>
      </p:ext>
    </p:extLst>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1727A63-6DCD-4B71-94B2-2AC438AD4F9F}" type="datetime1">
              <a:rPr lang="zh-HK" altLang="en-US" smtClean="0"/>
              <a:t>15/5/2024</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t>‹#›</a:t>
            </a:fld>
            <a:endParaRPr lang="zh-HK" altLang="en-US"/>
          </a:p>
        </p:txBody>
      </p:sp>
    </p:spTree>
    <p:extLst>
      <p:ext uri="{BB962C8B-B14F-4D97-AF65-F5344CB8AC3E}">
        <p14:creationId xmlns:p14="http://schemas.microsoft.com/office/powerpoint/2010/main" val="87080596"/>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66EFC5B-C8A3-4CEE-A611-14B6A8B31CE9}" type="datetime1">
              <a:rPr lang="zh-HK" altLang="en-US" smtClean="0"/>
              <a:t>15/5/2024</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t>‹#›</a:t>
            </a:fld>
            <a:endParaRPr lang="zh-HK" altLang="en-US"/>
          </a:p>
        </p:txBody>
      </p:sp>
    </p:spTree>
    <p:extLst>
      <p:ext uri="{BB962C8B-B14F-4D97-AF65-F5344CB8AC3E}">
        <p14:creationId xmlns:p14="http://schemas.microsoft.com/office/powerpoint/2010/main" val="2529703735"/>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8618AC-A1DB-4481-88A1-84EA51E162BD}" type="datetime1">
              <a:rPr lang="zh-HK" altLang="en-US" smtClean="0"/>
              <a:t>15/5/2024</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t>‹#›</a:t>
            </a:fld>
            <a:endParaRPr lang="zh-HK" altLang="en-US"/>
          </a:p>
        </p:txBody>
      </p:sp>
    </p:spTree>
    <p:extLst>
      <p:ext uri="{BB962C8B-B14F-4D97-AF65-F5344CB8AC3E}">
        <p14:creationId xmlns:p14="http://schemas.microsoft.com/office/powerpoint/2010/main" val="1026538035"/>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1329229-B4EE-4FAE-BC76-9BD00AACCDA7}" type="datetime1">
              <a:rPr lang="zh-HK" altLang="en-US" smtClean="0"/>
              <a:t>15/5/2024</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t>‹#›</a:t>
            </a:fld>
            <a:endParaRPr lang="zh-HK" altLang="en-US"/>
          </a:p>
        </p:txBody>
      </p:sp>
    </p:spTree>
    <p:extLst>
      <p:ext uri="{BB962C8B-B14F-4D97-AF65-F5344CB8AC3E}">
        <p14:creationId xmlns:p14="http://schemas.microsoft.com/office/powerpoint/2010/main" val="3306931892"/>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AFB7F6E-4E87-4949-825F-626B8F2886FC}" type="datetime1">
              <a:rPr lang="zh-HK" altLang="en-US" smtClean="0"/>
              <a:t>15/5/2024</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t>‹#›</a:t>
            </a:fld>
            <a:endParaRPr lang="zh-HK" altLang="en-US"/>
          </a:p>
        </p:txBody>
      </p:sp>
    </p:spTree>
    <p:extLst>
      <p:ext uri="{BB962C8B-B14F-4D97-AF65-F5344CB8AC3E}">
        <p14:creationId xmlns:p14="http://schemas.microsoft.com/office/powerpoint/2010/main" val="989500366"/>
      </p:ext>
    </p:extLst>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E69761-1F93-4DC6-97F7-9EAF12CB1F50}" type="datetime1">
              <a:rPr lang="zh-HK" altLang="en-US" smtClean="0"/>
              <a:t>15/5/2024</a:t>
            </a:fld>
            <a:endParaRPr lang="zh-HK"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9067800" y="6059811"/>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592E714-8771-4256-B120-A1444CD7D5F3}" type="slidenum">
              <a:rPr lang="zh-HK" altLang="en-US" smtClean="0"/>
              <a:pPr/>
              <a:t>‹#›</a:t>
            </a:fld>
            <a:endParaRPr lang="zh-HK" altLang="en-US" dirty="0"/>
          </a:p>
        </p:txBody>
      </p:sp>
      <p:pic>
        <p:nvPicPr>
          <p:cNvPr id="7" name="图片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693509" y="6008913"/>
            <a:ext cx="1587721" cy="445959"/>
          </a:xfrm>
          <a:prstGeom prst="rect">
            <a:avLst/>
          </a:prstGeom>
        </p:spPr>
      </p:pic>
      <p:sp>
        <p:nvSpPr>
          <p:cNvPr id="8" name="Slide Number Placeholder 5"/>
          <p:cNvSpPr txBox="1">
            <a:spLocks/>
          </p:cNvSpPr>
          <p:nvPr userDrawn="1"/>
        </p:nvSpPr>
        <p:spPr>
          <a:xfrm>
            <a:off x="8839200" y="6059811"/>
            <a:ext cx="2743200" cy="365125"/>
          </a:xfrm>
          <a:prstGeom prst="rect">
            <a:avLst/>
          </a:prstGeom>
        </p:spPr>
        <p:txBody>
          <a:bodyPr vert="horz" lIns="91440" tIns="45720" rIns="91440" bIns="45720" rtlCol="0" anchor="ctr"/>
          <a:lstStyle>
            <a:defPPr>
              <a:defRPr lang="zh-HK"/>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t>
            </a:r>
            <a:endParaRPr lang="zh-HK" altLang="en-US" dirty="0"/>
          </a:p>
        </p:txBody>
      </p:sp>
    </p:spTree>
    <p:extLst>
      <p:ext uri="{BB962C8B-B14F-4D97-AF65-F5344CB8AC3E}">
        <p14:creationId xmlns:p14="http://schemas.microsoft.com/office/powerpoint/2010/main" val="42208651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wipe/>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73741" y="1915297"/>
            <a:ext cx="11044518" cy="3539430"/>
          </a:xfrm>
          <a:prstGeom prst="rect">
            <a:avLst/>
          </a:prstGeom>
          <a:noFill/>
        </p:spPr>
        <p:txBody>
          <a:bodyPr wrap="square" rtlCol="0">
            <a:spAutoFit/>
          </a:bodyPr>
          <a:lstStyle/>
          <a:p>
            <a:pPr algn="ctr"/>
            <a:r>
              <a:rPr lang="en-US" altLang="zh-CN" sz="7200" b="0" dirty="0" err="1">
                <a:effectLst/>
                <a:latin typeface="微软雅黑" panose="020B0503020204020204" pitchFamily="34" charset="-122"/>
                <a:ea typeface="微软雅黑" panose="020B0503020204020204" pitchFamily="34" charset="-122"/>
              </a:rPr>
              <a:t>Asterinas</a:t>
            </a:r>
            <a:r>
              <a:rPr lang="zh-CN" altLang="en-US" sz="7200" b="0" dirty="0">
                <a:effectLst/>
                <a:latin typeface="微软雅黑" panose="020B0503020204020204" pitchFamily="34" charset="-122"/>
                <a:ea typeface="微软雅黑" panose="020B0503020204020204" pitchFamily="34" charset="-122"/>
              </a:rPr>
              <a:t>中的安全文件系统的设计与实现</a:t>
            </a:r>
          </a:p>
          <a:p>
            <a:pPr algn="ctr"/>
            <a:endParaRPr lang="zh-HK" altLang="en-US" sz="8000" b="1" spc="300" dirty="0">
              <a:solidFill>
                <a:schemeClr val="bg1"/>
              </a:solidFill>
              <a:effectLst>
                <a:outerShdw blurRad="38100" dist="38100" dir="2700000" algn="tl">
                  <a:srgbClr val="000000">
                    <a:alpha val="43137"/>
                  </a:srgbClr>
                </a:outerShdw>
              </a:effectLst>
              <a:latin typeface="方正兰亭黑_GBK" panose="02000000000000000000" pitchFamily="2" charset="-122"/>
              <a:ea typeface="方正兰亭黑_GBK" panose="02000000000000000000" pitchFamily="2" charset="-122"/>
            </a:endParaRPr>
          </a:p>
        </p:txBody>
      </p:sp>
      <p:sp>
        <p:nvSpPr>
          <p:cNvPr id="9" name="文本框 8"/>
          <p:cNvSpPr txBox="1"/>
          <p:nvPr/>
        </p:nvSpPr>
        <p:spPr>
          <a:xfrm>
            <a:off x="3086100" y="4869952"/>
            <a:ext cx="6019800" cy="830997"/>
          </a:xfrm>
          <a:prstGeom prst="rect">
            <a:avLst/>
          </a:prstGeom>
          <a:noFill/>
        </p:spPr>
        <p:txBody>
          <a:bodyPr wrap="square" rtlCol="0">
            <a:spAutoFit/>
          </a:bodyPr>
          <a:lstStyle/>
          <a:p>
            <a:pPr algn="ctr"/>
            <a:r>
              <a:rPr lang="zh-CN" altLang="en-US" sz="1600" dirty="0">
                <a:latin typeface="方正兰亭黑_GBK" panose="02000000000000000000" pitchFamily="2" charset="-122"/>
                <a:ea typeface="方正兰亭黑_GBK" panose="02000000000000000000" pitchFamily="2" charset="-122"/>
              </a:rPr>
              <a:t>汇报人：孙绍聪</a:t>
            </a:r>
            <a:endParaRPr lang="en-US" altLang="zh-CN" sz="1600" dirty="0">
              <a:latin typeface="方正兰亭黑_GBK" panose="02000000000000000000" pitchFamily="2" charset="-122"/>
              <a:ea typeface="方正兰亭黑_GBK" panose="02000000000000000000" pitchFamily="2" charset="-122"/>
            </a:endParaRPr>
          </a:p>
          <a:p>
            <a:pPr algn="ctr"/>
            <a:r>
              <a:rPr lang="zh-CN" altLang="en-US" sz="1600" dirty="0">
                <a:latin typeface="方正兰亭黑_GBK" panose="02000000000000000000" pitchFamily="2" charset="-122"/>
                <a:ea typeface="方正兰亭黑_GBK" panose="02000000000000000000" pitchFamily="2" charset="-122"/>
              </a:rPr>
              <a:t>指导老师：</a:t>
            </a:r>
            <a:r>
              <a:rPr lang="zh-CN" altLang="en-US" sz="1600">
                <a:latin typeface="方正兰亭黑_GBK" panose="02000000000000000000" pitchFamily="2" charset="-122"/>
                <a:ea typeface="方正兰亭黑_GBK" panose="02000000000000000000" pitchFamily="2" charset="-122"/>
              </a:rPr>
              <a:t>张杰</a:t>
            </a:r>
            <a:endParaRPr lang="en-US" altLang="zh-CN" sz="1600" dirty="0">
              <a:latin typeface="方正兰亭黑_GBK" panose="02000000000000000000" pitchFamily="2" charset="-122"/>
              <a:ea typeface="方正兰亭黑_GBK" panose="02000000000000000000" pitchFamily="2" charset="-122"/>
            </a:endParaRPr>
          </a:p>
          <a:p>
            <a:pPr algn="ctr"/>
            <a:r>
              <a:rPr lang="en-US" altLang="zh-HK" sz="1600" dirty="0">
                <a:latin typeface="方正兰亭黑_GBK" panose="02000000000000000000" pitchFamily="2" charset="-122"/>
                <a:ea typeface="方正兰亭黑_GBK" panose="02000000000000000000" pitchFamily="2" charset="-122"/>
              </a:rPr>
              <a:t>2024.5</a:t>
            </a:r>
            <a:endParaRPr lang="zh-HK" altLang="en-US" sz="1600" dirty="0">
              <a:latin typeface="方正兰亭黑_GBK" panose="02000000000000000000" pitchFamily="2" charset="-122"/>
              <a:ea typeface="方正兰亭黑_GBK" panose="02000000000000000000" pitchFamily="2" charset="-122"/>
            </a:endParaRPr>
          </a:p>
        </p:txBody>
      </p:sp>
      <p:sp>
        <p:nvSpPr>
          <p:cNvPr id="5" name="灯片编号占位符 4"/>
          <p:cNvSpPr>
            <a:spLocks noGrp="1"/>
          </p:cNvSpPr>
          <p:nvPr>
            <p:ph type="sldNum" sz="quarter" idx="12"/>
          </p:nvPr>
        </p:nvSpPr>
        <p:spPr/>
        <p:txBody>
          <a:bodyPr/>
          <a:lstStyle/>
          <a:p>
            <a:fld id="{8592E714-8771-4256-B120-A1444CD7D5F3}" type="slidenum">
              <a:rPr lang="zh-HK" altLang="en-US" smtClean="0"/>
              <a:t>1</a:t>
            </a:fld>
            <a:endParaRPr lang="zh-HK" altLang="en-US"/>
          </a:p>
        </p:txBody>
      </p:sp>
    </p:spTree>
    <p:extLst>
      <p:ext uri="{BB962C8B-B14F-4D97-AF65-F5344CB8AC3E}">
        <p14:creationId xmlns:p14="http://schemas.microsoft.com/office/powerpoint/2010/main" val="603144067"/>
      </p:ext>
    </p:extLst>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377368" y="362727"/>
            <a:ext cx="8459538" cy="986484"/>
            <a:chOff x="0" y="174039"/>
            <a:chExt cx="8459538" cy="986484"/>
          </a:xfrm>
        </p:grpSpPr>
        <p:sp>
          <p:nvSpPr>
            <p:cNvPr id="9" name="文本框 8"/>
            <p:cNvSpPr txBox="1"/>
            <p:nvPr/>
          </p:nvSpPr>
          <p:spPr>
            <a:xfrm>
              <a:off x="267877" y="174039"/>
              <a:ext cx="8191661" cy="646331"/>
            </a:xfrm>
            <a:prstGeom prst="rect">
              <a:avLst/>
            </a:prstGeom>
            <a:noFill/>
          </p:spPr>
          <p:txBody>
            <a:bodyPr wrap="square" rtlCol="0">
              <a:spAutoFit/>
            </a:bodyPr>
            <a:lstStyle/>
            <a:p>
              <a:r>
                <a:rPr lang="zh-CN" altLang="en-US" sz="3600" b="1" dirty="0">
                  <a:solidFill>
                    <a:srgbClr val="8B0012"/>
                  </a:solidFill>
                  <a:latin typeface="微软雅黑" panose="020B0503020204020204" pitchFamily="34" charset="-122"/>
                  <a:ea typeface="微软雅黑" panose="020B0503020204020204" pitchFamily="34" charset="-122"/>
                </a:rPr>
                <a:t>页缓存中数据预取的设计</a:t>
              </a:r>
            </a:p>
          </p:txBody>
        </p:sp>
        <p:sp>
          <p:nvSpPr>
            <p:cNvPr id="10" name="文本框 9"/>
            <p:cNvSpPr txBox="1"/>
            <p:nvPr/>
          </p:nvSpPr>
          <p:spPr>
            <a:xfrm>
              <a:off x="267877" y="760413"/>
              <a:ext cx="2620469" cy="400110"/>
            </a:xfrm>
            <a:prstGeom prst="rect">
              <a:avLst/>
            </a:prstGeom>
            <a:noFill/>
          </p:spPr>
          <p:txBody>
            <a:bodyPr wrap="square" rtlCol="0">
              <a:spAutoFit/>
            </a:bodyPr>
            <a:lstStyle/>
            <a:p>
              <a:endParaRPr lang="zh-HK" altLang="en-US" sz="2000" b="1" dirty="0">
                <a:solidFill>
                  <a:srgbClr val="485766"/>
                </a:solidFill>
                <a:latin typeface="微软雅黑" panose="020B0503020204020204" pitchFamily="34" charset="-122"/>
                <a:ea typeface="微软雅黑" panose="020B0503020204020204" pitchFamily="34" charset="-122"/>
              </a:endParaRPr>
            </a:p>
          </p:txBody>
        </p:sp>
        <p:sp>
          <p:nvSpPr>
            <p:cNvPr id="11" name="矩形 10"/>
            <p:cNvSpPr/>
            <p:nvPr/>
          </p:nvSpPr>
          <p:spPr>
            <a:xfrm>
              <a:off x="0" y="260350"/>
              <a:ext cx="201202" cy="831850"/>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sp>
        <p:nvSpPr>
          <p:cNvPr id="3" name="灯片编号占位符 2"/>
          <p:cNvSpPr>
            <a:spLocks noGrp="1"/>
          </p:cNvSpPr>
          <p:nvPr>
            <p:ph type="sldNum" sz="quarter" idx="12"/>
          </p:nvPr>
        </p:nvSpPr>
        <p:spPr/>
        <p:txBody>
          <a:bodyPr/>
          <a:lstStyle/>
          <a:p>
            <a:fld id="{8592E714-8771-4256-B120-A1444CD7D5F3}" type="slidenum">
              <a:rPr lang="zh-HK" altLang="en-US" smtClean="0"/>
              <a:t>10</a:t>
            </a:fld>
            <a:endParaRPr lang="zh-HK" altLang="en-US"/>
          </a:p>
        </p:txBody>
      </p:sp>
      <p:grpSp>
        <p:nvGrpSpPr>
          <p:cNvPr id="12" name="组合 11">
            <a:extLst>
              <a:ext uri="{FF2B5EF4-FFF2-40B4-BE49-F238E27FC236}">
                <a16:creationId xmlns:a16="http://schemas.microsoft.com/office/drawing/2014/main" id="{39E92F5C-47C0-46E9-8FE2-C2F241271328}"/>
              </a:ext>
            </a:extLst>
          </p:cNvPr>
          <p:cNvGrpSpPr/>
          <p:nvPr/>
        </p:nvGrpSpPr>
        <p:grpSpPr>
          <a:xfrm>
            <a:off x="723892" y="3429000"/>
            <a:ext cx="10744216" cy="2243818"/>
            <a:chOff x="800375" y="1938217"/>
            <a:chExt cx="10744216" cy="2243818"/>
          </a:xfrm>
        </p:grpSpPr>
        <p:cxnSp>
          <p:nvCxnSpPr>
            <p:cNvPr id="14" name="直接连接符 13">
              <a:extLst>
                <a:ext uri="{FF2B5EF4-FFF2-40B4-BE49-F238E27FC236}">
                  <a16:creationId xmlns:a16="http://schemas.microsoft.com/office/drawing/2014/main" id="{52E0ADF0-1E4C-43A8-8AB3-1A0B6EB57ABC}"/>
                </a:ext>
              </a:extLst>
            </p:cNvPr>
            <p:cNvCxnSpPr/>
            <p:nvPr/>
          </p:nvCxnSpPr>
          <p:spPr>
            <a:xfrm>
              <a:off x="1243293" y="3534335"/>
              <a:ext cx="949642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8EC1B978-57DA-40A2-A9BE-1C3C6EA5D7B5}"/>
                </a:ext>
              </a:extLst>
            </p:cNvPr>
            <p:cNvCxnSpPr>
              <a:cxnSpLocks/>
            </p:cNvCxnSpPr>
            <p:nvPr/>
          </p:nvCxnSpPr>
          <p:spPr>
            <a:xfrm>
              <a:off x="2024339" y="3067610"/>
              <a:ext cx="0" cy="466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左大括号 15">
              <a:extLst>
                <a:ext uri="{FF2B5EF4-FFF2-40B4-BE49-F238E27FC236}">
                  <a16:creationId xmlns:a16="http://schemas.microsoft.com/office/drawing/2014/main" id="{F730B4CB-FDC2-4A0D-92D0-FF1E8A7F5CD4}"/>
                </a:ext>
              </a:extLst>
            </p:cNvPr>
            <p:cNvSpPr/>
            <p:nvPr/>
          </p:nvSpPr>
          <p:spPr>
            <a:xfrm rot="5400000">
              <a:off x="3933598" y="515160"/>
              <a:ext cx="324860" cy="4143379"/>
            </a:xfrm>
            <a:prstGeom prst="leftBrace">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D6EE7FE6-F222-4AC7-BA69-0EF6DC4CD328}"/>
                </a:ext>
              </a:extLst>
            </p:cNvPr>
            <p:cNvSpPr txBox="1"/>
            <p:nvPr/>
          </p:nvSpPr>
          <p:spPr>
            <a:xfrm>
              <a:off x="3110191" y="1938217"/>
              <a:ext cx="244792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Current window</a:t>
              </a:r>
              <a:endParaRPr lang="zh-CN" altLang="en-US" dirty="0">
                <a:latin typeface="Times New Roman" panose="02020603050405020304" pitchFamily="18" charset="0"/>
                <a:cs typeface="Times New Roman" panose="02020603050405020304" pitchFamily="18" charset="0"/>
              </a:endParaRPr>
            </a:p>
          </p:txBody>
        </p:sp>
        <p:sp>
          <p:nvSpPr>
            <p:cNvPr id="18" name="左大括号 17">
              <a:extLst>
                <a:ext uri="{FF2B5EF4-FFF2-40B4-BE49-F238E27FC236}">
                  <a16:creationId xmlns:a16="http://schemas.microsoft.com/office/drawing/2014/main" id="{1594BD52-EDBE-4D38-B8AA-6B8B5FFF5714}"/>
                </a:ext>
              </a:extLst>
            </p:cNvPr>
            <p:cNvSpPr/>
            <p:nvPr/>
          </p:nvSpPr>
          <p:spPr>
            <a:xfrm rot="5400000">
              <a:off x="8086506" y="514226"/>
              <a:ext cx="324860" cy="4143381"/>
            </a:xfrm>
            <a:prstGeom prst="leftBrace">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0C977A6C-9CFF-4C52-91CF-18FBD0815B6B}"/>
                </a:ext>
              </a:extLst>
            </p:cNvPr>
            <p:cNvSpPr txBox="1"/>
            <p:nvPr/>
          </p:nvSpPr>
          <p:spPr>
            <a:xfrm>
              <a:off x="7024972" y="1938217"/>
              <a:ext cx="244792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Ahead window</a:t>
              </a:r>
              <a:endParaRPr lang="zh-CN" altLang="en-US" dirty="0">
                <a:latin typeface="Times New Roman" panose="02020603050405020304" pitchFamily="18" charset="0"/>
                <a:cs typeface="Times New Roman" panose="02020603050405020304" pitchFamily="18" charset="0"/>
              </a:endParaRPr>
            </a:p>
          </p:txBody>
        </p:sp>
        <p:cxnSp>
          <p:nvCxnSpPr>
            <p:cNvPr id="20" name="直接箭头连接符 19">
              <a:extLst>
                <a:ext uri="{FF2B5EF4-FFF2-40B4-BE49-F238E27FC236}">
                  <a16:creationId xmlns:a16="http://schemas.microsoft.com/office/drawing/2014/main" id="{38C50ABB-CD95-4FC5-B460-E82B23B8449D}"/>
                </a:ext>
              </a:extLst>
            </p:cNvPr>
            <p:cNvCxnSpPr>
              <a:cxnSpLocks/>
              <a:stCxn id="21" idx="0"/>
            </p:cNvCxnSpPr>
            <p:nvPr/>
          </p:nvCxnSpPr>
          <p:spPr>
            <a:xfrm flipV="1">
              <a:off x="2024339" y="3534335"/>
              <a:ext cx="0" cy="2783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3CF6F4BD-4F2A-44E6-9309-A4D8B866321A}"/>
                </a:ext>
              </a:extLst>
            </p:cNvPr>
            <p:cNvSpPr txBox="1"/>
            <p:nvPr/>
          </p:nvSpPr>
          <p:spPr>
            <a:xfrm>
              <a:off x="800375" y="3812703"/>
              <a:ext cx="244792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Last readahead index</a:t>
              </a:r>
              <a:endParaRPr lang="zh-CN" altLang="en-US" dirty="0">
                <a:latin typeface="Times New Roman" panose="02020603050405020304" pitchFamily="18" charset="0"/>
                <a:cs typeface="Times New Roman" panose="02020603050405020304" pitchFamily="18" charset="0"/>
              </a:endParaRPr>
            </a:p>
          </p:txBody>
        </p:sp>
        <p:cxnSp>
          <p:nvCxnSpPr>
            <p:cNvPr id="22" name="直接箭头连接符 21">
              <a:extLst>
                <a:ext uri="{FF2B5EF4-FFF2-40B4-BE49-F238E27FC236}">
                  <a16:creationId xmlns:a16="http://schemas.microsoft.com/office/drawing/2014/main" id="{DB754927-3C9B-4ACA-885A-C639AB36BE35}"/>
                </a:ext>
              </a:extLst>
            </p:cNvPr>
            <p:cNvCxnSpPr>
              <a:cxnSpLocks/>
              <a:stCxn id="23" idx="0"/>
            </p:cNvCxnSpPr>
            <p:nvPr/>
          </p:nvCxnSpPr>
          <p:spPr>
            <a:xfrm flipV="1">
              <a:off x="6167719" y="3524810"/>
              <a:ext cx="0" cy="28789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CE5BDAAC-CC40-4566-A559-C2018E319E17}"/>
                </a:ext>
              </a:extLst>
            </p:cNvPr>
            <p:cNvSpPr txBox="1"/>
            <p:nvPr/>
          </p:nvSpPr>
          <p:spPr>
            <a:xfrm>
              <a:off x="4943755" y="3812703"/>
              <a:ext cx="244792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Readahead index</a:t>
              </a:r>
              <a:endParaRPr lang="zh-CN" altLang="en-US" dirty="0">
                <a:latin typeface="Times New Roman" panose="02020603050405020304" pitchFamily="18" charset="0"/>
                <a:cs typeface="Times New Roman" panose="02020603050405020304" pitchFamily="18" charset="0"/>
              </a:endParaRPr>
            </a:p>
          </p:txBody>
        </p:sp>
        <p:cxnSp>
          <p:nvCxnSpPr>
            <p:cNvPr id="24" name="直接箭头连接符 23">
              <a:extLst>
                <a:ext uri="{FF2B5EF4-FFF2-40B4-BE49-F238E27FC236}">
                  <a16:creationId xmlns:a16="http://schemas.microsoft.com/office/drawing/2014/main" id="{92874E5C-1B39-43D5-99CC-68D7F9A71391}"/>
                </a:ext>
              </a:extLst>
            </p:cNvPr>
            <p:cNvCxnSpPr>
              <a:cxnSpLocks/>
            </p:cNvCxnSpPr>
            <p:nvPr/>
          </p:nvCxnSpPr>
          <p:spPr>
            <a:xfrm flipV="1">
              <a:off x="4324627" y="3524810"/>
              <a:ext cx="0" cy="28789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105C034F-0E3C-47D9-BD85-A65ED7836A83}"/>
                </a:ext>
              </a:extLst>
            </p:cNvPr>
            <p:cNvSpPr txBox="1"/>
            <p:nvPr/>
          </p:nvSpPr>
          <p:spPr>
            <a:xfrm>
              <a:off x="3110191" y="3812703"/>
              <a:ext cx="2447928" cy="369332"/>
            </a:xfrm>
            <a:prstGeom prst="rect">
              <a:avLst/>
            </a:prstGeom>
            <a:noFill/>
          </p:spPr>
          <p:txBody>
            <a:bodyPr wrap="square" rtlCol="0">
              <a:spAutoFit/>
            </a:bodyPr>
            <a:lstStyle/>
            <a:p>
              <a:pPr algn="ctr"/>
              <a:r>
                <a:rPr lang="en-US" altLang="zh-CN" dirty="0">
                  <a:solidFill>
                    <a:srgbClr val="FF0000"/>
                  </a:solidFill>
                  <a:latin typeface="Times New Roman" panose="02020603050405020304" pitchFamily="18" charset="0"/>
                  <a:cs typeface="Times New Roman" panose="02020603050405020304" pitchFamily="18" charset="0"/>
                </a:rPr>
                <a:t>Lookahead index</a:t>
              </a:r>
              <a:endParaRPr lang="zh-CN" altLang="en-US" dirty="0">
                <a:solidFill>
                  <a:srgbClr val="FF0000"/>
                </a:solidFill>
                <a:latin typeface="Times New Roman" panose="02020603050405020304" pitchFamily="18" charset="0"/>
                <a:cs typeface="Times New Roman" panose="02020603050405020304" pitchFamily="18" charset="0"/>
              </a:endParaRPr>
            </a:p>
          </p:txBody>
        </p:sp>
        <p:cxnSp>
          <p:nvCxnSpPr>
            <p:cNvPr id="26" name="直接箭头连接符 25">
              <a:extLst>
                <a:ext uri="{FF2B5EF4-FFF2-40B4-BE49-F238E27FC236}">
                  <a16:creationId xmlns:a16="http://schemas.microsoft.com/office/drawing/2014/main" id="{FFAB27A2-EBFD-437D-9344-1370636B3A0C}"/>
                </a:ext>
              </a:extLst>
            </p:cNvPr>
            <p:cNvCxnSpPr>
              <a:cxnSpLocks/>
            </p:cNvCxnSpPr>
            <p:nvPr/>
          </p:nvCxnSpPr>
          <p:spPr>
            <a:xfrm>
              <a:off x="4324627" y="3181910"/>
              <a:ext cx="184309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C62AB75C-BE4E-4AE8-BEBC-21BF1D1C3DE7}"/>
                </a:ext>
              </a:extLst>
            </p:cNvPr>
            <p:cNvCxnSpPr>
              <a:cxnSpLocks/>
            </p:cNvCxnSpPr>
            <p:nvPr/>
          </p:nvCxnSpPr>
          <p:spPr>
            <a:xfrm>
              <a:off x="4324627" y="3058085"/>
              <a:ext cx="0" cy="466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6D94D8A-69EA-476E-8549-99EC39272671}"/>
                </a:ext>
              </a:extLst>
            </p:cNvPr>
            <p:cNvCxnSpPr>
              <a:cxnSpLocks/>
            </p:cNvCxnSpPr>
            <p:nvPr/>
          </p:nvCxnSpPr>
          <p:spPr>
            <a:xfrm>
              <a:off x="6167718" y="3067610"/>
              <a:ext cx="0" cy="466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171BBEC7-8E2E-4770-9703-CC32D0E7A382}"/>
                </a:ext>
              </a:extLst>
            </p:cNvPr>
            <p:cNvCxnSpPr>
              <a:cxnSpLocks/>
            </p:cNvCxnSpPr>
            <p:nvPr/>
          </p:nvCxnSpPr>
          <p:spPr>
            <a:xfrm>
              <a:off x="10320627" y="3067610"/>
              <a:ext cx="0" cy="466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52877571-7422-49D7-98B0-E91DE83593F8}"/>
                </a:ext>
              </a:extLst>
            </p:cNvPr>
            <p:cNvCxnSpPr>
              <a:cxnSpLocks/>
              <a:stCxn id="31" idx="0"/>
            </p:cNvCxnSpPr>
            <p:nvPr/>
          </p:nvCxnSpPr>
          <p:spPr>
            <a:xfrm flipV="1">
              <a:off x="10320627" y="3524810"/>
              <a:ext cx="0" cy="28789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A923B2B8-FDA7-4EF5-BEB5-C0E7BE1F2A19}"/>
                </a:ext>
              </a:extLst>
            </p:cNvPr>
            <p:cNvSpPr txBox="1"/>
            <p:nvPr/>
          </p:nvSpPr>
          <p:spPr>
            <a:xfrm>
              <a:off x="9096663" y="3812703"/>
              <a:ext cx="244792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New readahead index</a:t>
              </a:r>
              <a:endParaRPr lang="zh-CN" altLang="en-US" dirty="0">
                <a:latin typeface="Times New Roman" panose="02020603050405020304" pitchFamily="18" charset="0"/>
                <a:cs typeface="Times New Roman" panose="02020603050405020304" pitchFamily="18" charset="0"/>
              </a:endParaRPr>
            </a:p>
          </p:txBody>
        </p:sp>
        <p:cxnSp>
          <p:nvCxnSpPr>
            <p:cNvPr id="32" name="直接箭头连接符 31">
              <a:extLst>
                <a:ext uri="{FF2B5EF4-FFF2-40B4-BE49-F238E27FC236}">
                  <a16:creationId xmlns:a16="http://schemas.microsoft.com/office/drawing/2014/main" id="{A43A18C1-2B90-4E62-A0C4-6EE3D39C6CFE}"/>
                </a:ext>
              </a:extLst>
            </p:cNvPr>
            <p:cNvCxnSpPr>
              <a:cxnSpLocks/>
            </p:cNvCxnSpPr>
            <p:nvPr/>
          </p:nvCxnSpPr>
          <p:spPr>
            <a:xfrm>
              <a:off x="6177245" y="3181910"/>
              <a:ext cx="414338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7BAA93B6-D958-45BB-ADAF-0EAA3B33002B}"/>
                </a:ext>
              </a:extLst>
            </p:cNvPr>
            <p:cNvSpPr txBox="1"/>
            <p:nvPr/>
          </p:nvSpPr>
          <p:spPr>
            <a:xfrm>
              <a:off x="4617515" y="2764749"/>
              <a:ext cx="1257314"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User read</a:t>
              </a:r>
              <a:endParaRPr lang="zh-CN" altLang="en-US" dirty="0">
                <a:latin typeface="Times New Roman" panose="02020603050405020304" pitchFamily="18" charset="0"/>
                <a:cs typeface="Times New Roman" panose="02020603050405020304" pitchFamily="18" charset="0"/>
              </a:endParaRPr>
            </a:p>
          </p:txBody>
        </p:sp>
        <p:sp>
          <p:nvSpPr>
            <p:cNvPr id="34" name="文本框 33">
              <a:extLst>
                <a:ext uri="{FF2B5EF4-FFF2-40B4-BE49-F238E27FC236}">
                  <a16:creationId xmlns:a16="http://schemas.microsoft.com/office/drawing/2014/main" id="{9EA17532-BBFF-44DE-95A6-44C99C494E33}"/>
                </a:ext>
              </a:extLst>
            </p:cNvPr>
            <p:cNvSpPr txBox="1"/>
            <p:nvPr/>
          </p:nvSpPr>
          <p:spPr>
            <a:xfrm>
              <a:off x="7234526" y="2746975"/>
              <a:ext cx="2019292"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Readahead read</a:t>
              </a:r>
              <a:endParaRPr lang="zh-CN" altLang="en-US" dirty="0">
                <a:latin typeface="Times New Roman" panose="02020603050405020304" pitchFamily="18" charset="0"/>
                <a:cs typeface="Times New Roman" panose="02020603050405020304" pitchFamily="18" charset="0"/>
              </a:endParaRPr>
            </a:p>
          </p:txBody>
        </p:sp>
      </p:grpSp>
      <p:sp>
        <p:nvSpPr>
          <p:cNvPr id="35" name="文本框 34">
            <a:extLst>
              <a:ext uri="{FF2B5EF4-FFF2-40B4-BE49-F238E27FC236}">
                <a16:creationId xmlns:a16="http://schemas.microsoft.com/office/drawing/2014/main" id="{7EF56208-413A-411A-859E-A94860420C8C}"/>
              </a:ext>
            </a:extLst>
          </p:cNvPr>
          <p:cNvSpPr txBox="1"/>
          <p:nvPr/>
        </p:nvSpPr>
        <p:spPr>
          <a:xfrm>
            <a:off x="377368" y="1466094"/>
            <a:ext cx="11162722" cy="1938992"/>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latin typeface="方正兰亭粗黑_GBK" panose="02000000000000000000" pitchFamily="2" charset="-122"/>
                <a:ea typeface="方正兰亭粗黑_GBK" panose="02000000000000000000" pitchFamily="2" charset="-122"/>
              </a:rPr>
              <a:t>主要参考了 </a:t>
            </a:r>
            <a:r>
              <a:rPr lang="en-US" altLang="zh-CN" sz="2000" dirty="0">
                <a:latin typeface="方正兰亭粗黑_GBK" panose="02000000000000000000" pitchFamily="2" charset="-122"/>
                <a:ea typeface="方正兰亭粗黑_GBK" panose="02000000000000000000" pitchFamily="2" charset="-122"/>
              </a:rPr>
              <a:t>Linux </a:t>
            </a:r>
            <a:r>
              <a:rPr lang="zh-CN" altLang="en-US" sz="2000" dirty="0">
                <a:latin typeface="方正兰亭粗黑_GBK" panose="02000000000000000000" pitchFamily="2" charset="-122"/>
                <a:ea typeface="方正兰亭粗黑_GBK" panose="02000000000000000000" pitchFamily="2" charset="-122"/>
              </a:rPr>
              <a:t>中对应的设计。</a:t>
            </a:r>
            <a:endParaRPr lang="en-US" altLang="zh-CN" sz="2000" dirty="0">
              <a:latin typeface="方正兰亭粗黑_GBK" panose="02000000000000000000" pitchFamily="2" charset="-122"/>
              <a:ea typeface="方正兰亭粗黑_GBK" panose="02000000000000000000" pitchFamily="2" charset="-122"/>
            </a:endParaRPr>
          </a:p>
          <a:p>
            <a:pPr marL="285750" indent="-285750">
              <a:buFont typeface="Arial" panose="020B0604020202020204" pitchFamily="34" charset="0"/>
              <a:buChar char="•"/>
            </a:pPr>
            <a:r>
              <a:rPr lang="zh-CN" altLang="en-US" sz="2000" dirty="0">
                <a:latin typeface="方正兰亭粗黑_GBK" panose="02000000000000000000" pitchFamily="2" charset="-122"/>
                <a:ea typeface="方正兰亭粗黑_GBK" panose="02000000000000000000" pitchFamily="2" charset="-122"/>
              </a:rPr>
              <a:t>利用双窗口模式实现，当应用程序在当前窗口中处理数据时，数据预取在前置窗口中进行。</a:t>
            </a:r>
            <a:endParaRPr lang="en-US" altLang="zh-CN" sz="2000" dirty="0">
              <a:latin typeface="方正兰亭粗黑_GBK" panose="02000000000000000000" pitchFamily="2" charset="-122"/>
              <a:ea typeface="方正兰亭粗黑_GBK" panose="02000000000000000000" pitchFamily="2" charset="-122"/>
            </a:endParaRPr>
          </a:p>
          <a:p>
            <a:pPr marL="285750" indent="-285750">
              <a:buFont typeface="Arial" panose="020B0604020202020204" pitchFamily="34" charset="0"/>
              <a:buChar char="•"/>
            </a:pPr>
            <a:r>
              <a:rPr lang="zh-CN" altLang="en-US" sz="2000" dirty="0">
                <a:latin typeface="方正兰亭粗黑_GBK" panose="02000000000000000000" pitchFamily="2" charset="-122"/>
                <a:ea typeface="方正兰亭粗黑_GBK" panose="02000000000000000000" pitchFamily="2" charset="-122"/>
              </a:rPr>
              <a:t>考虑到数据预取对随机读写帮助不大，我们只对顺序读写模式进行数据预取。</a:t>
            </a:r>
            <a:endParaRPr lang="en-US" altLang="zh-CN" sz="2000" dirty="0">
              <a:latin typeface="方正兰亭粗黑_GBK" panose="02000000000000000000" pitchFamily="2" charset="-122"/>
              <a:ea typeface="方正兰亭粗黑_GBK" panose="02000000000000000000" pitchFamily="2" charset="-122"/>
            </a:endParaRPr>
          </a:p>
          <a:p>
            <a:pPr marL="742950" lvl="1" indent="-285750">
              <a:buFont typeface="Arial" panose="020B0604020202020204" pitchFamily="34" charset="0"/>
              <a:buChar char="•"/>
            </a:pPr>
            <a:r>
              <a:rPr lang="zh-CN" altLang="en-US" sz="2000" dirty="0">
                <a:latin typeface="方正兰亭粗黑_GBK" panose="02000000000000000000" pitchFamily="2" charset="-122"/>
                <a:ea typeface="方正兰亭粗黑_GBK" panose="02000000000000000000" pitchFamily="2" charset="-122"/>
              </a:rPr>
              <a:t>检测顺序读写的手段：若当前页面与上一个页面的编号相差不超过</a:t>
            </a:r>
            <a:r>
              <a:rPr lang="en-US" altLang="zh-CN" sz="2000" dirty="0">
                <a:latin typeface="方正兰亭粗黑_GBK" panose="02000000000000000000" pitchFamily="2" charset="-122"/>
                <a:ea typeface="方正兰亭粗黑_GBK" panose="02000000000000000000" pitchFamily="2" charset="-122"/>
              </a:rPr>
              <a:t>1</a:t>
            </a:r>
            <a:r>
              <a:rPr lang="zh-CN" altLang="en-US" sz="2000" dirty="0">
                <a:latin typeface="方正兰亭粗黑_GBK" panose="02000000000000000000" pitchFamily="2" charset="-122"/>
                <a:ea typeface="方正兰亭粗黑_GBK" panose="02000000000000000000" pitchFamily="2" charset="-122"/>
              </a:rPr>
              <a:t>，则认为本次读写为顺序读写。</a:t>
            </a:r>
            <a:endParaRPr lang="en-US" altLang="zh-CN" sz="2000" dirty="0">
              <a:latin typeface="方正兰亭粗黑_GBK" panose="02000000000000000000" pitchFamily="2" charset="-122"/>
              <a:ea typeface="方正兰亭粗黑_GBK" panose="02000000000000000000" pitchFamily="2" charset="-122"/>
            </a:endParaRPr>
          </a:p>
          <a:p>
            <a:pPr marL="285750" indent="-285750">
              <a:buFont typeface="Arial" panose="020B0604020202020204" pitchFamily="34" charset="0"/>
              <a:buChar char="•"/>
            </a:pPr>
            <a:r>
              <a:rPr lang="zh-CN" altLang="en-US" sz="2000" dirty="0">
                <a:latin typeface="方正兰亭粗黑_GBK" panose="02000000000000000000" pitchFamily="2" charset="-122"/>
                <a:ea typeface="方正兰亭粗黑_GBK" panose="02000000000000000000" pitchFamily="2" charset="-122"/>
              </a:rPr>
              <a:t>在当前窗口中设置标志位置以确定预取触发的时机。</a:t>
            </a:r>
            <a:endParaRPr lang="en-US" altLang="zh-CN" sz="2000" dirty="0">
              <a:latin typeface="方正兰亭粗黑_GBK" panose="02000000000000000000" pitchFamily="2" charset="-122"/>
              <a:ea typeface="方正兰亭粗黑_GBK" panose="02000000000000000000" pitchFamily="2" charset="-122"/>
            </a:endParaRPr>
          </a:p>
        </p:txBody>
      </p:sp>
    </p:spTree>
    <p:extLst>
      <p:ext uri="{BB962C8B-B14F-4D97-AF65-F5344CB8AC3E}">
        <p14:creationId xmlns:p14="http://schemas.microsoft.com/office/powerpoint/2010/main" val="4070149543"/>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77368" y="362727"/>
            <a:ext cx="8459538" cy="986484"/>
            <a:chOff x="0" y="174039"/>
            <a:chExt cx="8459538" cy="986484"/>
          </a:xfrm>
        </p:grpSpPr>
        <p:sp>
          <p:nvSpPr>
            <p:cNvPr id="10" name="文本框 9"/>
            <p:cNvSpPr txBox="1"/>
            <p:nvPr/>
          </p:nvSpPr>
          <p:spPr>
            <a:xfrm>
              <a:off x="267877" y="174039"/>
              <a:ext cx="8191661" cy="646331"/>
            </a:xfrm>
            <a:prstGeom prst="rect">
              <a:avLst/>
            </a:prstGeom>
            <a:noFill/>
          </p:spPr>
          <p:txBody>
            <a:bodyPr wrap="square" rtlCol="0">
              <a:spAutoFit/>
            </a:bodyPr>
            <a:lstStyle/>
            <a:p>
              <a:r>
                <a:rPr lang="zh-CN" altLang="en-US" sz="3600" b="1" dirty="0">
                  <a:solidFill>
                    <a:srgbClr val="8B0012"/>
                  </a:solidFill>
                  <a:latin typeface="微软雅黑" panose="020B0503020204020204" pitchFamily="34" charset="-122"/>
                  <a:ea typeface="微软雅黑" panose="020B0503020204020204" pitchFamily="34" charset="-122"/>
                </a:rPr>
                <a:t>测试结果</a:t>
              </a:r>
            </a:p>
          </p:txBody>
        </p:sp>
        <p:sp>
          <p:nvSpPr>
            <p:cNvPr id="11" name="文本框 10"/>
            <p:cNvSpPr txBox="1"/>
            <p:nvPr/>
          </p:nvSpPr>
          <p:spPr>
            <a:xfrm>
              <a:off x="267877" y="760413"/>
              <a:ext cx="3550237" cy="400110"/>
            </a:xfrm>
            <a:prstGeom prst="rect">
              <a:avLst/>
            </a:prstGeom>
            <a:noFill/>
          </p:spPr>
          <p:txBody>
            <a:bodyPr wrap="square" rtlCol="0">
              <a:spAutoFit/>
            </a:bodyPr>
            <a:lstStyle/>
            <a:p>
              <a:r>
                <a:rPr lang="en-US" altLang="zh-HK" sz="2000" b="1" dirty="0">
                  <a:solidFill>
                    <a:srgbClr val="485766"/>
                  </a:solidFill>
                  <a:latin typeface="微软雅黑" panose="020B0503020204020204" pitchFamily="34" charset="-122"/>
                  <a:ea typeface="微软雅黑" panose="020B0503020204020204" pitchFamily="34" charset="-122"/>
                </a:rPr>
                <a:t>1</a:t>
              </a:r>
              <a:r>
                <a:rPr lang="zh-CN" altLang="en-US" sz="2000" b="1" dirty="0">
                  <a:solidFill>
                    <a:srgbClr val="485766"/>
                  </a:solidFill>
                  <a:latin typeface="微软雅黑" panose="020B0503020204020204" pitchFamily="34" charset="-122"/>
                  <a:ea typeface="微软雅黑" panose="020B0503020204020204" pitchFamily="34" charset="-122"/>
                </a:rPr>
                <a:t>、正确性测试</a:t>
              </a:r>
              <a:r>
                <a:rPr lang="en-US" altLang="zh-CN" sz="2000" b="1" dirty="0">
                  <a:solidFill>
                    <a:srgbClr val="485766"/>
                  </a:solidFill>
                  <a:latin typeface="微软雅黑" panose="020B0503020204020204" pitchFamily="34" charset="-122"/>
                  <a:ea typeface="微软雅黑" panose="020B0503020204020204" pitchFamily="34" charset="-122"/>
                </a:rPr>
                <a:t>——</a:t>
              </a:r>
              <a:r>
                <a:rPr lang="zh-CN" altLang="en-US" sz="2000" b="1" dirty="0">
                  <a:solidFill>
                    <a:srgbClr val="485766"/>
                  </a:solidFill>
                  <a:latin typeface="微软雅黑" panose="020B0503020204020204" pitchFamily="34" charset="-122"/>
                  <a:ea typeface="微软雅黑" panose="020B0503020204020204" pitchFamily="34" charset="-122"/>
                </a:rPr>
                <a:t>单元测试</a:t>
              </a:r>
              <a:endParaRPr lang="zh-HK" altLang="en-US" sz="2000" b="1" dirty="0">
                <a:solidFill>
                  <a:srgbClr val="485766"/>
                </a:solidFill>
                <a:latin typeface="微软雅黑" panose="020B0503020204020204" pitchFamily="34" charset="-122"/>
                <a:ea typeface="微软雅黑" panose="020B0503020204020204" pitchFamily="34" charset="-122"/>
              </a:endParaRPr>
            </a:p>
          </p:txBody>
        </p:sp>
        <p:sp>
          <p:nvSpPr>
            <p:cNvPr id="12" name="矩形 11"/>
            <p:cNvSpPr/>
            <p:nvPr/>
          </p:nvSpPr>
          <p:spPr>
            <a:xfrm>
              <a:off x="0" y="260350"/>
              <a:ext cx="201202" cy="831850"/>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sp>
        <p:nvSpPr>
          <p:cNvPr id="2" name="灯片编号占位符 1"/>
          <p:cNvSpPr>
            <a:spLocks noGrp="1"/>
          </p:cNvSpPr>
          <p:nvPr>
            <p:ph type="sldNum" sz="quarter" idx="12"/>
          </p:nvPr>
        </p:nvSpPr>
        <p:spPr/>
        <p:txBody>
          <a:bodyPr/>
          <a:lstStyle/>
          <a:p>
            <a:fld id="{8592E714-8771-4256-B120-A1444CD7D5F3}" type="slidenum">
              <a:rPr lang="zh-HK" altLang="en-US" smtClean="0"/>
              <a:t>11</a:t>
            </a:fld>
            <a:endParaRPr lang="zh-HK" altLang="en-US"/>
          </a:p>
        </p:txBody>
      </p:sp>
      <p:pic>
        <p:nvPicPr>
          <p:cNvPr id="4" name="图片 3">
            <a:extLst>
              <a:ext uri="{FF2B5EF4-FFF2-40B4-BE49-F238E27FC236}">
                <a16:creationId xmlns:a16="http://schemas.microsoft.com/office/drawing/2014/main" id="{003D9DB3-5060-4E18-B881-5DBA86D67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2650" y="1595432"/>
            <a:ext cx="7886700" cy="3962400"/>
          </a:xfrm>
          <a:prstGeom prst="rect">
            <a:avLst/>
          </a:prstGeom>
        </p:spPr>
      </p:pic>
    </p:spTree>
    <p:extLst>
      <p:ext uri="{BB962C8B-B14F-4D97-AF65-F5344CB8AC3E}">
        <p14:creationId xmlns:p14="http://schemas.microsoft.com/office/powerpoint/2010/main" val="1649997242"/>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77368" y="362727"/>
            <a:ext cx="8459538" cy="986484"/>
            <a:chOff x="0" y="174039"/>
            <a:chExt cx="8459538" cy="986484"/>
          </a:xfrm>
        </p:grpSpPr>
        <p:sp>
          <p:nvSpPr>
            <p:cNvPr id="10" name="文本框 9"/>
            <p:cNvSpPr txBox="1"/>
            <p:nvPr/>
          </p:nvSpPr>
          <p:spPr>
            <a:xfrm>
              <a:off x="267877" y="174039"/>
              <a:ext cx="8191661" cy="646331"/>
            </a:xfrm>
            <a:prstGeom prst="rect">
              <a:avLst/>
            </a:prstGeom>
            <a:noFill/>
          </p:spPr>
          <p:txBody>
            <a:bodyPr wrap="square" rtlCol="0">
              <a:spAutoFit/>
            </a:bodyPr>
            <a:lstStyle/>
            <a:p>
              <a:r>
                <a:rPr lang="zh-CN" altLang="en-US" sz="3600" b="1" dirty="0">
                  <a:solidFill>
                    <a:srgbClr val="8B0012"/>
                  </a:solidFill>
                  <a:latin typeface="微软雅黑" panose="020B0503020204020204" pitchFamily="34" charset="-122"/>
                  <a:ea typeface="微软雅黑" panose="020B0503020204020204" pitchFamily="34" charset="-122"/>
                </a:rPr>
                <a:t>测试结果</a:t>
              </a:r>
            </a:p>
          </p:txBody>
        </p:sp>
        <p:sp>
          <p:nvSpPr>
            <p:cNvPr id="11" name="文本框 10"/>
            <p:cNvSpPr txBox="1"/>
            <p:nvPr/>
          </p:nvSpPr>
          <p:spPr>
            <a:xfrm>
              <a:off x="267877" y="760413"/>
              <a:ext cx="3550237" cy="400110"/>
            </a:xfrm>
            <a:prstGeom prst="rect">
              <a:avLst/>
            </a:prstGeom>
            <a:noFill/>
          </p:spPr>
          <p:txBody>
            <a:bodyPr wrap="square" rtlCol="0">
              <a:spAutoFit/>
            </a:bodyPr>
            <a:lstStyle/>
            <a:p>
              <a:r>
                <a:rPr lang="en-US" altLang="zh-HK" sz="2000" b="1" dirty="0">
                  <a:solidFill>
                    <a:srgbClr val="485766"/>
                  </a:solidFill>
                  <a:latin typeface="微软雅黑" panose="020B0503020204020204" pitchFamily="34" charset="-122"/>
                  <a:ea typeface="微软雅黑" panose="020B0503020204020204" pitchFamily="34" charset="-122"/>
                </a:rPr>
                <a:t>1</a:t>
              </a:r>
              <a:r>
                <a:rPr lang="zh-CN" altLang="en-US" sz="2000" b="1" dirty="0">
                  <a:solidFill>
                    <a:srgbClr val="485766"/>
                  </a:solidFill>
                  <a:latin typeface="微软雅黑" panose="020B0503020204020204" pitchFamily="34" charset="-122"/>
                  <a:ea typeface="微软雅黑" panose="020B0503020204020204" pitchFamily="34" charset="-122"/>
                </a:rPr>
                <a:t>、正确性测试</a:t>
              </a:r>
              <a:r>
                <a:rPr lang="en-US" altLang="zh-CN" sz="2000" b="1" dirty="0">
                  <a:solidFill>
                    <a:srgbClr val="485766"/>
                  </a:solidFill>
                  <a:latin typeface="微软雅黑" panose="020B0503020204020204" pitchFamily="34" charset="-122"/>
                  <a:ea typeface="微软雅黑" panose="020B0503020204020204" pitchFamily="34" charset="-122"/>
                </a:rPr>
                <a:t>——</a:t>
              </a:r>
              <a:r>
                <a:rPr lang="zh-CN" altLang="en-US" sz="2000" b="1" dirty="0">
                  <a:solidFill>
                    <a:srgbClr val="485766"/>
                  </a:solidFill>
                  <a:latin typeface="微软雅黑" panose="020B0503020204020204" pitchFamily="34" charset="-122"/>
                  <a:ea typeface="微软雅黑" panose="020B0503020204020204" pitchFamily="34" charset="-122"/>
                </a:rPr>
                <a:t>集成测试</a:t>
              </a:r>
              <a:endParaRPr lang="zh-HK" altLang="en-US" sz="2000" b="1" dirty="0">
                <a:solidFill>
                  <a:srgbClr val="485766"/>
                </a:solidFill>
                <a:latin typeface="微软雅黑" panose="020B0503020204020204" pitchFamily="34" charset="-122"/>
                <a:ea typeface="微软雅黑" panose="020B0503020204020204" pitchFamily="34" charset="-122"/>
              </a:endParaRPr>
            </a:p>
          </p:txBody>
        </p:sp>
        <p:sp>
          <p:nvSpPr>
            <p:cNvPr id="12" name="矩形 11"/>
            <p:cNvSpPr/>
            <p:nvPr/>
          </p:nvSpPr>
          <p:spPr>
            <a:xfrm>
              <a:off x="0" y="260350"/>
              <a:ext cx="201202" cy="831850"/>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sp>
        <p:nvSpPr>
          <p:cNvPr id="2" name="灯片编号占位符 1"/>
          <p:cNvSpPr>
            <a:spLocks noGrp="1"/>
          </p:cNvSpPr>
          <p:nvPr>
            <p:ph type="sldNum" sz="quarter" idx="12"/>
          </p:nvPr>
        </p:nvSpPr>
        <p:spPr/>
        <p:txBody>
          <a:bodyPr/>
          <a:lstStyle/>
          <a:p>
            <a:fld id="{8592E714-8771-4256-B120-A1444CD7D5F3}" type="slidenum">
              <a:rPr lang="zh-HK" altLang="en-US" smtClean="0"/>
              <a:t>12</a:t>
            </a:fld>
            <a:endParaRPr lang="zh-HK" altLang="en-US"/>
          </a:p>
        </p:txBody>
      </p:sp>
      <p:pic>
        <p:nvPicPr>
          <p:cNvPr id="5" name="图片 4">
            <a:extLst>
              <a:ext uri="{FF2B5EF4-FFF2-40B4-BE49-F238E27FC236}">
                <a16:creationId xmlns:a16="http://schemas.microsoft.com/office/drawing/2014/main" id="{4E7FD8BE-BA42-4FDC-9AD9-BF567A60CE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1595432"/>
            <a:ext cx="7162800" cy="4292600"/>
          </a:xfrm>
          <a:prstGeom prst="rect">
            <a:avLst/>
          </a:prstGeom>
        </p:spPr>
      </p:pic>
    </p:spTree>
    <p:extLst>
      <p:ext uri="{BB962C8B-B14F-4D97-AF65-F5344CB8AC3E}">
        <p14:creationId xmlns:p14="http://schemas.microsoft.com/office/powerpoint/2010/main" val="1306775379"/>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77368" y="362727"/>
            <a:ext cx="8459538" cy="986484"/>
            <a:chOff x="0" y="174039"/>
            <a:chExt cx="8459538" cy="986484"/>
          </a:xfrm>
        </p:grpSpPr>
        <p:sp>
          <p:nvSpPr>
            <p:cNvPr id="10" name="文本框 9"/>
            <p:cNvSpPr txBox="1"/>
            <p:nvPr/>
          </p:nvSpPr>
          <p:spPr>
            <a:xfrm>
              <a:off x="267877" y="174039"/>
              <a:ext cx="8191661" cy="646331"/>
            </a:xfrm>
            <a:prstGeom prst="rect">
              <a:avLst/>
            </a:prstGeom>
            <a:noFill/>
          </p:spPr>
          <p:txBody>
            <a:bodyPr wrap="square" rtlCol="0">
              <a:spAutoFit/>
            </a:bodyPr>
            <a:lstStyle/>
            <a:p>
              <a:r>
                <a:rPr lang="zh-CN" altLang="en-US" sz="3600" b="1" dirty="0">
                  <a:solidFill>
                    <a:srgbClr val="8B0012"/>
                  </a:solidFill>
                  <a:latin typeface="微软雅黑" panose="020B0503020204020204" pitchFamily="34" charset="-122"/>
                  <a:ea typeface="微软雅黑" panose="020B0503020204020204" pitchFamily="34" charset="-122"/>
                </a:rPr>
                <a:t>测试结果</a:t>
              </a:r>
            </a:p>
          </p:txBody>
        </p:sp>
        <p:sp>
          <p:nvSpPr>
            <p:cNvPr id="11" name="文本框 10"/>
            <p:cNvSpPr txBox="1"/>
            <p:nvPr/>
          </p:nvSpPr>
          <p:spPr>
            <a:xfrm>
              <a:off x="267877" y="760413"/>
              <a:ext cx="3550237" cy="400110"/>
            </a:xfrm>
            <a:prstGeom prst="rect">
              <a:avLst/>
            </a:prstGeom>
            <a:noFill/>
          </p:spPr>
          <p:txBody>
            <a:bodyPr wrap="square" rtlCol="0">
              <a:spAutoFit/>
            </a:bodyPr>
            <a:lstStyle/>
            <a:p>
              <a:r>
                <a:rPr lang="en-US" altLang="zh-CN" sz="2000" b="1" dirty="0">
                  <a:solidFill>
                    <a:srgbClr val="485766"/>
                  </a:solidFill>
                  <a:latin typeface="微软雅黑" panose="020B0503020204020204" pitchFamily="34" charset="-122"/>
                  <a:ea typeface="微软雅黑" panose="020B0503020204020204" pitchFamily="34" charset="-122"/>
                </a:rPr>
                <a:t>2</a:t>
              </a:r>
              <a:r>
                <a:rPr lang="zh-CN" altLang="en-US" sz="2000" b="1" dirty="0">
                  <a:solidFill>
                    <a:srgbClr val="485766"/>
                  </a:solidFill>
                  <a:latin typeface="微软雅黑" panose="020B0503020204020204" pitchFamily="34" charset="-122"/>
                  <a:ea typeface="微软雅黑" panose="020B0503020204020204" pitchFamily="34" charset="-122"/>
                </a:rPr>
                <a:t>、性能测试（测试工具</a:t>
              </a:r>
              <a:r>
                <a:rPr lang="en-US" altLang="zh-CN" sz="2000" b="1" dirty="0">
                  <a:solidFill>
                    <a:srgbClr val="485766"/>
                  </a:solidFill>
                  <a:latin typeface="微软雅黑" panose="020B0503020204020204" pitchFamily="34" charset="-122"/>
                  <a:ea typeface="微软雅黑" panose="020B0503020204020204" pitchFamily="34" charset="-122"/>
                </a:rPr>
                <a:t>FIO</a:t>
              </a:r>
              <a:r>
                <a:rPr lang="zh-CN" altLang="en-US" sz="2000" b="1" dirty="0">
                  <a:solidFill>
                    <a:srgbClr val="485766"/>
                  </a:solidFill>
                  <a:latin typeface="微软雅黑" panose="020B0503020204020204" pitchFamily="34" charset="-122"/>
                  <a:ea typeface="微软雅黑" panose="020B0503020204020204" pitchFamily="34" charset="-122"/>
                </a:rPr>
                <a:t>）</a:t>
              </a:r>
              <a:endParaRPr lang="zh-HK" altLang="en-US" sz="2000" b="1" dirty="0">
                <a:solidFill>
                  <a:srgbClr val="485766"/>
                </a:solidFill>
                <a:latin typeface="微软雅黑" panose="020B0503020204020204" pitchFamily="34" charset="-122"/>
                <a:ea typeface="微软雅黑" panose="020B0503020204020204" pitchFamily="34" charset="-122"/>
              </a:endParaRPr>
            </a:p>
          </p:txBody>
        </p:sp>
        <p:sp>
          <p:nvSpPr>
            <p:cNvPr id="12" name="矩形 11"/>
            <p:cNvSpPr/>
            <p:nvPr/>
          </p:nvSpPr>
          <p:spPr>
            <a:xfrm>
              <a:off x="0" y="260350"/>
              <a:ext cx="201202" cy="831850"/>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sp>
        <p:nvSpPr>
          <p:cNvPr id="2" name="灯片编号占位符 1"/>
          <p:cNvSpPr>
            <a:spLocks noGrp="1"/>
          </p:cNvSpPr>
          <p:nvPr>
            <p:ph type="sldNum" sz="quarter" idx="12"/>
          </p:nvPr>
        </p:nvSpPr>
        <p:spPr/>
        <p:txBody>
          <a:bodyPr/>
          <a:lstStyle/>
          <a:p>
            <a:fld id="{8592E714-8771-4256-B120-A1444CD7D5F3}" type="slidenum">
              <a:rPr lang="zh-HK" altLang="en-US" smtClean="0"/>
              <a:t>13</a:t>
            </a:fld>
            <a:endParaRPr lang="zh-HK" altLang="en-US"/>
          </a:p>
        </p:txBody>
      </p:sp>
      <p:pic>
        <p:nvPicPr>
          <p:cNvPr id="4" name="图片 3">
            <a:extLst>
              <a:ext uri="{FF2B5EF4-FFF2-40B4-BE49-F238E27FC236}">
                <a16:creationId xmlns:a16="http://schemas.microsoft.com/office/drawing/2014/main" id="{63A5FD40-62AF-4E6A-9061-79C9AFA479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948" y="1595432"/>
            <a:ext cx="10240104" cy="3667136"/>
          </a:xfrm>
          <a:prstGeom prst="rect">
            <a:avLst/>
          </a:prstGeom>
        </p:spPr>
      </p:pic>
    </p:spTree>
    <p:extLst>
      <p:ext uri="{BB962C8B-B14F-4D97-AF65-F5344CB8AC3E}">
        <p14:creationId xmlns:p14="http://schemas.microsoft.com/office/powerpoint/2010/main" val="3886603442"/>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77368" y="362727"/>
            <a:ext cx="8459538" cy="986484"/>
            <a:chOff x="0" y="174039"/>
            <a:chExt cx="8459538" cy="986484"/>
          </a:xfrm>
        </p:grpSpPr>
        <p:sp>
          <p:nvSpPr>
            <p:cNvPr id="10" name="文本框 9"/>
            <p:cNvSpPr txBox="1"/>
            <p:nvPr/>
          </p:nvSpPr>
          <p:spPr>
            <a:xfrm>
              <a:off x="267877" y="174039"/>
              <a:ext cx="8191661" cy="646331"/>
            </a:xfrm>
            <a:prstGeom prst="rect">
              <a:avLst/>
            </a:prstGeom>
            <a:noFill/>
          </p:spPr>
          <p:txBody>
            <a:bodyPr wrap="square" rtlCol="0">
              <a:spAutoFit/>
            </a:bodyPr>
            <a:lstStyle/>
            <a:p>
              <a:r>
                <a:rPr lang="zh-CN" altLang="en-US" sz="3600" b="1" dirty="0">
                  <a:solidFill>
                    <a:srgbClr val="8B0012"/>
                  </a:solidFill>
                  <a:latin typeface="微软雅黑" panose="020B0503020204020204" pitchFamily="34" charset="-122"/>
                  <a:ea typeface="微软雅黑" panose="020B0503020204020204" pitchFamily="34" charset="-122"/>
                </a:rPr>
                <a:t>测试结果</a:t>
              </a:r>
            </a:p>
          </p:txBody>
        </p:sp>
        <p:sp>
          <p:nvSpPr>
            <p:cNvPr id="11" name="文本框 10"/>
            <p:cNvSpPr txBox="1"/>
            <p:nvPr/>
          </p:nvSpPr>
          <p:spPr>
            <a:xfrm>
              <a:off x="267877" y="760413"/>
              <a:ext cx="3550237" cy="400110"/>
            </a:xfrm>
            <a:prstGeom prst="rect">
              <a:avLst/>
            </a:prstGeom>
            <a:noFill/>
          </p:spPr>
          <p:txBody>
            <a:bodyPr wrap="square" rtlCol="0">
              <a:spAutoFit/>
            </a:bodyPr>
            <a:lstStyle/>
            <a:p>
              <a:r>
                <a:rPr lang="en-US" altLang="zh-CN" sz="2000" b="1" dirty="0">
                  <a:solidFill>
                    <a:srgbClr val="485766"/>
                  </a:solidFill>
                  <a:latin typeface="微软雅黑" panose="020B0503020204020204" pitchFamily="34" charset="-122"/>
                  <a:ea typeface="微软雅黑" panose="020B0503020204020204" pitchFamily="34" charset="-122"/>
                </a:rPr>
                <a:t>2</a:t>
              </a:r>
              <a:r>
                <a:rPr lang="zh-CN" altLang="en-US" sz="2000" b="1" dirty="0">
                  <a:solidFill>
                    <a:srgbClr val="485766"/>
                  </a:solidFill>
                  <a:latin typeface="微软雅黑" panose="020B0503020204020204" pitchFamily="34" charset="-122"/>
                  <a:ea typeface="微软雅黑" panose="020B0503020204020204" pitchFamily="34" charset="-122"/>
                </a:rPr>
                <a:t>、性能测试（测试工具</a:t>
              </a:r>
              <a:r>
                <a:rPr lang="en-US" altLang="zh-CN" sz="2000" b="1" dirty="0">
                  <a:solidFill>
                    <a:srgbClr val="485766"/>
                  </a:solidFill>
                  <a:latin typeface="微软雅黑" panose="020B0503020204020204" pitchFamily="34" charset="-122"/>
                  <a:ea typeface="微软雅黑" panose="020B0503020204020204" pitchFamily="34" charset="-122"/>
                </a:rPr>
                <a:t>FIO</a:t>
              </a:r>
              <a:r>
                <a:rPr lang="zh-CN" altLang="en-US" sz="2000" b="1" dirty="0">
                  <a:solidFill>
                    <a:srgbClr val="485766"/>
                  </a:solidFill>
                  <a:latin typeface="微软雅黑" panose="020B0503020204020204" pitchFamily="34" charset="-122"/>
                  <a:ea typeface="微软雅黑" panose="020B0503020204020204" pitchFamily="34" charset="-122"/>
                </a:rPr>
                <a:t>）</a:t>
              </a:r>
              <a:endParaRPr lang="zh-HK" altLang="en-US" sz="2000" b="1" dirty="0">
                <a:solidFill>
                  <a:srgbClr val="485766"/>
                </a:solidFill>
                <a:latin typeface="微软雅黑" panose="020B0503020204020204" pitchFamily="34" charset="-122"/>
                <a:ea typeface="微软雅黑" panose="020B0503020204020204" pitchFamily="34" charset="-122"/>
              </a:endParaRPr>
            </a:p>
          </p:txBody>
        </p:sp>
        <p:sp>
          <p:nvSpPr>
            <p:cNvPr id="12" name="矩形 11"/>
            <p:cNvSpPr/>
            <p:nvPr/>
          </p:nvSpPr>
          <p:spPr>
            <a:xfrm>
              <a:off x="0" y="260350"/>
              <a:ext cx="201202" cy="831850"/>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sp>
        <p:nvSpPr>
          <p:cNvPr id="2" name="灯片编号占位符 1"/>
          <p:cNvSpPr>
            <a:spLocks noGrp="1"/>
          </p:cNvSpPr>
          <p:nvPr>
            <p:ph type="sldNum" sz="quarter" idx="12"/>
          </p:nvPr>
        </p:nvSpPr>
        <p:spPr/>
        <p:txBody>
          <a:bodyPr/>
          <a:lstStyle/>
          <a:p>
            <a:fld id="{8592E714-8771-4256-B120-A1444CD7D5F3}" type="slidenum">
              <a:rPr lang="zh-HK" altLang="en-US" smtClean="0"/>
              <a:t>14</a:t>
            </a:fld>
            <a:endParaRPr lang="zh-HK" altLang="en-US"/>
          </a:p>
        </p:txBody>
      </p:sp>
      <p:pic>
        <p:nvPicPr>
          <p:cNvPr id="5" name="图片 4">
            <a:extLst>
              <a:ext uri="{FF2B5EF4-FFF2-40B4-BE49-F238E27FC236}">
                <a16:creationId xmlns:a16="http://schemas.microsoft.com/office/drawing/2014/main" id="{86CD69E9-FDB5-4385-A369-BD3A8A0676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294" y="1280888"/>
            <a:ext cx="8785412" cy="5550148"/>
          </a:xfrm>
          <a:prstGeom prst="rect">
            <a:avLst/>
          </a:prstGeom>
        </p:spPr>
      </p:pic>
    </p:spTree>
    <p:extLst>
      <p:ext uri="{BB962C8B-B14F-4D97-AF65-F5344CB8AC3E}">
        <p14:creationId xmlns:p14="http://schemas.microsoft.com/office/powerpoint/2010/main" val="1617474232"/>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023361" y="-9462"/>
            <a:ext cx="8168640" cy="6867462"/>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 name="矩形 8"/>
          <p:cNvSpPr/>
          <p:nvPr/>
        </p:nvSpPr>
        <p:spPr>
          <a:xfrm>
            <a:off x="1" y="-9462"/>
            <a:ext cx="4023360" cy="6867462"/>
          </a:xfrm>
          <a:prstGeom prst="rect">
            <a:avLst/>
          </a:prstGeom>
          <a:solidFill>
            <a:srgbClr val="4857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4" name="组合 3"/>
          <p:cNvGrpSpPr/>
          <p:nvPr/>
        </p:nvGrpSpPr>
        <p:grpSpPr>
          <a:xfrm>
            <a:off x="2668445" y="2057400"/>
            <a:ext cx="2743200" cy="2743200"/>
            <a:chOff x="4724400" y="2057400"/>
            <a:chExt cx="2743200" cy="2743200"/>
          </a:xfrm>
        </p:grpSpPr>
        <p:sp>
          <p:nvSpPr>
            <p:cNvPr id="3" name="椭圆 2"/>
            <p:cNvSpPr/>
            <p:nvPr/>
          </p:nvSpPr>
          <p:spPr>
            <a:xfrm>
              <a:off x="4724400" y="2057400"/>
              <a:ext cx="2743200" cy="274320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 name="椭圆 1"/>
            <p:cNvSpPr/>
            <p:nvPr/>
          </p:nvSpPr>
          <p:spPr>
            <a:xfrm>
              <a:off x="4876800" y="2209800"/>
              <a:ext cx="2438400" cy="24384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a:solidFill>
                    <a:srgbClr val="485766"/>
                  </a:solidFill>
                  <a:latin typeface="微软雅黑" panose="020B0503020204020204" pitchFamily="34" charset="-122"/>
                  <a:ea typeface="微软雅黑" panose="020B0503020204020204" pitchFamily="34" charset="-122"/>
                </a:rPr>
                <a:t>总结</a:t>
              </a:r>
              <a:endParaRPr lang="en-US" altLang="zh-CN" sz="4000" b="1" dirty="0">
                <a:solidFill>
                  <a:srgbClr val="485766"/>
                </a:solidFill>
                <a:latin typeface="微软雅黑" panose="020B0503020204020204" pitchFamily="34" charset="-122"/>
                <a:ea typeface="微软雅黑" panose="020B0503020204020204" pitchFamily="34" charset="-122"/>
              </a:endParaRPr>
            </a:p>
            <a:p>
              <a:pPr algn="ctr"/>
              <a:r>
                <a:rPr lang="zh-CN" altLang="en-US" sz="4000" b="1" dirty="0">
                  <a:solidFill>
                    <a:srgbClr val="485766"/>
                  </a:solidFill>
                  <a:latin typeface="微软雅黑" panose="020B0503020204020204" pitchFamily="34" charset="-122"/>
                  <a:ea typeface="微软雅黑" panose="020B0503020204020204" pitchFamily="34" charset="-122"/>
                </a:rPr>
                <a:t>与</a:t>
              </a:r>
              <a:endParaRPr lang="en-US" altLang="zh-CN" sz="4000" b="1" dirty="0">
                <a:solidFill>
                  <a:srgbClr val="485766"/>
                </a:solidFill>
                <a:latin typeface="微软雅黑" panose="020B0503020204020204" pitchFamily="34" charset="-122"/>
                <a:ea typeface="微软雅黑" panose="020B0503020204020204" pitchFamily="34" charset="-122"/>
              </a:endParaRPr>
            </a:p>
            <a:p>
              <a:pPr algn="ctr"/>
              <a:r>
                <a:rPr lang="zh-CN" altLang="en-US" sz="4000" b="1" dirty="0">
                  <a:solidFill>
                    <a:srgbClr val="485766"/>
                  </a:solidFill>
                  <a:latin typeface="微软雅黑" panose="020B0503020204020204" pitchFamily="34" charset="-122"/>
                  <a:ea typeface="微软雅黑" panose="020B0503020204020204" pitchFamily="34" charset="-122"/>
                </a:rPr>
                <a:t>展望</a:t>
              </a:r>
              <a:endParaRPr lang="zh-HK" altLang="en-US" sz="4000" b="1" dirty="0">
                <a:solidFill>
                  <a:srgbClr val="485766"/>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504652" y="2690525"/>
            <a:ext cx="1659143" cy="1352111"/>
            <a:chOff x="3852392" y="2201423"/>
            <a:chExt cx="1439217" cy="1039270"/>
          </a:xfrm>
          <a:solidFill>
            <a:schemeClr val="bg1"/>
          </a:solidFill>
        </p:grpSpPr>
        <p:sp>
          <p:nvSpPr>
            <p:cNvPr id="19" name="Freeform 13"/>
            <p:cNvSpPr>
              <a:spLocks noEditPoints="1"/>
            </p:cNvSpPr>
            <p:nvPr/>
          </p:nvSpPr>
          <p:spPr bwMode="auto">
            <a:xfrm>
              <a:off x="3852392" y="2201423"/>
              <a:ext cx="986291" cy="1039270"/>
            </a:xfrm>
            <a:custGeom>
              <a:avLst/>
              <a:gdLst>
                <a:gd name="T0" fmla="*/ 1052 w 1052"/>
                <a:gd name="T1" fmla="*/ 1241 h 1242"/>
                <a:gd name="T2" fmla="*/ 603 w 1052"/>
                <a:gd name="T3" fmla="*/ 1241 h 1242"/>
                <a:gd name="T4" fmla="*/ 603 w 1052"/>
                <a:gd name="T5" fmla="*/ 88 h 1242"/>
                <a:gd name="T6" fmla="*/ 600 w 1052"/>
                <a:gd name="T7" fmla="*/ 88 h 1242"/>
                <a:gd name="T8" fmla="*/ 447 w 1052"/>
                <a:gd name="T9" fmla="*/ 1242 h 1242"/>
                <a:gd name="T10" fmla="*/ 0 w 1052"/>
                <a:gd name="T11" fmla="*/ 1183 h 1242"/>
                <a:gd name="T12" fmla="*/ 157 w 1052"/>
                <a:gd name="T13" fmla="*/ 0 h 1242"/>
                <a:gd name="T14" fmla="*/ 599 w 1052"/>
                <a:gd name="T15" fmla="*/ 59 h 1242"/>
                <a:gd name="T16" fmla="*/ 598 w 1052"/>
                <a:gd name="T17" fmla="*/ 56 h 1242"/>
                <a:gd name="T18" fmla="*/ 615 w 1052"/>
                <a:gd name="T19" fmla="*/ 49 h 1242"/>
                <a:gd name="T20" fmla="*/ 1041 w 1052"/>
                <a:gd name="T21" fmla="*/ 49 h 1242"/>
                <a:gd name="T22" fmla="*/ 1052 w 1052"/>
                <a:gd name="T23" fmla="*/ 49 h 1242"/>
                <a:gd name="T24" fmla="*/ 1052 w 1052"/>
                <a:gd name="T25" fmla="*/ 1241 h 1242"/>
                <a:gd name="T26" fmla="*/ 737 w 1052"/>
                <a:gd name="T27" fmla="*/ 881 h 1242"/>
                <a:gd name="T28" fmla="*/ 828 w 1052"/>
                <a:gd name="T29" fmla="*/ 972 h 1242"/>
                <a:gd name="T30" fmla="*/ 918 w 1052"/>
                <a:gd name="T31" fmla="*/ 880 h 1242"/>
                <a:gd name="T32" fmla="*/ 827 w 1052"/>
                <a:gd name="T33" fmla="*/ 790 h 1242"/>
                <a:gd name="T34" fmla="*/ 737 w 1052"/>
                <a:gd name="T35" fmla="*/ 881 h 1242"/>
                <a:gd name="T36" fmla="*/ 271 w 1052"/>
                <a:gd name="T37" fmla="*/ 945 h 1242"/>
                <a:gd name="T38" fmla="*/ 362 w 1052"/>
                <a:gd name="T39" fmla="*/ 854 h 1242"/>
                <a:gd name="T40" fmla="*/ 272 w 1052"/>
                <a:gd name="T41" fmla="*/ 763 h 1242"/>
                <a:gd name="T42" fmla="*/ 180 w 1052"/>
                <a:gd name="T43" fmla="*/ 854 h 1242"/>
                <a:gd name="T44" fmla="*/ 271 w 1052"/>
                <a:gd name="T45" fmla="*/ 945 h 1242"/>
                <a:gd name="T46" fmla="*/ 907 w 1052"/>
                <a:gd name="T47" fmla="*/ 371 h 1242"/>
                <a:gd name="T48" fmla="*/ 754 w 1052"/>
                <a:gd name="T49" fmla="*/ 371 h 1242"/>
                <a:gd name="T50" fmla="*/ 748 w 1052"/>
                <a:gd name="T51" fmla="*/ 377 h 1242"/>
                <a:gd name="T52" fmla="*/ 748 w 1052"/>
                <a:gd name="T53" fmla="*/ 436 h 1242"/>
                <a:gd name="T54" fmla="*/ 907 w 1052"/>
                <a:gd name="T55" fmla="*/ 436 h 1242"/>
                <a:gd name="T56" fmla="*/ 907 w 1052"/>
                <a:gd name="T57" fmla="*/ 371 h 1242"/>
                <a:gd name="T58" fmla="*/ 268 w 1052"/>
                <a:gd name="T59" fmla="*/ 272 h 1242"/>
                <a:gd name="T60" fmla="*/ 426 w 1052"/>
                <a:gd name="T61" fmla="*/ 293 h 1242"/>
                <a:gd name="T62" fmla="*/ 435 w 1052"/>
                <a:gd name="T63" fmla="*/ 228 h 1242"/>
                <a:gd name="T64" fmla="*/ 277 w 1052"/>
                <a:gd name="T65" fmla="*/ 207 h 1242"/>
                <a:gd name="T66" fmla="*/ 268 w 1052"/>
                <a:gd name="T67" fmla="*/ 272 h 1242"/>
                <a:gd name="T68" fmla="*/ 242 w 1052"/>
                <a:gd name="T69" fmla="*/ 469 h 1242"/>
                <a:gd name="T70" fmla="*/ 233 w 1052"/>
                <a:gd name="T71" fmla="*/ 534 h 1242"/>
                <a:gd name="T72" fmla="*/ 391 w 1052"/>
                <a:gd name="T73" fmla="*/ 555 h 1242"/>
                <a:gd name="T74" fmla="*/ 400 w 1052"/>
                <a:gd name="T75" fmla="*/ 490 h 1242"/>
                <a:gd name="T76" fmla="*/ 242 w 1052"/>
                <a:gd name="T77" fmla="*/ 469 h 1242"/>
                <a:gd name="T78" fmla="*/ 251 w 1052"/>
                <a:gd name="T79" fmla="*/ 404 h 1242"/>
                <a:gd name="T80" fmla="*/ 408 w 1052"/>
                <a:gd name="T81" fmla="*/ 424 h 1242"/>
                <a:gd name="T82" fmla="*/ 417 w 1052"/>
                <a:gd name="T83" fmla="*/ 359 h 1242"/>
                <a:gd name="T84" fmla="*/ 259 w 1052"/>
                <a:gd name="T85" fmla="*/ 338 h 1242"/>
                <a:gd name="T86" fmla="*/ 251 w 1052"/>
                <a:gd name="T87" fmla="*/ 404 h 1242"/>
                <a:gd name="T88" fmla="*/ 749 w 1052"/>
                <a:gd name="T89" fmla="*/ 239 h 1242"/>
                <a:gd name="T90" fmla="*/ 749 w 1052"/>
                <a:gd name="T91" fmla="*/ 303 h 1242"/>
                <a:gd name="T92" fmla="*/ 907 w 1052"/>
                <a:gd name="T93" fmla="*/ 303 h 1242"/>
                <a:gd name="T94" fmla="*/ 907 w 1052"/>
                <a:gd name="T95" fmla="*/ 239 h 1242"/>
                <a:gd name="T96" fmla="*/ 749 w 1052"/>
                <a:gd name="T97" fmla="*/ 239 h 1242"/>
                <a:gd name="T98" fmla="*/ 907 w 1052"/>
                <a:gd name="T99" fmla="*/ 567 h 1242"/>
                <a:gd name="T100" fmla="*/ 907 w 1052"/>
                <a:gd name="T101" fmla="*/ 504 h 1242"/>
                <a:gd name="T102" fmla="*/ 749 w 1052"/>
                <a:gd name="T103" fmla="*/ 504 h 1242"/>
                <a:gd name="T104" fmla="*/ 749 w 1052"/>
                <a:gd name="T105" fmla="*/ 567 h 1242"/>
                <a:gd name="T106" fmla="*/ 907 w 1052"/>
                <a:gd name="T107" fmla="*/ 567 h 1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52" h="1242">
                  <a:moveTo>
                    <a:pt x="1052" y="1241"/>
                  </a:moveTo>
                  <a:cubicBezTo>
                    <a:pt x="902" y="1241"/>
                    <a:pt x="753" y="1241"/>
                    <a:pt x="603" y="1241"/>
                  </a:cubicBezTo>
                  <a:cubicBezTo>
                    <a:pt x="603" y="857"/>
                    <a:pt x="603" y="472"/>
                    <a:pt x="603" y="88"/>
                  </a:cubicBezTo>
                  <a:cubicBezTo>
                    <a:pt x="602" y="88"/>
                    <a:pt x="601" y="88"/>
                    <a:pt x="600" y="88"/>
                  </a:cubicBezTo>
                  <a:cubicBezTo>
                    <a:pt x="549" y="472"/>
                    <a:pt x="498" y="857"/>
                    <a:pt x="447" y="1242"/>
                  </a:cubicBezTo>
                  <a:cubicBezTo>
                    <a:pt x="297" y="1222"/>
                    <a:pt x="150" y="1202"/>
                    <a:pt x="0" y="1183"/>
                  </a:cubicBezTo>
                  <a:cubicBezTo>
                    <a:pt x="52" y="788"/>
                    <a:pt x="105" y="395"/>
                    <a:pt x="157" y="0"/>
                  </a:cubicBezTo>
                  <a:cubicBezTo>
                    <a:pt x="305" y="20"/>
                    <a:pt x="452" y="39"/>
                    <a:pt x="599" y="59"/>
                  </a:cubicBezTo>
                  <a:cubicBezTo>
                    <a:pt x="598" y="58"/>
                    <a:pt x="598" y="57"/>
                    <a:pt x="598" y="56"/>
                  </a:cubicBezTo>
                  <a:cubicBezTo>
                    <a:pt x="604" y="53"/>
                    <a:pt x="610" y="49"/>
                    <a:pt x="615" y="49"/>
                  </a:cubicBezTo>
                  <a:cubicBezTo>
                    <a:pt x="757" y="48"/>
                    <a:pt x="899" y="49"/>
                    <a:pt x="1041" y="49"/>
                  </a:cubicBezTo>
                  <a:cubicBezTo>
                    <a:pt x="1045" y="49"/>
                    <a:pt x="1048" y="49"/>
                    <a:pt x="1052" y="49"/>
                  </a:cubicBezTo>
                  <a:cubicBezTo>
                    <a:pt x="1052" y="447"/>
                    <a:pt x="1052" y="843"/>
                    <a:pt x="1052" y="1241"/>
                  </a:cubicBezTo>
                  <a:close/>
                  <a:moveTo>
                    <a:pt x="737" y="881"/>
                  </a:moveTo>
                  <a:cubicBezTo>
                    <a:pt x="737" y="931"/>
                    <a:pt x="778" y="971"/>
                    <a:pt x="828" y="972"/>
                  </a:cubicBezTo>
                  <a:cubicBezTo>
                    <a:pt x="878" y="972"/>
                    <a:pt x="918" y="931"/>
                    <a:pt x="918" y="880"/>
                  </a:cubicBezTo>
                  <a:cubicBezTo>
                    <a:pt x="918" y="830"/>
                    <a:pt x="877" y="789"/>
                    <a:pt x="827" y="790"/>
                  </a:cubicBezTo>
                  <a:cubicBezTo>
                    <a:pt x="777" y="790"/>
                    <a:pt x="737" y="830"/>
                    <a:pt x="737" y="881"/>
                  </a:cubicBezTo>
                  <a:close/>
                  <a:moveTo>
                    <a:pt x="271" y="945"/>
                  </a:moveTo>
                  <a:cubicBezTo>
                    <a:pt x="320" y="945"/>
                    <a:pt x="362" y="904"/>
                    <a:pt x="362" y="854"/>
                  </a:cubicBezTo>
                  <a:cubicBezTo>
                    <a:pt x="362" y="805"/>
                    <a:pt x="321" y="763"/>
                    <a:pt x="272" y="763"/>
                  </a:cubicBezTo>
                  <a:cubicBezTo>
                    <a:pt x="222" y="762"/>
                    <a:pt x="180" y="804"/>
                    <a:pt x="180" y="854"/>
                  </a:cubicBezTo>
                  <a:cubicBezTo>
                    <a:pt x="180" y="904"/>
                    <a:pt x="222" y="945"/>
                    <a:pt x="271" y="945"/>
                  </a:cubicBezTo>
                  <a:close/>
                  <a:moveTo>
                    <a:pt x="907" y="371"/>
                  </a:moveTo>
                  <a:cubicBezTo>
                    <a:pt x="856" y="371"/>
                    <a:pt x="805" y="371"/>
                    <a:pt x="754" y="371"/>
                  </a:cubicBezTo>
                  <a:cubicBezTo>
                    <a:pt x="752" y="371"/>
                    <a:pt x="748" y="375"/>
                    <a:pt x="748" y="377"/>
                  </a:cubicBezTo>
                  <a:cubicBezTo>
                    <a:pt x="748" y="397"/>
                    <a:pt x="748" y="416"/>
                    <a:pt x="748" y="436"/>
                  </a:cubicBezTo>
                  <a:cubicBezTo>
                    <a:pt x="802" y="436"/>
                    <a:pt x="854" y="436"/>
                    <a:pt x="907" y="436"/>
                  </a:cubicBezTo>
                  <a:cubicBezTo>
                    <a:pt x="907" y="414"/>
                    <a:pt x="907" y="393"/>
                    <a:pt x="907" y="371"/>
                  </a:cubicBezTo>
                  <a:close/>
                  <a:moveTo>
                    <a:pt x="268" y="272"/>
                  </a:moveTo>
                  <a:cubicBezTo>
                    <a:pt x="321" y="279"/>
                    <a:pt x="373" y="286"/>
                    <a:pt x="426" y="293"/>
                  </a:cubicBezTo>
                  <a:cubicBezTo>
                    <a:pt x="429" y="271"/>
                    <a:pt x="432" y="250"/>
                    <a:pt x="435" y="228"/>
                  </a:cubicBezTo>
                  <a:cubicBezTo>
                    <a:pt x="382" y="221"/>
                    <a:pt x="330" y="214"/>
                    <a:pt x="277" y="207"/>
                  </a:cubicBezTo>
                  <a:cubicBezTo>
                    <a:pt x="274" y="229"/>
                    <a:pt x="271" y="250"/>
                    <a:pt x="268" y="272"/>
                  </a:cubicBezTo>
                  <a:close/>
                  <a:moveTo>
                    <a:pt x="242" y="469"/>
                  </a:moveTo>
                  <a:cubicBezTo>
                    <a:pt x="239" y="492"/>
                    <a:pt x="236" y="512"/>
                    <a:pt x="233" y="534"/>
                  </a:cubicBezTo>
                  <a:cubicBezTo>
                    <a:pt x="286" y="541"/>
                    <a:pt x="338" y="548"/>
                    <a:pt x="391" y="555"/>
                  </a:cubicBezTo>
                  <a:cubicBezTo>
                    <a:pt x="394" y="533"/>
                    <a:pt x="397" y="512"/>
                    <a:pt x="400" y="490"/>
                  </a:cubicBezTo>
                  <a:cubicBezTo>
                    <a:pt x="347" y="483"/>
                    <a:pt x="295" y="476"/>
                    <a:pt x="242" y="469"/>
                  </a:cubicBezTo>
                  <a:close/>
                  <a:moveTo>
                    <a:pt x="251" y="404"/>
                  </a:moveTo>
                  <a:cubicBezTo>
                    <a:pt x="304" y="411"/>
                    <a:pt x="356" y="417"/>
                    <a:pt x="408" y="424"/>
                  </a:cubicBezTo>
                  <a:cubicBezTo>
                    <a:pt x="411" y="402"/>
                    <a:pt x="414" y="381"/>
                    <a:pt x="417" y="359"/>
                  </a:cubicBezTo>
                  <a:cubicBezTo>
                    <a:pt x="364" y="352"/>
                    <a:pt x="312" y="345"/>
                    <a:pt x="259" y="338"/>
                  </a:cubicBezTo>
                  <a:cubicBezTo>
                    <a:pt x="256" y="361"/>
                    <a:pt x="254" y="382"/>
                    <a:pt x="251" y="404"/>
                  </a:cubicBezTo>
                  <a:close/>
                  <a:moveTo>
                    <a:pt x="749" y="239"/>
                  </a:moveTo>
                  <a:cubicBezTo>
                    <a:pt x="749" y="262"/>
                    <a:pt x="749" y="282"/>
                    <a:pt x="749" y="303"/>
                  </a:cubicBezTo>
                  <a:cubicBezTo>
                    <a:pt x="802" y="303"/>
                    <a:pt x="855" y="303"/>
                    <a:pt x="907" y="303"/>
                  </a:cubicBezTo>
                  <a:cubicBezTo>
                    <a:pt x="907" y="281"/>
                    <a:pt x="907" y="260"/>
                    <a:pt x="907" y="239"/>
                  </a:cubicBezTo>
                  <a:cubicBezTo>
                    <a:pt x="854" y="239"/>
                    <a:pt x="802" y="239"/>
                    <a:pt x="749" y="239"/>
                  </a:cubicBezTo>
                  <a:close/>
                  <a:moveTo>
                    <a:pt x="907" y="567"/>
                  </a:moveTo>
                  <a:cubicBezTo>
                    <a:pt x="907" y="546"/>
                    <a:pt x="907" y="525"/>
                    <a:pt x="907" y="504"/>
                  </a:cubicBezTo>
                  <a:cubicBezTo>
                    <a:pt x="854" y="504"/>
                    <a:pt x="801" y="504"/>
                    <a:pt x="749" y="504"/>
                  </a:cubicBezTo>
                  <a:cubicBezTo>
                    <a:pt x="749" y="526"/>
                    <a:pt x="749" y="546"/>
                    <a:pt x="749" y="567"/>
                  </a:cubicBezTo>
                  <a:cubicBezTo>
                    <a:pt x="802" y="567"/>
                    <a:pt x="854" y="567"/>
                    <a:pt x="907" y="5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sz="2800"/>
            </a:p>
          </p:txBody>
        </p:sp>
        <p:sp>
          <p:nvSpPr>
            <p:cNvPr id="20" name="Freeform 14"/>
            <p:cNvSpPr>
              <a:spLocks noEditPoints="1"/>
            </p:cNvSpPr>
            <p:nvPr/>
          </p:nvSpPr>
          <p:spPr bwMode="auto">
            <a:xfrm>
              <a:off x="4870780" y="2242428"/>
              <a:ext cx="420829" cy="997558"/>
            </a:xfrm>
            <a:custGeom>
              <a:avLst/>
              <a:gdLst>
                <a:gd name="T0" fmla="*/ 0 w 449"/>
                <a:gd name="T1" fmla="*/ 1192 h 1192"/>
                <a:gd name="T2" fmla="*/ 0 w 449"/>
                <a:gd name="T3" fmla="*/ 0 h 1192"/>
                <a:gd name="T4" fmla="*/ 449 w 449"/>
                <a:gd name="T5" fmla="*/ 0 h 1192"/>
                <a:gd name="T6" fmla="*/ 449 w 449"/>
                <a:gd name="T7" fmla="*/ 1192 h 1192"/>
                <a:gd name="T8" fmla="*/ 0 w 449"/>
                <a:gd name="T9" fmla="*/ 1192 h 1192"/>
                <a:gd name="T10" fmla="*/ 315 w 449"/>
                <a:gd name="T11" fmla="*/ 832 h 1192"/>
                <a:gd name="T12" fmla="*/ 225 w 449"/>
                <a:gd name="T13" fmla="*/ 741 h 1192"/>
                <a:gd name="T14" fmla="*/ 134 w 449"/>
                <a:gd name="T15" fmla="*/ 831 h 1192"/>
                <a:gd name="T16" fmla="*/ 225 w 449"/>
                <a:gd name="T17" fmla="*/ 923 h 1192"/>
                <a:gd name="T18" fmla="*/ 315 w 449"/>
                <a:gd name="T19" fmla="*/ 832 h 1192"/>
                <a:gd name="T20" fmla="*/ 303 w 449"/>
                <a:gd name="T21" fmla="*/ 387 h 1192"/>
                <a:gd name="T22" fmla="*/ 303 w 449"/>
                <a:gd name="T23" fmla="*/ 323 h 1192"/>
                <a:gd name="T24" fmla="*/ 145 w 449"/>
                <a:gd name="T25" fmla="*/ 323 h 1192"/>
                <a:gd name="T26" fmla="*/ 145 w 449"/>
                <a:gd name="T27" fmla="*/ 387 h 1192"/>
                <a:gd name="T28" fmla="*/ 303 w 449"/>
                <a:gd name="T29" fmla="*/ 387 h 1192"/>
                <a:gd name="T30" fmla="*/ 146 w 449"/>
                <a:gd name="T31" fmla="*/ 254 h 1192"/>
                <a:gd name="T32" fmla="*/ 303 w 449"/>
                <a:gd name="T33" fmla="*/ 254 h 1192"/>
                <a:gd name="T34" fmla="*/ 303 w 449"/>
                <a:gd name="T35" fmla="*/ 190 h 1192"/>
                <a:gd name="T36" fmla="*/ 146 w 449"/>
                <a:gd name="T37" fmla="*/ 190 h 1192"/>
                <a:gd name="T38" fmla="*/ 146 w 449"/>
                <a:gd name="T39" fmla="*/ 254 h 1192"/>
                <a:gd name="T40" fmla="*/ 304 w 449"/>
                <a:gd name="T41" fmla="*/ 455 h 1192"/>
                <a:gd name="T42" fmla="*/ 145 w 449"/>
                <a:gd name="T43" fmla="*/ 455 h 1192"/>
                <a:gd name="T44" fmla="*/ 145 w 449"/>
                <a:gd name="T45" fmla="*/ 518 h 1192"/>
                <a:gd name="T46" fmla="*/ 304 w 449"/>
                <a:gd name="T47" fmla="*/ 518 h 1192"/>
                <a:gd name="T48" fmla="*/ 304 w 449"/>
                <a:gd name="T49" fmla="*/ 455 h 1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9" h="1192">
                  <a:moveTo>
                    <a:pt x="0" y="1192"/>
                  </a:moveTo>
                  <a:cubicBezTo>
                    <a:pt x="0" y="795"/>
                    <a:pt x="0" y="398"/>
                    <a:pt x="0" y="0"/>
                  </a:cubicBezTo>
                  <a:cubicBezTo>
                    <a:pt x="150" y="0"/>
                    <a:pt x="299" y="0"/>
                    <a:pt x="449" y="0"/>
                  </a:cubicBezTo>
                  <a:cubicBezTo>
                    <a:pt x="449" y="398"/>
                    <a:pt x="449" y="794"/>
                    <a:pt x="449" y="1192"/>
                  </a:cubicBezTo>
                  <a:cubicBezTo>
                    <a:pt x="300" y="1192"/>
                    <a:pt x="151" y="1192"/>
                    <a:pt x="0" y="1192"/>
                  </a:cubicBezTo>
                  <a:close/>
                  <a:moveTo>
                    <a:pt x="315" y="832"/>
                  </a:moveTo>
                  <a:cubicBezTo>
                    <a:pt x="315" y="782"/>
                    <a:pt x="275" y="741"/>
                    <a:pt x="225" y="741"/>
                  </a:cubicBezTo>
                  <a:cubicBezTo>
                    <a:pt x="175" y="740"/>
                    <a:pt x="134" y="781"/>
                    <a:pt x="134" y="831"/>
                  </a:cubicBezTo>
                  <a:cubicBezTo>
                    <a:pt x="134" y="881"/>
                    <a:pt x="175" y="923"/>
                    <a:pt x="225" y="923"/>
                  </a:cubicBezTo>
                  <a:cubicBezTo>
                    <a:pt x="274" y="922"/>
                    <a:pt x="315" y="881"/>
                    <a:pt x="315" y="832"/>
                  </a:cubicBezTo>
                  <a:close/>
                  <a:moveTo>
                    <a:pt x="303" y="387"/>
                  </a:moveTo>
                  <a:cubicBezTo>
                    <a:pt x="303" y="365"/>
                    <a:pt x="303" y="344"/>
                    <a:pt x="303" y="323"/>
                  </a:cubicBezTo>
                  <a:cubicBezTo>
                    <a:pt x="250" y="323"/>
                    <a:pt x="198" y="323"/>
                    <a:pt x="145" y="323"/>
                  </a:cubicBezTo>
                  <a:cubicBezTo>
                    <a:pt x="145" y="344"/>
                    <a:pt x="145" y="365"/>
                    <a:pt x="145" y="387"/>
                  </a:cubicBezTo>
                  <a:cubicBezTo>
                    <a:pt x="198" y="387"/>
                    <a:pt x="251" y="387"/>
                    <a:pt x="303" y="387"/>
                  </a:cubicBezTo>
                  <a:close/>
                  <a:moveTo>
                    <a:pt x="146" y="254"/>
                  </a:moveTo>
                  <a:cubicBezTo>
                    <a:pt x="198" y="254"/>
                    <a:pt x="250" y="254"/>
                    <a:pt x="303" y="254"/>
                  </a:cubicBezTo>
                  <a:cubicBezTo>
                    <a:pt x="303" y="233"/>
                    <a:pt x="303" y="212"/>
                    <a:pt x="303" y="190"/>
                  </a:cubicBezTo>
                  <a:cubicBezTo>
                    <a:pt x="251" y="190"/>
                    <a:pt x="199" y="190"/>
                    <a:pt x="146" y="190"/>
                  </a:cubicBezTo>
                  <a:cubicBezTo>
                    <a:pt x="146" y="212"/>
                    <a:pt x="146" y="233"/>
                    <a:pt x="146" y="254"/>
                  </a:cubicBezTo>
                  <a:close/>
                  <a:moveTo>
                    <a:pt x="304" y="455"/>
                  </a:moveTo>
                  <a:cubicBezTo>
                    <a:pt x="250" y="455"/>
                    <a:pt x="198" y="455"/>
                    <a:pt x="145" y="455"/>
                  </a:cubicBezTo>
                  <a:cubicBezTo>
                    <a:pt x="145" y="477"/>
                    <a:pt x="145" y="497"/>
                    <a:pt x="145" y="518"/>
                  </a:cubicBezTo>
                  <a:cubicBezTo>
                    <a:pt x="199" y="518"/>
                    <a:pt x="251" y="518"/>
                    <a:pt x="304" y="518"/>
                  </a:cubicBezTo>
                  <a:cubicBezTo>
                    <a:pt x="304" y="496"/>
                    <a:pt x="304" y="476"/>
                    <a:pt x="304" y="4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sz="2800"/>
            </a:p>
          </p:txBody>
        </p:sp>
        <p:sp>
          <p:nvSpPr>
            <p:cNvPr id="21" name="Freeform 27"/>
            <p:cNvSpPr>
              <a:spLocks/>
            </p:cNvSpPr>
            <p:nvPr/>
          </p:nvSpPr>
          <p:spPr bwMode="auto">
            <a:xfrm>
              <a:off x="4605286" y="2916894"/>
              <a:ext cx="47156" cy="42772"/>
            </a:xfrm>
            <a:custGeom>
              <a:avLst/>
              <a:gdLst>
                <a:gd name="T0" fmla="*/ 24 w 50"/>
                <a:gd name="T1" fmla="*/ 50 h 51"/>
                <a:gd name="T2" fmla="*/ 0 w 50"/>
                <a:gd name="T3" fmla="*/ 25 h 51"/>
                <a:gd name="T4" fmla="*/ 26 w 50"/>
                <a:gd name="T5" fmla="*/ 1 h 51"/>
                <a:gd name="T6" fmla="*/ 49 w 50"/>
                <a:gd name="T7" fmla="*/ 27 h 51"/>
                <a:gd name="T8" fmla="*/ 24 w 50"/>
                <a:gd name="T9" fmla="*/ 50 h 51"/>
              </a:gdLst>
              <a:ahLst/>
              <a:cxnLst>
                <a:cxn ang="0">
                  <a:pos x="T0" y="T1"/>
                </a:cxn>
                <a:cxn ang="0">
                  <a:pos x="T2" y="T3"/>
                </a:cxn>
                <a:cxn ang="0">
                  <a:pos x="T4" y="T5"/>
                </a:cxn>
                <a:cxn ang="0">
                  <a:pos x="T6" y="T7"/>
                </a:cxn>
                <a:cxn ang="0">
                  <a:pos x="T8" y="T9"/>
                </a:cxn>
              </a:cxnLst>
              <a:rect l="0" t="0" r="r" b="b"/>
              <a:pathLst>
                <a:path w="50" h="51">
                  <a:moveTo>
                    <a:pt x="24" y="50"/>
                  </a:moveTo>
                  <a:cubicBezTo>
                    <a:pt x="10" y="50"/>
                    <a:pt x="0" y="39"/>
                    <a:pt x="0" y="25"/>
                  </a:cubicBezTo>
                  <a:cubicBezTo>
                    <a:pt x="1" y="11"/>
                    <a:pt x="12" y="0"/>
                    <a:pt x="26" y="1"/>
                  </a:cubicBezTo>
                  <a:cubicBezTo>
                    <a:pt x="39" y="1"/>
                    <a:pt x="50" y="13"/>
                    <a:pt x="49" y="27"/>
                  </a:cubicBezTo>
                  <a:cubicBezTo>
                    <a:pt x="49" y="40"/>
                    <a:pt x="37" y="51"/>
                    <a:pt x="24"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sz="2800"/>
            </a:p>
          </p:txBody>
        </p:sp>
        <p:sp>
          <p:nvSpPr>
            <p:cNvPr id="22" name="Freeform 28"/>
            <p:cNvSpPr>
              <a:spLocks/>
            </p:cNvSpPr>
            <p:nvPr/>
          </p:nvSpPr>
          <p:spPr bwMode="auto">
            <a:xfrm>
              <a:off x="4083016" y="2894977"/>
              <a:ext cx="47156" cy="42065"/>
            </a:xfrm>
            <a:custGeom>
              <a:avLst/>
              <a:gdLst>
                <a:gd name="T0" fmla="*/ 25 w 50"/>
                <a:gd name="T1" fmla="*/ 0 h 50"/>
                <a:gd name="T2" fmla="*/ 50 w 50"/>
                <a:gd name="T3" fmla="*/ 25 h 50"/>
                <a:gd name="T4" fmla="*/ 25 w 50"/>
                <a:gd name="T5" fmla="*/ 50 h 50"/>
                <a:gd name="T6" fmla="*/ 0 w 50"/>
                <a:gd name="T7" fmla="*/ 25 h 50"/>
                <a:gd name="T8" fmla="*/ 25 w 50"/>
                <a:gd name="T9" fmla="*/ 0 h 50"/>
              </a:gdLst>
              <a:ahLst/>
              <a:cxnLst>
                <a:cxn ang="0">
                  <a:pos x="T0" y="T1"/>
                </a:cxn>
                <a:cxn ang="0">
                  <a:pos x="T2" y="T3"/>
                </a:cxn>
                <a:cxn ang="0">
                  <a:pos x="T4" y="T5"/>
                </a:cxn>
                <a:cxn ang="0">
                  <a:pos x="T6" y="T7"/>
                </a:cxn>
                <a:cxn ang="0">
                  <a:pos x="T8" y="T9"/>
                </a:cxn>
              </a:cxnLst>
              <a:rect l="0" t="0" r="r" b="b"/>
              <a:pathLst>
                <a:path w="50" h="50">
                  <a:moveTo>
                    <a:pt x="25" y="0"/>
                  </a:moveTo>
                  <a:cubicBezTo>
                    <a:pt x="38" y="0"/>
                    <a:pt x="50" y="11"/>
                    <a:pt x="50" y="25"/>
                  </a:cubicBezTo>
                  <a:cubicBezTo>
                    <a:pt x="50" y="38"/>
                    <a:pt x="39" y="50"/>
                    <a:pt x="25" y="50"/>
                  </a:cubicBezTo>
                  <a:cubicBezTo>
                    <a:pt x="12" y="50"/>
                    <a:pt x="0" y="39"/>
                    <a:pt x="0" y="25"/>
                  </a:cubicBezTo>
                  <a:cubicBezTo>
                    <a:pt x="0" y="12"/>
                    <a:pt x="11" y="1"/>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sz="2800"/>
            </a:p>
          </p:txBody>
        </p:sp>
        <p:sp>
          <p:nvSpPr>
            <p:cNvPr id="23" name="Freeform 29"/>
            <p:cNvSpPr>
              <a:spLocks/>
            </p:cNvSpPr>
            <p:nvPr/>
          </p:nvSpPr>
          <p:spPr bwMode="auto">
            <a:xfrm>
              <a:off x="5058212" y="2917601"/>
              <a:ext cx="45966" cy="41005"/>
            </a:xfrm>
            <a:custGeom>
              <a:avLst/>
              <a:gdLst>
                <a:gd name="T0" fmla="*/ 49 w 49"/>
                <a:gd name="T1" fmla="*/ 25 h 49"/>
                <a:gd name="T2" fmla="*/ 25 w 49"/>
                <a:gd name="T3" fmla="*/ 49 h 49"/>
                <a:gd name="T4" fmla="*/ 0 w 49"/>
                <a:gd name="T5" fmla="*/ 25 h 49"/>
                <a:gd name="T6" fmla="*/ 25 w 49"/>
                <a:gd name="T7" fmla="*/ 0 h 49"/>
                <a:gd name="T8" fmla="*/ 49 w 49"/>
                <a:gd name="T9" fmla="*/ 25 h 49"/>
              </a:gdLst>
              <a:ahLst/>
              <a:cxnLst>
                <a:cxn ang="0">
                  <a:pos x="T0" y="T1"/>
                </a:cxn>
                <a:cxn ang="0">
                  <a:pos x="T2" y="T3"/>
                </a:cxn>
                <a:cxn ang="0">
                  <a:pos x="T4" y="T5"/>
                </a:cxn>
                <a:cxn ang="0">
                  <a:pos x="T6" y="T7"/>
                </a:cxn>
                <a:cxn ang="0">
                  <a:pos x="T8" y="T9"/>
                </a:cxn>
              </a:cxnLst>
              <a:rect l="0" t="0" r="r" b="b"/>
              <a:pathLst>
                <a:path w="49" h="49">
                  <a:moveTo>
                    <a:pt x="49" y="25"/>
                  </a:moveTo>
                  <a:cubicBezTo>
                    <a:pt x="49" y="38"/>
                    <a:pt x="38" y="49"/>
                    <a:pt x="25" y="49"/>
                  </a:cubicBezTo>
                  <a:cubicBezTo>
                    <a:pt x="11" y="49"/>
                    <a:pt x="0" y="39"/>
                    <a:pt x="0" y="25"/>
                  </a:cubicBezTo>
                  <a:cubicBezTo>
                    <a:pt x="0" y="11"/>
                    <a:pt x="11" y="0"/>
                    <a:pt x="25" y="0"/>
                  </a:cubicBezTo>
                  <a:cubicBezTo>
                    <a:pt x="38" y="0"/>
                    <a:pt x="49" y="11"/>
                    <a:pt x="49"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sz="2800"/>
            </a:p>
          </p:txBody>
        </p:sp>
      </p:grpSp>
      <p:sp>
        <p:nvSpPr>
          <p:cNvPr id="24" name="文本框 23"/>
          <p:cNvSpPr txBox="1"/>
          <p:nvPr/>
        </p:nvSpPr>
        <p:spPr>
          <a:xfrm>
            <a:off x="5535469" y="365760"/>
            <a:ext cx="6189358" cy="5632311"/>
          </a:xfrm>
          <a:prstGeom prst="rect">
            <a:avLst/>
          </a:prstGeom>
          <a:noFill/>
        </p:spPr>
        <p:txBody>
          <a:bodyPr wrap="square" rtlCol="0">
            <a:spAutoFit/>
          </a:bodyPr>
          <a:lstStyle/>
          <a:p>
            <a:pPr indent="612000"/>
            <a:r>
              <a:rPr lang="zh-CN" altLang="en-US" sz="2400" dirty="0">
                <a:solidFill>
                  <a:schemeClr val="bg1"/>
                </a:solidFill>
                <a:latin typeface="方正兰亭黑_GBK" panose="02000000000000000000" pitchFamily="2" charset="-122"/>
                <a:ea typeface="方正兰亭黑_GBK" panose="02000000000000000000" pitchFamily="2" charset="-122"/>
              </a:rPr>
              <a:t>本工作为使用 </a:t>
            </a:r>
            <a:r>
              <a:rPr lang="en-US" altLang="zh-CN" sz="2400" dirty="0">
                <a:solidFill>
                  <a:schemeClr val="bg1"/>
                </a:solidFill>
                <a:latin typeface="方正兰亭黑_GBK" panose="02000000000000000000" pitchFamily="2" charset="-122"/>
                <a:ea typeface="方正兰亭黑_GBK" panose="02000000000000000000" pitchFamily="2" charset="-122"/>
              </a:rPr>
              <a:t>Rust </a:t>
            </a:r>
            <a:r>
              <a:rPr lang="zh-CN" altLang="en-US" sz="2400" dirty="0">
                <a:solidFill>
                  <a:schemeClr val="bg1"/>
                </a:solidFill>
                <a:latin typeface="方正兰亭黑_GBK" panose="02000000000000000000" pitchFamily="2" charset="-122"/>
                <a:ea typeface="方正兰亭黑_GBK" panose="02000000000000000000" pitchFamily="2" charset="-122"/>
              </a:rPr>
              <a:t>语言编写的操作系统 </a:t>
            </a:r>
            <a:r>
              <a:rPr lang="en-US" altLang="zh-CN" sz="2400" dirty="0" err="1">
                <a:solidFill>
                  <a:schemeClr val="bg1"/>
                </a:solidFill>
                <a:latin typeface="方正兰亭黑_GBK" panose="02000000000000000000" pitchFamily="2" charset="-122"/>
                <a:ea typeface="方正兰亭黑_GBK" panose="02000000000000000000" pitchFamily="2" charset="-122"/>
              </a:rPr>
              <a:t>Asterinas</a:t>
            </a:r>
            <a:r>
              <a:rPr lang="en-US" altLang="zh-CN" sz="2400" dirty="0">
                <a:solidFill>
                  <a:schemeClr val="bg1"/>
                </a:solidFill>
                <a:latin typeface="方正兰亭黑_GBK" panose="02000000000000000000" pitchFamily="2" charset="-122"/>
                <a:ea typeface="方正兰亭黑_GBK" panose="02000000000000000000" pitchFamily="2" charset="-122"/>
              </a:rPr>
              <a:t> </a:t>
            </a:r>
            <a:r>
              <a:rPr lang="zh-CN" altLang="en-US" sz="2400" dirty="0">
                <a:solidFill>
                  <a:schemeClr val="bg1"/>
                </a:solidFill>
                <a:latin typeface="方正兰亭黑_GBK" panose="02000000000000000000" pitchFamily="2" charset="-122"/>
                <a:ea typeface="方正兰亭黑_GBK" panose="02000000000000000000" pitchFamily="2" charset="-122"/>
              </a:rPr>
              <a:t>增加了 </a:t>
            </a:r>
            <a:r>
              <a:rPr lang="en-US" altLang="zh-CN" sz="2400" dirty="0" err="1">
                <a:solidFill>
                  <a:schemeClr val="bg1"/>
                </a:solidFill>
                <a:latin typeface="方正兰亭黑_GBK" panose="02000000000000000000" pitchFamily="2" charset="-122"/>
                <a:ea typeface="方正兰亭黑_GBK" panose="02000000000000000000" pitchFamily="2" charset="-122"/>
              </a:rPr>
              <a:t>exFAT</a:t>
            </a:r>
            <a:r>
              <a:rPr lang="en-US" altLang="zh-CN" sz="2400" dirty="0">
                <a:solidFill>
                  <a:schemeClr val="bg1"/>
                </a:solidFill>
                <a:latin typeface="方正兰亭黑_GBK" panose="02000000000000000000" pitchFamily="2" charset="-122"/>
                <a:ea typeface="方正兰亭黑_GBK" panose="02000000000000000000" pitchFamily="2" charset="-122"/>
              </a:rPr>
              <a:t> </a:t>
            </a:r>
            <a:r>
              <a:rPr lang="zh-CN" altLang="en-US" sz="2400" dirty="0">
                <a:solidFill>
                  <a:schemeClr val="bg1"/>
                </a:solidFill>
                <a:latin typeface="方正兰亭黑_GBK" panose="02000000000000000000" pitchFamily="2" charset="-122"/>
                <a:ea typeface="方正兰亭黑_GBK" panose="02000000000000000000" pitchFamily="2" charset="-122"/>
              </a:rPr>
              <a:t>文件系统的支持，并为其文件系统中的页缓存模块新增了数据预取的机制。</a:t>
            </a:r>
            <a:endParaRPr lang="en-US" altLang="zh-CN" sz="2400" dirty="0">
              <a:solidFill>
                <a:schemeClr val="bg1"/>
              </a:solidFill>
              <a:latin typeface="方正兰亭黑_GBK" panose="02000000000000000000" pitchFamily="2" charset="-122"/>
              <a:ea typeface="方正兰亭黑_GBK" panose="02000000000000000000" pitchFamily="2" charset="-122"/>
            </a:endParaRPr>
          </a:p>
          <a:p>
            <a:pPr indent="612000"/>
            <a:r>
              <a:rPr lang="zh-CN" altLang="en-US" sz="2400" dirty="0">
                <a:solidFill>
                  <a:schemeClr val="bg1"/>
                </a:solidFill>
                <a:latin typeface="方正兰亭黑_GBK" panose="02000000000000000000" pitchFamily="2" charset="-122"/>
                <a:ea typeface="方正兰亭黑_GBK" panose="02000000000000000000" pitchFamily="2" charset="-122"/>
              </a:rPr>
              <a:t>为了验证实现的正确性，我们为新增的 </a:t>
            </a:r>
            <a:r>
              <a:rPr lang="en-US" altLang="zh-CN" sz="2400" dirty="0" err="1">
                <a:solidFill>
                  <a:schemeClr val="bg1"/>
                </a:solidFill>
                <a:latin typeface="方正兰亭黑_GBK" panose="02000000000000000000" pitchFamily="2" charset="-122"/>
                <a:ea typeface="方正兰亭黑_GBK" panose="02000000000000000000" pitchFamily="2" charset="-122"/>
              </a:rPr>
              <a:t>exFAT</a:t>
            </a:r>
            <a:r>
              <a:rPr lang="en-US" altLang="zh-CN" sz="2400" dirty="0">
                <a:solidFill>
                  <a:schemeClr val="bg1"/>
                </a:solidFill>
                <a:latin typeface="方正兰亭黑_GBK" panose="02000000000000000000" pitchFamily="2" charset="-122"/>
                <a:ea typeface="方正兰亭黑_GBK" panose="02000000000000000000" pitchFamily="2" charset="-122"/>
              </a:rPr>
              <a:t> </a:t>
            </a:r>
            <a:r>
              <a:rPr lang="zh-CN" altLang="en-US" sz="2400" dirty="0">
                <a:solidFill>
                  <a:schemeClr val="bg1"/>
                </a:solidFill>
                <a:latin typeface="方正兰亭黑_GBK" panose="02000000000000000000" pitchFamily="2" charset="-122"/>
                <a:ea typeface="方正兰亭黑_GBK" panose="02000000000000000000" pitchFamily="2" charset="-122"/>
              </a:rPr>
              <a:t>文件系统编写了单元测试并运行了集成测试。同时，为了让测试的覆盖范围尽可能的广，除了针对各种边角情况的单元测试外，我们还设计了自动化随机测试单元，可以自动生成操作序列并验证正确性。</a:t>
            </a:r>
            <a:endParaRPr lang="en-US" altLang="zh-CN" sz="2400" dirty="0">
              <a:solidFill>
                <a:schemeClr val="bg1"/>
              </a:solidFill>
              <a:latin typeface="方正兰亭黑_GBK" panose="02000000000000000000" pitchFamily="2" charset="-122"/>
              <a:ea typeface="方正兰亭黑_GBK" panose="02000000000000000000" pitchFamily="2" charset="-122"/>
            </a:endParaRPr>
          </a:p>
          <a:p>
            <a:pPr indent="612000"/>
            <a:r>
              <a:rPr lang="zh-CN" altLang="en-US" sz="2400" dirty="0">
                <a:solidFill>
                  <a:schemeClr val="bg1"/>
                </a:solidFill>
                <a:latin typeface="方正兰亭黑_GBK" panose="02000000000000000000" pitchFamily="2" charset="-122"/>
                <a:ea typeface="方正兰亭黑_GBK" panose="02000000000000000000" pitchFamily="2" charset="-122"/>
              </a:rPr>
              <a:t>最后，我们使用 </a:t>
            </a:r>
            <a:r>
              <a:rPr lang="en-US" altLang="zh-CN" sz="2400" dirty="0">
                <a:solidFill>
                  <a:schemeClr val="bg1"/>
                </a:solidFill>
                <a:latin typeface="方正兰亭黑_GBK" panose="02000000000000000000" pitchFamily="2" charset="-122"/>
                <a:ea typeface="方正兰亭黑_GBK" panose="02000000000000000000" pitchFamily="2" charset="-122"/>
              </a:rPr>
              <a:t>FIO </a:t>
            </a:r>
            <a:r>
              <a:rPr lang="zh-CN" altLang="en-US" sz="2400" dirty="0">
                <a:solidFill>
                  <a:schemeClr val="bg1"/>
                </a:solidFill>
                <a:latin typeface="方正兰亭黑_GBK" panose="02000000000000000000" pitchFamily="2" charset="-122"/>
                <a:ea typeface="方正兰亭黑_GBK" panose="02000000000000000000" pitchFamily="2" charset="-122"/>
              </a:rPr>
              <a:t>对新增的 </a:t>
            </a:r>
            <a:r>
              <a:rPr lang="en-US" altLang="zh-CN" sz="2400" dirty="0" err="1">
                <a:solidFill>
                  <a:schemeClr val="bg1"/>
                </a:solidFill>
                <a:latin typeface="方正兰亭黑_GBK" panose="02000000000000000000" pitchFamily="2" charset="-122"/>
                <a:ea typeface="方正兰亭黑_GBK" panose="02000000000000000000" pitchFamily="2" charset="-122"/>
              </a:rPr>
              <a:t>exFAT</a:t>
            </a:r>
            <a:r>
              <a:rPr lang="en-US" altLang="zh-CN" sz="2400" dirty="0">
                <a:solidFill>
                  <a:schemeClr val="bg1"/>
                </a:solidFill>
                <a:latin typeface="方正兰亭黑_GBK" panose="02000000000000000000" pitchFamily="2" charset="-122"/>
                <a:ea typeface="方正兰亭黑_GBK" panose="02000000000000000000" pitchFamily="2" charset="-122"/>
              </a:rPr>
              <a:t> </a:t>
            </a:r>
            <a:r>
              <a:rPr lang="zh-CN" altLang="en-US" sz="2400" dirty="0">
                <a:solidFill>
                  <a:schemeClr val="bg1"/>
                </a:solidFill>
                <a:latin typeface="方正兰亭黑_GBK" panose="02000000000000000000" pitchFamily="2" charset="-122"/>
                <a:ea typeface="方正兰亭黑_GBK" panose="02000000000000000000" pitchFamily="2" charset="-122"/>
              </a:rPr>
              <a:t>文件系统进行了性能测试，测试结果表明我们实现的 </a:t>
            </a:r>
            <a:r>
              <a:rPr lang="en-US" altLang="zh-CN" sz="2400" dirty="0" err="1">
                <a:solidFill>
                  <a:schemeClr val="bg1"/>
                </a:solidFill>
                <a:latin typeface="方正兰亭黑_GBK" panose="02000000000000000000" pitchFamily="2" charset="-122"/>
                <a:ea typeface="方正兰亭黑_GBK" panose="02000000000000000000" pitchFamily="2" charset="-122"/>
              </a:rPr>
              <a:t>exFAT</a:t>
            </a:r>
            <a:r>
              <a:rPr lang="en-US" altLang="zh-CN" sz="2400" dirty="0">
                <a:solidFill>
                  <a:schemeClr val="bg1"/>
                </a:solidFill>
                <a:latin typeface="方正兰亭黑_GBK" panose="02000000000000000000" pitchFamily="2" charset="-122"/>
                <a:ea typeface="方正兰亭黑_GBK" panose="02000000000000000000" pitchFamily="2" charset="-122"/>
              </a:rPr>
              <a:t> </a:t>
            </a:r>
            <a:r>
              <a:rPr lang="zh-CN" altLang="en-US" sz="2400" dirty="0">
                <a:solidFill>
                  <a:schemeClr val="bg1"/>
                </a:solidFill>
                <a:latin typeface="方正兰亭黑_GBK" panose="02000000000000000000" pitchFamily="2" charset="-122"/>
                <a:ea typeface="方正兰亭黑_GBK" panose="02000000000000000000" pitchFamily="2" charset="-122"/>
              </a:rPr>
              <a:t>与 </a:t>
            </a:r>
            <a:r>
              <a:rPr lang="en-US" altLang="zh-CN" sz="2400" dirty="0">
                <a:solidFill>
                  <a:schemeClr val="bg1"/>
                </a:solidFill>
                <a:latin typeface="方正兰亭黑_GBK" panose="02000000000000000000" pitchFamily="2" charset="-122"/>
                <a:ea typeface="方正兰亭黑_GBK" panose="02000000000000000000" pitchFamily="2" charset="-122"/>
              </a:rPr>
              <a:t>Linux </a:t>
            </a:r>
            <a:r>
              <a:rPr lang="zh-CN" altLang="en-US" sz="2400" dirty="0">
                <a:solidFill>
                  <a:schemeClr val="bg1"/>
                </a:solidFill>
                <a:latin typeface="方正兰亭黑_GBK" panose="02000000000000000000" pitchFamily="2" charset="-122"/>
                <a:ea typeface="方正兰亭黑_GBK" panose="02000000000000000000" pitchFamily="2" charset="-122"/>
              </a:rPr>
              <a:t>中对应的实现还有一定的性能差距。后续可能的改进方向包括继续完善页缓存设计和块设备的实现等。</a:t>
            </a:r>
            <a:endParaRPr lang="en-US" altLang="zh-CN" sz="2400" dirty="0">
              <a:solidFill>
                <a:schemeClr val="bg1"/>
              </a:solidFill>
              <a:latin typeface="方正兰亭黑_GBK" panose="02000000000000000000" pitchFamily="2" charset="-122"/>
              <a:ea typeface="方正兰亭黑_GBK" panose="02000000000000000000" pitchFamily="2" charset="-122"/>
            </a:endParaRPr>
          </a:p>
        </p:txBody>
      </p:sp>
      <p:sp>
        <p:nvSpPr>
          <p:cNvPr id="5" name="灯片编号占位符 4"/>
          <p:cNvSpPr>
            <a:spLocks noGrp="1"/>
          </p:cNvSpPr>
          <p:nvPr>
            <p:ph type="sldNum" sz="quarter" idx="12"/>
          </p:nvPr>
        </p:nvSpPr>
        <p:spPr/>
        <p:txBody>
          <a:bodyPr/>
          <a:lstStyle/>
          <a:p>
            <a:fld id="{8592E714-8771-4256-B120-A1444CD7D5F3}" type="slidenum">
              <a:rPr lang="zh-HK" altLang="en-US" smtClean="0"/>
              <a:t>15</a:t>
            </a:fld>
            <a:endParaRPr lang="zh-HK" altLang="en-US"/>
          </a:p>
        </p:txBody>
      </p:sp>
    </p:spTree>
    <p:extLst>
      <p:ext uri="{BB962C8B-B14F-4D97-AF65-F5344CB8AC3E}">
        <p14:creationId xmlns:p14="http://schemas.microsoft.com/office/powerpoint/2010/main" val="3478592734"/>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b="18308"/>
          <a:stretch/>
        </p:blipFill>
        <p:spPr>
          <a:xfrm>
            <a:off x="0" y="0"/>
            <a:ext cx="12192000" cy="6877050"/>
          </a:xfrm>
          <a:prstGeom prst="rect">
            <a:avLst/>
          </a:prstGeom>
        </p:spPr>
      </p:pic>
      <p:sp>
        <p:nvSpPr>
          <p:cNvPr id="4" name="矩形 3"/>
          <p:cNvSpPr/>
          <p:nvPr/>
        </p:nvSpPr>
        <p:spPr>
          <a:xfrm>
            <a:off x="0" y="0"/>
            <a:ext cx="12192000" cy="6858000"/>
          </a:xfrm>
          <a:prstGeom prst="rect">
            <a:avLst/>
          </a:pr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88259" y="2644170"/>
            <a:ext cx="11815482" cy="1754326"/>
          </a:xfrm>
          <a:prstGeom prst="rect">
            <a:avLst/>
          </a:prstGeom>
          <a:noFill/>
          <a:ln>
            <a:noFill/>
          </a:ln>
        </p:spPr>
        <p:txBody>
          <a:bodyPr wrap="square" rtlCol="0">
            <a:spAutoFit/>
          </a:bodyPr>
          <a:lstStyle/>
          <a:p>
            <a:pPr algn="ctr"/>
            <a:r>
              <a:rPr lang="zh-CN" altLang="en-US" sz="5400" b="1" spc="300" dirty="0">
                <a:solidFill>
                  <a:schemeClr val="bg1"/>
                </a:solidFill>
                <a:latin typeface="微软雅黑" panose="020B0503020204020204" pitchFamily="34" charset="-122"/>
                <a:ea typeface="微软雅黑" panose="020B0503020204020204" pitchFamily="34" charset="-122"/>
              </a:rPr>
              <a:t>请各位老师批评指正</a:t>
            </a:r>
            <a:endParaRPr lang="en-US" altLang="zh-CN" sz="5400" b="1" spc="300" dirty="0">
              <a:solidFill>
                <a:schemeClr val="bg1"/>
              </a:solidFill>
              <a:latin typeface="微软雅黑" panose="020B0503020204020204" pitchFamily="34" charset="-122"/>
              <a:ea typeface="微软雅黑" panose="020B0503020204020204" pitchFamily="34" charset="-122"/>
            </a:endParaRPr>
          </a:p>
          <a:p>
            <a:pPr algn="ctr"/>
            <a:r>
              <a:rPr lang="zh-CN" altLang="en-US" sz="5400" b="1" spc="300" dirty="0">
                <a:solidFill>
                  <a:schemeClr val="bg1"/>
                </a:solidFill>
                <a:latin typeface="微软雅黑" panose="020B0503020204020204" pitchFamily="34" charset="-122"/>
                <a:ea typeface="微软雅黑" panose="020B0503020204020204" pitchFamily="34" charset="-122"/>
              </a:rPr>
              <a:t>谢谢！</a:t>
            </a:r>
            <a:endParaRPr lang="zh-HK" altLang="en-US" sz="5400" b="1" spc="300" dirty="0">
              <a:solidFill>
                <a:schemeClr val="bg1"/>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8592E714-8771-4256-B120-A1444CD7D5F3}" type="slidenum">
              <a:rPr lang="zh-HK" altLang="en-US" smtClean="0"/>
              <a:t>16</a:t>
            </a:fld>
            <a:endParaRPr lang="zh-HK" altLang="en-US"/>
          </a:p>
        </p:txBody>
      </p:sp>
    </p:spTree>
    <p:extLst>
      <p:ext uri="{BB962C8B-B14F-4D97-AF65-F5344CB8AC3E}">
        <p14:creationId xmlns:p14="http://schemas.microsoft.com/office/powerpoint/2010/main" val="356233369"/>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4902994" y="658922"/>
            <a:ext cx="2386012" cy="614362"/>
            <a:chOff x="4071938" y="642938"/>
            <a:chExt cx="2386012" cy="614362"/>
          </a:xfrm>
        </p:grpSpPr>
        <p:cxnSp>
          <p:nvCxnSpPr>
            <p:cNvPr id="9" name="直接连接符 8"/>
            <p:cNvCxnSpPr/>
            <p:nvPr/>
          </p:nvCxnSpPr>
          <p:spPr>
            <a:xfrm>
              <a:off x="4071938" y="642938"/>
              <a:ext cx="2386012" cy="0"/>
            </a:xfrm>
            <a:prstGeom prst="line">
              <a:avLst/>
            </a:prstGeom>
            <a:ln>
              <a:solidFill>
                <a:srgbClr val="484848"/>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071938" y="1257300"/>
              <a:ext cx="2386012" cy="0"/>
            </a:xfrm>
            <a:prstGeom prst="line">
              <a:avLst/>
            </a:prstGeom>
            <a:ln>
              <a:solidFill>
                <a:srgbClr val="484848"/>
              </a:solidFill>
              <a:prstDash val="dash"/>
            </a:ln>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4628169" y="668338"/>
            <a:ext cx="2935662" cy="584775"/>
          </a:xfrm>
          <a:prstGeom prst="rect">
            <a:avLst/>
          </a:prstGeom>
          <a:noFill/>
        </p:spPr>
        <p:txBody>
          <a:bodyPr wrap="square" rtlCol="0">
            <a:spAutoFit/>
          </a:bodyPr>
          <a:lstStyle/>
          <a:p>
            <a:pPr algn="ctr"/>
            <a:r>
              <a:rPr lang="zh-CN" altLang="en-US" sz="3200" b="1" dirty="0">
                <a:solidFill>
                  <a:srgbClr val="8B0012"/>
                </a:solidFill>
                <a:latin typeface="微软雅黑" panose="020B0503020204020204" pitchFamily="34" charset="-122"/>
                <a:ea typeface="微软雅黑" panose="020B0503020204020204" pitchFamily="34" charset="-122"/>
              </a:rPr>
              <a:t>引    言</a:t>
            </a:r>
            <a:endParaRPr lang="zh-HK" altLang="en-US" sz="3200" b="1" dirty="0">
              <a:solidFill>
                <a:srgbClr val="8B0012"/>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425450" y="1727200"/>
            <a:ext cx="11341100" cy="4062651"/>
          </a:xfrm>
          <a:prstGeom prst="rect">
            <a:avLst/>
          </a:prstGeom>
          <a:noFill/>
        </p:spPr>
        <p:txBody>
          <a:bodyPr wrap="square" rtlCol="0">
            <a:spAutoFit/>
          </a:bodyPr>
          <a:lstStyle/>
          <a:p>
            <a:pPr indent="468000"/>
            <a:r>
              <a:rPr lang="zh-CN" altLang="en-US" sz="2000" dirty="0">
                <a:latin typeface="方正兰亭粗黑_GBK" panose="02000000000000000000" pitchFamily="2" charset="-122"/>
                <a:ea typeface="方正兰亭粗黑_GBK" panose="02000000000000000000" pitchFamily="2" charset="-122"/>
              </a:rPr>
              <a:t>信息安全是当今数字化社会中至关重要的一个领域，关系到保护数据、系统和网络免受未经授权的访问、使用、泄露、破坏或干扰等方方面面。在信息安全领域，操作系统的安全性是一个核心议题，因为操作系统作为计算机系统的基础软件，直接影响整个系统的安全性。</a:t>
            </a:r>
            <a:endParaRPr lang="en-US" altLang="zh-CN" sz="2000" dirty="0">
              <a:latin typeface="方正兰亭粗黑_GBK" panose="02000000000000000000" pitchFamily="2" charset="-122"/>
              <a:ea typeface="方正兰亭粗黑_GBK" panose="02000000000000000000" pitchFamily="2" charset="-122"/>
            </a:endParaRPr>
          </a:p>
          <a:p>
            <a:pPr indent="468000"/>
            <a:r>
              <a:rPr lang="en-US" altLang="zh-CN" sz="2000" dirty="0">
                <a:latin typeface="方正兰亭粗黑_GBK" panose="02000000000000000000" pitchFamily="2" charset="-122"/>
                <a:ea typeface="方正兰亭粗黑_GBK" panose="02000000000000000000" pitchFamily="2" charset="-122"/>
              </a:rPr>
              <a:t>Rust</a:t>
            </a:r>
            <a:r>
              <a:rPr lang="zh-CN" altLang="en-US" sz="2000" dirty="0">
                <a:latin typeface="方正兰亭粗黑_GBK" panose="02000000000000000000" pitchFamily="2" charset="-122"/>
                <a:ea typeface="方正兰亭粗黑_GBK" panose="02000000000000000000" pitchFamily="2" charset="-122"/>
              </a:rPr>
              <a:t>作为系统级编程语言，以“安全、并发、实用”作为设计理念，能够显著提高代码的安全性。中关村实验室推出的新型操作系统 </a:t>
            </a:r>
            <a:r>
              <a:rPr lang="en-US" altLang="zh-CN" sz="2000" dirty="0" err="1">
                <a:latin typeface="方正兰亭粗黑_GBK" panose="02000000000000000000" pitchFamily="2" charset="-122"/>
                <a:ea typeface="方正兰亭粗黑_GBK" panose="02000000000000000000" pitchFamily="2" charset="-122"/>
              </a:rPr>
              <a:t>Asterinas</a:t>
            </a:r>
            <a:r>
              <a:rPr lang="en-US" altLang="zh-CN" sz="2000" dirty="0">
                <a:latin typeface="方正兰亭粗黑_GBK" panose="02000000000000000000" pitchFamily="2" charset="-122"/>
                <a:ea typeface="方正兰亭粗黑_GBK" panose="02000000000000000000" pitchFamily="2" charset="-122"/>
              </a:rPr>
              <a:t> </a:t>
            </a:r>
            <a:r>
              <a:rPr lang="zh-CN" altLang="en-US" sz="2000" dirty="0">
                <a:latin typeface="方正兰亭粗黑_GBK" panose="02000000000000000000" pitchFamily="2" charset="-122"/>
                <a:ea typeface="方正兰亭粗黑_GBK" panose="02000000000000000000" pitchFamily="2" charset="-122"/>
              </a:rPr>
              <a:t>正是看中了 </a:t>
            </a:r>
            <a:r>
              <a:rPr lang="en-US" altLang="zh-CN" sz="2000" dirty="0">
                <a:latin typeface="方正兰亭粗黑_GBK" panose="02000000000000000000" pitchFamily="2" charset="-122"/>
                <a:ea typeface="方正兰亭粗黑_GBK" panose="02000000000000000000" pitchFamily="2" charset="-122"/>
              </a:rPr>
              <a:t>Rust </a:t>
            </a:r>
            <a:r>
              <a:rPr lang="zh-CN" altLang="en-US" sz="2000" dirty="0">
                <a:latin typeface="方正兰亭粗黑_GBK" panose="02000000000000000000" pitchFamily="2" charset="-122"/>
                <a:ea typeface="方正兰亭粗黑_GBK" panose="02000000000000000000" pitchFamily="2" charset="-122"/>
              </a:rPr>
              <a:t>语言的这些优势，以 </a:t>
            </a:r>
            <a:r>
              <a:rPr lang="en-US" altLang="zh-CN" sz="2000" dirty="0">
                <a:latin typeface="方正兰亭粗黑_GBK" panose="02000000000000000000" pitchFamily="2" charset="-122"/>
                <a:ea typeface="方正兰亭粗黑_GBK" panose="02000000000000000000" pitchFamily="2" charset="-122"/>
              </a:rPr>
              <a:t>Rust </a:t>
            </a:r>
            <a:r>
              <a:rPr lang="zh-CN" altLang="en-US" sz="2000" dirty="0">
                <a:latin typeface="方正兰亭粗黑_GBK" panose="02000000000000000000" pitchFamily="2" charset="-122"/>
                <a:ea typeface="方正兰亭粗黑_GBK" panose="02000000000000000000" pitchFamily="2" charset="-122"/>
              </a:rPr>
              <a:t>作为主要的开发语言，旨在为用户提供更加安全可靠的操作系统环境。</a:t>
            </a:r>
            <a:endParaRPr lang="en-US" altLang="zh-CN" sz="2000" dirty="0">
              <a:latin typeface="方正兰亭粗黑_GBK" panose="02000000000000000000" pitchFamily="2" charset="-122"/>
              <a:ea typeface="方正兰亭粗黑_GBK" panose="02000000000000000000" pitchFamily="2" charset="-122"/>
            </a:endParaRPr>
          </a:p>
          <a:p>
            <a:pPr indent="468000"/>
            <a:r>
              <a:rPr lang="zh-CN" altLang="en-US" sz="2000" dirty="0">
                <a:latin typeface="方正兰亭粗黑_GBK" panose="02000000000000000000" pitchFamily="2" charset="-122"/>
                <a:ea typeface="方正兰亭粗黑_GBK" panose="02000000000000000000" pitchFamily="2" charset="-122"/>
              </a:rPr>
              <a:t>本工作立足于 </a:t>
            </a:r>
            <a:r>
              <a:rPr lang="en-US" altLang="zh-CN" sz="2000" dirty="0" err="1">
                <a:latin typeface="方正兰亭粗黑_GBK" panose="02000000000000000000" pitchFamily="2" charset="-122"/>
                <a:ea typeface="方正兰亭粗黑_GBK" panose="02000000000000000000" pitchFamily="2" charset="-122"/>
              </a:rPr>
              <a:t>Asterinas</a:t>
            </a:r>
            <a:r>
              <a:rPr lang="en-US" altLang="zh-CN" sz="2000" dirty="0">
                <a:latin typeface="方正兰亭粗黑_GBK" panose="02000000000000000000" pitchFamily="2" charset="-122"/>
                <a:ea typeface="方正兰亭粗黑_GBK" panose="02000000000000000000" pitchFamily="2" charset="-122"/>
              </a:rPr>
              <a:t> </a:t>
            </a:r>
            <a:r>
              <a:rPr lang="zh-CN" altLang="en-US" sz="2000" dirty="0">
                <a:latin typeface="方正兰亭粗黑_GBK" panose="02000000000000000000" pitchFamily="2" charset="-122"/>
                <a:ea typeface="方正兰亭粗黑_GBK" panose="02000000000000000000" pitchFamily="2" charset="-122"/>
              </a:rPr>
              <a:t>系统，旨在为其完善文件系统的实现。本工作可以分为下面几个主要部分：</a:t>
            </a:r>
            <a:endParaRPr lang="en-US" altLang="zh-CN" sz="2000" dirty="0">
              <a:latin typeface="方正兰亭粗黑_GBK" panose="02000000000000000000" pitchFamily="2" charset="-122"/>
              <a:ea typeface="方正兰亭粗黑_GBK" panose="02000000000000000000" pitchFamily="2" charset="-122"/>
            </a:endParaRPr>
          </a:p>
          <a:p>
            <a:pPr indent="468000"/>
            <a:r>
              <a:rPr lang="en-US" altLang="zh-CN" sz="2000" dirty="0">
                <a:latin typeface="方正兰亭粗黑_GBK" panose="02000000000000000000" pitchFamily="2" charset="-122"/>
                <a:ea typeface="方正兰亭粗黑_GBK" panose="02000000000000000000" pitchFamily="2" charset="-122"/>
              </a:rPr>
              <a:t>1</a:t>
            </a:r>
            <a:r>
              <a:rPr lang="zh-CN" altLang="en-US" sz="2000" dirty="0">
                <a:latin typeface="方正兰亭粗黑_GBK" panose="02000000000000000000" pitchFamily="2" charset="-122"/>
                <a:ea typeface="方正兰亭粗黑_GBK" panose="02000000000000000000" pitchFamily="2" charset="-122"/>
              </a:rPr>
              <a:t>、为 </a:t>
            </a:r>
            <a:r>
              <a:rPr lang="en-US" altLang="zh-CN" sz="2000" dirty="0" err="1">
                <a:latin typeface="方正兰亭粗黑_GBK" panose="02000000000000000000" pitchFamily="2" charset="-122"/>
                <a:ea typeface="方正兰亭粗黑_GBK" panose="02000000000000000000" pitchFamily="2" charset="-122"/>
              </a:rPr>
              <a:t>Asterinas</a:t>
            </a:r>
            <a:r>
              <a:rPr lang="en-US" altLang="zh-CN" sz="2000" dirty="0">
                <a:latin typeface="方正兰亭粗黑_GBK" panose="02000000000000000000" pitchFamily="2" charset="-122"/>
                <a:ea typeface="方正兰亭粗黑_GBK" panose="02000000000000000000" pitchFamily="2" charset="-122"/>
              </a:rPr>
              <a:t> </a:t>
            </a:r>
            <a:r>
              <a:rPr lang="zh-CN" altLang="en-US" sz="2000" dirty="0">
                <a:latin typeface="方正兰亭粗黑_GBK" panose="02000000000000000000" pitchFamily="2" charset="-122"/>
                <a:ea typeface="方正兰亭粗黑_GBK" panose="02000000000000000000" pitchFamily="2" charset="-122"/>
              </a:rPr>
              <a:t>新增 </a:t>
            </a:r>
            <a:r>
              <a:rPr lang="en-US" altLang="zh-CN" sz="2000" dirty="0" err="1">
                <a:latin typeface="方正兰亭粗黑_GBK" panose="02000000000000000000" pitchFamily="2" charset="-122"/>
                <a:ea typeface="方正兰亭粗黑_GBK" panose="02000000000000000000" pitchFamily="2" charset="-122"/>
              </a:rPr>
              <a:t>exFAT</a:t>
            </a:r>
            <a:r>
              <a:rPr lang="en-US" altLang="zh-CN" sz="2000" dirty="0">
                <a:latin typeface="方正兰亭粗黑_GBK" panose="02000000000000000000" pitchFamily="2" charset="-122"/>
                <a:ea typeface="方正兰亭粗黑_GBK" panose="02000000000000000000" pitchFamily="2" charset="-122"/>
              </a:rPr>
              <a:t> </a:t>
            </a:r>
            <a:r>
              <a:rPr lang="zh-CN" altLang="en-US" sz="2000" dirty="0">
                <a:latin typeface="方正兰亭粗黑_GBK" panose="02000000000000000000" pitchFamily="2" charset="-122"/>
                <a:ea typeface="方正兰亭粗黑_GBK" panose="02000000000000000000" pitchFamily="2" charset="-122"/>
              </a:rPr>
              <a:t>文件系统的支持。</a:t>
            </a:r>
            <a:endParaRPr lang="en-US" altLang="zh-CN" sz="2000" dirty="0">
              <a:latin typeface="方正兰亭粗黑_GBK" panose="02000000000000000000" pitchFamily="2" charset="-122"/>
              <a:ea typeface="方正兰亭粗黑_GBK" panose="02000000000000000000" pitchFamily="2" charset="-122"/>
            </a:endParaRPr>
          </a:p>
          <a:p>
            <a:pPr indent="468000"/>
            <a:r>
              <a:rPr lang="en-US" altLang="zh-CN" sz="2000" dirty="0">
                <a:latin typeface="方正兰亭粗黑_GBK" panose="02000000000000000000" pitchFamily="2" charset="-122"/>
                <a:ea typeface="方正兰亭粗黑_GBK" panose="02000000000000000000" pitchFamily="2" charset="-122"/>
              </a:rPr>
              <a:t>2</a:t>
            </a:r>
            <a:r>
              <a:rPr lang="zh-CN" altLang="en-US" sz="2000" dirty="0">
                <a:latin typeface="方正兰亭粗黑_GBK" panose="02000000000000000000" pitchFamily="2" charset="-122"/>
                <a:ea typeface="方正兰亭粗黑_GBK" panose="02000000000000000000" pitchFamily="2" charset="-122"/>
              </a:rPr>
              <a:t>、为 </a:t>
            </a:r>
            <a:r>
              <a:rPr lang="en-US" altLang="zh-CN" sz="2000" dirty="0" err="1">
                <a:latin typeface="方正兰亭粗黑_GBK" panose="02000000000000000000" pitchFamily="2" charset="-122"/>
                <a:ea typeface="方正兰亭粗黑_GBK" panose="02000000000000000000" pitchFamily="2" charset="-122"/>
              </a:rPr>
              <a:t>Asterinas</a:t>
            </a:r>
            <a:r>
              <a:rPr lang="en-US" altLang="zh-CN" sz="2000" dirty="0">
                <a:latin typeface="方正兰亭粗黑_GBK" panose="02000000000000000000" pitchFamily="2" charset="-122"/>
                <a:ea typeface="方正兰亭粗黑_GBK" panose="02000000000000000000" pitchFamily="2" charset="-122"/>
              </a:rPr>
              <a:t> </a:t>
            </a:r>
            <a:r>
              <a:rPr lang="zh-CN" altLang="en-US" sz="2000" dirty="0">
                <a:latin typeface="方正兰亭粗黑_GBK" panose="02000000000000000000" pitchFamily="2" charset="-122"/>
                <a:ea typeface="方正兰亭粗黑_GBK" panose="02000000000000000000" pitchFamily="2" charset="-122"/>
              </a:rPr>
              <a:t>中文件系统的页缓存模块新增了数据预取的支持。</a:t>
            </a:r>
            <a:endParaRPr lang="en-US" altLang="zh-CN" sz="2000" dirty="0">
              <a:latin typeface="方正兰亭粗黑_GBK" panose="02000000000000000000" pitchFamily="2" charset="-122"/>
              <a:ea typeface="方正兰亭粗黑_GBK" panose="02000000000000000000" pitchFamily="2" charset="-122"/>
            </a:endParaRPr>
          </a:p>
          <a:p>
            <a:pPr indent="468000"/>
            <a:r>
              <a:rPr lang="en-US" altLang="zh-CN" sz="2000" dirty="0">
                <a:latin typeface="方正兰亭粗黑_GBK" panose="02000000000000000000" pitchFamily="2" charset="-122"/>
                <a:ea typeface="方正兰亭粗黑_GBK" panose="02000000000000000000" pitchFamily="2" charset="-122"/>
              </a:rPr>
              <a:t>3</a:t>
            </a:r>
            <a:r>
              <a:rPr lang="zh-CN" altLang="en-US" sz="2000" dirty="0">
                <a:latin typeface="方正兰亭粗黑_GBK" panose="02000000000000000000" pitchFamily="2" charset="-122"/>
                <a:ea typeface="方正兰亭粗黑_GBK" panose="02000000000000000000" pitchFamily="2" charset="-122"/>
              </a:rPr>
              <a:t>、为新增的 </a:t>
            </a:r>
            <a:r>
              <a:rPr lang="en-US" altLang="zh-CN" sz="2000" dirty="0" err="1">
                <a:latin typeface="方正兰亭粗黑_GBK" panose="02000000000000000000" pitchFamily="2" charset="-122"/>
                <a:ea typeface="方正兰亭粗黑_GBK" panose="02000000000000000000" pitchFamily="2" charset="-122"/>
              </a:rPr>
              <a:t>exFAT</a:t>
            </a:r>
            <a:r>
              <a:rPr lang="en-US" altLang="zh-CN" sz="2000" dirty="0">
                <a:latin typeface="方正兰亭粗黑_GBK" panose="02000000000000000000" pitchFamily="2" charset="-122"/>
                <a:ea typeface="方正兰亭粗黑_GBK" panose="02000000000000000000" pitchFamily="2" charset="-122"/>
              </a:rPr>
              <a:t> </a:t>
            </a:r>
            <a:r>
              <a:rPr lang="zh-CN" altLang="en-US" sz="2000" dirty="0">
                <a:latin typeface="方正兰亭粗黑_GBK" panose="02000000000000000000" pitchFamily="2" charset="-122"/>
                <a:ea typeface="方正兰亭粗黑_GBK" panose="02000000000000000000" pitchFamily="2" charset="-122"/>
              </a:rPr>
              <a:t>文件系统编写了单元测试并进行了集成测试，以检验实现的正确性。</a:t>
            </a:r>
            <a:endParaRPr lang="en-US" altLang="zh-CN" sz="2000" dirty="0">
              <a:latin typeface="方正兰亭粗黑_GBK" panose="02000000000000000000" pitchFamily="2" charset="-122"/>
              <a:ea typeface="方正兰亭粗黑_GBK" panose="02000000000000000000" pitchFamily="2" charset="-122"/>
            </a:endParaRPr>
          </a:p>
          <a:p>
            <a:pPr indent="468000"/>
            <a:r>
              <a:rPr lang="en-US" altLang="zh-CN" sz="2000" dirty="0">
                <a:latin typeface="方正兰亭粗黑_GBK" panose="02000000000000000000" pitchFamily="2" charset="-122"/>
                <a:ea typeface="方正兰亭粗黑_GBK" panose="02000000000000000000" pitchFamily="2" charset="-122"/>
              </a:rPr>
              <a:t>4</a:t>
            </a:r>
            <a:r>
              <a:rPr lang="zh-CN" altLang="en-US" sz="2000" dirty="0">
                <a:latin typeface="方正兰亭粗黑_GBK" panose="02000000000000000000" pitchFamily="2" charset="-122"/>
                <a:ea typeface="方正兰亭粗黑_GBK" panose="02000000000000000000" pitchFamily="2" charset="-122"/>
              </a:rPr>
              <a:t>、使用 </a:t>
            </a:r>
            <a:r>
              <a:rPr lang="en-US" altLang="zh-CN" sz="2000" dirty="0">
                <a:latin typeface="方正兰亭粗黑_GBK" panose="02000000000000000000" pitchFamily="2" charset="-122"/>
                <a:ea typeface="方正兰亭粗黑_GBK" panose="02000000000000000000" pitchFamily="2" charset="-122"/>
              </a:rPr>
              <a:t>FIO </a:t>
            </a:r>
            <a:r>
              <a:rPr lang="zh-CN" altLang="en-US" sz="2000" dirty="0">
                <a:latin typeface="方正兰亭粗黑_GBK" panose="02000000000000000000" pitchFamily="2" charset="-122"/>
                <a:ea typeface="方正兰亭粗黑_GBK" panose="02000000000000000000" pitchFamily="2" charset="-122"/>
              </a:rPr>
              <a:t>测试 </a:t>
            </a:r>
            <a:r>
              <a:rPr lang="en-US" altLang="zh-CN" sz="2000" dirty="0" err="1">
                <a:latin typeface="方正兰亭粗黑_GBK" panose="02000000000000000000" pitchFamily="2" charset="-122"/>
                <a:ea typeface="方正兰亭粗黑_GBK" panose="02000000000000000000" pitchFamily="2" charset="-122"/>
              </a:rPr>
              <a:t>exFAT</a:t>
            </a:r>
            <a:r>
              <a:rPr lang="en-US" altLang="zh-CN" sz="2000" dirty="0">
                <a:latin typeface="方正兰亭粗黑_GBK" panose="02000000000000000000" pitchFamily="2" charset="-122"/>
                <a:ea typeface="方正兰亭粗黑_GBK" panose="02000000000000000000" pitchFamily="2" charset="-122"/>
              </a:rPr>
              <a:t> </a:t>
            </a:r>
            <a:r>
              <a:rPr lang="zh-CN" altLang="en-US" sz="2000" dirty="0">
                <a:latin typeface="方正兰亭粗黑_GBK" panose="02000000000000000000" pitchFamily="2" charset="-122"/>
                <a:ea typeface="方正兰亭粗黑_GBK" panose="02000000000000000000" pitchFamily="2" charset="-122"/>
              </a:rPr>
              <a:t>文件系统的性能，并与 </a:t>
            </a:r>
            <a:r>
              <a:rPr lang="en-US" altLang="zh-CN" sz="2000" dirty="0">
                <a:latin typeface="方正兰亭粗黑_GBK" panose="02000000000000000000" pitchFamily="2" charset="-122"/>
                <a:ea typeface="方正兰亭粗黑_GBK" panose="02000000000000000000" pitchFamily="2" charset="-122"/>
              </a:rPr>
              <a:t>Linux </a:t>
            </a:r>
            <a:r>
              <a:rPr lang="zh-CN" altLang="en-US" sz="2000" dirty="0">
                <a:latin typeface="方正兰亭粗黑_GBK" panose="02000000000000000000" pitchFamily="2" charset="-122"/>
                <a:ea typeface="方正兰亭粗黑_GBK" panose="02000000000000000000" pitchFamily="2" charset="-122"/>
              </a:rPr>
              <a:t>中的对应实现进行比较。</a:t>
            </a:r>
            <a:endParaRPr lang="en-US" altLang="zh-CN" sz="2000" dirty="0">
              <a:latin typeface="方正兰亭粗黑_GBK" panose="02000000000000000000" pitchFamily="2" charset="-122"/>
              <a:ea typeface="方正兰亭粗黑_GBK" panose="02000000000000000000" pitchFamily="2" charset="-122"/>
            </a:endParaRPr>
          </a:p>
          <a:p>
            <a:pPr indent="468000"/>
            <a:endParaRPr lang="zh-CN" altLang="en-US" dirty="0">
              <a:latin typeface="方正兰亭粗黑_GBK" panose="02000000000000000000" pitchFamily="2" charset="-122"/>
              <a:ea typeface="方正兰亭粗黑_GBK" panose="02000000000000000000" pitchFamily="2" charset="-122"/>
            </a:endParaRPr>
          </a:p>
        </p:txBody>
      </p:sp>
      <p:sp>
        <p:nvSpPr>
          <p:cNvPr id="2" name="灯片编号占位符 1"/>
          <p:cNvSpPr>
            <a:spLocks noGrp="1"/>
          </p:cNvSpPr>
          <p:nvPr>
            <p:ph type="sldNum" sz="quarter" idx="12"/>
          </p:nvPr>
        </p:nvSpPr>
        <p:spPr/>
        <p:txBody>
          <a:bodyPr/>
          <a:lstStyle/>
          <a:p>
            <a:fld id="{8592E714-8771-4256-B120-A1444CD7D5F3}" type="slidenum">
              <a:rPr lang="zh-HK" altLang="en-US" smtClean="0"/>
              <a:t>2</a:t>
            </a:fld>
            <a:endParaRPr lang="zh-HK" altLang="en-US"/>
          </a:p>
        </p:txBody>
      </p:sp>
    </p:spTree>
    <p:extLst>
      <p:ext uri="{BB962C8B-B14F-4D97-AF65-F5344CB8AC3E}">
        <p14:creationId xmlns:p14="http://schemas.microsoft.com/office/powerpoint/2010/main" val="373513285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t="14549" b="30502"/>
          <a:stretch/>
        </p:blipFill>
        <p:spPr>
          <a:xfrm>
            <a:off x="2653" y="2098678"/>
            <a:ext cx="12189347" cy="2850694"/>
          </a:xfrm>
          <a:prstGeom prst="rect">
            <a:avLst/>
          </a:prstGeom>
        </p:spPr>
      </p:pic>
      <p:sp>
        <p:nvSpPr>
          <p:cNvPr id="4" name="矩形 3"/>
          <p:cNvSpPr/>
          <p:nvPr/>
        </p:nvSpPr>
        <p:spPr>
          <a:xfrm>
            <a:off x="1" y="2017261"/>
            <a:ext cx="12192000" cy="2932111"/>
          </a:xfrm>
          <a:prstGeom prst="rect">
            <a:avLst/>
          </a:prstGeom>
          <a:solidFill>
            <a:schemeClr val="tx1">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4902994" y="658922"/>
            <a:ext cx="2386012" cy="614362"/>
            <a:chOff x="4071938" y="642938"/>
            <a:chExt cx="2386012" cy="614362"/>
          </a:xfrm>
        </p:grpSpPr>
        <p:cxnSp>
          <p:nvCxnSpPr>
            <p:cNvPr id="9" name="直接连接符 8"/>
            <p:cNvCxnSpPr/>
            <p:nvPr/>
          </p:nvCxnSpPr>
          <p:spPr>
            <a:xfrm>
              <a:off x="4071938" y="642938"/>
              <a:ext cx="2386012" cy="0"/>
            </a:xfrm>
            <a:prstGeom prst="line">
              <a:avLst/>
            </a:prstGeom>
            <a:ln>
              <a:solidFill>
                <a:srgbClr val="484848"/>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071938" y="1257300"/>
              <a:ext cx="2386012" cy="0"/>
            </a:xfrm>
            <a:prstGeom prst="line">
              <a:avLst/>
            </a:prstGeom>
            <a:ln>
              <a:solidFill>
                <a:srgbClr val="484848"/>
              </a:solidFill>
              <a:prstDash val="dash"/>
            </a:ln>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4628169" y="642938"/>
            <a:ext cx="2935662" cy="646331"/>
          </a:xfrm>
          <a:prstGeom prst="rect">
            <a:avLst/>
          </a:prstGeom>
          <a:noFill/>
        </p:spPr>
        <p:txBody>
          <a:bodyPr wrap="square" rtlCol="0">
            <a:spAutoFit/>
          </a:bodyPr>
          <a:lstStyle/>
          <a:p>
            <a:pPr algn="ctr"/>
            <a:r>
              <a:rPr lang="en-US" altLang="zh-HK" sz="3600" b="1" dirty="0" err="1">
                <a:solidFill>
                  <a:srgbClr val="8B0012"/>
                </a:solidFill>
                <a:latin typeface="微软雅黑" panose="020B0503020204020204" pitchFamily="34" charset="-122"/>
                <a:ea typeface="微软雅黑" panose="020B0503020204020204" pitchFamily="34" charset="-122"/>
              </a:rPr>
              <a:t>Contants</a:t>
            </a:r>
            <a:endParaRPr lang="zh-HK" altLang="en-US" sz="3600" b="1" dirty="0">
              <a:solidFill>
                <a:srgbClr val="8B0012"/>
              </a:solidFill>
              <a:latin typeface="微软雅黑" panose="020B0503020204020204" pitchFamily="34" charset="-122"/>
              <a:ea typeface="微软雅黑" panose="020B0503020204020204" pitchFamily="34" charset="-122"/>
            </a:endParaRPr>
          </a:p>
        </p:txBody>
      </p:sp>
      <p:sp>
        <p:nvSpPr>
          <p:cNvPr id="5" name="矩形 4"/>
          <p:cNvSpPr/>
          <p:nvPr/>
        </p:nvSpPr>
        <p:spPr>
          <a:xfrm>
            <a:off x="0" y="4873627"/>
            <a:ext cx="12192000" cy="157162"/>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5" name="矩形 14"/>
          <p:cNvSpPr/>
          <p:nvPr/>
        </p:nvSpPr>
        <p:spPr>
          <a:xfrm>
            <a:off x="0" y="1941515"/>
            <a:ext cx="12192000" cy="157162"/>
          </a:xfrm>
          <a:prstGeom prst="rect">
            <a:avLst/>
          </a:prstGeom>
          <a:solidFill>
            <a:srgbClr val="484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2" name="文本框 31"/>
          <p:cNvSpPr txBox="1"/>
          <p:nvPr/>
        </p:nvSpPr>
        <p:spPr>
          <a:xfrm>
            <a:off x="532570" y="3826727"/>
            <a:ext cx="2707590" cy="461665"/>
          </a:xfrm>
          <a:prstGeom prst="rect">
            <a:avLst/>
          </a:prstGeom>
          <a:noFill/>
        </p:spPr>
        <p:txBody>
          <a:bodyPr wrap="squar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背景介绍</a:t>
            </a:r>
            <a:endParaRPr lang="zh-HK" altLang="en-US" sz="2400" b="1" dirty="0">
              <a:solidFill>
                <a:schemeClr val="bg1"/>
              </a:solidFill>
              <a:latin typeface="微软雅黑" panose="020B0503020204020204" pitchFamily="34" charset="-122"/>
              <a:ea typeface="微软雅黑" panose="020B0503020204020204" pitchFamily="34" charset="-122"/>
            </a:endParaRPr>
          </a:p>
        </p:txBody>
      </p:sp>
      <p:sp>
        <p:nvSpPr>
          <p:cNvPr id="27" name="椭圆 26"/>
          <p:cNvSpPr/>
          <p:nvPr/>
        </p:nvSpPr>
        <p:spPr>
          <a:xfrm>
            <a:off x="1312592" y="2540000"/>
            <a:ext cx="1147546" cy="1147546"/>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000" b="1" dirty="0">
                <a:latin typeface="微软雅黑" panose="020B0503020204020204" pitchFamily="34" charset="-122"/>
                <a:ea typeface="微软雅黑" panose="020B0503020204020204" pitchFamily="34" charset="-122"/>
              </a:rPr>
              <a:t>01</a:t>
            </a:r>
            <a:endParaRPr lang="zh-HK" altLang="en-US" sz="4000" b="1" dirty="0">
              <a:latin typeface="微软雅黑" panose="020B0503020204020204" pitchFamily="34" charset="-122"/>
              <a:ea typeface="微软雅黑" panose="020B0503020204020204" pitchFamily="34" charset="-122"/>
            </a:endParaRPr>
          </a:p>
        </p:txBody>
      </p:sp>
      <p:sp>
        <p:nvSpPr>
          <p:cNvPr id="33" name="文本框 32"/>
          <p:cNvSpPr txBox="1"/>
          <p:nvPr/>
        </p:nvSpPr>
        <p:spPr>
          <a:xfrm>
            <a:off x="5981406" y="3825735"/>
            <a:ext cx="3518730" cy="830997"/>
          </a:xfrm>
          <a:prstGeom prst="rect">
            <a:avLst/>
          </a:prstGeom>
          <a:noFill/>
        </p:spPr>
        <p:txBody>
          <a:bodyPr wrap="squar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数据预取</a:t>
            </a:r>
            <a:endParaRPr lang="en-US" altLang="zh-CN" sz="2400" b="1" dirty="0">
              <a:solidFill>
                <a:schemeClr val="bg1"/>
              </a:solidFill>
              <a:latin typeface="微软雅黑" panose="020B0503020204020204" pitchFamily="34" charset="-122"/>
              <a:ea typeface="微软雅黑" panose="020B0503020204020204" pitchFamily="34" charset="-122"/>
            </a:endParaRPr>
          </a:p>
          <a:p>
            <a:pPr algn="ctr"/>
            <a:r>
              <a:rPr lang="zh-CN" altLang="en-US" sz="2400" b="1" dirty="0">
                <a:solidFill>
                  <a:schemeClr val="bg1"/>
                </a:solidFill>
                <a:latin typeface="微软雅黑" panose="020B0503020204020204" pitchFamily="34" charset="-122"/>
                <a:ea typeface="微软雅黑" panose="020B0503020204020204" pitchFamily="34" charset="-122"/>
              </a:rPr>
              <a:t>的设计</a:t>
            </a:r>
            <a:endParaRPr lang="zh-HK" altLang="en-US" sz="2400" b="1" dirty="0">
              <a:solidFill>
                <a:schemeClr val="bg1"/>
              </a:solidFill>
              <a:latin typeface="微软雅黑" panose="020B0503020204020204" pitchFamily="34" charset="-122"/>
              <a:ea typeface="微软雅黑" panose="020B0503020204020204" pitchFamily="34" charset="-122"/>
            </a:endParaRPr>
          </a:p>
        </p:txBody>
      </p:sp>
      <p:sp>
        <p:nvSpPr>
          <p:cNvPr id="28" name="椭圆 27"/>
          <p:cNvSpPr/>
          <p:nvPr/>
        </p:nvSpPr>
        <p:spPr>
          <a:xfrm>
            <a:off x="7166998" y="2540992"/>
            <a:ext cx="1147546" cy="1147546"/>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000" b="1" dirty="0">
                <a:latin typeface="微软雅黑" panose="020B0503020204020204" pitchFamily="34" charset="-122"/>
                <a:ea typeface="微软雅黑" panose="020B0503020204020204" pitchFamily="34" charset="-122"/>
              </a:rPr>
              <a:t>03</a:t>
            </a:r>
            <a:endParaRPr lang="zh-HK" altLang="en-US" sz="4000" b="1"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3740833" y="3826727"/>
            <a:ext cx="2145470" cy="830997"/>
          </a:xfrm>
          <a:prstGeom prst="rect">
            <a:avLst/>
          </a:prstGeom>
          <a:noFill/>
        </p:spPr>
        <p:txBody>
          <a:bodyPr wrap="square" rtlCol="0">
            <a:spAutoFit/>
          </a:bodyPr>
          <a:lstStyle/>
          <a:p>
            <a:pPr algn="ctr"/>
            <a:r>
              <a:rPr lang="en-US" altLang="zh-CN" sz="2400" b="1" dirty="0" err="1">
                <a:solidFill>
                  <a:schemeClr val="bg1"/>
                </a:solidFill>
                <a:latin typeface="微软雅黑" panose="020B0503020204020204" pitchFamily="34" charset="-122"/>
                <a:ea typeface="微软雅黑" panose="020B0503020204020204" pitchFamily="34" charset="-122"/>
              </a:rPr>
              <a:t>exFAT</a:t>
            </a:r>
            <a:endParaRPr lang="en-US" altLang="zh-CN" sz="2400" b="1" dirty="0">
              <a:solidFill>
                <a:schemeClr val="bg1"/>
              </a:solidFill>
              <a:latin typeface="微软雅黑" panose="020B0503020204020204" pitchFamily="34" charset="-122"/>
              <a:ea typeface="微软雅黑" panose="020B0503020204020204" pitchFamily="34" charset="-122"/>
            </a:endParaRPr>
          </a:p>
          <a:p>
            <a:pPr algn="ctr"/>
            <a:r>
              <a:rPr lang="zh-CN" altLang="en-US" sz="2400" b="1" dirty="0">
                <a:solidFill>
                  <a:schemeClr val="bg1"/>
                </a:solidFill>
                <a:latin typeface="微软雅黑" panose="020B0503020204020204" pitchFamily="34" charset="-122"/>
                <a:ea typeface="微软雅黑" panose="020B0503020204020204" pitchFamily="34" charset="-122"/>
              </a:rPr>
              <a:t>的设计</a:t>
            </a:r>
            <a:endParaRPr lang="zh-HK" altLang="en-US" sz="2400" b="1" dirty="0">
              <a:solidFill>
                <a:schemeClr val="bg1"/>
              </a:solidFill>
              <a:latin typeface="微软雅黑" panose="020B0503020204020204" pitchFamily="34" charset="-122"/>
              <a:ea typeface="微软雅黑" panose="020B0503020204020204" pitchFamily="34" charset="-122"/>
            </a:endParaRPr>
          </a:p>
        </p:txBody>
      </p:sp>
      <p:sp>
        <p:nvSpPr>
          <p:cNvPr id="18" name="椭圆 17"/>
          <p:cNvSpPr/>
          <p:nvPr/>
        </p:nvSpPr>
        <p:spPr>
          <a:xfrm>
            <a:off x="4239795" y="2540000"/>
            <a:ext cx="1147546" cy="1147546"/>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000" b="1" dirty="0">
                <a:latin typeface="微软雅黑" panose="020B0503020204020204" pitchFamily="34" charset="-122"/>
                <a:ea typeface="微软雅黑" panose="020B0503020204020204" pitchFamily="34" charset="-122"/>
              </a:rPr>
              <a:t>02</a:t>
            </a:r>
            <a:endParaRPr lang="zh-HK" altLang="en-US" sz="4000" b="1"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9828824" y="3825735"/>
            <a:ext cx="1831288" cy="461665"/>
          </a:xfrm>
          <a:prstGeom prst="rect">
            <a:avLst/>
          </a:prstGeom>
          <a:noFill/>
        </p:spPr>
        <p:txBody>
          <a:bodyPr wrap="squar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测试结果</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19" name="椭圆 18"/>
          <p:cNvSpPr/>
          <p:nvPr/>
        </p:nvSpPr>
        <p:spPr>
          <a:xfrm>
            <a:off x="10094200" y="2540992"/>
            <a:ext cx="1147546" cy="1147546"/>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000" b="1" dirty="0">
                <a:latin typeface="微软雅黑" panose="020B0503020204020204" pitchFamily="34" charset="-122"/>
                <a:ea typeface="微软雅黑" panose="020B0503020204020204" pitchFamily="34" charset="-122"/>
              </a:rPr>
              <a:t>04</a:t>
            </a:r>
            <a:endParaRPr lang="zh-HK" altLang="en-US" sz="4000" b="1" dirty="0">
              <a:latin typeface="微软雅黑" panose="020B0503020204020204" pitchFamily="34" charset="-122"/>
              <a:ea typeface="微软雅黑" panose="020B0503020204020204" pitchFamily="34" charset="-122"/>
            </a:endParaRPr>
          </a:p>
        </p:txBody>
      </p:sp>
      <p:sp>
        <p:nvSpPr>
          <p:cNvPr id="6" name="灯片编号占位符 5"/>
          <p:cNvSpPr>
            <a:spLocks noGrp="1"/>
          </p:cNvSpPr>
          <p:nvPr>
            <p:ph type="sldNum" sz="quarter" idx="12"/>
          </p:nvPr>
        </p:nvSpPr>
        <p:spPr/>
        <p:txBody>
          <a:bodyPr/>
          <a:lstStyle/>
          <a:p>
            <a:fld id="{8592E714-8771-4256-B120-A1444CD7D5F3}" type="slidenum">
              <a:rPr lang="zh-HK" altLang="en-US" smtClean="0"/>
              <a:t>3</a:t>
            </a:fld>
            <a:endParaRPr lang="zh-HK" altLang="en-US" dirty="0"/>
          </a:p>
        </p:txBody>
      </p:sp>
    </p:spTree>
    <p:extLst>
      <p:ext uri="{BB962C8B-B14F-4D97-AF65-F5344CB8AC3E}">
        <p14:creationId xmlns:p14="http://schemas.microsoft.com/office/powerpoint/2010/main" val="106164302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377368" y="362727"/>
            <a:ext cx="8459538" cy="986484"/>
            <a:chOff x="0" y="174039"/>
            <a:chExt cx="8459538" cy="986484"/>
          </a:xfrm>
        </p:grpSpPr>
        <p:sp>
          <p:nvSpPr>
            <p:cNvPr id="35" name="文本框 34"/>
            <p:cNvSpPr txBox="1"/>
            <p:nvPr/>
          </p:nvSpPr>
          <p:spPr>
            <a:xfrm>
              <a:off x="267877" y="174039"/>
              <a:ext cx="8191661" cy="646331"/>
            </a:xfrm>
            <a:prstGeom prst="rect">
              <a:avLst/>
            </a:prstGeom>
            <a:noFill/>
          </p:spPr>
          <p:txBody>
            <a:bodyPr wrap="square" rtlCol="0">
              <a:spAutoFit/>
            </a:bodyPr>
            <a:lstStyle/>
            <a:p>
              <a:r>
                <a:rPr lang="zh-CN" altLang="en-US" sz="3600" b="1" dirty="0">
                  <a:solidFill>
                    <a:srgbClr val="8B0012"/>
                  </a:solidFill>
                  <a:latin typeface="微软雅黑" panose="020B0503020204020204" pitchFamily="34" charset="-122"/>
                  <a:ea typeface="微软雅黑" panose="020B0503020204020204" pitchFamily="34" charset="-122"/>
                </a:rPr>
                <a:t>背景介绍</a:t>
              </a:r>
            </a:p>
          </p:txBody>
        </p:sp>
        <p:sp>
          <p:nvSpPr>
            <p:cNvPr id="36" name="文本框 35"/>
            <p:cNvSpPr txBox="1"/>
            <p:nvPr/>
          </p:nvSpPr>
          <p:spPr>
            <a:xfrm>
              <a:off x="267877" y="760413"/>
              <a:ext cx="3487484" cy="400110"/>
            </a:xfrm>
            <a:prstGeom prst="rect">
              <a:avLst/>
            </a:prstGeom>
            <a:noFill/>
          </p:spPr>
          <p:txBody>
            <a:bodyPr wrap="square" rtlCol="0">
              <a:spAutoFit/>
            </a:bodyPr>
            <a:lstStyle/>
            <a:p>
              <a:r>
                <a:rPr lang="en-US" altLang="zh-HK" sz="2000" b="1" dirty="0">
                  <a:solidFill>
                    <a:srgbClr val="485766"/>
                  </a:solidFill>
                  <a:latin typeface="微软雅黑" panose="020B0503020204020204" pitchFamily="34" charset="-122"/>
                  <a:ea typeface="微软雅黑" panose="020B0503020204020204" pitchFamily="34" charset="-122"/>
                </a:rPr>
                <a:t>1</a:t>
              </a:r>
              <a:r>
                <a:rPr lang="zh-CN" altLang="en-US" sz="2000" b="1" dirty="0">
                  <a:solidFill>
                    <a:srgbClr val="485766"/>
                  </a:solidFill>
                  <a:latin typeface="微软雅黑" panose="020B0503020204020204" pitchFamily="34" charset="-122"/>
                  <a:ea typeface="微软雅黑" panose="020B0503020204020204" pitchFamily="34" charset="-122"/>
                </a:rPr>
                <a:t>、</a:t>
              </a:r>
              <a:r>
                <a:rPr lang="en-US" altLang="zh-CN" sz="2000" b="1" dirty="0" err="1">
                  <a:solidFill>
                    <a:srgbClr val="485766"/>
                  </a:solidFill>
                  <a:latin typeface="微软雅黑" panose="020B0503020204020204" pitchFamily="34" charset="-122"/>
                  <a:ea typeface="微软雅黑" panose="020B0503020204020204" pitchFamily="34" charset="-122"/>
                </a:rPr>
                <a:t>exFAT</a:t>
              </a:r>
              <a:endParaRPr lang="zh-HK" altLang="en-US" sz="2000" b="1" dirty="0">
                <a:solidFill>
                  <a:srgbClr val="485766"/>
                </a:solidFill>
                <a:latin typeface="微软雅黑" panose="020B0503020204020204" pitchFamily="34" charset="-122"/>
                <a:ea typeface="微软雅黑" panose="020B0503020204020204" pitchFamily="34" charset="-122"/>
              </a:endParaRPr>
            </a:p>
          </p:txBody>
        </p:sp>
        <p:sp>
          <p:nvSpPr>
            <p:cNvPr id="37" name="矩形 36"/>
            <p:cNvSpPr/>
            <p:nvPr/>
          </p:nvSpPr>
          <p:spPr>
            <a:xfrm>
              <a:off x="0" y="260350"/>
              <a:ext cx="201202" cy="831850"/>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sp>
        <p:nvSpPr>
          <p:cNvPr id="3" name="灯片编号占位符 2"/>
          <p:cNvSpPr>
            <a:spLocks noGrp="1"/>
          </p:cNvSpPr>
          <p:nvPr>
            <p:ph type="sldNum" sz="quarter" idx="12"/>
          </p:nvPr>
        </p:nvSpPr>
        <p:spPr/>
        <p:txBody>
          <a:bodyPr/>
          <a:lstStyle/>
          <a:p>
            <a:fld id="{8592E714-8771-4256-B120-A1444CD7D5F3}" type="slidenum">
              <a:rPr lang="zh-HK" altLang="en-US" smtClean="0"/>
              <a:t>4</a:t>
            </a:fld>
            <a:endParaRPr lang="zh-HK" altLang="en-US"/>
          </a:p>
        </p:txBody>
      </p:sp>
      <p:sp>
        <p:nvSpPr>
          <p:cNvPr id="21" name="文本框 20">
            <a:extLst>
              <a:ext uri="{FF2B5EF4-FFF2-40B4-BE49-F238E27FC236}">
                <a16:creationId xmlns:a16="http://schemas.microsoft.com/office/drawing/2014/main" id="{B36BF81C-3E1F-49AA-900D-9672EE38C8DF}"/>
              </a:ext>
            </a:extLst>
          </p:cNvPr>
          <p:cNvSpPr txBox="1"/>
          <p:nvPr/>
        </p:nvSpPr>
        <p:spPr>
          <a:xfrm>
            <a:off x="377368" y="1345719"/>
            <a:ext cx="11341100" cy="1631216"/>
          </a:xfrm>
          <a:prstGeom prst="rect">
            <a:avLst/>
          </a:prstGeom>
          <a:noFill/>
        </p:spPr>
        <p:txBody>
          <a:bodyPr wrap="square" rtlCol="0">
            <a:spAutoFit/>
          </a:bodyPr>
          <a:lstStyle/>
          <a:p>
            <a:pPr indent="468000"/>
            <a:r>
              <a:rPr lang="en-US" altLang="zh-CN" sz="2000" dirty="0" err="1">
                <a:latin typeface="方正兰亭粗黑_GBK" panose="02000000000000000000" pitchFamily="2" charset="-122"/>
                <a:ea typeface="方正兰亭粗黑_GBK" panose="02000000000000000000" pitchFamily="2" charset="-122"/>
              </a:rPr>
              <a:t>exFAT</a:t>
            </a:r>
            <a:r>
              <a:rPr lang="en-US" altLang="zh-CN" sz="2000" dirty="0">
                <a:latin typeface="方正兰亭粗黑_GBK" panose="02000000000000000000" pitchFamily="2" charset="-122"/>
                <a:ea typeface="方正兰亭粗黑_GBK" panose="02000000000000000000" pitchFamily="2" charset="-122"/>
              </a:rPr>
              <a:t> (</a:t>
            </a:r>
            <a:r>
              <a:rPr lang="en-US" altLang="zh-CN" sz="2000" b="1" dirty="0">
                <a:latin typeface="方正兰亭粗黑_GBK" panose="02000000000000000000" pitchFamily="2" charset="-122"/>
                <a:ea typeface="方正兰亭粗黑_GBK" panose="02000000000000000000" pitchFamily="2" charset="-122"/>
              </a:rPr>
              <a:t>Ex</a:t>
            </a:r>
            <a:r>
              <a:rPr lang="en-US" altLang="zh-CN" sz="2000" dirty="0">
                <a:latin typeface="方正兰亭粗黑_GBK" panose="02000000000000000000" pitchFamily="2" charset="-122"/>
                <a:ea typeface="方正兰亭粗黑_GBK" panose="02000000000000000000" pitchFamily="2" charset="-122"/>
              </a:rPr>
              <a:t>tended </a:t>
            </a:r>
            <a:r>
              <a:rPr lang="en-US" altLang="zh-CN" sz="2000" b="1" dirty="0">
                <a:latin typeface="方正兰亭粗黑_GBK" panose="02000000000000000000" pitchFamily="2" charset="-122"/>
                <a:ea typeface="方正兰亭粗黑_GBK" panose="02000000000000000000" pitchFamily="2" charset="-122"/>
              </a:rPr>
              <a:t>F</a:t>
            </a:r>
            <a:r>
              <a:rPr lang="en-US" altLang="zh-CN" sz="2000" dirty="0">
                <a:latin typeface="方正兰亭粗黑_GBK" panose="02000000000000000000" pitchFamily="2" charset="-122"/>
                <a:ea typeface="方正兰亭粗黑_GBK" panose="02000000000000000000" pitchFamily="2" charset="-122"/>
              </a:rPr>
              <a:t>ile </a:t>
            </a:r>
            <a:r>
              <a:rPr lang="en-US" altLang="zh-CN" sz="2000" b="1" dirty="0">
                <a:latin typeface="方正兰亭粗黑_GBK" panose="02000000000000000000" pitchFamily="2" charset="-122"/>
                <a:ea typeface="方正兰亭粗黑_GBK" panose="02000000000000000000" pitchFamily="2" charset="-122"/>
              </a:rPr>
              <a:t>A</a:t>
            </a:r>
            <a:r>
              <a:rPr lang="en-US" altLang="zh-CN" sz="2000" dirty="0">
                <a:latin typeface="方正兰亭粗黑_GBK" panose="02000000000000000000" pitchFamily="2" charset="-122"/>
                <a:ea typeface="方正兰亭粗黑_GBK" panose="02000000000000000000" pitchFamily="2" charset="-122"/>
              </a:rPr>
              <a:t>llocation </a:t>
            </a:r>
            <a:r>
              <a:rPr lang="en-US" altLang="zh-CN" sz="2000" b="1" dirty="0">
                <a:latin typeface="方正兰亭粗黑_GBK" panose="02000000000000000000" pitchFamily="2" charset="-122"/>
                <a:ea typeface="方正兰亭粗黑_GBK" panose="02000000000000000000" pitchFamily="2" charset="-122"/>
              </a:rPr>
              <a:t>T</a:t>
            </a:r>
            <a:r>
              <a:rPr lang="en-US" altLang="zh-CN" sz="2000" dirty="0">
                <a:latin typeface="方正兰亭粗黑_GBK" panose="02000000000000000000" pitchFamily="2" charset="-122"/>
                <a:ea typeface="方正兰亭粗黑_GBK" panose="02000000000000000000" pitchFamily="2" charset="-122"/>
              </a:rPr>
              <a:t>able)</a:t>
            </a:r>
            <a:r>
              <a:rPr lang="zh-CN" altLang="en-US" sz="2000" dirty="0">
                <a:latin typeface="方正兰亭粗黑_GBK" panose="02000000000000000000" pitchFamily="2" charset="-122"/>
                <a:ea typeface="方正兰亭粗黑_GBK" panose="02000000000000000000" pitchFamily="2" charset="-122"/>
              </a:rPr>
              <a:t>是由微软公司开发的一种文件系统，专为闪存存储，如 </a:t>
            </a:r>
            <a:r>
              <a:rPr lang="en-US" altLang="zh-CN" sz="2000" dirty="0">
                <a:latin typeface="方正兰亭粗黑_GBK" panose="02000000000000000000" pitchFamily="2" charset="-122"/>
                <a:ea typeface="方正兰亭粗黑_GBK" panose="02000000000000000000" pitchFamily="2" charset="-122"/>
              </a:rPr>
              <a:t>USB </a:t>
            </a:r>
            <a:r>
              <a:rPr lang="zh-CN" altLang="en-US" sz="2000" dirty="0">
                <a:latin typeface="方正兰亭粗黑_GBK" panose="02000000000000000000" pitchFamily="2" charset="-122"/>
                <a:ea typeface="方正兰亭粗黑_GBK" panose="02000000000000000000" pitchFamily="2" charset="-122"/>
              </a:rPr>
              <a:t>闪存驱动器、</a:t>
            </a:r>
            <a:r>
              <a:rPr lang="en-US" altLang="zh-CN" sz="2000" dirty="0">
                <a:latin typeface="方正兰亭粗黑_GBK" panose="02000000000000000000" pitchFamily="2" charset="-122"/>
                <a:ea typeface="方正兰亭粗黑_GBK" panose="02000000000000000000" pitchFamily="2" charset="-122"/>
              </a:rPr>
              <a:t>SD </a:t>
            </a:r>
            <a:r>
              <a:rPr lang="zh-CN" altLang="en-US" sz="2000" dirty="0">
                <a:latin typeface="方正兰亭粗黑_GBK" panose="02000000000000000000" pitchFamily="2" charset="-122"/>
                <a:ea typeface="方正兰亭粗黑_GBK" panose="02000000000000000000" pitchFamily="2" charset="-122"/>
              </a:rPr>
              <a:t>卡和 </a:t>
            </a:r>
            <a:r>
              <a:rPr lang="en-US" altLang="zh-CN" sz="2000" dirty="0">
                <a:latin typeface="方正兰亭粗黑_GBK" panose="02000000000000000000" pitchFamily="2" charset="-122"/>
                <a:ea typeface="方正兰亭粗黑_GBK" panose="02000000000000000000" pitchFamily="2" charset="-122"/>
              </a:rPr>
              <a:t>CF </a:t>
            </a:r>
            <a:r>
              <a:rPr lang="zh-CN" altLang="en-US" sz="2000" dirty="0">
                <a:latin typeface="方正兰亭粗黑_GBK" panose="02000000000000000000" pitchFamily="2" charset="-122"/>
                <a:ea typeface="方正兰亭粗黑_GBK" panose="02000000000000000000" pitchFamily="2" charset="-122"/>
              </a:rPr>
              <a:t>卡等设计。作为 </a:t>
            </a:r>
            <a:r>
              <a:rPr lang="en-US" altLang="zh-CN" sz="2000" dirty="0">
                <a:latin typeface="方正兰亭粗黑_GBK" panose="02000000000000000000" pitchFamily="2" charset="-122"/>
                <a:ea typeface="方正兰亭粗黑_GBK" panose="02000000000000000000" pitchFamily="2" charset="-122"/>
              </a:rPr>
              <a:t>FAT32 </a:t>
            </a:r>
            <a:r>
              <a:rPr lang="zh-CN" altLang="en-US" sz="2000" dirty="0">
                <a:latin typeface="方正兰亭粗黑_GBK" panose="02000000000000000000" pitchFamily="2" charset="-122"/>
                <a:ea typeface="方正兰亭粗黑_GBK" panose="02000000000000000000" pitchFamily="2" charset="-122"/>
              </a:rPr>
              <a:t>的后继文件系统，</a:t>
            </a:r>
            <a:r>
              <a:rPr lang="en-US" altLang="zh-CN" sz="2000" dirty="0" err="1">
                <a:latin typeface="方正兰亭粗黑_GBK" panose="02000000000000000000" pitchFamily="2" charset="-122"/>
                <a:ea typeface="方正兰亭粗黑_GBK" panose="02000000000000000000" pitchFamily="2" charset="-122"/>
              </a:rPr>
              <a:t>exFAT</a:t>
            </a:r>
            <a:r>
              <a:rPr lang="en-US" altLang="zh-CN" sz="2000" dirty="0">
                <a:latin typeface="方正兰亭粗黑_GBK" panose="02000000000000000000" pitchFamily="2" charset="-122"/>
                <a:ea typeface="方正兰亭粗黑_GBK" panose="02000000000000000000" pitchFamily="2" charset="-122"/>
              </a:rPr>
              <a:t> </a:t>
            </a:r>
            <a:r>
              <a:rPr lang="zh-CN" altLang="en-US" sz="2000" dirty="0">
                <a:latin typeface="方正兰亭粗黑_GBK" panose="02000000000000000000" pitchFamily="2" charset="-122"/>
                <a:ea typeface="方正兰亭粗黑_GBK" panose="02000000000000000000" pitchFamily="2" charset="-122"/>
              </a:rPr>
              <a:t>主要解决了 </a:t>
            </a:r>
            <a:r>
              <a:rPr lang="en-US" altLang="zh-CN" sz="2000" dirty="0">
                <a:latin typeface="方正兰亭粗黑_GBK" panose="02000000000000000000" pitchFamily="2" charset="-122"/>
                <a:ea typeface="方正兰亭粗黑_GBK" panose="02000000000000000000" pitchFamily="2" charset="-122"/>
              </a:rPr>
              <a:t>FAT32 </a:t>
            </a:r>
            <a:r>
              <a:rPr lang="zh-CN" altLang="en-US" sz="2000" dirty="0">
                <a:latin typeface="方正兰亭粗黑_GBK" panose="02000000000000000000" pitchFamily="2" charset="-122"/>
                <a:ea typeface="方正兰亭粗黑_GBK" panose="02000000000000000000" pitchFamily="2" charset="-122"/>
              </a:rPr>
              <a:t>在处理大文件和大容量存储设备上的限制。具体来说，</a:t>
            </a:r>
            <a:r>
              <a:rPr lang="en-US" altLang="zh-CN" sz="2000" dirty="0" err="1">
                <a:latin typeface="方正兰亭粗黑_GBK" panose="02000000000000000000" pitchFamily="2" charset="-122"/>
                <a:ea typeface="方正兰亭粗黑_GBK" panose="02000000000000000000" pitchFamily="2" charset="-122"/>
              </a:rPr>
              <a:t>exFAT</a:t>
            </a:r>
            <a:r>
              <a:rPr lang="en-US" altLang="zh-CN" sz="2000" dirty="0">
                <a:latin typeface="方正兰亭粗黑_GBK" panose="02000000000000000000" pitchFamily="2" charset="-122"/>
                <a:ea typeface="方正兰亭粗黑_GBK" panose="02000000000000000000" pitchFamily="2" charset="-122"/>
              </a:rPr>
              <a:t> </a:t>
            </a:r>
            <a:r>
              <a:rPr lang="zh-CN" altLang="en-US" sz="2000" dirty="0">
                <a:latin typeface="方正兰亭粗黑_GBK" panose="02000000000000000000" pitchFamily="2" charset="-122"/>
                <a:ea typeface="方正兰亭粗黑_GBK" panose="02000000000000000000" pitchFamily="2" charset="-122"/>
              </a:rPr>
              <a:t>文件系统使用</a:t>
            </a:r>
            <a:r>
              <a:rPr lang="en-US" altLang="zh-CN" sz="2000" dirty="0">
                <a:latin typeface="方正兰亭粗黑_GBK" panose="02000000000000000000" pitchFamily="2" charset="-122"/>
                <a:ea typeface="方正兰亭粗黑_GBK" panose="02000000000000000000" pitchFamily="2" charset="-122"/>
              </a:rPr>
              <a:t>64</a:t>
            </a:r>
            <a:r>
              <a:rPr lang="zh-CN" altLang="en-US" sz="2000" dirty="0">
                <a:latin typeface="方正兰亭粗黑_GBK" panose="02000000000000000000" pitchFamily="2" charset="-122"/>
                <a:ea typeface="方正兰亭粗黑_GBK" panose="02000000000000000000" pitchFamily="2" charset="-122"/>
              </a:rPr>
              <a:t>位来描述文件大小，从而支持依赖于非常大的文件的应用程序；</a:t>
            </a:r>
            <a:r>
              <a:rPr lang="en-US" altLang="zh-CN" sz="2000" dirty="0" err="1">
                <a:latin typeface="方正兰亭粗黑_GBK" panose="02000000000000000000" pitchFamily="2" charset="-122"/>
                <a:ea typeface="方正兰亭粗黑_GBK" panose="02000000000000000000" pitchFamily="2" charset="-122"/>
              </a:rPr>
              <a:t>exFAT</a:t>
            </a:r>
            <a:r>
              <a:rPr lang="en-US" altLang="zh-CN" sz="2000" dirty="0">
                <a:latin typeface="方正兰亭粗黑_GBK" panose="02000000000000000000" pitchFamily="2" charset="-122"/>
                <a:ea typeface="方正兰亭粗黑_GBK" panose="02000000000000000000" pitchFamily="2" charset="-122"/>
              </a:rPr>
              <a:t> </a:t>
            </a:r>
            <a:r>
              <a:rPr lang="zh-CN" altLang="en-US" sz="2000" dirty="0">
                <a:latin typeface="方正兰亭粗黑_GBK" panose="02000000000000000000" pitchFamily="2" charset="-122"/>
                <a:ea typeface="方正兰亭粗黑_GBK" panose="02000000000000000000" pitchFamily="2" charset="-122"/>
              </a:rPr>
              <a:t>文件系统还允许最大</a:t>
            </a:r>
            <a:r>
              <a:rPr lang="en-US" altLang="zh-CN" sz="2000" dirty="0">
                <a:latin typeface="方正兰亭粗黑_GBK" panose="02000000000000000000" pitchFamily="2" charset="-122"/>
                <a:ea typeface="方正兰亭粗黑_GBK" panose="02000000000000000000" pitchFamily="2" charset="-122"/>
              </a:rPr>
              <a:t>32MB</a:t>
            </a:r>
            <a:r>
              <a:rPr lang="zh-CN" altLang="en-US" sz="2000" dirty="0">
                <a:latin typeface="方正兰亭粗黑_GBK" panose="02000000000000000000" pitchFamily="2" charset="-122"/>
                <a:ea typeface="方正兰亭粗黑_GBK" panose="02000000000000000000" pitchFamily="2" charset="-122"/>
              </a:rPr>
              <a:t>的簇，有效地支持了非常大的存储设备。</a:t>
            </a:r>
          </a:p>
        </p:txBody>
      </p:sp>
      <p:sp>
        <p:nvSpPr>
          <p:cNvPr id="22" name="矩形 21">
            <a:extLst>
              <a:ext uri="{FF2B5EF4-FFF2-40B4-BE49-F238E27FC236}">
                <a16:creationId xmlns:a16="http://schemas.microsoft.com/office/drawing/2014/main" id="{3AAE4ADF-44ED-41FE-B4F6-A7CECFEB9201}"/>
              </a:ext>
            </a:extLst>
          </p:cNvPr>
          <p:cNvSpPr/>
          <p:nvPr/>
        </p:nvSpPr>
        <p:spPr>
          <a:xfrm>
            <a:off x="151246" y="3936932"/>
            <a:ext cx="1479176" cy="1143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dirty="0">
                <a:solidFill>
                  <a:prstClr val="black"/>
                </a:solidFill>
                <a:latin typeface="宋体" panose="02010600030101010101" pitchFamily="2" charset="-122"/>
                <a:ea typeface="宋体" panose="02010600030101010101" pitchFamily="2" charset="-122"/>
              </a:rPr>
              <a:t>超级块</a:t>
            </a:r>
          </a:p>
        </p:txBody>
      </p:sp>
      <p:sp>
        <p:nvSpPr>
          <p:cNvPr id="23" name="矩形 22">
            <a:extLst>
              <a:ext uri="{FF2B5EF4-FFF2-40B4-BE49-F238E27FC236}">
                <a16:creationId xmlns:a16="http://schemas.microsoft.com/office/drawing/2014/main" id="{00CE75BD-0356-4C42-8255-D8B8FB292421}"/>
              </a:ext>
            </a:extLst>
          </p:cNvPr>
          <p:cNvSpPr/>
          <p:nvPr/>
        </p:nvSpPr>
        <p:spPr>
          <a:xfrm>
            <a:off x="1630422" y="3936932"/>
            <a:ext cx="1479176" cy="1143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dirty="0">
                <a:solidFill>
                  <a:prstClr val="black"/>
                </a:solidFill>
                <a:latin typeface="宋体" panose="02010600030101010101" pitchFamily="2" charset="-122"/>
                <a:ea typeface="宋体" panose="02010600030101010101" pitchFamily="2" charset="-122"/>
              </a:rPr>
              <a:t>后备超级块</a:t>
            </a:r>
          </a:p>
        </p:txBody>
      </p:sp>
      <p:sp>
        <p:nvSpPr>
          <p:cNvPr id="24" name="矩形 23">
            <a:extLst>
              <a:ext uri="{FF2B5EF4-FFF2-40B4-BE49-F238E27FC236}">
                <a16:creationId xmlns:a16="http://schemas.microsoft.com/office/drawing/2014/main" id="{24274023-B2C2-4C04-9006-D0CAF5CA2051}"/>
              </a:ext>
            </a:extLst>
          </p:cNvPr>
          <p:cNvSpPr/>
          <p:nvPr/>
        </p:nvSpPr>
        <p:spPr>
          <a:xfrm>
            <a:off x="3109598" y="3936932"/>
            <a:ext cx="1479176" cy="1143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dirty="0">
                <a:solidFill>
                  <a:prstClr val="black"/>
                </a:solidFill>
                <a:latin typeface="宋体" panose="02010600030101010101" pitchFamily="2" charset="-122"/>
                <a:ea typeface="宋体" panose="02010600030101010101" pitchFamily="2" charset="-122"/>
              </a:rPr>
              <a:t>FAT</a:t>
            </a:r>
            <a:r>
              <a:rPr lang="zh-CN" altLang="en-US" dirty="0">
                <a:solidFill>
                  <a:prstClr val="black"/>
                </a:solidFill>
                <a:latin typeface="宋体" panose="02010600030101010101" pitchFamily="2" charset="-122"/>
                <a:ea typeface="宋体" panose="02010600030101010101" pitchFamily="2" charset="-122"/>
              </a:rPr>
              <a:t>区对齐</a:t>
            </a:r>
            <a:endParaRPr lang="en-US" altLang="zh-CN" dirty="0">
              <a:solidFill>
                <a:prstClr val="black"/>
              </a:solidFill>
              <a:latin typeface="宋体" panose="02010600030101010101" pitchFamily="2" charset="-122"/>
              <a:ea typeface="宋体" panose="02010600030101010101" pitchFamily="2" charset="-122"/>
            </a:endParaRPr>
          </a:p>
          <a:p>
            <a:pPr algn="ctr">
              <a:defRPr/>
            </a:pPr>
            <a:r>
              <a:rPr lang="zh-CN" altLang="en-US" dirty="0">
                <a:solidFill>
                  <a:prstClr val="black"/>
                </a:solidFill>
                <a:latin typeface="宋体" panose="02010600030101010101" pitchFamily="2" charset="-122"/>
                <a:ea typeface="宋体" panose="02010600030101010101" pitchFamily="2" charset="-122"/>
              </a:rPr>
              <a:t>无实际作用</a:t>
            </a:r>
          </a:p>
        </p:txBody>
      </p:sp>
      <p:sp>
        <p:nvSpPr>
          <p:cNvPr id="25" name="矩形 24">
            <a:extLst>
              <a:ext uri="{FF2B5EF4-FFF2-40B4-BE49-F238E27FC236}">
                <a16:creationId xmlns:a16="http://schemas.microsoft.com/office/drawing/2014/main" id="{B61B3820-0698-4BDB-A7D2-F62E89EAAF2E}"/>
              </a:ext>
            </a:extLst>
          </p:cNvPr>
          <p:cNvSpPr/>
          <p:nvPr/>
        </p:nvSpPr>
        <p:spPr>
          <a:xfrm>
            <a:off x="4588774" y="3936932"/>
            <a:ext cx="1479176" cy="1143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dirty="0">
                <a:solidFill>
                  <a:prstClr val="black"/>
                </a:solidFill>
                <a:latin typeface="宋体" panose="02010600030101010101" pitchFamily="2" charset="-122"/>
                <a:ea typeface="宋体" panose="02010600030101010101" pitchFamily="2" charset="-122"/>
              </a:rPr>
              <a:t>第一个</a:t>
            </a:r>
            <a:r>
              <a:rPr lang="en-US" altLang="zh-CN" dirty="0">
                <a:solidFill>
                  <a:prstClr val="black"/>
                </a:solidFill>
                <a:latin typeface="宋体" panose="02010600030101010101" pitchFamily="2" charset="-122"/>
                <a:ea typeface="宋体" panose="02010600030101010101" pitchFamily="2" charset="-122"/>
              </a:rPr>
              <a:t>FAT</a:t>
            </a:r>
          </a:p>
          <a:p>
            <a:pPr algn="ctr">
              <a:defRPr/>
            </a:pPr>
            <a:r>
              <a:rPr lang="zh-CN" altLang="en-US" dirty="0">
                <a:solidFill>
                  <a:prstClr val="black"/>
                </a:solidFill>
                <a:latin typeface="宋体" panose="02010600030101010101" pitchFamily="2" charset="-122"/>
                <a:ea typeface="宋体" panose="02010600030101010101" pitchFamily="2" charset="-122"/>
              </a:rPr>
              <a:t>（主</a:t>
            </a:r>
            <a:r>
              <a:rPr lang="en-US" altLang="zh-CN" dirty="0">
                <a:solidFill>
                  <a:prstClr val="black"/>
                </a:solidFill>
                <a:latin typeface="宋体" panose="02010600030101010101" pitchFamily="2" charset="-122"/>
                <a:ea typeface="宋体" panose="02010600030101010101" pitchFamily="2" charset="-122"/>
              </a:rPr>
              <a:t>FAT</a:t>
            </a:r>
            <a:r>
              <a:rPr lang="zh-CN" altLang="en-US" dirty="0">
                <a:solidFill>
                  <a:prstClr val="black"/>
                </a:solidFill>
                <a:latin typeface="宋体" panose="02010600030101010101" pitchFamily="2" charset="-122"/>
                <a:ea typeface="宋体" panose="02010600030101010101" pitchFamily="2" charset="-122"/>
              </a:rPr>
              <a:t>）</a:t>
            </a:r>
          </a:p>
        </p:txBody>
      </p:sp>
      <p:sp>
        <p:nvSpPr>
          <p:cNvPr id="26" name="矩形 25">
            <a:extLst>
              <a:ext uri="{FF2B5EF4-FFF2-40B4-BE49-F238E27FC236}">
                <a16:creationId xmlns:a16="http://schemas.microsoft.com/office/drawing/2014/main" id="{F18FF68D-D919-4219-8635-CD9D4E1DF9A3}"/>
              </a:ext>
            </a:extLst>
          </p:cNvPr>
          <p:cNvSpPr/>
          <p:nvPr/>
        </p:nvSpPr>
        <p:spPr>
          <a:xfrm>
            <a:off x="6067950" y="3936932"/>
            <a:ext cx="1479176" cy="1143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dirty="0">
                <a:solidFill>
                  <a:prstClr val="black"/>
                </a:solidFill>
                <a:latin typeface="宋体" panose="02010600030101010101" pitchFamily="2" charset="-122"/>
                <a:ea typeface="宋体" panose="02010600030101010101" pitchFamily="2" charset="-122"/>
              </a:rPr>
              <a:t>第二个</a:t>
            </a:r>
            <a:r>
              <a:rPr lang="en-US" altLang="zh-CN" dirty="0">
                <a:solidFill>
                  <a:prstClr val="black"/>
                </a:solidFill>
                <a:latin typeface="宋体" panose="02010600030101010101" pitchFamily="2" charset="-122"/>
                <a:ea typeface="宋体" panose="02010600030101010101" pitchFamily="2" charset="-122"/>
              </a:rPr>
              <a:t>FAT</a:t>
            </a:r>
          </a:p>
          <a:p>
            <a:pPr algn="ctr">
              <a:defRPr/>
            </a:pPr>
            <a:r>
              <a:rPr lang="zh-CN" altLang="en-US" dirty="0">
                <a:solidFill>
                  <a:prstClr val="black"/>
                </a:solidFill>
                <a:latin typeface="宋体" panose="02010600030101010101" pitchFamily="2" charset="-122"/>
                <a:ea typeface="宋体" panose="02010600030101010101" pitchFamily="2" charset="-122"/>
              </a:rPr>
              <a:t>（备用</a:t>
            </a:r>
            <a:r>
              <a:rPr lang="en-US" altLang="zh-CN" dirty="0">
                <a:solidFill>
                  <a:prstClr val="black"/>
                </a:solidFill>
                <a:latin typeface="宋体" panose="02010600030101010101" pitchFamily="2" charset="-122"/>
                <a:ea typeface="宋体" panose="02010600030101010101" pitchFamily="2" charset="-122"/>
              </a:rPr>
              <a:t>FAT</a:t>
            </a:r>
            <a:r>
              <a:rPr lang="zh-CN" altLang="en-US" dirty="0">
                <a:solidFill>
                  <a:prstClr val="black"/>
                </a:solidFill>
                <a:latin typeface="宋体" panose="02010600030101010101" pitchFamily="2" charset="-122"/>
                <a:ea typeface="宋体" panose="02010600030101010101" pitchFamily="2" charset="-122"/>
              </a:rPr>
              <a:t>）</a:t>
            </a:r>
          </a:p>
        </p:txBody>
      </p:sp>
      <p:sp>
        <p:nvSpPr>
          <p:cNvPr id="27" name="矩形 26">
            <a:extLst>
              <a:ext uri="{FF2B5EF4-FFF2-40B4-BE49-F238E27FC236}">
                <a16:creationId xmlns:a16="http://schemas.microsoft.com/office/drawing/2014/main" id="{D8C31D5B-4A52-48AC-A2C4-BB566ED82647}"/>
              </a:ext>
            </a:extLst>
          </p:cNvPr>
          <p:cNvSpPr/>
          <p:nvPr/>
        </p:nvSpPr>
        <p:spPr>
          <a:xfrm>
            <a:off x="7547126" y="3936932"/>
            <a:ext cx="1479176" cy="1143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dirty="0">
                <a:solidFill>
                  <a:prstClr val="black"/>
                </a:solidFill>
                <a:latin typeface="宋体" panose="02010600030101010101" pitchFamily="2" charset="-122"/>
                <a:ea typeface="宋体" panose="02010600030101010101" pitchFamily="2" charset="-122"/>
              </a:rPr>
              <a:t>数据区对齐</a:t>
            </a:r>
            <a:endParaRPr lang="en-US" altLang="zh-CN" dirty="0">
              <a:solidFill>
                <a:prstClr val="black"/>
              </a:solidFill>
              <a:latin typeface="宋体" panose="02010600030101010101" pitchFamily="2" charset="-122"/>
              <a:ea typeface="宋体" panose="02010600030101010101" pitchFamily="2" charset="-122"/>
            </a:endParaRPr>
          </a:p>
          <a:p>
            <a:pPr algn="ctr">
              <a:defRPr/>
            </a:pPr>
            <a:r>
              <a:rPr lang="zh-CN" altLang="en-US" dirty="0">
                <a:solidFill>
                  <a:prstClr val="black"/>
                </a:solidFill>
                <a:latin typeface="宋体" panose="02010600030101010101" pitchFamily="2" charset="-122"/>
                <a:ea typeface="宋体" panose="02010600030101010101" pitchFamily="2" charset="-122"/>
              </a:rPr>
              <a:t>无实际作用</a:t>
            </a:r>
          </a:p>
        </p:txBody>
      </p:sp>
      <p:sp>
        <p:nvSpPr>
          <p:cNvPr id="28" name="矩形 27">
            <a:extLst>
              <a:ext uri="{FF2B5EF4-FFF2-40B4-BE49-F238E27FC236}">
                <a16:creationId xmlns:a16="http://schemas.microsoft.com/office/drawing/2014/main" id="{9F8F774C-C08C-4A40-95A1-1955B776AF54}"/>
              </a:ext>
            </a:extLst>
          </p:cNvPr>
          <p:cNvSpPr/>
          <p:nvPr/>
        </p:nvSpPr>
        <p:spPr>
          <a:xfrm>
            <a:off x="9026302" y="3936932"/>
            <a:ext cx="1479176" cy="1143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dirty="0">
                <a:solidFill>
                  <a:prstClr val="black"/>
                </a:solidFill>
                <a:latin typeface="宋体" panose="02010600030101010101" pitchFamily="2" charset="-122"/>
                <a:ea typeface="宋体" panose="02010600030101010101" pitchFamily="2" charset="-122"/>
              </a:rPr>
              <a:t>簇堆</a:t>
            </a:r>
            <a:endParaRPr lang="en-US" altLang="zh-CN" dirty="0">
              <a:solidFill>
                <a:prstClr val="black"/>
              </a:solidFill>
              <a:latin typeface="宋体" panose="02010600030101010101" pitchFamily="2" charset="-122"/>
              <a:ea typeface="宋体" panose="02010600030101010101" pitchFamily="2" charset="-122"/>
            </a:endParaRPr>
          </a:p>
          <a:p>
            <a:pPr algn="ctr">
              <a:defRPr/>
            </a:pPr>
            <a:endParaRPr lang="en-US" altLang="zh-CN" dirty="0">
              <a:solidFill>
                <a:prstClr val="black"/>
              </a:solidFill>
              <a:latin typeface="宋体" panose="02010600030101010101" pitchFamily="2" charset="-122"/>
              <a:ea typeface="宋体" panose="02010600030101010101" pitchFamily="2" charset="-122"/>
            </a:endParaRPr>
          </a:p>
        </p:txBody>
      </p:sp>
      <p:sp>
        <p:nvSpPr>
          <p:cNvPr id="29" name="矩形 28">
            <a:extLst>
              <a:ext uri="{FF2B5EF4-FFF2-40B4-BE49-F238E27FC236}">
                <a16:creationId xmlns:a16="http://schemas.microsoft.com/office/drawing/2014/main" id="{B261D5B6-7274-4019-B7EC-2754306923DC}"/>
              </a:ext>
            </a:extLst>
          </p:cNvPr>
          <p:cNvSpPr/>
          <p:nvPr/>
        </p:nvSpPr>
        <p:spPr>
          <a:xfrm>
            <a:off x="10505478" y="3936932"/>
            <a:ext cx="1479176" cy="1143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dirty="0">
                <a:solidFill>
                  <a:prstClr val="black"/>
                </a:solidFill>
                <a:latin typeface="宋体" panose="02010600030101010101" pitchFamily="2" charset="-122"/>
                <a:ea typeface="宋体" panose="02010600030101010101" pitchFamily="2" charset="-122"/>
              </a:rPr>
              <a:t>分区内</a:t>
            </a:r>
            <a:endParaRPr lang="en-US" altLang="zh-CN" dirty="0">
              <a:solidFill>
                <a:prstClr val="black"/>
              </a:solidFill>
              <a:latin typeface="宋体" panose="02010600030101010101" pitchFamily="2" charset="-122"/>
              <a:ea typeface="宋体" panose="02010600030101010101" pitchFamily="2" charset="-122"/>
            </a:endParaRPr>
          </a:p>
          <a:p>
            <a:pPr algn="ctr">
              <a:defRPr/>
            </a:pPr>
            <a:r>
              <a:rPr lang="zh-CN" altLang="en-US" dirty="0">
                <a:solidFill>
                  <a:prstClr val="black"/>
                </a:solidFill>
                <a:latin typeface="宋体" panose="02010600030101010101" pitchFamily="2" charset="-122"/>
                <a:ea typeface="宋体" panose="02010600030101010101" pitchFamily="2" charset="-122"/>
              </a:rPr>
              <a:t>未使用空间</a:t>
            </a:r>
          </a:p>
        </p:txBody>
      </p:sp>
      <p:sp>
        <p:nvSpPr>
          <p:cNvPr id="30" name="矩形 29">
            <a:extLst>
              <a:ext uri="{FF2B5EF4-FFF2-40B4-BE49-F238E27FC236}">
                <a16:creationId xmlns:a16="http://schemas.microsoft.com/office/drawing/2014/main" id="{5BBB94B1-9BE8-48ED-9AA7-257609F8892F}"/>
              </a:ext>
            </a:extLst>
          </p:cNvPr>
          <p:cNvSpPr/>
          <p:nvPr/>
        </p:nvSpPr>
        <p:spPr>
          <a:xfrm>
            <a:off x="9228006" y="4573428"/>
            <a:ext cx="1075768" cy="4123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dirty="0">
                <a:solidFill>
                  <a:prstClr val="black"/>
                </a:solidFill>
                <a:latin typeface="宋体" panose="02010600030101010101" pitchFamily="2" charset="-122"/>
                <a:ea typeface="宋体" panose="02010600030101010101" pitchFamily="2" charset="-122"/>
              </a:rPr>
              <a:t>根目录</a:t>
            </a:r>
          </a:p>
        </p:txBody>
      </p:sp>
      <p:sp>
        <p:nvSpPr>
          <p:cNvPr id="31" name="左大括号 30">
            <a:extLst>
              <a:ext uri="{FF2B5EF4-FFF2-40B4-BE49-F238E27FC236}">
                <a16:creationId xmlns:a16="http://schemas.microsoft.com/office/drawing/2014/main" id="{10BEBC01-E906-4AC0-8CFE-74D87B4B4873}"/>
              </a:ext>
            </a:extLst>
          </p:cNvPr>
          <p:cNvSpPr/>
          <p:nvPr/>
        </p:nvSpPr>
        <p:spPr>
          <a:xfrm rot="5400000">
            <a:off x="1479142" y="2205623"/>
            <a:ext cx="302560" cy="2958352"/>
          </a:xfrm>
          <a:prstGeom prst="leftBrace">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zh-CN" altLang="en-US">
              <a:solidFill>
                <a:prstClr val="black"/>
              </a:solidFill>
              <a:latin typeface="宋体" panose="02010600030101010101" pitchFamily="2" charset="-122"/>
              <a:ea typeface="宋体" panose="02010600030101010101" pitchFamily="2" charset="-122"/>
            </a:endParaRPr>
          </a:p>
        </p:txBody>
      </p:sp>
      <p:sp>
        <p:nvSpPr>
          <p:cNvPr id="32" name="左大括号 31">
            <a:extLst>
              <a:ext uri="{FF2B5EF4-FFF2-40B4-BE49-F238E27FC236}">
                <a16:creationId xmlns:a16="http://schemas.microsoft.com/office/drawing/2014/main" id="{21581181-1335-49BE-A34F-7D25BEBF8545}"/>
              </a:ext>
            </a:extLst>
          </p:cNvPr>
          <p:cNvSpPr/>
          <p:nvPr/>
        </p:nvSpPr>
        <p:spPr>
          <a:xfrm rot="5400000">
            <a:off x="5177082" y="1466034"/>
            <a:ext cx="302560" cy="4437528"/>
          </a:xfrm>
          <a:prstGeom prst="leftBrace">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zh-CN" altLang="en-US">
              <a:solidFill>
                <a:prstClr val="black"/>
              </a:solidFill>
              <a:latin typeface="宋体" panose="02010600030101010101" pitchFamily="2" charset="-122"/>
              <a:ea typeface="宋体" panose="02010600030101010101" pitchFamily="2" charset="-122"/>
            </a:endParaRPr>
          </a:p>
        </p:txBody>
      </p:sp>
      <p:sp>
        <p:nvSpPr>
          <p:cNvPr id="33" name="左大括号 32">
            <a:extLst>
              <a:ext uri="{FF2B5EF4-FFF2-40B4-BE49-F238E27FC236}">
                <a16:creationId xmlns:a16="http://schemas.microsoft.com/office/drawing/2014/main" id="{9EFE45BA-0C8E-48D7-8A8C-70C8164339C8}"/>
              </a:ext>
            </a:extLst>
          </p:cNvPr>
          <p:cNvSpPr/>
          <p:nvPr/>
        </p:nvSpPr>
        <p:spPr>
          <a:xfrm rot="5400000">
            <a:off x="9614610" y="1463791"/>
            <a:ext cx="302560" cy="4437528"/>
          </a:xfrm>
          <a:prstGeom prst="leftBrace">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zh-CN" altLang="en-US">
              <a:solidFill>
                <a:prstClr val="black"/>
              </a:solidFill>
              <a:latin typeface="宋体" panose="02010600030101010101" pitchFamily="2" charset="-122"/>
              <a:ea typeface="宋体" panose="02010600030101010101" pitchFamily="2" charset="-122"/>
            </a:endParaRPr>
          </a:p>
        </p:txBody>
      </p:sp>
      <p:sp>
        <p:nvSpPr>
          <p:cNvPr id="38" name="文本框 37">
            <a:extLst>
              <a:ext uri="{FF2B5EF4-FFF2-40B4-BE49-F238E27FC236}">
                <a16:creationId xmlns:a16="http://schemas.microsoft.com/office/drawing/2014/main" id="{7475FC60-5908-43FF-99F2-4399976F01C1}"/>
              </a:ext>
            </a:extLst>
          </p:cNvPr>
          <p:cNvSpPr txBox="1"/>
          <p:nvPr/>
        </p:nvSpPr>
        <p:spPr>
          <a:xfrm>
            <a:off x="1117192" y="2983109"/>
            <a:ext cx="1026460" cy="369332"/>
          </a:xfrm>
          <a:prstGeom prst="rect">
            <a:avLst/>
          </a:prstGeom>
          <a:noFill/>
        </p:spPr>
        <p:txBody>
          <a:bodyPr wrap="square" rtlCol="0">
            <a:spAutoFit/>
          </a:bodyPr>
          <a:lstStyle/>
          <a:p>
            <a:pPr algn="ctr">
              <a:defRPr/>
            </a:pPr>
            <a:r>
              <a:rPr lang="zh-CN" altLang="en-US" dirty="0">
                <a:solidFill>
                  <a:prstClr val="black"/>
                </a:solidFill>
                <a:latin typeface="宋体" panose="02010600030101010101" pitchFamily="2" charset="-122"/>
                <a:ea typeface="宋体" panose="02010600030101010101" pitchFamily="2" charset="-122"/>
              </a:rPr>
              <a:t>启动区</a:t>
            </a:r>
          </a:p>
        </p:txBody>
      </p:sp>
      <p:sp>
        <p:nvSpPr>
          <p:cNvPr id="39" name="文本框 38">
            <a:extLst>
              <a:ext uri="{FF2B5EF4-FFF2-40B4-BE49-F238E27FC236}">
                <a16:creationId xmlns:a16="http://schemas.microsoft.com/office/drawing/2014/main" id="{307C2C5A-4D72-4221-A760-0C6D4FF29B04}"/>
              </a:ext>
            </a:extLst>
          </p:cNvPr>
          <p:cNvSpPr txBox="1"/>
          <p:nvPr/>
        </p:nvSpPr>
        <p:spPr>
          <a:xfrm>
            <a:off x="4815132" y="2983109"/>
            <a:ext cx="1026460" cy="369332"/>
          </a:xfrm>
          <a:prstGeom prst="rect">
            <a:avLst/>
          </a:prstGeom>
          <a:noFill/>
        </p:spPr>
        <p:txBody>
          <a:bodyPr wrap="square" rtlCol="0">
            <a:spAutoFit/>
          </a:bodyPr>
          <a:lstStyle/>
          <a:p>
            <a:pPr algn="ctr">
              <a:defRPr/>
            </a:pPr>
            <a:r>
              <a:rPr lang="en-US" altLang="zh-CN" dirty="0">
                <a:solidFill>
                  <a:prstClr val="black"/>
                </a:solidFill>
                <a:latin typeface="宋体" panose="02010600030101010101" pitchFamily="2" charset="-122"/>
                <a:ea typeface="宋体" panose="02010600030101010101" pitchFamily="2" charset="-122"/>
              </a:rPr>
              <a:t>FAT</a:t>
            </a:r>
            <a:r>
              <a:rPr lang="zh-CN" altLang="en-US" dirty="0">
                <a:solidFill>
                  <a:prstClr val="black"/>
                </a:solidFill>
                <a:latin typeface="宋体" panose="02010600030101010101" pitchFamily="2" charset="-122"/>
                <a:ea typeface="宋体" panose="02010600030101010101" pitchFamily="2" charset="-122"/>
              </a:rPr>
              <a:t>区</a:t>
            </a:r>
          </a:p>
        </p:txBody>
      </p:sp>
      <p:sp>
        <p:nvSpPr>
          <p:cNvPr id="40" name="文本框 39">
            <a:extLst>
              <a:ext uri="{FF2B5EF4-FFF2-40B4-BE49-F238E27FC236}">
                <a16:creationId xmlns:a16="http://schemas.microsoft.com/office/drawing/2014/main" id="{2CC7E92F-1072-4857-B176-D246C4FC4A40}"/>
              </a:ext>
            </a:extLst>
          </p:cNvPr>
          <p:cNvSpPr txBox="1"/>
          <p:nvPr/>
        </p:nvSpPr>
        <p:spPr>
          <a:xfrm>
            <a:off x="9252660" y="2983109"/>
            <a:ext cx="1026460" cy="369332"/>
          </a:xfrm>
          <a:prstGeom prst="rect">
            <a:avLst/>
          </a:prstGeom>
          <a:noFill/>
        </p:spPr>
        <p:txBody>
          <a:bodyPr wrap="square" rtlCol="0">
            <a:spAutoFit/>
          </a:bodyPr>
          <a:lstStyle/>
          <a:p>
            <a:pPr algn="ctr">
              <a:defRPr/>
            </a:pPr>
            <a:r>
              <a:rPr lang="zh-CN" altLang="en-US" dirty="0">
                <a:solidFill>
                  <a:prstClr val="black"/>
                </a:solidFill>
                <a:latin typeface="宋体" panose="02010600030101010101" pitchFamily="2" charset="-122"/>
                <a:ea typeface="宋体" panose="02010600030101010101" pitchFamily="2" charset="-122"/>
              </a:rPr>
              <a:t>数据区</a:t>
            </a:r>
          </a:p>
        </p:txBody>
      </p:sp>
      <p:cxnSp>
        <p:nvCxnSpPr>
          <p:cNvPr id="41" name="连接符: 肘形 40">
            <a:extLst>
              <a:ext uri="{FF2B5EF4-FFF2-40B4-BE49-F238E27FC236}">
                <a16:creationId xmlns:a16="http://schemas.microsoft.com/office/drawing/2014/main" id="{DC25AC28-3A26-4D62-B70A-DE3C78158368}"/>
              </a:ext>
            </a:extLst>
          </p:cNvPr>
          <p:cNvCxnSpPr>
            <a:cxnSpLocks/>
          </p:cNvCxnSpPr>
          <p:nvPr/>
        </p:nvCxnSpPr>
        <p:spPr>
          <a:xfrm rot="16200000" flipH="1">
            <a:off x="2590018" y="2861168"/>
            <a:ext cx="12700" cy="4437528"/>
          </a:xfrm>
          <a:prstGeom prst="bentConnector3">
            <a:avLst>
              <a:gd name="adj1" fmla="val 236470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连接符: 肘形 41">
            <a:extLst>
              <a:ext uri="{FF2B5EF4-FFF2-40B4-BE49-F238E27FC236}">
                <a16:creationId xmlns:a16="http://schemas.microsoft.com/office/drawing/2014/main" id="{654250AD-8529-4094-8560-F52B4FFD13AF}"/>
              </a:ext>
            </a:extLst>
          </p:cNvPr>
          <p:cNvCxnSpPr>
            <a:cxnSpLocks/>
          </p:cNvCxnSpPr>
          <p:nvPr/>
        </p:nvCxnSpPr>
        <p:spPr>
          <a:xfrm rot="16200000" flipH="1">
            <a:off x="5026176" y="645018"/>
            <a:ext cx="12700" cy="8875056"/>
          </a:xfrm>
          <a:prstGeom prst="bentConnector3">
            <a:avLst>
              <a:gd name="adj1" fmla="val 4482354"/>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连接符: 肘形 42">
            <a:extLst>
              <a:ext uri="{FF2B5EF4-FFF2-40B4-BE49-F238E27FC236}">
                <a16:creationId xmlns:a16="http://schemas.microsoft.com/office/drawing/2014/main" id="{C650E499-D780-4031-9CC2-7998D76FB3A6}"/>
              </a:ext>
            </a:extLst>
          </p:cNvPr>
          <p:cNvCxnSpPr>
            <a:cxnSpLocks/>
          </p:cNvCxnSpPr>
          <p:nvPr/>
        </p:nvCxnSpPr>
        <p:spPr>
          <a:xfrm rot="16200000" flipH="1">
            <a:off x="5322012" y="543792"/>
            <a:ext cx="12700" cy="8875056"/>
          </a:xfrm>
          <a:prstGeom prst="bentConnector3">
            <a:avLst>
              <a:gd name="adj1" fmla="val 674118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42972F8A-A6A7-4570-B43A-CEF029773E8F}"/>
              </a:ext>
            </a:extLst>
          </p:cNvPr>
          <p:cNvSpPr/>
          <p:nvPr/>
        </p:nvSpPr>
        <p:spPr>
          <a:xfrm>
            <a:off x="779929" y="4898539"/>
            <a:ext cx="215153" cy="172503"/>
          </a:xfrm>
          <a:prstGeom prst="rect">
            <a:avLst/>
          </a:prstGeom>
          <a:solidFill>
            <a:srgbClr val="EDED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79659183"/>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377368" y="362727"/>
            <a:ext cx="8459538" cy="986484"/>
            <a:chOff x="0" y="174039"/>
            <a:chExt cx="8459538" cy="986484"/>
          </a:xfrm>
        </p:grpSpPr>
        <p:sp>
          <p:nvSpPr>
            <p:cNvPr id="35" name="文本框 34"/>
            <p:cNvSpPr txBox="1"/>
            <p:nvPr/>
          </p:nvSpPr>
          <p:spPr>
            <a:xfrm>
              <a:off x="267877" y="174039"/>
              <a:ext cx="8191661" cy="646331"/>
            </a:xfrm>
            <a:prstGeom prst="rect">
              <a:avLst/>
            </a:prstGeom>
            <a:noFill/>
          </p:spPr>
          <p:txBody>
            <a:bodyPr wrap="square" rtlCol="0">
              <a:spAutoFit/>
            </a:bodyPr>
            <a:lstStyle/>
            <a:p>
              <a:r>
                <a:rPr lang="zh-CN" altLang="en-US" sz="3600" b="1" dirty="0">
                  <a:solidFill>
                    <a:srgbClr val="8B0012"/>
                  </a:solidFill>
                  <a:latin typeface="微软雅黑" panose="020B0503020204020204" pitchFamily="34" charset="-122"/>
                  <a:ea typeface="微软雅黑" panose="020B0503020204020204" pitchFamily="34" charset="-122"/>
                </a:rPr>
                <a:t>背景介绍</a:t>
              </a:r>
            </a:p>
          </p:txBody>
        </p:sp>
        <p:sp>
          <p:nvSpPr>
            <p:cNvPr id="36" name="文本框 35"/>
            <p:cNvSpPr txBox="1"/>
            <p:nvPr/>
          </p:nvSpPr>
          <p:spPr>
            <a:xfrm>
              <a:off x="267877" y="760413"/>
              <a:ext cx="3487484" cy="400110"/>
            </a:xfrm>
            <a:prstGeom prst="rect">
              <a:avLst/>
            </a:prstGeom>
            <a:noFill/>
          </p:spPr>
          <p:txBody>
            <a:bodyPr wrap="square" rtlCol="0">
              <a:spAutoFit/>
            </a:bodyPr>
            <a:lstStyle/>
            <a:p>
              <a:r>
                <a:rPr lang="en-US" altLang="zh-CN" sz="2000" b="1" dirty="0">
                  <a:solidFill>
                    <a:srgbClr val="485766"/>
                  </a:solidFill>
                  <a:latin typeface="微软雅黑" panose="020B0503020204020204" pitchFamily="34" charset="-122"/>
                  <a:ea typeface="微软雅黑" panose="020B0503020204020204" pitchFamily="34" charset="-122"/>
                </a:rPr>
                <a:t>2</a:t>
              </a:r>
              <a:r>
                <a:rPr lang="zh-CN" altLang="en-US" sz="2000" b="1" dirty="0">
                  <a:solidFill>
                    <a:srgbClr val="485766"/>
                  </a:solidFill>
                  <a:latin typeface="微软雅黑" panose="020B0503020204020204" pitchFamily="34" charset="-122"/>
                  <a:ea typeface="微软雅黑" panose="020B0503020204020204" pitchFamily="34" charset="-122"/>
                </a:rPr>
                <a:t>、页缓存及数据预取</a:t>
              </a:r>
              <a:endParaRPr lang="zh-HK" altLang="en-US" sz="2000" b="1" dirty="0">
                <a:solidFill>
                  <a:srgbClr val="485766"/>
                </a:solidFill>
                <a:latin typeface="微软雅黑" panose="020B0503020204020204" pitchFamily="34" charset="-122"/>
                <a:ea typeface="微软雅黑" panose="020B0503020204020204" pitchFamily="34" charset="-122"/>
              </a:endParaRPr>
            </a:p>
          </p:txBody>
        </p:sp>
        <p:sp>
          <p:nvSpPr>
            <p:cNvPr id="37" name="矩形 36"/>
            <p:cNvSpPr/>
            <p:nvPr/>
          </p:nvSpPr>
          <p:spPr>
            <a:xfrm>
              <a:off x="0" y="260350"/>
              <a:ext cx="201202" cy="831850"/>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sp>
        <p:nvSpPr>
          <p:cNvPr id="3" name="灯片编号占位符 2"/>
          <p:cNvSpPr>
            <a:spLocks noGrp="1"/>
          </p:cNvSpPr>
          <p:nvPr>
            <p:ph type="sldNum" sz="quarter" idx="12"/>
          </p:nvPr>
        </p:nvSpPr>
        <p:spPr/>
        <p:txBody>
          <a:bodyPr/>
          <a:lstStyle/>
          <a:p>
            <a:fld id="{8592E714-8771-4256-B120-A1444CD7D5F3}" type="slidenum">
              <a:rPr lang="zh-HK" altLang="en-US" smtClean="0"/>
              <a:t>5</a:t>
            </a:fld>
            <a:endParaRPr lang="zh-HK" altLang="en-US"/>
          </a:p>
        </p:txBody>
      </p:sp>
      <p:sp>
        <p:nvSpPr>
          <p:cNvPr id="21" name="文本框 20">
            <a:extLst>
              <a:ext uri="{FF2B5EF4-FFF2-40B4-BE49-F238E27FC236}">
                <a16:creationId xmlns:a16="http://schemas.microsoft.com/office/drawing/2014/main" id="{B36BF81C-3E1F-49AA-900D-9672EE38C8DF}"/>
              </a:ext>
            </a:extLst>
          </p:cNvPr>
          <p:cNvSpPr txBox="1"/>
          <p:nvPr/>
        </p:nvSpPr>
        <p:spPr>
          <a:xfrm>
            <a:off x="377368" y="1709271"/>
            <a:ext cx="11341100" cy="1938992"/>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方正兰亭粗黑_GBK" panose="02000000000000000000" pitchFamily="2" charset="-122"/>
                <a:ea typeface="方正兰亭粗黑_GBK" panose="02000000000000000000" pitchFamily="2" charset="-122"/>
              </a:rPr>
              <a:t>页缓存和数据预取是两种被广泛应用的技术，用于解决磁盘驱动器的特性与应用程序的访问模式之间的巨大差距。</a:t>
            </a:r>
            <a:endParaRPr lang="en-US" altLang="zh-CN" sz="2000" dirty="0">
              <a:latin typeface="方正兰亭粗黑_GBK" panose="02000000000000000000" pitchFamily="2" charset="-122"/>
              <a:ea typeface="方正兰亭粗黑_GBK" panose="02000000000000000000" pitchFamily="2" charset="-122"/>
            </a:endParaRPr>
          </a:p>
          <a:p>
            <a:pPr marL="342900" indent="-342900">
              <a:buFont typeface="Arial" panose="020B0604020202020204" pitchFamily="34" charset="0"/>
              <a:buChar char="•"/>
            </a:pPr>
            <a:r>
              <a:rPr lang="zh-CN" altLang="en-US" sz="2000" dirty="0">
                <a:latin typeface="方正兰亭粗黑_GBK" panose="02000000000000000000" pitchFamily="2" charset="-122"/>
                <a:ea typeface="方正兰亭粗黑_GBK" panose="02000000000000000000" pitchFamily="2" charset="-122"/>
              </a:rPr>
              <a:t>页缓存是一种加速数据访问的技术，它利用应用程序访问数据的局部性特点，将常用的文件数据缓存至内存中，从而加快应用对文件数据的访问速度。</a:t>
            </a:r>
            <a:endParaRPr lang="en-US" altLang="zh-CN" sz="2000" dirty="0">
              <a:latin typeface="方正兰亭粗黑_GBK" panose="02000000000000000000" pitchFamily="2" charset="-122"/>
              <a:ea typeface="方正兰亭粗黑_GBK" panose="02000000000000000000" pitchFamily="2" charset="-122"/>
            </a:endParaRPr>
          </a:p>
          <a:p>
            <a:pPr marL="342900" indent="-342900">
              <a:buFont typeface="Arial" panose="020B0604020202020204" pitchFamily="34" charset="0"/>
              <a:buChar char="•"/>
            </a:pPr>
            <a:r>
              <a:rPr lang="zh-CN" altLang="en-US" sz="2000" dirty="0">
                <a:latin typeface="方正兰亭粗黑_GBK" panose="02000000000000000000" pitchFamily="2" charset="-122"/>
                <a:ea typeface="方正兰亭粗黑_GBK" panose="02000000000000000000" pitchFamily="2" charset="-122"/>
              </a:rPr>
              <a:t>数据预取技术通过应用过去的访问模式尝试预测应用未来可能用到的数据，从而提前将这些数据加载进内存，从而将磁盘访问的延迟最大程度上的隐藏。</a:t>
            </a:r>
          </a:p>
        </p:txBody>
      </p:sp>
    </p:spTree>
    <p:extLst>
      <p:ext uri="{BB962C8B-B14F-4D97-AF65-F5344CB8AC3E}">
        <p14:creationId xmlns:p14="http://schemas.microsoft.com/office/powerpoint/2010/main" val="2901089846"/>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377368" y="362727"/>
            <a:ext cx="8459538" cy="986484"/>
            <a:chOff x="0" y="174039"/>
            <a:chExt cx="8459538" cy="986484"/>
          </a:xfrm>
        </p:grpSpPr>
        <p:sp>
          <p:nvSpPr>
            <p:cNvPr id="12" name="文本框 11"/>
            <p:cNvSpPr txBox="1"/>
            <p:nvPr/>
          </p:nvSpPr>
          <p:spPr>
            <a:xfrm>
              <a:off x="267877" y="174039"/>
              <a:ext cx="8191661" cy="646331"/>
            </a:xfrm>
            <a:prstGeom prst="rect">
              <a:avLst/>
            </a:prstGeom>
            <a:noFill/>
          </p:spPr>
          <p:txBody>
            <a:bodyPr wrap="square" rtlCol="0">
              <a:spAutoFit/>
            </a:bodyPr>
            <a:lstStyle/>
            <a:p>
              <a:r>
                <a:rPr lang="en-US" altLang="zh-CN" sz="3600" b="1" dirty="0" err="1">
                  <a:solidFill>
                    <a:srgbClr val="8B0012"/>
                  </a:solidFill>
                  <a:latin typeface="微软雅黑" panose="020B0503020204020204" pitchFamily="34" charset="-122"/>
                  <a:ea typeface="微软雅黑" panose="020B0503020204020204" pitchFamily="34" charset="-122"/>
                </a:rPr>
                <a:t>exFAT</a:t>
              </a:r>
              <a:r>
                <a:rPr lang="en-US" altLang="zh-CN" sz="3600" b="1" dirty="0">
                  <a:solidFill>
                    <a:srgbClr val="8B0012"/>
                  </a:solidFill>
                  <a:latin typeface="微软雅黑" panose="020B0503020204020204" pitchFamily="34" charset="-122"/>
                  <a:ea typeface="微软雅黑" panose="020B0503020204020204" pitchFamily="34" charset="-122"/>
                </a:rPr>
                <a:t> </a:t>
              </a:r>
              <a:r>
                <a:rPr lang="zh-CN" altLang="en-US" sz="3600" b="1" dirty="0">
                  <a:solidFill>
                    <a:srgbClr val="8B0012"/>
                  </a:solidFill>
                  <a:latin typeface="微软雅黑" panose="020B0503020204020204" pitchFamily="34" charset="-122"/>
                  <a:ea typeface="微软雅黑" panose="020B0503020204020204" pitchFamily="34" charset="-122"/>
                </a:rPr>
                <a:t>文件系统的设计</a:t>
              </a:r>
            </a:p>
          </p:txBody>
        </p:sp>
        <p:sp>
          <p:nvSpPr>
            <p:cNvPr id="13" name="文本框 12"/>
            <p:cNvSpPr txBox="1"/>
            <p:nvPr/>
          </p:nvSpPr>
          <p:spPr>
            <a:xfrm>
              <a:off x="267877" y="760413"/>
              <a:ext cx="2620469" cy="400110"/>
            </a:xfrm>
            <a:prstGeom prst="rect">
              <a:avLst/>
            </a:prstGeom>
            <a:noFill/>
          </p:spPr>
          <p:txBody>
            <a:bodyPr wrap="square" rtlCol="0">
              <a:spAutoFit/>
            </a:bodyPr>
            <a:lstStyle/>
            <a:p>
              <a:r>
                <a:rPr lang="en-US" altLang="zh-HK" sz="2000" b="1" dirty="0">
                  <a:solidFill>
                    <a:srgbClr val="485766"/>
                  </a:solidFill>
                  <a:latin typeface="微软雅黑" panose="020B0503020204020204" pitchFamily="34" charset="-122"/>
                  <a:ea typeface="微软雅黑" panose="020B0503020204020204" pitchFamily="34" charset="-122"/>
                </a:rPr>
                <a:t>1</a:t>
              </a:r>
              <a:r>
                <a:rPr lang="zh-CN" altLang="en-US" sz="2000" b="1" dirty="0">
                  <a:solidFill>
                    <a:srgbClr val="485766"/>
                  </a:solidFill>
                  <a:latin typeface="微软雅黑" panose="020B0503020204020204" pitchFamily="34" charset="-122"/>
                  <a:ea typeface="微软雅黑" panose="020B0503020204020204" pitchFamily="34" charset="-122"/>
                </a:rPr>
                <a:t>、总架构</a:t>
              </a:r>
              <a:endParaRPr lang="zh-HK" altLang="en-US" sz="2000" b="1" dirty="0">
                <a:solidFill>
                  <a:srgbClr val="485766"/>
                </a:solidFill>
                <a:latin typeface="微软雅黑" panose="020B0503020204020204" pitchFamily="34" charset="-122"/>
                <a:ea typeface="微软雅黑" panose="020B0503020204020204" pitchFamily="34" charset="-122"/>
              </a:endParaRPr>
            </a:p>
          </p:txBody>
        </p:sp>
        <p:sp>
          <p:nvSpPr>
            <p:cNvPr id="14" name="矩形 13"/>
            <p:cNvSpPr/>
            <p:nvPr/>
          </p:nvSpPr>
          <p:spPr>
            <a:xfrm>
              <a:off x="0" y="260350"/>
              <a:ext cx="201202" cy="831850"/>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sp>
        <p:nvSpPr>
          <p:cNvPr id="4" name="灯片编号占位符 3"/>
          <p:cNvSpPr>
            <a:spLocks noGrp="1"/>
          </p:cNvSpPr>
          <p:nvPr>
            <p:ph type="sldNum" sz="quarter" idx="12"/>
          </p:nvPr>
        </p:nvSpPr>
        <p:spPr/>
        <p:txBody>
          <a:bodyPr/>
          <a:lstStyle/>
          <a:p>
            <a:fld id="{8592E714-8771-4256-B120-A1444CD7D5F3}" type="slidenum">
              <a:rPr lang="zh-HK" altLang="en-US" smtClean="0"/>
              <a:t>6</a:t>
            </a:fld>
            <a:endParaRPr lang="zh-HK" altLang="en-US"/>
          </a:p>
        </p:txBody>
      </p:sp>
      <p:sp>
        <p:nvSpPr>
          <p:cNvPr id="15" name="矩形 14">
            <a:extLst>
              <a:ext uri="{FF2B5EF4-FFF2-40B4-BE49-F238E27FC236}">
                <a16:creationId xmlns:a16="http://schemas.microsoft.com/office/drawing/2014/main" id="{6C1176B5-FED0-4286-9000-5CA3EEFA557C}"/>
              </a:ext>
            </a:extLst>
          </p:cNvPr>
          <p:cNvSpPr/>
          <p:nvPr/>
        </p:nvSpPr>
        <p:spPr>
          <a:xfrm>
            <a:off x="645245" y="1385391"/>
            <a:ext cx="4473387" cy="510988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7">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C2FFC49A-8819-4B5D-9A27-48497F1DD3B7}"/>
              </a:ext>
            </a:extLst>
          </p:cNvPr>
          <p:cNvSpPr txBox="1"/>
          <p:nvPr/>
        </p:nvSpPr>
        <p:spPr>
          <a:xfrm>
            <a:off x="2205104" y="1686848"/>
            <a:ext cx="1353668" cy="461665"/>
          </a:xfrm>
          <a:prstGeom prst="rect">
            <a:avLst/>
          </a:prstGeom>
          <a:noFill/>
        </p:spPr>
        <p:txBody>
          <a:bodyPr wrap="square" rtlCol="0">
            <a:spAutoFit/>
          </a:bodyPr>
          <a:lstStyle/>
          <a:p>
            <a:pPr algn="ctr"/>
            <a:r>
              <a:rPr lang="en-US" altLang="zh-CN" sz="2400" dirty="0" err="1">
                <a:latin typeface="Times New Roman" panose="02020603050405020304" pitchFamily="18" charset="0"/>
                <a:cs typeface="Times New Roman" panose="02020603050405020304" pitchFamily="18" charset="0"/>
              </a:rPr>
              <a:t>ExfatFS</a:t>
            </a:r>
            <a:endParaRPr lang="zh-CN" altLang="en-US" sz="2400" dirty="0">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315AC96D-ABA7-48E5-B684-50B3E4DD36E4}"/>
              </a:ext>
            </a:extLst>
          </p:cNvPr>
          <p:cNvSpPr/>
          <p:nvPr/>
        </p:nvSpPr>
        <p:spPr>
          <a:xfrm>
            <a:off x="1012804" y="2434261"/>
            <a:ext cx="1667435" cy="80682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7" dirty="0">
                <a:solidFill>
                  <a:schemeClr val="tx1"/>
                </a:solidFill>
                <a:latin typeface="Times New Roman" panose="02020603050405020304" pitchFamily="18" charset="0"/>
                <a:cs typeface="Times New Roman" panose="02020603050405020304" pitchFamily="18" charset="0"/>
              </a:rPr>
              <a:t>Superblock</a:t>
            </a:r>
            <a:endParaRPr lang="zh-CN" altLang="en-US" sz="1667" dirty="0">
              <a:solidFill>
                <a:schemeClr val="tx1"/>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F969EDA1-F27B-41A5-B12C-93E364D9A244}"/>
              </a:ext>
            </a:extLst>
          </p:cNvPr>
          <p:cNvSpPr/>
          <p:nvPr/>
        </p:nvSpPr>
        <p:spPr>
          <a:xfrm>
            <a:off x="1012803" y="3762159"/>
            <a:ext cx="1667435" cy="80682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7" dirty="0">
                <a:solidFill>
                  <a:schemeClr val="tx1"/>
                </a:solidFill>
                <a:latin typeface="Times New Roman" panose="02020603050405020304" pitchFamily="18" charset="0"/>
                <a:cs typeface="Times New Roman" panose="02020603050405020304" pitchFamily="18" charset="0"/>
              </a:rPr>
              <a:t>Bitmap</a:t>
            </a:r>
            <a:endParaRPr lang="zh-CN" altLang="en-US" sz="1667" dirty="0">
              <a:solidFill>
                <a:schemeClr val="tx1"/>
              </a:solidFill>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FC9D3D91-9CB9-4702-8EEC-EDA9C7C2594A}"/>
              </a:ext>
            </a:extLst>
          </p:cNvPr>
          <p:cNvSpPr/>
          <p:nvPr/>
        </p:nvSpPr>
        <p:spPr>
          <a:xfrm>
            <a:off x="1012804" y="5090055"/>
            <a:ext cx="1667435" cy="80682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7" dirty="0" err="1">
                <a:solidFill>
                  <a:schemeClr val="tx1"/>
                </a:solidFill>
                <a:latin typeface="Times New Roman" panose="02020603050405020304" pitchFamily="18" charset="0"/>
                <a:cs typeface="Times New Roman" panose="02020603050405020304" pitchFamily="18" charset="0"/>
              </a:rPr>
              <a:t>Upcase</a:t>
            </a:r>
            <a:r>
              <a:rPr lang="en-US" altLang="zh-CN" sz="1667" dirty="0">
                <a:solidFill>
                  <a:schemeClr val="tx1"/>
                </a:solidFill>
                <a:latin typeface="Times New Roman" panose="02020603050405020304" pitchFamily="18" charset="0"/>
                <a:cs typeface="Times New Roman" panose="02020603050405020304" pitchFamily="18" charset="0"/>
              </a:rPr>
              <a:t> table</a:t>
            </a:r>
            <a:endParaRPr lang="zh-CN" altLang="en-US" sz="1667" dirty="0">
              <a:solidFill>
                <a:schemeClr val="tx1"/>
              </a:solidFill>
              <a:latin typeface="Times New Roman" panose="02020603050405020304" pitchFamily="18" charset="0"/>
              <a:cs typeface="Times New Roman" panose="02020603050405020304" pitchFamily="18" charset="0"/>
            </a:endParaRPr>
          </a:p>
        </p:txBody>
      </p:sp>
      <p:sp>
        <p:nvSpPr>
          <p:cNvPr id="20" name="矩形 19">
            <a:extLst>
              <a:ext uri="{FF2B5EF4-FFF2-40B4-BE49-F238E27FC236}">
                <a16:creationId xmlns:a16="http://schemas.microsoft.com/office/drawing/2014/main" id="{E1FE7002-72DD-4DA4-A13C-5755D2360438}"/>
              </a:ext>
            </a:extLst>
          </p:cNvPr>
          <p:cNvSpPr/>
          <p:nvPr/>
        </p:nvSpPr>
        <p:spPr>
          <a:xfrm>
            <a:off x="3065720" y="3762159"/>
            <a:ext cx="1667435" cy="80682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7" dirty="0" err="1">
                <a:solidFill>
                  <a:schemeClr val="tx1"/>
                </a:solidFill>
                <a:latin typeface="Times New Roman" panose="02020603050405020304" pitchFamily="18" charset="0"/>
                <a:cs typeface="Times New Roman" panose="02020603050405020304" pitchFamily="18" charset="0"/>
              </a:rPr>
              <a:t>Ino</a:t>
            </a:r>
            <a:r>
              <a:rPr lang="en-US" altLang="zh-CN" sz="1667" dirty="0">
                <a:solidFill>
                  <a:schemeClr val="tx1"/>
                </a:solidFill>
                <a:latin typeface="Times New Roman" panose="02020603050405020304" pitchFamily="18" charset="0"/>
                <a:cs typeface="Times New Roman" panose="02020603050405020304" pitchFamily="18" charset="0"/>
              </a:rPr>
              <a:t> allocator</a:t>
            </a:r>
            <a:endParaRPr lang="zh-CN" altLang="en-US" sz="1667" dirty="0">
              <a:solidFill>
                <a:schemeClr val="tx1"/>
              </a:solidFill>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2BBDB623-0759-437F-BAFA-891EF51717CE}"/>
              </a:ext>
            </a:extLst>
          </p:cNvPr>
          <p:cNvSpPr/>
          <p:nvPr/>
        </p:nvSpPr>
        <p:spPr>
          <a:xfrm>
            <a:off x="3065720" y="2438742"/>
            <a:ext cx="1667435" cy="80682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7" dirty="0" err="1">
                <a:solidFill>
                  <a:schemeClr val="tx1"/>
                </a:solidFill>
                <a:latin typeface="Times New Roman" panose="02020603050405020304" pitchFamily="18" charset="0"/>
                <a:cs typeface="Times New Roman" panose="02020603050405020304" pitchFamily="18" charset="0"/>
              </a:rPr>
              <a:t>Inode</a:t>
            </a:r>
            <a:r>
              <a:rPr lang="en-US" altLang="zh-CN" sz="1667" dirty="0">
                <a:solidFill>
                  <a:schemeClr val="tx1"/>
                </a:solidFill>
                <a:latin typeface="Times New Roman" panose="02020603050405020304" pitchFamily="18" charset="0"/>
                <a:cs typeface="Times New Roman" panose="02020603050405020304" pitchFamily="18" charset="0"/>
              </a:rPr>
              <a:t> map</a:t>
            </a:r>
            <a:endParaRPr lang="zh-CN" altLang="en-US" sz="1667" dirty="0">
              <a:solidFill>
                <a:schemeClr val="tx1"/>
              </a:solidFill>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4713FFEB-7FBC-4225-9B3E-C827A4C86513}"/>
              </a:ext>
            </a:extLst>
          </p:cNvPr>
          <p:cNvSpPr/>
          <p:nvPr/>
        </p:nvSpPr>
        <p:spPr>
          <a:xfrm>
            <a:off x="3065720" y="5090055"/>
            <a:ext cx="1667435" cy="80682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7" dirty="0">
                <a:solidFill>
                  <a:schemeClr val="tx1"/>
                </a:solidFill>
                <a:latin typeface="Times New Roman" panose="02020603050405020304" pitchFamily="18" charset="0"/>
                <a:cs typeface="Times New Roman" panose="02020603050405020304" pitchFamily="18" charset="0"/>
              </a:rPr>
              <a:t>Caches</a:t>
            </a:r>
          </a:p>
        </p:txBody>
      </p:sp>
      <p:sp>
        <p:nvSpPr>
          <p:cNvPr id="23" name="矩形 22">
            <a:extLst>
              <a:ext uri="{FF2B5EF4-FFF2-40B4-BE49-F238E27FC236}">
                <a16:creationId xmlns:a16="http://schemas.microsoft.com/office/drawing/2014/main" id="{BC31410E-E177-430E-87C0-1CACEDB616DA}"/>
              </a:ext>
            </a:extLst>
          </p:cNvPr>
          <p:cNvSpPr/>
          <p:nvPr/>
        </p:nvSpPr>
        <p:spPr>
          <a:xfrm>
            <a:off x="5495145" y="1385402"/>
            <a:ext cx="1443318" cy="59167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7" dirty="0">
                <a:solidFill>
                  <a:schemeClr val="tx1"/>
                </a:solidFill>
                <a:latin typeface="Times New Roman" panose="02020603050405020304" pitchFamily="18" charset="0"/>
                <a:cs typeface="Times New Roman" panose="02020603050405020304" pitchFamily="18" charset="0"/>
              </a:rPr>
              <a:t>Hash</a:t>
            </a:r>
            <a:endParaRPr lang="zh-CN" altLang="en-US" sz="1667" dirty="0">
              <a:solidFill>
                <a:schemeClr val="tx1"/>
              </a:solidFill>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688094C7-07C7-49E2-B971-45FFCF865B7A}"/>
              </a:ext>
            </a:extLst>
          </p:cNvPr>
          <p:cNvSpPr/>
          <p:nvPr/>
        </p:nvSpPr>
        <p:spPr>
          <a:xfrm>
            <a:off x="6938464" y="1385402"/>
            <a:ext cx="1443318" cy="59167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7" dirty="0" err="1">
                <a:solidFill>
                  <a:schemeClr val="tx1"/>
                </a:solidFill>
                <a:latin typeface="Times New Roman" panose="02020603050405020304" pitchFamily="18" charset="0"/>
                <a:cs typeface="Times New Roman" panose="02020603050405020304" pitchFamily="18" charset="0"/>
              </a:rPr>
              <a:t>Inode</a:t>
            </a:r>
            <a:endParaRPr lang="zh-CN" altLang="en-US" sz="1667" dirty="0">
              <a:solidFill>
                <a:schemeClr val="tx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2F2A0822-0E11-419B-A019-424939E0CB2C}"/>
              </a:ext>
            </a:extLst>
          </p:cNvPr>
          <p:cNvSpPr/>
          <p:nvPr/>
        </p:nvSpPr>
        <p:spPr>
          <a:xfrm>
            <a:off x="5495146" y="1977071"/>
            <a:ext cx="1443318" cy="59167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7" dirty="0">
                <a:solidFill>
                  <a:schemeClr val="tx1"/>
                </a:solidFill>
                <a:latin typeface="Times New Roman" panose="02020603050405020304" pitchFamily="18" charset="0"/>
                <a:cs typeface="Times New Roman" panose="02020603050405020304" pitchFamily="18" charset="0"/>
              </a:rPr>
              <a:t>Root hash</a:t>
            </a:r>
            <a:endParaRPr lang="zh-CN" altLang="en-US" sz="1667" dirty="0">
              <a:solidFill>
                <a:schemeClr val="tx1"/>
              </a:solidFill>
              <a:latin typeface="Times New Roman" panose="02020603050405020304" pitchFamily="18" charset="0"/>
              <a:cs typeface="Times New Roman" panose="02020603050405020304" pitchFamily="18" charset="0"/>
            </a:endParaRPr>
          </a:p>
        </p:txBody>
      </p:sp>
      <p:sp>
        <p:nvSpPr>
          <p:cNvPr id="26" name="矩形 25">
            <a:extLst>
              <a:ext uri="{FF2B5EF4-FFF2-40B4-BE49-F238E27FC236}">
                <a16:creationId xmlns:a16="http://schemas.microsoft.com/office/drawing/2014/main" id="{5E1856E3-608F-46EC-97B9-9F9E28321419}"/>
              </a:ext>
            </a:extLst>
          </p:cNvPr>
          <p:cNvSpPr/>
          <p:nvPr/>
        </p:nvSpPr>
        <p:spPr>
          <a:xfrm>
            <a:off x="6938465" y="1977071"/>
            <a:ext cx="1443318" cy="59167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7" dirty="0">
                <a:solidFill>
                  <a:schemeClr val="tx1"/>
                </a:solidFill>
                <a:latin typeface="Times New Roman" panose="02020603050405020304" pitchFamily="18" charset="0"/>
                <a:cs typeface="Times New Roman" panose="02020603050405020304" pitchFamily="18" charset="0"/>
              </a:rPr>
              <a:t>Root </a:t>
            </a:r>
            <a:r>
              <a:rPr lang="en-US" altLang="zh-CN" sz="1667" dirty="0" err="1">
                <a:solidFill>
                  <a:schemeClr val="tx1"/>
                </a:solidFill>
                <a:latin typeface="Times New Roman" panose="02020603050405020304" pitchFamily="18" charset="0"/>
                <a:cs typeface="Times New Roman" panose="02020603050405020304" pitchFamily="18" charset="0"/>
              </a:rPr>
              <a:t>inode</a:t>
            </a:r>
            <a:endParaRPr lang="zh-CN" altLang="en-US" sz="1667" dirty="0">
              <a:solidFill>
                <a:schemeClr val="tx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EB1E0071-B5E3-4F63-B34A-68E214000BED}"/>
              </a:ext>
            </a:extLst>
          </p:cNvPr>
          <p:cNvSpPr/>
          <p:nvPr/>
        </p:nvSpPr>
        <p:spPr>
          <a:xfrm>
            <a:off x="5495146" y="2568743"/>
            <a:ext cx="1443318" cy="93232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7" dirty="0">
                <a:solidFill>
                  <a:schemeClr val="tx1"/>
                </a:solidFill>
                <a:latin typeface="Times New Roman" panose="02020603050405020304" pitchFamily="18" charset="0"/>
                <a:cs typeface="Times New Roman" panose="02020603050405020304" pitchFamily="18" charset="0"/>
              </a:rPr>
              <a:t>…</a:t>
            </a:r>
            <a:endParaRPr lang="zh-CN" altLang="en-US" sz="1667" dirty="0">
              <a:solidFill>
                <a:schemeClr val="tx1"/>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DFF35F3E-94B5-4681-B016-CDFB96C9F0E9}"/>
              </a:ext>
            </a:extLst>
          </p:cNvPr>
          <p:cNvSpPr/>
          <p:nvPr/>
        </p:nvSpPr>
        <p:spPr>
          <a:xfrm>
            <a:off x="6938465" y="2568743"/>
            <a:ext cx="1443318" cy="93232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7" dirty="0">
                <a:solidFill>
                  <a:schemeClr val="tx1"/>
                </a:solidFill>
                <a:latin typeface="Times New Roman" panose="02020603050405020304" pitchFamily="18" charset="0"/>
                <a:cs typeface="Times New Roman" panose="02020603050405020304" pitchFamily="18" charset="0"/>
              </a:rPr>
              <a:t>…</a:t>
            </a:r>
            <a:endParaRPr lang="zh-CN" altLang="en-US" sz="1667" dirty="0">
              <a:solidFill>
                <a:schemeClr val="tx1"/>
              </a:solidFill>
              <a:latin typeface="Times New Roman" panose="02020603050405020304" pitchFamily="18" charset="0"/>
              <a:cs typeface="Times New Roman" panose="02020603050405020304" pitchFamily="18" charset="0"/>
            </a:endParaRPr>
          </a:p>
        </p:txBody>
      </p:sp>
      <p:cxnSp>
        <p:nvCxnSpPr>
          <p:cNvPr id="30" name="直接连接符 29">
            <a:extLst>
              <a:ext uri="{FF2B5EF4-FFF2-40B4-BE49-F238E27FC236}">
                <a16:creationId xmlns:a16="http://schemas.microsoft.com/office/drawing/2014/main" id="{D24098A3-9799-42F6-A1AB-535F5ED18B9A}"/>
              </a:ext>
            </a:extLst>
          </p:cNvPr>
          <p:cNvCxnSpPr>
            <a:cxnSpLocks/>
          </p:cNvCxnSpPr>
          <p:nvPr/>
        </p:nvCxnSpPr>
        <p:spPr>
          <a:xfrm flipV="1">
            <a:off x="4733147" y="1385392"/>
            <a:ext cx="762002" cy="104887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31" name="直接连接符 30">
            <a:extLst>
              <a:ext uri="{FF2B5EF4-FFF2-40B4-BE49-F238E27FC236}">
                <a16:creationId xmlns:a16="http://schemas.microsoft.com/office/drawing/2014/main" id="{8BAD6DA1-6B73-4C18-BC4B-562DE25E9B95}"/>
              </a:ext>
            </a:extLst>
          </p:cNvPr>
          <p:cNvCxnSpPr>
            <a:cxnSpLocks/>
          </p:cNvCxnSpPr>
          <p:nvPr/>
        </p:nvCxnSpPr>
        <p:spPr>
          <a:xfrm>
            <a:off x="4733154" y="3237726"/>
            <a:ext cx="770967" cy="263338"/>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32" name="矩形 31">
            <a:extLst>
              <a:ext uri="{FF2B5EF4-FFF2-40B4-BE49-F238E27FC236}">
                <a16:creationId xmlns:a16="http://schemas.microsoft.com/office/drawing/2014/main" id="{EE444C8C-28A4-4622-AE5C-32EA50718CB6}"/>
              </a:ext>
            </a:extLst>
          </p:cNvPr>
          <p:cNvSpPr/>
          <p:nvPr/>
        </p:nvSpPr>
        <p:spPr>
          <a:xfrm>
            <a:off x="5495145" y="1385395"/>
            <a:ext cx="2886636" cy="211566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7" dirty="0">
              <a:solidFill>
                <a:schemeClr val="tx1"/>
              </a:solidFill>
              <a:latin typeface="Times New Roman" panose="02020603050405020304" pitchFamily="18" charset="0"/>
              <a:cs typeface="Times New Roman" panose="02020603050405020304" pitchFamily="18" charset="0"/>
            </a:endParaRPr>
          </a:p>
        </p:txBody>
      </p:sp>
      <p:sp>
        <p:nvSpPr>
          <p:cNvPr id="33" name="矩形 32">
            <a:extLst>
              <a:ext uri="{FF2B5EF4-FFF2-40B4-BE49-F238E27FC236}">
                <a16:creationId xmlns:a16="http://schemas.microsoft.com/office/drawing/2014/main" id="{69D4BC87-674F-47A4-B7FB-C77F69587311}"/>
              </a:ext>
            </a:extLst>
          </p:cNvPr>
          <p:cNvSpPr/>
          <p:nvPr/>
        </p:nvSpPr>
        <p:spPr>
          <a:xfrm>
            <a:off x="8758299" y="1385395"/>
            <a:ext cx="2886636" cy="211566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7" dirty="0">
              <a:solidFill>
                <a:schemeClr val="tx1"/>
              </a:solidFill>
              <a:latin typeface="Times New Roman" panose="02020603050405020304" pitchFamily="18" charset="0"/>
              <a:cs typeface="Times New Roman" panose="02020603050405020304" pitchFamily="18" charset="0"/>
            </a:endParaRPr>
          </a:p>
        </p:txBody>
      </p:sp>
      <p:sp>
        <p:nvSpPr>
          <p:cNvPr id="34" name="文本框 33">
            <a:extLst>
              <a:ext uri="{FF2B5EF4-FFF2-40B4-BE49-F238E27FC236}">
                <a16:creationId xmlns:a16="http://schemas.microsoft.com/office/drawing/2014/main" id="{A4E0AE47-7EF5-4086-A5DD-8BA2194C2855}"/>
              </a:ext>
            </a:extLst>
          </p:cNvPr>
          <p:cNvSpPr txBox="1"/>
          <p:nvPr/>
        </p:nvSpPr>
        <p:spPr>
          <a:xfrm>
            <a:off x="9636852" y="1483132"/>
            <a:ext cx="1129553" cy="348878"/>
          </a:xfrm>
          <a:prstGeom prst="rect">
            <a:avLst/>
          </a:prstGeom>
          <a:noFill/>
        </p:spPr>
        <p:txBody>
          <a:bodyPr wrap="square" rtlCol="0">
            <a:spAutoFit/>
          </a:bodyPr>
          <a:lstStyle/>
          <a:p>
            <a:pPr algn="ctr"/>
            <a:r>
              <a:rPr lang="en-US" altLang="zh-CN" sz="1667" dirty="0" err="1">
                <a:latin typeface="Times New Roman" panose="02020603050405020304" pitchFamily="18" charset="0"/>
                <a:cs typeface="Times New Roman" panose="02020603050405020304" pitchFamily="18" charset="0"/>
              </a:rPr>
              <a:t>Inode</a:t>
            </a:r>
            <a:endParaRPr lang="zh-CN" altLang="en-US" sz="1667" dirty="0">
              <a:latin typeface="Times New Roman" panose="02020603050405020304" pitchFamily="18" charset="0"/>
              <a:cs typeface="Times New Roman" panose="02020603050405020304" pitchFamily="18" charset="0"/>
            </a:endParaRPr>
          </a:p>
        </p:txBody>
      </p:sp>
      <p:sp>
        <p:nvSpPr>
          <p:cNvPr id="35" name="矩形 34">
            <a:extLst>
              <a:ext uri="{FF2B5EF4-FFF2-40B4-BE49-F238E27FC236}">
                <a16:creationId xmlns:a16="http://schemas.microsoft.com/office/drawing/2014/main" id="{7265071B-32F0-4CCF-9D1F-3C83A138199A}"/>
              </a:ext>
            </a:extLst>
          </p:cNvPr>
          <p:cNvSpPr/>
          <p:nvPr/>
        </p:nvSpPr>
        <p:spPr>
          <a:xfrm>
            <a:off x="9255851" y="2721142"/>
            <a:ext cx="1891555" cy="59167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7" dirty="0">
                <a:solidFill>
                  <a:schemeClr val="tx1"/>
                </a:solidFill>
                <a:latin typeface="Times New Roman" panose="02020603050405020304" pitchFamily="18" charset="0"/>
                <a:cs typeface="Times New Roman" panose="02020603050405020304" pitchFamily="18" charset="0"/>
              </a:rPr>
              <a:t>Page cache</a:t>
            </a:r>
          </a:p>
          <a:p>
            <a:pPr algn="ctr"/>
            <a:r>
              <a:rPr lang="en-US" altLang="zh-CN" sz="1667" dirty="0">
                <a:solidFill>
                  <a:schemeClr val="tx1"/>
                </a:solidFill>
                <a:latin typeface="Times New Roman" panose="02020603050405020304" pitchFamily="18" charset="0"/>
                <a:cs typeface="Times New Roman" panose="02020603050405020304" pitchFamily="18" charset="0"/>
              </a:rPr>
              <a:t>for this file</a:t>
            </a:r>
            <a:endParaRPr lang="zh-CN" altLang="en-US" sz="1667" dirty="0">
              <a:solidFill>
                <a:schemeClr val="tx1"/>
              </a:solidFill>
              <a:latin typeface="Times New Roman" panose="02020603050405020304" pitchFamily="18" charset="0"/>
              <a:cs typeface="Times New Roman" panose="02020603050405020304" pitchFamily="18" charset="0"/>
            </a:endParaRPr>
          </a:p>
        </p:txBody>
      </p:sp>
      <p:cxnSp>
        <p:nvCxnSpPr>
          <p:cNvPr id="36" name="直接连接符 35">
            <a:extLst>
              <a:ext uri="{FF2B5EF4-FFF2-40B4-BE49-F238E27FC236}">
                <a16:creationId xmlns:a16="http://schemas.microsoft.com/office/drawing/2014/main" id="{9794ABE3-5722-41D6-A18C-88564717F945}"/>
              </a:ext>
            </a:extLst>
          </p:cNvPr>
          <p:cNvCxnSpPr>
            <a:cxnSpLocks/>
          </p:cNvCxnSpPr>
          <p:nvPr/>
        </p:nvCxnSpPr>
        <p:spPr>
          <a:xfrm flipV="1">
            <a:off x="8377304" y="1385391"/>
            <a:ext cx="381000" cy="62217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37" name="直接连接符 36">
            <a:extLst>
              <a:ext uri="{FF2B5EF4-FFF2-40B4-BE49-F238E27FC236}">
                <a16:creationId xmlns:a16="http://schemas.microsoft.com/office/drawing/2014/main" id="{49E13E2C-4917-4074-B786-547FACB37093}"/>
              </a:ext>
            </a:extLst>
          </p:cNvPr>
          <p:cNvCxnSpPr>
            <a:cxnSpLocks/>
          </p:cNvCxnSpPr>
          <p:nvPr/>
        </p:nvCxnSpPr>
        <p:spPr>
          <a:xfrm>
            <a:off x="8379539" y="2560675"/>
            <a:ext cx="378758" cy="94038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40" name="矩形 39">
            <a:extLst>
              <a:ext uri="{FF2B5EF4-FFF2-40B4-BE49-F238E27FC236}">
                <a16:creationId xmlns:a16="http://schemas.microsoft.com/office/drawing/2014/main" id="{31367A9C-8155-45C0-AD42-96EB286EF401}"/>
              </a:ext>
            </a:extLst>
          </p:cNvPr>
          <p:cNvSpPr/>
          <p:nvPr/>
        </p:nvSpPr>
        <p:spPr>
          <a:xfrm>
            <a:off x="9255851" y="1955147"/>
            <a:ext cx="1891555" cy="59167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7" dirty="0">
                <a:solidFill>
                  <a:schemeClr val="tx1"/>
                </a:solidFill>
                <a:latin typeface="Times New Roman" panose="02020603050405020304" pitchFamily="18" charset="0"/>
                <a:cs typeface="Times New Roman" panose="02020603050405020304" pitchFamily="18" charset="0"/>
              </a:rPr>
              <a:t>Metadata</a:t>
            </a:r>
            <a:endParaRPr lang="zh-CN" altLang="en-US" sz="1667" dirty="0">
              <a:solidFill>
                <a:schemeClr val="tx1"/>
              </a:solidFill>
              <a:latin typeface="Times New Roman" panose="02020603050405020304" pitchFamily="18" charset="0"/>
              <a:cs typeface="Times New Roman" panose="02020603050405020304" pitchFamily="18" charset="0"/>
            </a:endParaRPr>
          </a:p>
        </p:txBody>
      </p:sp>
      <p:sp>
        <p:nvSpPr>
          <p:cNvPr id="41" name="矩形 40">
            <a:extLst>
              <a:ext uri="{FF2B5EF4-FFF2-40B4-BE49-F238E27FC236}">
                <a16:creationId xmlns:a16="http://schemas.microsoft.com/office/drawing/2014/main" id="{8CE4DFB7-024C-4E6F-BA0C-CD87B38EB470}"/>
              </a:ext>
            </a:extLst>
          </p:cNvPr>
          <p:cNvSpPr/>
          <p:nvPr/>
        </p:nvSpPr>
        <p:spPr>
          <a:xfrm>
            <a:off x="5486180" y="4403394"/>
            <a:ext cx="2886636" cy="205602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7" dirty="0">
              <a:solidFill>
                <a:schemeClr val="tx1"/>
              </a:solidFill>
              <a:latin typeface="Times New Roman" panose="02020603050405020304" pitchFamily="18" charset="0"/>
              <a:cs typeface="Times New Roman" panose="02020603050405020304" pitchFamily="18" charset="0"/>
            </a:endParaRPr>
          </a:p>
        </p:txBody>
      </p:sp>
      <p:sp>
        <p:nvSpPr>
          <p:cNvPr id="42" name="矩形 41">
            <a:extLst>
              <a:ext uri="{FF2B5EF4-FFF2-40B4-BE49-F238E27FC236}">
                <a16:creationId xmlns:a16="http://schemas.microsoft.com/office/drawing/2014/main" id="{A11ED96B-8905-42FB-A0EB-D5033B797678}"/>
              </a:ext>
            </a:extLst>
          </p:cNvPr>
          <p:cNvSpPr/>
          <p:nvPr/>
        </p:nvSpPr>
        <p:spPr>
          <a:xfrm>
            <a:off x="5992697" y="4718020"/>
            <a:ext cx="1891555" cy="61632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7" dirty="0">
                <a:solidFill>
                  <a:schemeClr val="tx1"/>
                </a:solidFill>
                <a:latin typeface="Times New Roman" panose="02020603050405020304" pitchFamily="18" charset="0"/>
                <a:cs typeface="Times New Roman" panose="02020603050405020304" pitchFamily="18" charset="0"/>
              </a:rPr>
              <a:t>Meta cache</a:t>
            </a:r>
          </a:p>
        </p:txBody>
      </p:sp>
      <p:cxnSp>
        <p:nvCxnSpPr>
          <p:cNvPr id="43" name="直接连接符 42">
            <a:extLst>
              <a:ext uri="{FF2B5EF4-FFF2-40B4-BE49-F238E27FC236}">
                <a16:creationId xmlns:a16="http://schemas.microsoft.com/office/drawing/2014/main" id="{F95D6CC9-00EC-4F03-A34E-095BA737CBA2}"/>
              </a:ext>
            </a:extLst>
          </p:cNvPr>
          <p:cNvCxnSpPr>
            <a:cxnSpLocks/>
          </p:cNvCxnSpPr>
          <p:nvPr/>
        </p:nvCxnSpPr>
        <p:spPr>
          <a:xfrm flipV="1">
            <a:off x="4733158" y="4403393"/>
            <a:ext cx="753031" cy="682191"/>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44" name="直接连接符 43">
            <a:extLst>
              <a:ext uri="{FF2B5EF4-FFF2-40B4-BE49-F238E27FC236}">
                <a16:creationId xmlns:a16="http://schemas.microsoft.com/office/drawing/2014/main" id="{0D47A504-7DB9-473B-9027-C792BED133B8}"/>
              </a:ext>
            </a:extLst>
          </p:cNvPr>
          <p:cNvCxnSpPr>
            <a:cxnSpLocks/>
          </p:cNvCxnSpPr>
          <p:nvPr/>
        </p:nvCxnSpPr>
        <p:spPr>
          <a:xfrm>
            <a:off x="4733158" y="5896886"/>
            <a:ext cx="753031" cy="562533"/>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45" name="矩形 44">
            <a:extLst>
              <a:ext uri="{FF2B5EF4-FFF2-40B4-BE49-F238E27FC236}">
                <a16:creationId xmlns:a16="http://schemas.microsoft.com/office/drawing/2014/main" id="{A5B25940-54FB-40E9-BA0F-EBC8B10BA383}"/>
              </a:ext>
            </a:extLst>
          </p:cNvPr>
          <p:cNvSpPr/>
          <p:nvPr/>
        </p:nvSpPr>
        <p:spPr>
          <a:xfrm>
            <a:off x="5992698" y="5601054"/>
            <a:ext cx="1891555" cy="59167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7" dirty="0">
                <a:solidFill>
                  <a:schemeClr val="tx1"/>
                </a:solidFill>
                <a:latin typeface="Times New Roman" panose="02020603050405020304" pitchFamily="18" charset="0"/>
                <a:cs typeface="Times New Roman" panose="02020603050405020304" pitchFamily="18" charset="0"/>
              </a:rPr>
              <a:t>FAT cache</a:t>
            </a:r>
            <a:endParaRPr lang="zh-CN" altLang="en-US" sz="1667"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9280506"/>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377368" y="362727"/>
            <a:ext cx="8459538" cy="986484"/>
            <a:chOff x="0" y="174039"/>
            <a:chExt cx="8459538" cy="986484"/>
          </a:xfrm>
        </p:grpSpPr>
        <p:sp>
          <p:nvSpPr>
            <p:cNvPr id="12" name="文本框 11"/>
            <p:cNvSpPr txBox="1"/>
            <p:nvPr/>
          </p:nvSpPr>
          <p:spPr>
            <a:xfrm>
              <a:off x="267877" y="174039"/>
              <a:ext cx="8191661" cy="646331"/>
            </a:xfrm>
            <a:prstGeom prst="rect">
              <a:avLst/>
            </a:prstGeom>
            <a:noFill/>
          </p:spPr>
          <p:txBody>
            <a:bodyPr wrap="square" rtlCol="0">
              <a:spAutoFit/>
            </a:bodyPr>
            <a:lstStyle/>
            <a:p>
              <a:r>
                <a:rPr lang="en-US" altLang="zh-CN" sz="3600" b="1" dirty="0" err="1">
                  <a:solidFill>
                    <a:srgbClr val="8B0012"/>
                  </a:solidFill>
                  <a:latin typeface="微软雅黑" panose="020B0503020204020204" pitchFamily="34" charset="-122"/>
                  <a:ea typeface="微软雅黑" panose="020B0503020204020204" pitchFamily="34" charset="-122"/>
                </a:rPr>
                <a:t>exFAT</a:t>
              </a:r>
              <a:r>
                <a:rPr lang="en-US" altLang="zh-CN" sz="3600" b="1" dirty="0">
                  <a:solidFill>
                    <a:srgbClr val="8B0012"/>
                  </a:solidFill>
                  <a:latin typeface="微软雅黑" panose="020B0503020204020204" pitchFamily="34" charset="-122"/>
                  <a:ea typeface="微软雅黑" panose="020B0503020204020204" pitchFamily="34" charset="-122"/>
                </a:rPr>
                <a:t> </a:t>
              </a:r>
              <a:r>
                <a:rPr lang="zh-CN" altLang="en-US" sz="3600" b="1" dirty="0">
                  <a:solidFill>
                    <a:srgbClr val="8B0012"/>
                  </a:solidFill>
                  <a:latin typeface="微软雅黑" panose="020B0503020204020204" pitchFamily="34" charset="-122"/>
                  <a:ea typeface="微软雅黑" panose="020B0503020204020204" pitchFamily="34" charset="-122"/>
                </a:rPr>
                <a:t>文件系统的设计</a:t>
              </a:r>
            </a:p>
          </p:txBody>
        </p:sp>
        <p:sp>
          <p:nvSpPr>
            <p:cNvPr id="13" name="文本框 12"/>
            <p:cNvSpPr txBox="1"/>
            <p:nvPr/>
          </p:nvSpPr>
          <p:spPr>
            <a:xfrm>
              <a:off x="267877" y="760413"/>
              <a:ext cx="4195696" cy="400110"/>
            </a:xfrm>
            <a:prstGeom prst="rect">
              <a:avLst/>
            </a:prstGeom>
            <a:noFill/>
          </p:spPr>
          <p:txBody>
            <a:bodyPr wrap="square" rtlCol="0">
              <a:spAutoFit/>
            </a:bodyPr>
            <a:lstStyle/>
            <a:p>
              <a:r>
                <a:rPr lang="en-US" altLang="zh-HK" sz="2000" b="1" dirty="0">
                  <a:solidFill>
                    <a:srgbClr val="485766"/>
                  </a:solidFill>
                  <a:latin typeface="微软雅黑" panose="020B0503020204020204" pitchFamily="34" charset="-122"/>
                  <a:ea typeface="微软雅黑" panose="020B0503020204020204" pitchFamily="34" charset="-122"/>
                </a:rPr>
                <a:t>2</a:t>
              </a:r>
              <a:r>
                <a:rPr lang="zh-CN" altLang="en-US" sz="2000" b="1" dirty="0">
                  <a:solidFill>
                    <a:srgbClr val="485766"/>
                  </a:solidFill>
                  <a:latin typeface="微软雅黑" panose="020B0503020204020204" pitchFamily="34" charset="-122"/>
                  <a:ea typeface="微软雅黑" panose="020B0503020204020204" pitchFamily="34" charset="-122"/>
                </a:rPr>
                <a:t>、簇链与文件访问</a:t>
              </a:r>
              <a:r>
                <a:rPr lang="en-US" altLang="zh-CN" sz="2000" b="1" dirty="0">
                  <a:solidFill>
                    <a:srgbClr val="485766"/>
                  </a:solidFill>
                  <a:latin typeface="微软雅黑" panose="020B0503020204020204" pitchFamily="34" charset="-122"/>
                  <a:ea typeface="微软雅黑" panose="020B0503020204020204" pitchFamily="34" charset="-122"/>
                </a:rPr>
                <a:t>——</a:t>
              </a:r>
              <a:r>
                <a:rPr lang="zh-CN" altLang="en-US" sz="2000" b="1" dirty="0">
                  <a:solidFill>
                    <a:srgbClr val="485766"/>
                  </a:solidFill>
                  <a:latin typeface="微软雅黑" panose="020B0503020204020204" pitchFamily="34" charset="-122"/>
                  <a:ea typeface="微软雅黑" panose="020B0503020204020204" pitchFamily="34" charset="-122"/>
                </a:rPr>
                <a:t>簇链的设计</a:t>
              </a:r>
              <a:endParaRPr lang="zh-HK" altLang="en-US" sz="2000" b="1" dirty="0">
                <a:solidFill>
                  <a:srgbClr val="485766"/>
                </a:solidFill>
                <a:latin typeface="微软雅黑" panose="020B0503020204020204" pitchFamily="34" charset="-122"/>
                <a:ea typeface="微软雅黑" panose="020B0503020204020204" pitchFamily="34" charset="-122"/>
              </a:endParaRPr>
            </a:p>
          </p:txBody>
        </p:sp>
        <p:sp>
          <p:nvSpPr>
            <p:cNvPr id="14" name="矩形 13"/>
            <p:cNvSpPr/>
            <p:nvPr/>
          </p:nvSpPr>
          <p:spPr>
            <a:xfrm>
              <a:off x="0" y="260350"/>
              <a:ext cx="201202" cy="831850"/>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sp>
        <p:nvSpPr>
          <p:cNvPr id="4" name="灯片编号占位符 3"/>
          <p:cNvSpPr>
            <a:spLocks noGrp="1"/>
          </p:cNvSpPr>
          <p:nvPr>
            <p:ph type="sldNum" sz="quarter" idx="12"/>
          </p:nvPr>
        </p:nvSpPr>
        <p:spPr/>
        <p:txBody>
          <a:bodyPr/>
          <a:lstStyle/>
          <a:p>
            <a:fld id="{8592E714-8771-4256-B120-A1444CD7D5F3}" type="slidenum">
              <a:rPr lang="zh-HK" altLang="en-US" smtClean="0"/>
              <a:t>7</a:t>
            </a:fld>
            <a:endParaRPr lang="zh-HK" altLang="en-US"/>
          </a:p>
        </p:txBody>
      </p:sp>
      <p:sp>
        <p:nvSpPr>
          <p:cNvPr id="38" name="矩形 37">
            <a:extLst>
              <a:ext uri="{FF2B5EF4-FFF2-40B4-BE49-F238E27FC236}">
                <a16:creationId xmlns:a16="http://schemas.microsoft.com/office/drawing/2014/main" id="{4D2C0527-C711-47A1-9D77-EEACBE7BC577}"/>
              </a:ext>
            </a:extLst>
          </p:cNvPr>
          <p:cNvSpPr/>
          <p:nvPr/>
        </p:nvSpPr>
        <p:spPr>
          <a:xfrm>
            <a:off x="914190" y="1349211"/>
            <a:ext cx="2590801" cy="47512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latin typeface="Times New Roman" panose="02020603050405020304" pitchFamily="18" charset="0"/>
                <a:cs typeface="Times New Roman" panose="02020603050405020304" pitchFamily="18" charset="0"/>
              </a:rPr>
              <a:t>ExfatChain</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9" name="矩形 38">
            <a:extLst>
              <a:ext uri="{FF2B5EF4-FFF2-40B4-BE49-F238E27FC236}">
                <a16:creationId xmlns:a16="http://schemas.microsoft.com/office/drawing/2014/main" id="{1248107A-5139-4B4E-8604-24E7D51A79DC}"/>
              </a:ext>
            </a:extLst>
          </p:cNvPr>
          <p:cNvSpPr/>
          <p:nvPr/>
        </p:nvSpPr>
        <p:spPr>
          <a:xfrm>
            <a:off x="914190" y="1824340"/>
            <a:ext cx="2590801" cy="142538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latin typeface="Times New Roman" panose="02020603050405020304" pitchFamily="18" charset="0"/>
                <a:cs typeface="Times New Roman" panose="02020603050405020304" pitchFamily="18" charset="0"/>
              </a:rPr>
              <a:t>Cur_cluster</a:t>
            </a:r>
            <a:r>
              <a:rPr lang="en-US" altLang="zh-CN" dirty="0">
                <a:solidFill>
                  <a:schemeClr val="tx1"/>
                </a:solidFill>
                <a:latin typeface="Times New Roman" panose="02020603050405020304" pitchFamily="18" charset="0"/>
                <a:cs typeface="Times New Roman" panose="02020603050405020304" pitchFamily="18" charset="0"/>
              </a:rPr>
              <a:t>: </a:t>
            </a:r>
            <a:r>
              <a:rPr lang="en-US" altLang="zh-CN" dirty="0" err="1">
                <a:solidFill>
                  <a:schemeClr val="tx1"/>
                </a:solidFill>
                <a:latin typeface="Times New Roman" panose="02020603050405020304" pitchFamily="18" charset="0"/>
                <a:cs typeface="Times New Roman" panose="02020603050405020304" pitchFamily="18" charset="0"/>
              </a:rPr>
              <a:t>idx</a:t>
            </a:r>
            <a:endParaRPr lang="en-US" altLang="zh-CN" dirty="0">
              <a:solidFill>
                <a:schemeClr val="tx1"/>
              </a:solidFill>
              <a:latin typeface="Times New Roman" panose="02020603050405020304" pitchFamily="18" charset="0"/>
              <a:cs typeface="Times New Roman" panose="02020603050405020304" pitchFamily="18" charset="0"/>
            </a:endParaRPr>
          </a:p>
          <a:p>
            <a:pPr algn="ctr"/>
            <a:r>
              <a:rPr lang="en-US" altLang="zh-CN" dirty="0" err="1">
                <a:solidFill>
                  <a:schemeClr val="tx1"/>
                </a:solidFill>
                <a:latin typeface="Times New Roman" panose="02020603050405020304" pitchFamily="18" charset="0"/>
                <a:cs typeface="Times New Roman" panose="02020603050405020304" pitchFamily="18" charset="0"/>
              </a:rPr>
              <a:t>Num_clusters</a:t>
            </a:r>
            <a:r>
              <a:rPr lang="en-US" altLang="zh-CN" dirty="0">
                <a:solidFill>
                  <a:schemeClr val="tx1"/>
                </a:solidFill>
                <a:latin typeface="Times New Roman" panose="02020603050405020304" pitchFamily="18" charset="0"/>
                <a:cs typeface="Times New Roman" panose="02020603050405020304" pitchFamily="18" charset="0"/>
              </a:rPr>
              <a:t>: n</a:t>
            </a:r>
          </a:p>
          <a:p>
            <a:pPr algn="ctr"/>
            <a:r>
              <a:rPr lang="en-US" altLang="zh-CN" dirty="0">
                <a:solidFill>
                  <a:schemeClr val="tx1"/>
                </a:solidFill>
                <a:latin typeface="Times New Roman" panose="02020603050405020304" pitchFamily="18" charset="0"/>
                <a:cs typeface="Times New Roman" panose="02020603050405020304" pitchFamily="18" charset="0"/>
              </a:rPr>
              <a:t>Flags: </a:t>
            </a:r>
            <a:r>
              <a:rPr lang="en-US" altLang="zh-CN" dirty="0" err="1">
                <a:solidFill>
                  <a:schemeClr val="tx1"/>
                </a:solidFill>
                <a:latin typeface="Times New Roman" panose="02020603050405020304" pitchFamily="18" charset="0"/>
                <a:cs typeface="Times New Roman" panose="02020603050405020304" pitchFamily="18" charset="0"/>
              </a:rPr>
              <a:t>Alloc</a:t>
            </a:r>
            <a:r>
              <a:rPr lang="en-US" altLang="zh-CN" dirty="0">
                <a:solidFill>
                  <a:schemeClr val="tx1"/>
                </a:solidFill>
                <a:latin typeface="Times New Roman" panose="02020603050405020304" pitchFamily="18" charset="0"/>
                <a:cs typeface="Times New Roman" panose="02020603050405020304" pitchFamily="18" charset="0"/>
              </a:rPr>
              <a:t> | FAT</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6" name="矩形 45">
            <a:extLst>
              <a:ext uri="{FF2B5EF4-FFF2-40B4-BE49-F238E27FC236}">
                <a16:creationId xmlns:a16="http://schemas.microsoft.com/office/drawing/2014/main" id="{AED1C8E8-D12E-4CCF-A55C-09CB58B18772}"/>
              </a:ext>
            </a:extLst>
          </p:cNvPr>
          <p:cNvSpPr/>
          <p:nvPr/>
        </p:nvSpPr>
        <p:spPr>
          <a:xfrm>
            <a:off x="4361119" y="1349211"/>
            <a:ext cx="1165413" cy="47512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FAT</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7" name="矩形 46">
            <a:extLst>
              <a:ext uri="{FF2B5EF4-FFF2-40B4-BE49-F238E27FC236}">
                <a16:creationId xmlns:a16="http://schemas.microsoft.com/office/drawing/2014/main" id="{88E55608-C768-461C-BA05-7E6C6DB51D77}"/>
              </a:ext>
            </a:extLst>
          </p:cNvPr>
          <p:cNvSpPr/>
          <p:nvPr/>
        </p:nvSpPr>
        <p:spPr>
          <a:xfrm>
            <a:off x="4361119" y="1824340"/>
            <a:ext cx="1165413" cy="47512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8" name="矩形 47">
            <a:extLst>
              <a:ext uri="{FF2B5EF4-FFF2-40B4-BE49-F238E27FC236}">
                <a16:creationId xmlns:a16="http://schemas.microsoft.com/office/drawing/2014/main" id="{B20EFFA7-FC98-4804-9544-540ED93BA9B4}"/>
              </a:ext>
            </a:extLst>
          </p:cNvPr>
          <p:cNvSpPr/>
          <p:nvPr/>
        </p:nvSpPr>
        <p:spPr>
          <a:xfrm>
            <a:off x="4361119" y="2299469"/>
            <a:ext cx="1165413" cy="47512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latin typeface="Times New Roman" panose="02020603050405020304" pitchFamily="18" charset="0"/>
                <a:cs typeface="Times New Roman" panose="02020603050405020304" pitchFamily="18" charset="0"/>
              </a:rPr>
              <a:t>next_idx</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9" name="矩形 48">
            <a:extLst>
              <a:ext uri="{FF2B5EF4-FFF2-40B4-BE49-F238E27FC236}">
                <a16:creationId xmlns:a16="http://schemas.microsoft.com/office/drawing/2014/main" id="{3C8853F4-C44C-495B-B633-84DB1E4EB81C}"/>
              </a:ext>
            </a:extLst>
          </p:cNvPr>
          <p:cNvSpPr/>
          <p:nvPr/>
        </p:nvSpPr>
        <p:spPr>
          <a:xfrm>
            <a:off x="4361119" y="2774598"/>
            <a:ext cx="1165413" cy="47512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50" name="矩形 49">
            <a:extLst>
              <a:ext uri="{FF2B5EF4-FFF2-40B4-BE49-F238E27FC236}">
                <a16:creationId xmlns:a16="http://schemas.microsoft.com/office/drawing/2014/main" id="{2C9FDA80-4F82-41F8-BAE2-448E10C34519}"/>
              </a:ext>
            </a:extLst>
          </p:cNvPr>
          <p:cNvSpPr/>
          <p:nvPr/>
        </p:nvSpPr>
        <p:spPr>
          <a:xfrm>
            <a:off x="6382660" y="1349211"/>
            <a:ext cx="2590801" cy="47512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New </a:t>
            </a:r>
            <a:r>
              <a:rPr lang="en-US" altLang="zh-CN" dirty="0" err="1">
                <a:solidFill>
                  <a:schemeClr val="tx1"/>
                </a:solidFill>
                <a:latin typeface="Times New Roman" panose="02020603050405020304" pitchFamily="18" charset="0"/>
                <a:cs typeface="Times New Roman" panose="02020603050405020304" pitchFamily="18" charset="0"/>
              </a:rPr>
              <a:t>ExfatChain</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51" name="矩形 50">
            <a:extLst>
              <a:ext uri="{FF2B5EF4-FFF2-40B4-BE49-F238E27FC236}">
                <a16:creationId xmlns:a16="http://schemas.microsoft.com/office/drawing/2014/main" id="{942BA12A-C1EA-443E-AE94-8EABBE9E9509}"/>
              </a:ext>
            </a:extLst>
          </p:cNvPr>
          <p:cNvSpPr/>
          <p:nvPr/>
        </p:nvSpPr>
        <p:spPr>
          <a:xfrm>
            <a:off x="6382660" y="1824340"/>
            <a:ext cx="2590801" cy="142538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latin typeface="Times New Roman" panose="02020603050405020304" pitchFamily="18" charset="0"/>
                <a:cs typeface="Times New Roman" panose="02020603050405020304" pitchFamily="18" charset="0"/>
              </a:rPr>
              <a:t>Cur_cluster</a:t>
            </a:r>
            <a:r>
              <a:rPr lang="en-US" altLang="zh-CN" dirty="0">
                <a:solidFill>
                  <a:schemeClr val="tx1"/>
                </a:solidFill>
                <a:latin typeface="Times New Roman" panose="02020603050405020304" pitchFamily="18" charset="0"/>
                <a:cs typeface="Times New Roman" panose="02020603050405020304" pitchFamily="18" charset="0"/>
              </a:rPr>
              <a:t>: </a:t>
            </a:r>
            <a:r>
              <a:rPr lang="en-US" altLang="zh-CN" dirty="0" err="1">
                <a:solidFill>
                  <a:schemeClr val="tx1"/>
                </a:solidFill>
                <a:latin typeface="Times New Roman" panose="02020603050405020304" pitchFamily="18" charset="0"/>
                <a:cs typeface="Times New Roman" panose="02020603050405020304" pitchFamily="18" charset="0"/>
              </a:rPr>
              <a:t>next_idx</a:t>
            </a:r>
            <a:endParaRPr lang="en-US" altLang="zh-CN" dirty="0">
              <a:solidFill>
                <a:schemeClr val="tx1"/>
              </a:solidFill>
              <a:latin typeface="Times New Roman" panose="02020603050405020304" pitchFamily="18" charset="0"/>
              <a:cs typeface="Times New Roman" panose="02020603050405020304" pitchFamily="18" charset="0"/>
            </a:endParaRPr>
          </a:p>
          <a:p>
            <a:pPr algn="ctr"/>
            <a:r>
              <a:rPr lang="en-US" altLang="zh-CN" dirty="0" err="1">
                <a:solidFill>
                  <a:schemeClr val="tx1"/>
                </a:solidFill>
                <a:latin typeface="Times New Roman" panose="02020603050405020304" pitchFamily="18" charset="0"/>
                <a:cs typeface="Times New Roman" panose="02020603050405020304" pitchFamily="18" charset="0"/>
              </a:rPr>
              <a:t>Num_clusters</a:t>
            </a:r>
            <a:r>
              <a:rPr lang="en-US" altLang="zh-CN" dirty="0">
                <a:solidFill>
                  <a:schemeClr val="tx1"/>
                </a:solidFill>
                <a:latin typeface="Times New Roman" panose="02020603050405020304" pitchFamily="18" charset="0"/>
                <a:cs typeface="Times New Roman" panose="02020603050405020304" pitchFamily="18" charset="0"/>
              </a:rPr>
              <a:t>: n-1</a:t>
            </a:r>
          </a:p>
          <a:p>
            <a:pPr algn="ctr"/>
            <a:r>
              <a:rPr lang="en-US" altLang="zh-CN" dirty="0">
                <a:solidFill>
                  <a:schemeClr val="tx1"/>
                </a:solidFill>
                <a:latin typeface="Times New Roman" panose="02020603050405020304" pitchFamily="18" charset="0"/>
                <a:cs typeface="Times New Roman" panose="02020603050405020304" pitchFamily="18" charset="0"/>
              </a:rPr>
              <a:t>Flags: </a:t>
            </a:r>
            <a:r>
              <a:rPr lang="en-US" altLang="zh-CN" dirty="0" err="1">
                <a:solidFill>
                  <a:schemeClr val="tx1"/>
                </a:solidFill>
                <a:latin typeface="Times New Roman" panose="02020603050405020304" pitchFamily="18" charset="0"/>
                <a:cs typeface="Times New Roman" panose="02020603050405020304" pitchFamily="18" charset="0"/>
              </a:rPr>
              <a:t>Alloc</a:t>
            </a:r>
            <a:r>
              <a:rPr lang="en-US" altLang="zh-CN" dirty="0">
                <a:solidFill>
                  <a:schemeClr val="tx1"/>
                </a:solidFill>
                <a:latin typeface="Times New Roman" panose="02020603050405020304" pitchFamily="18" charset="0"/>
                <a:cs typeface="Times New Roman" panose="02020603050405020304" pitchFamily="18" charset="0"/>
              </a:rPr>
              <a:t> | FAT</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52" name="连接符: 肘形 51">
            <a:extLst>
              <a:ext uri="{FF2B5EF4-FFF2-40B4-BE49-F238E27FC236}">
                <a16:creationId xmlns:a16="http://schemas.microsoft.com/office/drawing/2014/main" id="{160EC579-4FD4-42E6-ADD9-F1ADBFEBC7C8}"/>
              </a:ext>
            </a:extLst>
          </p:cNvPr>
          <p:cNvCxnSpPr>
            <a:endCxn id="48" idx="1"/>
          </p:cNvCxnSpPr>
          <p:nvPr/>
        </p:nvCxnSpPr>
        <p:spPr>
          <a:xfrm>
            <a:off x="3504987" y="2299469"/>
            <a:ext cx="856128" cy="237565"/>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连接符: 肘形 52">
            <a:extLst>
              <a:ext uri="{FF2B5EF4-FFF2-40B4-BE49-F238E27FC236}">
                <a16:creationId xmlns:a16="http://schemas.microsoft.com/office/drawing/2014/main" id="{1EDE4BB1-6679-49F9-A3B7-1D50DD2CBA69}"/>
              </a:ext>
            </a:extLst>
          </p:cNvPr>
          <p:cNvCxnSpPr>
            <a:cxnSpLocks/>
            <a:stCxn id="48" idx="3"/>
          </p:cNvCxnSpPr>
          <p:nvPr/>
        </p:nvCxnSpPr>
        <p:spPr>
          <a:xfrm flipV="1">
            <a:off x="5526528" y="2299466"/>
            <a:ext cx="856128" cy="237564"/>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C4492E37-D451-45A0-8D4E-4EB72D752468}"/>
              </a:ext>
            </a:extLst>
          </p:cNvPr>
          <p:cNvSpPr txBox="1"/>
          <p:nvPr/>
        </p:nvSpPr>
        <p:spPr>
          <a:xfrm>
            <a:off x="896256" y="3844987"/>
            <a:ext cx="2061882" cy="36933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ExfatChainPosition</a:t>
            </a:r>
            <a:endParaRPr lang="zh-CN" altLang="en-US" dirty="0">
              <a:latin typeface="Times New Roman" panose="02020603050405020304" pitchFamily="18" charset="0"/>
              <a:cs typeface="Times New Roman" panose="02020603050405020304" pitchFamily="18" charset="0"/>
            </a:endParaRPr>
          </a:p>
        </p:txBody>
      </p:sp>
      <p:sp>
        <p:nvSpPr>
          <p:cNvPr id="55" name="矩形 54">
            <a:extLst>
              <a:ext uri="{FF2B5EF4-FFF2-40B4-BE49-F238E27FC236}">
                <a16:creationId xmlns:a16="http://schemas.microsoft.com/office/drawing/2014/main" id="{4F4942A4-B46A-42EB-976F-1705D09D754A}"/>
              </a:ext>
            </a:extLst>
          </p:cNvPr>
          <p:cNvSpPr/>
          <p:nvPr/>
        </p:nvSpPr>
        <p:spPr>
          <a:xfrm>
            <a:off x="2951419" y="3720373"/>
            <a:ext cx="1990165" cy="6185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latin typeface="Times New Roman" panose="02020603050405020304" pitchFamily="18" charset="0"/>
                <a:cs typeface="Times New Roman" panose="02020603050405020304" pitchFamily="18" charset="0"/>
              </a:rPr>
              <a:t>ExfatChain</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56" name="矩形 55">
            <a:extLst>
              <a:ext uri="{FF2B5EF4-FFF2-40B4-BE49-F238E27FC236}">
                <a16:creationId xmlns:a16="http://schemas.microsoft.com/office/drawing/2014/main" id="{6C685975-65C6-4452-A810-50DECB9027E9}"/>
              </a:ext>
            </a:extLst>
          </p:cNvPr>
          <p:cNvSpPr/>
          <p:nvPr/>
        </p:nvSpPr>
        <p:spPr>
          <a:xfrm>
            <a:off x="4928138" y="3720373"/>
            <a:ext cx="1990165" cy="6185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Offset</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57" name="矩形 56">
            <a:extLst>
              <a:ext uri="{FF2B5EF4-FFF2-40B4-BE49-F238E27FC236}">
                <a16:creationId xmlns:a16="http://schemas.microsoft.com/office/drawing/2014/main" id="{4C6000AB-4BDD-4AAD-A9A6-43E6231B87B4}"/>
              </a:ext>
            </a:extLst>
          </p:cNvPr>
          <p:cNvSpPr/>
          <p:nvPr/>
        </p:nvSpPr>
        <p:spPr>
          <a:xfrm>
            <a:off x="914190" y="4809586"/>
            <a:ext cx="2590801" cy="47512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latin typeface="Times New Roman" panose="02020603050405020304" pitchFamily="18" charset="0"/>
                <a:cs typeface="Times New Roman" panose="02020603050405020304" pitchFamily="18" charset="0"/>
              </a:rPr>
              <a:t>ExfatChain</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58" name="矩形 57">
            <a:extLst>
              <a:ext uri="{FF2B5EF4-FFF2-40B4-BE49-F238E27FC236}">
                <a16:creationId xmlns:a16="http://schemas.microsoft.com/office/drawing/2014/main" id="{84E55FE0-2B42-4254-B28A-BAC9F5F7FE0F}"/>
              </a:ext>
            </a:extLst>
          </p:cNvPr>
          <p:cNvSpPr/>
          <p:nvPr/>
        </p:nvSpPr>
        <p:spPr>
          <a:xfrm>
            <a:off x="914190" y="5284715"/>
            <a:ext cx="2590801" cy="142538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latin typeface="Times New Roman" panose="02020603050405020304" pitchFamily="18" charset="0"/>
                <a:cs typeface="Times New Roman" panose="02020603050405020304" pitchFamily="18" charset="0"/>
              </a:rPr>
              <a:t>Cur_cluster</a:t>
            </a:r>
            <a:r>
              <a:rPr lang="en-US" altLang="zh-CN" dirty="0">
                <a:solidFill>
                  <a:schemeClr val="tx1"/>
                </a:solidFill>
                <a:latin typeface="Times New Roman" panose="02020603050405020304" pitchFamily="18" charset="0"/>
                <a:cs typeface="Times New Roman" panose="02020603050405020304" pitchFamily="18" charset="0"/>
              </a:rPr>
              <a:t>: </a:t>
            </a:r>
            <a:r>
              <a:rPr lang="en-US" altLang="zh-CN" dirty="0" err="1">
                <a:solidFill>
                  <a:schemeClr val="tx1"/>
                </a:solidFill>
                <a:latin typeface="Times New Roman" panose="02020603050405020304" pitchFamily="18" charset="0"/>
                <a:cs typeface="Times New Roman" panose="02020603050405020304" pitchFamily="18" charset="0"/>
              </a:rPr>
              <a:t>idx</a:t>
            </a:r>
            <a:endParaRPr lang="en-US" altLang="zh-CN" dirty="0">
              <a:solidFill>
                <a:schemeClr val="tx1"/>
              </a:solidFill>
              <a:latin typeface="Times New Roman" panose="02020603050405020304" pitchFamily="18" charset="0"/>
              <a:cs typeface="Times New Roman" panose="02020603050405020304" pitchFamily="18" charset="0"/>
            </a:endParaRPr>
          </a:p>
          <a:p>
            <a:pPr algn="ctr"/>
            <a:r>
              <a:rPr lang="en-US" altLang="zh-CN" dirty="0" err="1">
                <a:solidFill>
                  <a:schemeClr val="tx1"/>
                </a:solidFill>
                <a:latin typeface="Times New Roman" panose="02020603050405020304" pitchFamily="18" charset="0"/>
                <a:cs typeface="Times New Roman" panose="02020603050405020304" pitchFamily="18" charset="0"/>
              </a:rPr>
              <a:t>Num_clusters</a:t>
            </a:r>
            <a:r>
              <a:rPr lang="en-US" altLang="zh-CN" dirty="0">
                <a:solidFill>
                  <a:schemeClr val="tx1"/>
                </a:solidFill>
                <a:latin typeface="Times New Roman" panose="02020603050405020304" pitchFamily="18" charset="0"/>
                <a:cs typeface="Times New Roman" panose="02020603050405020304" pitchFamily="18" charset="0"/>
              </a:rPr>
              <a:t>: n</a:t>
            </a:r>
          </a:p>
          <a:p>
            <a:pPr algn="ctr"/>
            <a:r>
              <a:rPr lang="en-US" altLang="zh-CN" dirty="0">
                <a:solidFill>
                  <a:schemeClr val="tx1"/>
                </a:solidFill>
                <a:latin typeface="Times New Roman" panose="02020603050405020304" pitchFamily="18" charset="0"/>
                <a:cs typeface="Times New Roman" panose="02020603050405020304" pitchFamily="18" charset="0"/>
              </a:rPr>
              <a:t>Flags: </a:t>
            </a:r>
            <a:r>
              <a:rPr lang="en-US" altLang="zh-CN" dirty="0" err="1">
                <a:solidFill>
                  <a:schemeClr val="tx1"/>
                </a:solidFill>
                <a:latin typeface="Times New Roman" panose="02020603050405020304" pitchFamily="18" charset="0"/>
                <a:cs typeface="Times New Roman" panose="02020603050405020304" pitchFamily="18" charset="0"/>
              </a:rPr>
              <a:t>Alloc</a:t>
            </a:r>
            <a:r>
              <a:rPr lang="en-US" altLang="zh-CN" dirty="0">
                <a:solidFill>
                  <a:schemeClr val="tx1"/>
                </a:solidFill>
                <a:latin typeface="Times New Roman" panose="02020603050405020304" pitchFamily="18" charset="0"/>
                <a:cs typeface="Times New Roman" panose="02020603050405020304" pitchFamily="18" charset="0"/>
              </a:rPr>
              <a:t> | </a:t>
            </a:r>
            <a:r>
              <a:rPr lang="en-US" altLang="zh-CN" dirty="0" err="1">
                <a:solidFill>
                  <a:schemeClr val="tx1"/>
                </a:solidFill>
                <a:latin typeface="Times New Roman" panose="02020603050405020304" pitchFamily="18" charset="0"/>
                <a:cs typeface="Times New Roman" panose="02020603050405020304" pitchFamily="18" charset="0"/>
              </a:rPr>
              <a:t>noFAT</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59" name="矩形 58">
            <a:extLst>
              <a:ext uri="{FF2B5EF4-FFF2-40B4-BE49-F238E27FC236}">
                <a16:creationId xmlns:a16="http://schemas.microsoft.com/office/drawing/2014/main" id="{0911A3E1-0A6B-4CB1-B88C-4932B0F0266F}"/>
              </a:ext>
            </a:extLst>
          </p:cNvPr>
          <p:cNvSpPr/>
          <p:nvPr/>
        </p:nvSpPr>
        <p:spPr>
          <a:xfrm>
            <a:off x="6382660" y="4809586"/>
            <a:ext cx="2590801" cy="47512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New </a:t>
            </a:r>
            <a:r>
              <a:rPr lang="en-US" altLang="zh-CN" dirty="0" err="1">
                <a:solidFill>
                  <a:schemeClr val="tx1"/>
                </a:solidFill>
                <a:latin typeface="Times New Roman" panose="02020603050405020304" pitchFamily="18" charset="0"/>
                <a:cs typeface="Times New Roman" panose="02020603050405020304" pitchFamily="18" charset="0"/>
              </a:rPr>
              <a:t>ExfatChain</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60" name="矩形 59">
            <a:extLst>
              <a:ext uri="{FF2B5EF4-FFF2-40B4-BE49-F238E27FC236}">
                <a16:creationId xmlns:a16="http://schemas.microsoft.com/office/drawing/2014/main" id="{2CE4B369-553D-4824-825F-69089479624D}"/>
              </a:ext>
            </a:extLst>
          </p:cNvPr>
          <p:cNvSpPr/>
          <p:nvPr/>
        </p:nvSpPr>
        <p:spPr>
          <a:xfrm>
            <a:off x="6382660" y="5284715"/>
            <a:ext cx="2590801" cy="142538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latin typeface="Times New Roman" panose="02020603050405020304" pitchFamily="18" charset="0"/>
                <a:cs typeface="Times New Roman" panose="02020603050405020304" pitchFamily="18" charset="0"/>
              </a:rPr>
              <a:t>Cur_cluster</a:t>
            </a:r>
            <a:r>
              <a:rPr lang="en-US" altLang="zh-CN" dirty="0">
                <a:solidFill>
                  <a:schemeClr val="tx1"/>
                </a:solidFill>
                <a:latin typeface="Times New Roman" panose="02020603050405020304" pitchFamily="18" charset="0"/>
                <a:cs typeface="Times New Roman" panose="02020603050405020304" pitchFamily="18" charset="0"/>
              </a:rPr>
              <a:t>: idx+1</a:t>
            </a:r>
          </a:p>
          <a:p>
            <a:pPr algn="ctr"/>
            <a:r>
              <a:rPr lang="en-US" altLang="zh-CN" dirty="0" err="1">
                <a:solidFill>
                  <a:schemeClr val="tx1"/>
                </a:solidFill>
                <a:latin typeface="Times New Roman" panose="02020603050405020304" pitchFamily="18" charset="0"/>
                <a:cs typeface="Times New Roman" panose="02020603050405020304" pitchFamily="18" charset="0"/>
              </a:rPr>
              <a:t>Num_clusters</a:t>
            </a:r>
            <a:r>
              <a:rPr lang="en-US" altLang="zh-CN" dirty="0">
                <a:solidFill>
                  <a:schemeClr val="tx1"/>
                </a:solidFill>
                <a:latin typeface="Times New Roman" panose="02020603050405020304" pitchFamily="18" charset="0"/>
                <a:cs typeface="Times New Roman" panose="02020603050405020304" pitchFamily="18" charset="0"/>
              </a:rPr>
              <a:t>: n-1</a:t>
            </a:r>
          </a:p>
          <a:p>
            <a:pPr algn="ctr"/>
            <a:r>
              <a:rPr lang="en-US" altLang="zh-CN" dirty="0">
                <a:solidFill>
                  <a:schemeClr val="tx1"/>
                </a:solidFill>
                <a:latin typeface="Times New Roman" panose="02020603050405020304" pitchFamily="18" charset="0"/>
                <a:cs typeface="Times New Roman" panose="02020603050405020304" pitchFamily="18" charset="0"/>
              </a:rPr>
              <a:t>Flags: </a:t>
            </a:r>
            <a:r>
              <a:rPr lang="en-US" altLang="zh-CN" dirty="0" err="1">
                <a:solidFill>
                  <a:schemeClr val="tx1"/>
                </a:solidFill>
                <a:latin typeface="Times New Roman" panose="02020603050405020304" pitchFamily="18" charset="0"/>
                <a:cs typeface="Times New Roman" panose="02020603050405020304" pitchFamily="18" charset="0"/>
              </a:rPr>
              <a:t>Alloc</a:t>
            </a:r>
            <a:r>
              <a:rPr lang="en-US" altLang="zh-CN" dirty="0">
                <a:solidFill>
                  <a:schemeClr val="tx1"/>
                </a:solidFill>
                <a:latin typeface="Times New Roman" panose="02020603050405020304" pitchFamily="18" charset="0"/>
                <a:cs typeface="Times New Roman" panose="02020603050405020304" pitchFamily="18" charset="0"/>
              </a:rPr>
              <a:t> | </a:t>
            </a:r>
            <a:r>
              <a:rPr lang="en-US" altLang="zh-CN" dirty="0" err="1">
                <a:solidFill>
                  <a:schemeClr val="tx1"/>
                </a:solidFill>
                <a:latin typeface="Times New Roman" panose="02020603050405020304" pitchFamily="18" charset="0"/>
                <a:cs typeface="Times New Roman" panose="02020603050405020304" pitchFamily="18" charset="0"/>
              </a:rPr>
              <a:t>noFAT</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61" name="直接连接符 60">
            <a:extLst>
              <a:ext uri="{FF2B5EF4-FFF2-40B4-BE49-F238E27FC236}">
                <a16:creationId xmlns:a16="http://schemas.microsoft.com/office/drawing/2014/main" id="{5FBAF0C4-C8A3-4A60-8B10-FCB58476ED91}"/>
              </a:ext>
            </a:extLst>
          </p:cNvPr>
          <p:cNvCxnSpPr>
            <a:cxnSpLocks/>
          </p:cNvCxnSpPr>
          <p:nvPr/>
        </p:nvCxnSpPr>
        <p:spPr>
          <a:xfrm flipH="1" flipV="1">
            <a:off x="896257" y="3249723"/>
            <a:ext cx="2055158" cy="4773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D7F02608-B16A-4E4F-99C9-67E761639E72}"/>
              </a:ext>
            </a:extLst>
          </p:cNvPr>
          <p:cNvCxnSpPr>
            <a:cxnSpLocks/>
          </p:cNvCxnSpPr>
          <p:nvPr/>
        </p:nvCxnSpPr>
        <p:spPr>
          <a:xfrm flipH="1" flipV="1">
            <a:off x="3504991" y="3249727"/>
            <a:ext cx="1422027" cy="4706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E15113DB-47E1-4CBA-B9FA-8FAFF4976BD9}"/>
              </a:ext>
            </a:extLst>
          </p:cNvPr>
          <p:cNvCxnSpPr>
            <a:cxnSpLocks/>
          </p:cNvCxnSpPr>
          <p:nvPr/>
        </p:nvCxnSpPr>
        <p:spPr>
          <a:xfrm flipH="1">
            <a:off x="3504992" y="4334453"/>
            <a:ext cx="1422025" cy="4751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EA9038B4-0620-4F25-9F25-06666AB8B117}"/>
              </a:ext>
            </a:extLst>
          </p:cNvPr>
          <p:cNvCxnSpPr>
            <a:cxnSpLocks/>
          </p:cNvCxnSpPr>
          <p:nvPr/>
        </p:nvCxnSpPr>
        <p:spPr>
          <a:xfrm flipH="1">
            <a:off x="913065" y="4338940"/>
            <a:ext cx="2045074" cy="4706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C9103EA4-EAFD-4180-846B-B506B4825765}"/>
              </a:ext>
            </a:extLst>
          </p:cNvPr>
          <p:cNvCxnSpPr>
            <a:cxnSpLocks/>
          </p:cNvCxnSpPr>
          <p:nvPr/>
        </p:nvCxnSpPr>
        <p:spPr>
          <a:xfrm>
            <a:off x="3504991" y="5732949"/>
            <a:ext cx="287766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文本框 65">
            <a:extLst>
              <a:ext uri="{FF2B5EF4-FFF2-40B4-BE49-F238E27FC236}">
                <a16:creationId xmlns:a16="http://schemas.microsoft.com/office/drawing/2014/main" id="{C095EF30-E42D-4F12-A903-23A19B7A2892}"/>
              </a:ext>
            </a:extLst>
          </p:cNvPr>
          <p:cNvSpPr txBox="1"/>
          <p:nvPr/>
        </p:nvSpPr>
        <p:spPr>
          <a:xfrm>
            <a:off x="3733587" y="5284711"/>
            <a:ext cx="2415986"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Continuous Allocation</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5228516"/>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377368" y="362727"/>
            <a:ext cx="8459538" cy="986484"/>
            <a:chOff x="0" y="174039"/>
            <a:chExt cx="8459538" cy="986484"/>
          </a:xfrm>
        </p:grpSpPr>
        <p:sp>
          <p:nvSpPr>
            <p:cNvPr id="12" name="文本框 11"/>
            <p:cNvSpPr txBox="1"/>
            <p:nvPr/>
          </p:nvSpPr>
          <p:spPr>
            <a:xfrm>
              <a:off x="267877" y="174039"/>
              <a:ext cx="8191661" cy="646331"/>
            </a:xfrm>
            <a:prstGeom prst="rect">
              <a:avLst/>
            </a:prstGeom>
            <a:noFill/>
          </p:spPr>
          <p:txBody>
            <a:bodyPr wrap="square" rtlCol="0">
              <a:spAutoFit/>
            </a:bodyPr>
            <a:lstStyle/>
            <a:p>
              <a:r>
                <a:rPr lang="en-US" altLang="zh-CN" sz="3600" b="1" dirty="0" err="1">
                  <a:solidFill>
                    <a:srgbClr val="8B0012"/>
                  </a:solidFill>
                  <a:latin typeface="微软雅黑" panose="020B0503020204020204" pitchFamily="34" charset="-122"/>
                  <a:ea typeface="微软雅黑" panose="020B0503020204020204" pitchFamily="34" charset="-122"/>
                </a:rPr>
                <a:t>exFAT</a:t>
              </a:r>
              <a:r>
                <a:rPr lang="en-US" altLang="zh-CN" sz="3600" b="1" dirty="0">
                  <a:solidFill>
                    <a:srgbClr val="8B0012"/>
                  </a:solidFill>
                  <a:latin typeface="微软雅黑" panose="020B0503020204020204" pitchFamily="34" charset="-122"/>
                  <a:ea typeface="微软雅黑" panose="020B0503020204020204" pitchFamily="34" charset="-122"/>
                </a:rPr>
                <a:t> </a:t>
              </a:r>
              <a:r>
                <a:rPr lang="zh-CN" altLang="en-US" sz="3600" b="1" dirty="0">
                  <a:solidFill>
                    <a:srgbClr val="8B0012"/>
                  </a:solidFill>
                  <a:latin typeface="微软雅黑" panose="020B0503020204020204" pitchFamily="34" charset="-122"/>
                  <a:ea typeface="微软雅黑" panose="020B0503020204020204" pitchFamily="34" charset="-122"/>
                </a:rPr>
                <a:t>文件系统的设计</a:t>
              </a:r>
            </a:p>
          </p:txBody>
        </p:sp>
        <p:sp>
          <p:nvSpPr>
            <p:cNvPr id="13" name="文本框 12"/>
            <p:cNvSpPr txBox="1"/>
            <p:nvPr/>
          </p:nvSpPr>
          <p:spPr>
            <a:xfrm>
              <a:off x="267877" y="760413"/>
              <a:ext cx="4491531" cy="400110"/>
            </a:xfrm>
            <a:prstGeom prst="rect">
              <a:avLst/>
            </a:prstGeom>
            <a:noFill/>
          </p:spPr>
          <p:txBody>
            <a:bodyPr wrap="square" rtlCol="0">
              <a:spAutoFit/>
            </a:bodyPr>
            <a:lstStyle/>
            <a:p>
              <a:r>
                <a:rPr lang="en-US" altLang="zh-HK" sz="2000" b="1" dirty="0">
                  <a:solidFill>
                    <a:srgbClr val="485766"/>
                  </a:solidFill>
                  <a:latin typeface="微软雅黑" panose="020B0503020204020204" pitchFamily="34" charset="-122"/>
                  <a:ea typeface="微软雅黑" panose="020B0503020204020204" pitchFamily="34" charset="-122"/>
                </a:rPr>
                <a:t>2</a:t>
              </a:r>
              <a:r>
                <a:rPr lang="zh-CN" altLang="en-US" sz="2000" b="1" dirty="0">
                  <a:solidFill>
                    <a:srgbClr val="485766"/>
                  </a:solidFill>
                  <a:latin typeface="微软雅黑" panose="020B0503020204020204" pitchFamily="34" charset="-122"/>
                  <a:ea typeface="微软雅黑" panose="020B0503020204020204" pitchFamily="34" charset="-122"/>
                </a:rPr>
                <a:t>、簇链与文件访问</a:t>
              </a:r>
              <a:r>
                <a:rPr lang="en-US" altLang="zh-CN" sz="2000" b="1" dirty="0">
                  <a:solidFill>
                    <a:srgbClr val="485766"/>
                  </a:solidFill>
                  <a:latin typeface="微软雅黑" panose="020B0503020204020204" pitchFamily="34" charset="-122"/>
                  <a:ea typeface="微软雅黑" panose="020B0503020204020204" pitchFamily="34" charset="-122"/>
                </a:rPr>
                <a:t>——</a:t>
              </a:r>
              <a:r>
                <a:rPr lang="zh-CN" altLang="en-US" sz="2000" b="1" dirty="0">
                  <a:solidFill>
                    <a:srgbClr val="485766"/>
                  </a:solidFill>
                  <a:latin typeface="微软雅黑" panose="020B0503020204020204" pitchFamily="34" charset="-122"/>
                  <a:ea typeface="微软雅黑" panose="020B0503020204020204" pitchFamily="34" charset="-122"/>
                </a:rPr>
                <a:t>文件访问</a:t>
              </a:r>
              <a:endParaRPr lang="zh-HK" altLang="en-US" sz="2000" b="1" dirty="0">
                <a:solidFill>
                  <a:srgbClr val="485766"/>
                </a:solidFill>
                <a:latin typeface="微软雅黑" panose="020B0503020204020204" pitchFamily="34" charset="-122"/>
                <a:ea typeface="微软雅黑" panose="020B0503020204020204" pitchFamily="34" charset="-122"/>
              </a:endParaRPr>
            </a:p>
          </p:txBody>
        </p:sp>
        <p:sp>
          <p:nvSpPr>
            <p:cNvPr id="14" name="矩形 13"/>
            <p:cNvSpPr/>
            <p:nvPr/>
          </p:nvSpPr>
          <p:spPr>
            <a:xfrm>
              <a:off x="0" y="260350"/>
              <a:ext cx="201202" cy="831850"/>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sp>
        <p:nvSpPr>
          <p:cNvPr id="4" name="灯片编号占位符 3"/>
          <p:cNvSpPr>
            <a:spLocks noGrp="1"/>
          </p:cNvSpPr>
          <p:nvPr>
            <p:ph type="sldNum" sz="quarter" idx="12"/>
          </p:nvPr>
        </p:nvSpPr>
        <p:spPr/>
        <p:txBody>
          <a:bodyPr/>
          <a:lstStyle/>
          <a:p>
            <a:fld id="{8592E714-8771-4256-B120-A1444CD7D5F3}" type="slidenum">
              <a:rPr lang="zh-HK" altLang="en-US" smtClean="0"/>
              <a:t>8</a:t>
            </a:fld>
            <a:endParaRPr lang="zh-HK" altLang="en-US"/>
          </a:p>
        </p:txBody>
      </p:sp>
      <p:sp>
        <p:nvSpPr>
          <p:cNvPr id="30" name="矩形 29">
            <a:extLst>
              <a:ext uri="{FF2B5EF4-FFF2-40B4-BE49-F238E27FC236}">
                <a16:creationId xmlns:a16="http://schemas.microsoft.com/office/drawing/2014/main" id="{D83C8CF1-9655-4844-83D3-3C231E8B9D08}"/>
              </a:ext>
            </a:extLst>
          </p:cNvPr>
          <p:cNvSpPr/>
          <p:nvPr/>
        </p:nvSpPr>
        <p:spPr>
          <a:xfrm>
            <a:off x="4112910" y="2492791"/>
            <a:ext cx="2734235" cy="34962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latin typeface="Times New Roman" panose="02020603050405020304" pitchFamily="18" charset="0"/>
                <a:cs typeface="Times New Roman" panose="02020603050405020304" pitchFamily="18" charset="0"/>
              </a:rPr>
              <a:t>ExfatChain</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1" name="矩形 30">
            <a:extLst>
              <a:ext uri="{FF2B5EF4-FFF2-40B4-BE49-F238E27FC236}">
                <a16:creationId xmlns:a16="http://schemas.microsoft.com/office/drawing/2014/main" id="{D9EE76E1-A5A1-4045-8FAC-EDA6BA876256}"/>
              </a:ext>
            </a:extLst>
          </p:cNvPr>
          <p:cNvSpPr/>
          <p:nvPr/>
        </p:nvSpPr>
        <p:spPr>
          <a:xfrm>
            <a:off x="4112910" y="2841207"/>
            <a:ext cx="2734235" cy="104887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latin typeface="Times New Roman" panose="02020603050405020304" pitchFamily="18" charset="0"/>
                <a:cs typeface="Times New Roman" panose="02020603050405020304" pitchFamily="18" charset="0"/>
              </a:rPr>
              <a:t>Cur_cluster</a:t>
            </a:r>
            <a:r>
              <a:rPr lang="en-US" altLang="zh-CN" dirty="0">
                <a:solidFill>
                  <a:schemeClr val="tx1"/>
                </a:solidFill>
                <a:latin typeface="Times New Roman" panose="02020603050405020304" pitchFamily="18" charset="0"/>
                <a:cs typeface="Times New Roman" panose="02020603050405020304" pitchFamily="18" charset="0"/>
              </a:rPr>
              <a:t>: </a:t>
            </a:r>
            <a:r>
              <a:rPr lang="en-US" altLang="zh-CN" dirty="0" err="1">
                <a:solidFill>
                  <a:schemeClr val="tx1"/>
                </a:solidFill>
                <a:latin typeface="Times New Roman" panose="02020603050405020304" pitchFamily="18" charset="0"/>
                <a:cs typeface="Times New Roman" panose="02020603050405020304" pitchFamily="18" charset="0"/>
              </a:rPr>
              <a:t>start_cluster</a:t>
            </a:r>
            <a:r>
              <a:rPr lang="en-US" altLang="zh-CN" dirty="0">
                <a:solidFill>
                  <a:schemeClr val="tx1"/>
                </a:solidFill>
                <a:latin typeface="Times New Roman" panose="02020603050405020304" pitchFamily="18" charset="0"/>
                <a:cs typeface="Times New Roman" panose="02020603050405020304" pitchFamily="18" charset="0"/>
              </a:rPr>
              <a:t> </a:t>
            </a:r>
          </a:p>
          <a:p>
            <a:pPr algn="ctr"/>
            <a:r>
              <a:rPr lang="en-US" altLang="zh-CN" dirty="0" err="1">
                <a:solidFill>
                  <a:schemeClr val="tx1"/>
                </a:solidFill>
                <a:latin typeface="Times New Roman" panose="02020603050405020304" pitchFamily="18" charset="0"/>
                <a:cs typeface="Times New Roman" panose="02020603050405020304" pitchFamily="18" charset="0"/>
              </a:rPr>
              <a:t>Num_clusters</a:t>
            </a:r>
            <a:r>
              <a:rPr lang="en-US" altLang="zh-CN" dirty="0">
                <a:solidFill>
                  <a:schemeClr val="tx1"/>
                </a:solidFill>
                <a:latin typeface="Times New Roman" panose="02020603050405020304" pitchFamily="18" charset="0"/>
                <a:cs typeface="Times New Roman" panose="02020603050405020304" pitchFamily="18" charset="0"/>
              </a:rPr>
              <a:t>: total</a:t>
            </a:r>
          </a:p>
        </p:txBody>
      </p:sp>
      <p:sp>
        <p:nvSpPr>
          <p:cNvPr id="32" name="矩形 31">
            <a:extLst>
              <a:ext uri="{FF2B5EF4-FFF2-40B4-BE49-F238E27FC236}">
                <a16:creationId xmlns:a16="http://schemas.microsoft.com/office/drawing/2014/main" id="{28AC0EBD-EBA4-46F3-B32D-C7E4E482EC82}"/>
              </a:ext>
            </a:extLst>
          </p:cNvPr>
          <p:cNvSpPr/>
          <p:nvPr/>
        </p:nvSpPr>
        <p:spPr>
          <a:xfrm>
            <a:off x="8182885" y="2503857"/>
            <a:ext cx="2734235" cy="34962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New </a:t>
            </a:r>
            <a:r>
              <a:rPr lang="en-US" altLang="zh-CN" dirty="0" err="1">
                <a:solidFill>
                  <a:schemeClr val="tx1"/>
                </a:solidFill>
                <a:latin typeface="Times New Roman" panose="02020603050405020304" pitchFamily="18" charset="0"/>
                <a:cs typeface="Times New Roman" panose="02020603050405020304" pitchFamily="18" charset="0"/>
              </a:rPr>
              <a:t>ExfatChain</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3" name="矩形 32">
            <a:extLst>
              <a:ext uri="{FF2B5EF4-FFF2-40B4-BE49-F238E27FC236}">
                <a16:creationId xmlns:a16="http://schemas.microsoft.com/office/drawing/2014/main" id="{0313CB29-774D-4AD1-9986-9B82818957B2}"/>
              </a:ext>
            </a:extLst>
          </p:cNvPr>
          <p:cNvSpPr/>
          <p:nvPr/>
        </p:nvSpPr>
        <p:spPr>
          <a:xfrm>
            <a:off x="8182885" y="2852273"/>
            <a:ext cx="2734235" cy="104887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latin typeface="Times New Roman" panose="02020603050405020304" pitchFamily="18" charset="0"/>
                <a:cs typeface="Times New Roman" panose="02020603050405020304" pitchFamily="18" charset="0"/>
              </a:rPr>
              <a:t>Cur_cluster</a:t>
            </a:r>
            <a:r>
              <a:rPr lang="en-US" altLang="zh-CN" dirty="0">
                <a:solidFill>
                  <a:schemeClr val="tx1"/>
                </a:solidFill>
                <a:latin typeface="Times New Roman" panose="02020603050405020304" pitchFamily="18" charset="0"/>
                <a:cs typeface="Times New Roman" panose="02020603050405020304" pitchFamily="18" charset="0"/>
              </a:rPr>
              <a:t>: </a:t>
            </a:r>
            <a:r>
              <a:rPr lang="en-US" altLang="zh-CN" dirty="0" err="1">
                <a:solidFill>
                  <a:schemeClr val="tx1"/>
                </a:solidFill>
                <a:latin typeface="Times New Roman" panose="02020603050405020304" pitchFamily="18" charset="0"/>
                <a:cs typeface="Times New Roman" panose="02020603050405020304" pitchFamily="18" charset="0"/>
              </a:rPr>
              <a:t>target_cluster</a:t>
            </a:r>
            <a:endParaRPr lang="en-US" altLang="zh-CN" dirty="0">
              <a:solidFill>
                <a:schemeClr val="tx1"/>
              </a:solidFill>
              <a:latin typeface="Times New Roman" panose="02020603050405020304" pitchFamily="18" charset="0"/>
              <a:cs typeface="Times New Roman" panose="02020603050405020304" pitchFamily="18" charset="0"/>
            </a:endParaRPr>
          </a:p>
          <a:p>
            <a:pPr algn="ctr"/>
            <a:r>
              <a:rPr lang="en-US" altLang="zh-CN" dirty="0" err="1">
                <a:solidFill>
                  <a:schemeClr val="tx1"/>
                </a:solidFill>
                <a:latin typeface="Times New Roman" panose="02020603050405020304" pitchFamily="18" charset="0"/>
                <a:cs typeface="Times New Roman" panose="02020603050405020304" pitchFamily="18" charset="0"/>
              </a:rPr>
              <a:t>Num_clusters</a:t>
            </a:r>
            <a:r>
              <a:rPr lang="en-US" altLang="zh-CN" dirty="0">
                <a:solidFill>
                  <a:schemeClr val="tx1"/>
                </a:solidFill>
                <a:latin typeface="Times New Roman" panose="02020603050405020304" pitchFamily="18" charset="0"/>
                <a:cs typeface="Times New Roman" panose="02020603050405020304" pitchFamily="18" charset="0"/>
              </a:rPr>
              <a:t>: total – offset / </a:t>
            </a:r>
            <a:r>
              <a:rPr lang="en-US" altLang="zh-CN" dirty="0" err="1">
                <a:solidFill>
                  <a:schemeClr val="tx1"/>
                </a:solidFill>
                <a:latin typeface="Times New Roman" panose="02020603050405020304" pitchFamily="18" charset="0"/>
                <a:cs typeface="Times New Roman" panose="02020603050405020304" pitchFamily="18" charset="0"/>
              </a:rPr>
              <a:t>cluster_size</a:t>
            </a:r>
            <a:endParaRPr lang="en-US" altLang="zh-CN" dirty="0">
              <a:solidFill>
                <a:schemeClr val="tx1"/>
              </a:solidFill>
              <a:latin typeface="Times New Roman" panose="02020603050405020304" pitchFamily="18" charset="0"/>
              <a:cs typeface="Times New Roman" panose="02020603050405020304" pitchFamily="18" charset="0"/>
            </a:endParaRPr>
          </a:p>
        </p:txBody>
      </p:sp>
      <p:cxnSp>
        <p:nvCxnSpPr>
          <p:cNvPr id="34" name="直接箭头连接符 33">
            <a:extLst>
              <a:ext uri="{FF2B5EF4-FFF2-40B4-BE49-F238E27FC236}">
                <a16:creationId xmlns:a16="http://schemas.microsoft.com/office/drawing/2014/main" id="{F71F370E-34BE-4890-B161-C43DE7AC79C2}"/>
              </a:ext>
            </a:extLst>
          </p:cNvPr>
          <p:cNvCxnSpPr>
            <a:cxnSpLocks/>
          </p:cNvCxnSpPr>
          <p:nvPr/>
        </p:nvCxnSpPr>
        <p:spPr>
          <a:xfrm>
            <a:off x="6847141" y="2877063"/>
            <a:ext cx="133574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1CB57B75-217F-450E-9494-9832806D80E5}"/>
              </a:ext>
            </a:extLst>
          </p:cNvPr>
          <p:cNvCxnSpPr>
            <a:cxnSpLocks/>
          </p:cNvCxnSpPr>
          <p:nvPr/>
        </p:nvCxnSpPr>
        <p:spPr>
          <a:xfrm flipV="1">
            <a:off x="6847141" y="3509966"/>
            <a:ext cx="1335740" cy="35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4610D446-5B89-4CA0-84B3-EB1D797BC7E1}"/>
              </a:ext>
            </a:extLst>
          </p:cNvPr>
          <p:cNvSpPr txBox="1"/>
          <p:nvPr/>
        </p:nvSpPr>
        <p:spPr>
          <a:xfrm>
            <a:off x="7067901" y="2468281"/>
            <a:ext cx="894225"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FAT</a:t>
            </a:r>
            <a:endParaRPr lang="zh-CN" altLang="en-US" dirty="0">
              <a:latin typeface="Times New Roman" panose="02020603050405020304" pitchFamily="18" charset="0"/>
              <a:cs typeface="Times New Roman" panose="02020603050405020304" pitchFamily="18" charset="0"/>
            </a:endParaRPr>
          </a:p>
        </p:txBody>
      </p:sp>
      <p:sp>
        <p:nvSpPr>
          <p:cNvPr id="37" name="文本框 36">
            <a:extLst>
              <a:ext uri="{FF2B5EF4-FFF2-40B4-BE49-F238E27FC236}">
                <a16:creationId xmlns:a16="http://schemas.microsoft.com/office/drawing/2014/main" id="{AC0CFF04-D282-4171-B318-7C2278D9842F}"/>
              </a:ext>
            </a:extLst>
          </p:cNvPr>
          <p:cNvSpPr txBox="1"/>
          <p:nvPr/>
        </p:nvSpPr>
        <p:spPr>
          <a:xfrm>
            <a:off x="7067901" y="3008847"/>
            <a:ext cx="894225"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or</a:t>
            </a:r>
            <a:endParaRPr lang="zh-CN" altLang="en-US" dirty="0">
              <a:latin typeface="Times New Roman" panose="02020603050405020304" pitchFamily="18" charset="0"/>
              <a:cs typeface="Times New Roman" panose="02020603050405020304" pitchFamily="18" charset="0"/>
            </a:endParaRPr>
          </a:p>
        </p:txBody>
      </p:sp>
      <p:sp>
        <p:nvSpPr>
          <p:cNvPr id="40" name="文本框 39">
            <a:extLst>
              <a:ext uri="{FF2B5EF4-FFF2-40B4-BE49-F238E27FC236}">
                <a16:creationId xmlns:a16="http://schemas.microsoft.com/office/drawing/2014/main" id="{5F493B01-33A9-47FA-A9A9-E021A6F8E7DC}"/>
              </a:ext>
            </a:extLst>
          </p:cNvPr>
          <p:cNvSpPr txBox="1"/>
          <p:nvPr/>
        </p:nvSpPr>
        <p:spPr>
          <a:xfrm>
            <a:off x="7032042" y="3553007"/>
            <a:ext cx="965945"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No FAT</a:t>
            </a:r>
            <a:endParaRPr lang="zh-CN" altLang="en-US" dirty="0">
              <a:latin typeface="Times New Roman" panose="02020603050405020304" pitchFamily="18" charset="0"/>
              <a:cs typeface="Times New Roman" panose="02020603050405020304" pitchFamily="18" charset="0"/>
            </a:endParaRPr>
          </a:p>
        </p:txBody>
      </p:sp>
      <p:sp>
        <p:nvSpPr>
          <p:cNvPr id="41" name="矩形 40">
            <a:extLst>
              <a:ext uri="{FF2B5EF4-FFF2-40B4-BE49-F238E27FC236}">
                <a16:creationId xmlns:a16="http://schemas.microsoft.com/office/drawing/2014/main" id="{068E0DB7-586C-40E8-B555-2B5AC93053A5}"/>
              </a:ext>
            </a:extLst>
          </p:cNvPr>
          <p:cNvSpPr/>
          <p:nvPr/>
        </p:nvSpPr>
        <p:spPr>
          <a:xfrm>
            <a:off x="1782089" y="2877067"/>
            <a:ext cx="1676401" cy="63289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latin typeface="Times New Roman" panose="02020603050405020304" pitchFamily="18" charset="0"/>
                <a:cs typeface="Times New Roman" panose="02020603050405020304" pitchFamily="18" charset="0"/>
              </a:rPr>
              <a:t>Inode</a:t>
            </a:r>
            <a:endParaRPr lang="en-US" altLang="zh-CN" dirty="0">
              <a:solidFill>
                <a:schemeClr val="tx1"/>
              </a:solidFill>
              <a:latin typeface="Times New Roman" panose="02020603050405020304" pitchFamily="18" charset="0"/>
              <a:cs typeface="Times New Roman" panose="02020603050405020304" pitchFamily="18" charset="0"/>
            </a:endParaRPr>
          </a:p>
        </p:txBody>
      </p:sp>
      <p:cxnSp>
        <p:nvCxnSpPr>
          <p:cNvPr id="42" name="直接箭头连接符 41">
            <a:extLst>
              <a:ext uri="{FF2B5EF4-FFF2-40B4-BE49-F238E27FC236}">
                <a16:creationId xmlns:a16="http://schemas.microsoft.com/office/drawing/2014/main" id="{50220749-951A-4AC6-BB90-DC65B503FF4A}"/>
              </a:ext>
            </a:extLst>
          </p:cNvPr>
          <p:cNvCxnSpPr>
            <a:cxnSpLocks/>
          </p:cNvCxnSpPr>
          <p:nvPr/>
        </p:nvCxnSpPr>
        <p:spPr>
          <a:xfrm>
            <a:off x="3458486" y="3189919"/>
            <a:ext cx="65442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1A635AF3-C205-4F8F-918F-45A450E4F8BE}"/>
              </a:ext>
            </a:extLst>
          </p:cNvPr>
          <p:cNvSpPr txBox="1"/>
          <p:nvPr/>
        </p:nvSpPr>
        <p:spPr>
          <a:xfrm>
            <a:off x="1923280" y="2016773"/>
            <a:ext cx="1394010"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Read(offset)</a:t>
            </a:r>
            <a:endParaRPr lang="zh-CN" altLang="en-US" dirty="0">
              <a:latin typeface="Times New Roman" panose="02020603050405020304" pitchFamily="18" charset="0"/>
              <a:cs typeface="Times New Roman" panose="02020603050405020304" pitchFamily="18" charset="0"/>
            </a:endParaRPr>
          </a:p>
        </p:txBody>
      </p:sp>
      <p:cxnSp>
        <p:nvCxnSpPr>
          <p:cNvPr id="44" name="直接箭头连接符 43">
            <a:extLst>
              <a:ext uri="{FF2B5EF4-FFF2-40B4-BE49-F238E27FC236}">
                <a16:creationId xmlns:a16="http://schemas.microsoft.com/office/drawing/2014/main" id="{47E46E47-D3B7-48DC-AE4C-34F7EF6BB0AF}"/>
              </a:ext>
            </a:extLst>
          </p:cNvPr>
          <p:cNvCxnSpPr>
            <a:cxnSpLocks/>
            <a:endCxn id="41" idx="0"/>
          </p:cNvCxnSpPr>
          <p:nvPr/>
        </p:nvCxnSpPr>
        <p:spPr>
          <a:xfrm>
            <a:off x="2620289" y="2409994"/>
            <a:ext cx="1" cy="4670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243624B3-4581-40B4-B59F-2DCE885AA843}"/>
              </a:ext>
            </a:extLst>
          </p:cNvPr>
          <p:cNvCxnSpPr>
            <a:cxnSpLocks/>
          </p:cNvCxnSpPr>
          <p:nvPr/>
        </p:nvCxnSpPr>
        <p:spPr>
          <a:xfrm>
            <a:off x="2633736" y="3509966"/>
            <a:ext cx="1" cy="4670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462DF44E-8325-46E5-9863-4B0A619D1026}"/>
              </a:ext>
            </a:extLst>
          </p:cNvPr>
          <p:cNvSpPr txBox="1"/>
          <p:nvPr/>
        </p:nvSpPr>
        <p:spPr>
          <a:xfrm>
            <a:off x="713041" y="4014349"/>
            <a:ext cx="3841382"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(New </a:t>
            </a:r>
            <a:r>
              <a:rPr lang="en-US" altLang="zh-CN" dirty="0" err="1">
                <a:latin typeface="Times New Roman" panose="02020603050405020304" pitchFamily="18" charset="0"/>
                <a:cs typeface="Times New Roman" panose="02020603050405020304" pitchFamily="18" charset="0"/>
              </a:rPr>
              <a:t>ExfatChain</a:t>
            </a:r>
            <a:r>
              <a:rPr lang="en-US" altLang="zh-CN" dirty="0">
                <a:latin typeface="Times New Roman" panose="02020603050405020304" pitchFamily="18" charset="0"/>
                <a:cs typeface="Times New Roman" panose="02020603050405020304" pitchFamily="18" charset="0"/>
              </a:rPr>
              <a:t>, offset % </a:t>
            </a:r>
            <a:r>
              <a:rPr lang="en-US" altLang="zh-CN" dirty="0" err="1">
                <a:latin typeface="Times New Roman" panose="02020603050405020304" pitchFamily="18" charset="0"/>
                <a:cs typeface="Times New Roman" panose="02020603050405020304" pitchFamily="18" charset="0"/>
              </a:rPr>
              <a:t>cluster_size</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cxnSp>
        <p:nvCxnSpPr>
          <p:cNvPr id="68" name="直接箭头连接符 67">
            <a:extLst>
              <a:ext uri="{FF2B5EF4-FFF2-40B4-BE49-F238E27FC236}">
                <a16:creationId xmlns:a16="http://schemas.microsoft.com/office/drawing/2014/main" id="{72815B76-6622-4C9C-BB55-FA93005542AA}"/>
              </a:ext>
            </a:extLst>
          </p:cNvPr>
          <p:cNvCxnSpPr>
            <a:cxnSpLocks/>
          </p:cNvCxnSpPr>
          <p:nvPr/>
        </p:nvCxnSpPr>
        <p:spPr>
          <a:xfrm>
            <a:off x="2633739" y="4420999"/>
            <a:ext cx="1" cy="4670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矩形 68">
            <a:extLst>
              <a:ext uri="{FF2B5EF4-FFF2-40B4-BE49-F238E27FC236}">
                <a16:creationId xmlns:a16="http://schemas.microsoft.com/office/drawing/2014/main" id="{F7E3B55E-69B6-4F3D-9059-C9A20F330F6D}"/>
              </a:ext>
            </a:extLst>
          </p:cNvPr>
          <p:cNvSpPr/>
          <p:nvPr/>
        </p:nvSpPr>
        <p:spPr>
          <a:xfrm>
            <a:off x="1795535" y="4893119"/>
            <a:ext cx="1676401" cy="90434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Block device</a:t>
            </a:r>
          </a:p>
          <a:p>
            <a:pPr algn="ctr"/>
            <a:r>
              <a:rPr lang="en-US" altLang="zh-CN" dirty="0">
                <a:solidFill>
                  <a:schemeClr val="tx1"/>
                </a:solidFill>
                <a:latin typeface="Times New Roman" panose="02020603050405020304" pitchFamily="18" charset="0"/>
                <a:cs typeface="Times New Roman" panose="02020603050405020304" pitchFamily="18" charset="0"/>
              </a:rPr>
              <a:t>or</a:t>
            </a:r>
          </a:p>
          <a:p>
            <a:pPr algn="ctr"/>
            <a:r>
              <a:rPr lang="en-US" altLang="zh-CN" dirty="0">
                <a:solidFill>
                  <a:schemeClr val="tx1"/>
                </a:solidFill>
                <a:latin typeface="Times New Roman" panose="02020603050405020304" pitchFamily="18" charset="0"/>
                <a:cs typeface="Times New Roman" panose="02020603050405020304" pitchFamily="18" charset="0"/>
              </a:rPr>
              <a:t>Page cache</a:t>
            </a:r>
          </a:p>
        </p:txBody>
      </p:sp>
    </p:spTree>
    <p:extLst>
      <p:ext uri="{BB962C8B-B14F-4D97-AF65-F5344CB8AC3E}">
        <p14:creationId xmlns:p14="http://schemas.microsoft.com/office/powerpoint/2010/main" val="2090681955"/>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377368" y="362727"/>
            <a:ext cx="8459538" cy="986484"/>
            <a:chOff x="0" y="174039"/>
            <a:chExt cx="8459538" cy="986484"/>
          </a:xfrm>
        </p:grpSpPr>
        <p:sp>
          <p:nvSpPr>
            <p:cNvPr id="12" name="文本框 11"/>
            <p:cNvSpPr txBox="1"/>
            <p:nvPr/>
          </p:nvSpPr>
          <p:spPr>
            <a:xfrm>
              <a:off x="267877" y="174039"/>
              <a:ext cx="8191661" cy="646331"/>
            </a:xfrm>
            <a:prstGeom prst="rect">
              <a:avLst/>
            </a:prstGeom>
            <a:noFill/>
          </p:spPr>
          <p:txBody>
            <a:bodyPr wrap="square" rtlCol="0">
              <a:spAutoFit/>
            </a:bodyPr>
            <a:lstStyle/>
            <a:p>
              <a:r>
                <a:rPr lang="en-US" altLang="zh-CN" sz="3600" b="1" dirty="0" err="1">
                  <a:solidFill>
                    <a:srgbClr val="8B0012"/>
                  </a:solidFill>
                  <a:latin typeface="微软雅黑" panose="020B0503020204020204" pitchFamily="34" charset="-122"/>
                  <a:ea typeface="微软雅黑" panose="020B0503020204020204" pitchFamily="34" charset="-122"/>
                </a:rPr>
                <a:t>exFAT</a:t>
              </a:r>
              <a:r>
                <a:rPr lang="en-US" altLang="zh-CN" sz="3600" b="1" dirty="0">
                  <a:solidFill>
                    <a:srgbClr val="8B0012"/>
                  </a:solidFill>
                  <a:latin typeface="微软雅黑" panose="020B0503020204020204" pitchFamily="34" charset="-122"/>
                  <a:ea typeface="微软雅黑" panose="020B0503020204020204" pitchFamily="34" charset="-122"/>
                </a:rPr>
                <a:t> </a:t>
              </a:r>
              <a:r>
                <a:rPr lang="zh-CN" altLang="en-US" sz="3600" b="1" dirty="0">
                  <a:solidFill>
                    <a:srgbClr val="8B0012"/>
                  </a:solidFill>
                  <a:latin typeface="微软雅黑" panose="020B0503020204020204" pitchFamily="34" charset="-122"/>
                  <a:ea typeface="微软雅黑" panose="020B0503020204020204" pitchFamily="34" charset="-122"/>
                </a:rPr>
                <a:t>文件系统的设计</a:t>
              </a:r>
            </a:p>
          </p:txBody>
        </p:sp>
        <p:sp>
          <p:nvSpPr>
            <p:cNvPr id="13" name="文本框 12"/>
            <p:cNvSpPr txBox="1"/>
            <p:nvPr/>
          </p:nvSpPr>
          <p:spPr>
            <a:xfrm>
              <a:off x="267877" y="760413"/>
              <a:ext cx="4491531" cy="400110"/>
            </a:xfrm>
            <a:prstGeom prst="rect">
              <a:avLst/>
            </a:prstGeom>
            <a:noFill/>
          </p:spPr>
          <p:txBody>
            <a:bodyPr wrap="square" rtlCol="0">
              <a:spAutoFit/>
            </a:bodyPr>
            <a:lstStyle/>
            <a:p>
              <a:r>
                <a:rPr lang="en-US" altLang="zh-HK" sz="2000" b="1" dirty="0">
                  <a:solidFill>
                    <a:srgbClr val="485766"/>
                  </a:solidFill>
                  <a:latin typeface="微软雅黑" panose="020B0503020204020204" pitchFamily="34" charset="-122"/>
                  <a:ea typeface="微软雅黑" panose="020B0503020204020204" pitchFamily="34" charset="-122"/>
                </a:rPr>
                <a:t>3</a:t>
              </a:r>
              <a:r>
                <a:rPr lang="zh-CN" altLang="en-US" sz="2000" b="1" dirty="0">
                  <a:solidFill>
                    <a:srgbClr val="485766"/>
                  </a:solidFill>
                  <a:latin typeface="微软雅黑" panose="020B0503020204020204" pitchFamily="34" charset="-122"/>
                  <a:ea typeface="微软雅黑" panose="020B0503020204020204" pitchFamily="34" charset="-122"/>
                </a:rPr>
                <a:t>、目录的解析</a:t>
              </a:r>
              <a:endParaRPr lang="zh-HK" altLang="en-US" sz="2000" b="1" dirty="0">
                <a:solidFill>
                  <a:srgbClr val="485766"/>
                </a:solidFill>
                <a:latin typeface="微软雅黑" panose="020B0503020204020204" pitchFamily="34" charset="-122"/>
                <a:ea typeface="微软雅黑" panose="020B0503020204020204" pitchFamily="34" charset="-122"/>
              </a:endParaRPr>
            </a:p>
          </p:txBody>
        </p:sp>
        <p:sp>
          <p:nvSpPr>
            <p:cNvPr id="14" name="矩形 13"/>
            <p:cNvSpPr/>
            <p:nvPr/>
          </p:nvSpPr>
          <p:spPr>
            <a:xfrm>
              <a:off x="0" y="260350"/>
              <a:ext cx="201202" cy="831850"/>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sp>
        <p:nvSpPr>
          <p:cNvPr id="4" name="灯片编号占位符 3"/>
          <p:cNvSpPr>
            <a:spLocks noGrp="1"/>
          </p:cNvSpPr>
          <p:nvPr>
            <p:ph type="sldNum" sz="quarter" idx="12"/>
          </p:nvPr>
        </p:nvSpPr>
        <p:spPr/>
        <p:txBody>
          <a:bodyPr/>
          <a:lstStyle/>
          <a:p>
            <a:fld id="{8592E714-8771-4256-B120-A1444CD7D5F3}" type="slidenum">
              <a:rPr lang="zh-HK" altLang="en-US" smtClean="0"/>
              <a:t>9</a:t>
            </a:fld>
            <a:endParaRPr lang="zh-HK" altLang="en-US"/>
          </a:p>
        </p:txBody>
      </p:sp>
      <p:sp>
        <p:nvSpPr>
          <p:cNvPr id="24" name="矩形 23">
            <a:extLst>
              <a:ext uri="{FF2B5EF4-FFF2-40B4-BE49-F238E27FC236}">
                <a16:creationId xmlns:a16="http://schemas.microsoft.com/office/drawing/2014/main" id="{3416A38A-3211-45A5-A345-403E3D832048}"/>
              </a:ext>
            </a:extLst>
          </p:cNvPr>
          <p:cNvSpPr/>
          <p:nvPr/>
        </p:nvSpPr>
        <p:spPr>
          <a:xfrm>
            <a:off x="581024" y="2967318"/>
            <a:ext cx="2066925" cy="97787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Start</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9FDB82D6-90C6-41AB-85FF-9314168E6AF0}"/>
              </a:ext>
            </a:extLst>
          </p:cNvPr>
          <p:cNvSpPr/>
          <p:nvPr/>
        </p:nvSpPr>
        <p:spPr>
          <a:xfrm>
            <a:off x="3790950" y="2967318"/>
            <a:ext cx="2066925" cy="977875"/>
          </a:xfrm>
          <a:prstGeom prst="rect">
            <a:avLst/>
          </a:prstGeom>
          <a:noFill/>
          <a:ln w="285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Get File</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26" name="矩形 25">
            <a:extLst>
              <a:ext uri="{FF2B5EF4-FFF2-40B4-BE49-F238E27FC236}">
                <a16:creationId xmlns:a16="http://schemas.microsoft.com/office/drawing/2014/main" id="{7FB7E5C8-135D-4A26-A169-B6DD8F6F4188}"/>
              </a:ext>
            </a:extLst>
          </p:cNvPr>
          <p:cNvSpPr/>
          <p:nvPr/>
        </p:nvSpPr>
        <p:spPr>
          <a:xfrm>
            <a:off x="7000875" y="2967318"/>
            <a:ext cx="2066925" cy="977875"/>
          </a:xfrm>
          <a:prstGeom prst="rect">
            <a:avLst/>
          </a:prstGeom>
          <a:noFill/>
          <a:ln w="285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Get Stream</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4821E630-E08F-44E6-91CE-A72BDCD83E2C}"/>
              </a:ext>
            </a:extLst>
          </p:cNvPr>
          <p:cNvSpPr/>
          <p:nvPr/>
        </p:nvSpPr>
        <p:spPr>
          <a:xfrm>
            <a:off x="2838450" y="4645061"/>
            <a:ext cx="2066925" cy="977875"/>
          </a:xfrm>
          <a:prstGeom prst="rect">
            <a:avLst/>
          </a:prstGeom>
          <a:noFill/>
          <a:ln w="285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Get</a:t>
            </a:r>
          </a:p>
          <a:p>
            <a:pPr algn="ctr"/>
            <a:r>
              <a:rPr lang="en-US" altLang="zh-CN" dirty="0">
                <a:solidFill>
                  <a:schemeClr val="tx1"/>
                </a:solidFill>
                <a:latin typeface="Times New Roman" panose="02020603050405020304" pitchFamily="18" charset="0"/>
                <a:cs typeface="Times New Roman" panose="02020603050405020304" pitchFamily="18" charset="0"/>
              </a:rPr>
              <a:t>Benign Secondary </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8D4AA6B-FA74-4C55-BC68-544CD5B18EF2}"/>
              </a:ext>
            </a:extLst>
          </p:cNvPr>
          <p:cNvSpPr/>
          <p:nvPr/>
        </p:nvSpPr>
        <p:spPr>
          <a:xfrm>
            <a:off x="7000875" y="4645061"/>
            <a:ext cx="2066925" cy="977875"/>
          </a:xfrm>
          <a:prstGeom prst="rect">
            <a:avLst/>
          </a:prstGeom>
          <a:noFill/>
          <a:ln w="285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D04C29B9-B610-4F2D-931E-3754547286BE}"/>
              </a:ext>
            </a:extLst>
          </p:cNvPr>
          <p:cNvSpPr/>
          <p:nvPr/>
        </p:nvSpPr>
        <p:spPr>
          <a:xfrm>
            <a:off x="7286619" y="5104646"/>
            <a:ext cx="1495424" cy="347903"/>
          </a:xfrm>
          <a:prstGeom prst="rect">
            <a:avLst/>
          </a:prstGeom>
          <a:no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 </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err="1">
                <a:solidFill>
                  <a:schemeClr val="tx1"/>
                </a:solidFill>
                <a:latin typeface="Times New Roman" panose="02020603050405020304" pitchFamily="18" charset="0"/>
                <a:cs typeface="Times New Roman" panose="02020603050405020304" pitchFamily="18" charset="0"/>
              </a:rPr>
              <a:t>cnt</a:t>
            </a:r>
            <a:r>
              <a:rPr lang="en-US" altLang="zh-CN" dirty="0">
                <a:solidFill>
                  <a:schemeClr val="tx1"/>
                </a:solidFill>
                <a:latin typeface="Times New Roman" panose="02020603050405020304" pitchFamily="18" charset="0"/>
                <a:cs typeface="Times New Roman" panose="02020603050405020304" pitchFamily="18" charset="0"/>
              </a:rPr>
              <a:t> </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17</a:t>
            </a:r>
          </a:p>
        </p:txBody>
      </p:sp>
      <p:sp>
        <p:nvSpPr>
          <p:cNvPr id="38" name="文本框 37">
            <a:extLst>
              <a:ext uri="{FF2B5EF4-FFF2-40B4-BE49-F238E27FC236}">
                <a16:creationId xmlns:a16="http://schemas.microsoft.com/office/drawing/2014/main" id="{97843A6D-5600-4851-8649-F3E3447AFB8B}"/>
              </a:ext>
            </a:extLst>
          </p:cNvPr>
          <p:cNvSpPr txBox="1"/>
          <p:nvPr/>
        </p:nvSpPr>
        <p:spPr>
          <a:xfrm>
            <a:off x="7305669" y="4722537"/>
            <a:ext cx="1476374"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Get Name</a:t>
            </a:r>
            <a:endParaRPr lang="zh-CN" altLang="en-US" dirty="0">
              <a:latin typeface="Times New Roman" panose="02020603050405020304" pitchFamily="18" charset="0"/>
              <a:cs typeface="Times New Roman" panose="02020603050405020304" pitchFamily="18" charset="0"/>
            </a:endParaRPr>
          </a:p>
        </p:txBody>
      </p:sp>
      <p:sp>
        <p:nvSpPr>
          <p:cNvPr id="39" name="文本框 38">
            <a:extLst>
              <a:ext uri="{FF2B5EF4-FFF2-40B4-BE49-F238E27FC236}">
                <a16:creationId xmlns:a16="http://schemas.microsoft.com/office/drawing/2014/main" id="{9F1A143A-BBF7-4BBD-ABB2-343E2EFEE8F7}"/>
              </a:ext>
            </a:extLst>
          </p:cNvPr>
          <p:cNvSpPr txBox="1"/>
          <p:nvPr/>
        </p:nvSpPr>
        <p:spPr>
          <a:xfrm>
            <a:off x="5191120" y="4598991"/>
            <a:ext cx="1523998" cy="369332"/>
          </a:xfrm>
          <a:prstGeom prst="rect">
            <a:avLst/>
          </a:prstGeom>
          <a:noFill/>
        </p:spPr>
        <p:txBody>
          <a:bodyPr wrap="square" rtlCol="0">
            <a:spAutoFit/>
          </a:bodyPr>
          <a:lstStyle/>
          <a:p>
            <a:pPr algn="ctr"/>
            <a:r>
              <a:rPr lang="en-US" altLang="zh-CN" dirty="0" err="1">
                <a:latin typeface="Times New Roman" panose="02020603050405020304" pitchFamily="18" charset="0"/>
                <a:cs typeface="Times New Roman" panose="02020603050405020304" pitchFamily="18" charset="0"/>
              </a:rPr>
              <a:t>VendorExt</a:t>
            </a:r>
            <a:endParaRPr lang="zh-CN" altLang="en-US" dirty="0">
              <a:latin typeface="Times New Roman" panose="02020603050405020304" pitchFamily="18" charset="0"/>
              <a:cs typeface="Times New Roman" panose="02020603050405020304" pitchFamily="18" charset="0"/>
            </a:endParaRPr>
          </a:p>
        </p:txBody>
      </p:sp>
      <p:sp>
        <p:nvSpPr>
          <p:cNvPr id="46" name="文本框 45">
            <a:extLst>
              <a:ext uri="{FF2B5EF4-FFF2-40B4-BE49-F238E27FC236}">
                <a16:creationId xmlns:a16="http://schemas.microsoft.com/office/drawing/2014/main" id="{066DF48F-1FA7-4575-B208-4FEBF6752947}"/>
              </a:ext>
            </a:extLst>
          </p:cNvPr>
          <p:cNvSpPr txBox="1"/>
          <p:nvPr/>
        </p:nvSpPr>
        <p:spPr>
          <a:xfrm>
            <a:off x="5191119" y="5163581"/>
            <a:ext cx="1523998" cy="369332"/>
          </a:xfrm>
          <a:prstGeom prst="rect">
            <a:avLst/>
          </a:prstGeom>
          <a:noFill/>
        </p:spPr>
        <p:txBody>
          <a:bodyPr wrap="square" rtlCol="0">
            <a:spAutoFit/>
          </a:bodyPr>
          <a:lstStyle/>
          <a:p>
            <a:pPr algn="ctr"/>
            <a:r>
              <a:rPr lang="en-US" altLang="zh-CN" dirty="0" err="1">
                <a:latin typeface="Times New Roman" panose="02020603050405020304" pitchFamily="18" charset="0"/>
                <a:cs typeface="Times New Roman" panose="02020603050405020304" pitchFamily="18" charset="0"/>
              </a:rPr>
              <a:t>VendorAlloc</a:t>
            </a:r>
            <a:endParaRPr lang="zh-CN" altLang="en-US" dirty="0">
              <a:latin typeface="Times New Roman" panose="02020603050405020304" pitchFamily="18" charset="0"/>
              <a:cs typeface="Times New Roman" panose="02020603050405020304" pitchFamily="18" charset="0"/>
            </a:endParaRPr>
          </a:p>
        </p:txBody>
      </p:sp>
      <p:sp>
        <p:nvSpPr>
          <p:cNvPr id="47" name="矩形 46">
            <a:extLst>
              <a:ext uri="{FF2B5EF4-FFF2-40B4-BE49-F238E27FC236}">
                <a16:creationId xmlns:a16="http://schemas.microsoft.com/office/drawing/2014/main" id="{76EA585C-EB31-4924-93DF-15AF51635F95}"/>
              </a:ext>
            </a:extLst>
          </p:cNvPr>
          <p:cNvSpPr/>
          <p:nvPr/>
        </p:nvSpPr>
        <p:spPr>
          <a:xfrm>
            <a:off x="2935907" y="4735007"/>
            <a:ext cx="1872000" cy="797905"/>
          </a:xfrm>
          <a:prstGeom prst="rect">
            <a:avLst/>
          </a:prstGeom>
          <a:no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8" name="矩形 47">
            <a:extLst>
              <a:ext uri="{FF2B5EF4-FFF2-40B4-BE49-F238E27FC236}">
                <a16:creationId xmlns:a16="http://schemas.microsoft.com/office/drawing/2014/main" id="{D7D00DF2-66DE-49FF-9981-ABB9A81D7691}"/>
              </a:ext>
            </a:extLst>
          </p:cNvPr>
          <p:cNvSpPr/>
          <p:nvPr/>
        </p:nvSpPr>
        <p:spPr>
          <a:xfrm>
            <a:off x="7107856" y="4735007"/>
            <a:ext cx="1872000" cy="797905"/>
          </a:xfrm>
          <a:prstGeom prst="rect">
            <a:avLst/>
          </a:prstGeom>
          <a:no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9" name="箭头: 左 48">
            <a:extLst>
              <a:ext uri="{FF2B5EF4-FFF2-40B4-BE49-F238E27FC236}">
                <a16:creationId xmlns:a16="http://schemas.microsoft.com/office/drawing/2014/main" id="{7300A883-D5BA-480D-8966-1DEDB8C87C62}"/>
              </a:ext>
            </a:extLst>
          </p:cNvPr>
          <p:cNvSpPr/>
          <p:nvPr/>
        </p:nvSpPr>
        <p:spPr>
          <a:xfrm>
            <a:off x="4974599" y="5009304"/>
            <a:ext cx="1957049" cy="154283"/>
          </a:xfrm>
          <a:prstGeom prst="lef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0" name="箭头: 左 49">
            <a:extLst>
              <a:ext uri="{FF2B5EF4-FFF2-40B4-BE49-F238E27FC236}">
                <a16:creationId xmlns:a16="http://schemas.microsoft.com/office/drawing/2014/main" id="{034A406E-1407-4FAA-B1BB-61EEAF923890}"/>
              </a:ext>
            </a:extLst>
          </p:cNvPr>
          <p:cNvSpPr/>
          <p:nvPr/>
        </p:nvSpPr>
        <p:spPr>
          <a:xfrm rot="16200000">
            <a:off x="7798136" y="4224576"/>
            <a:ext cx="472388" cy="178835"/>
          </a:xfrm>
          <a:prstGeom prst="lef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1" name="文本框 50">
            <a:extLst>
              <a:ext uri="{FF2B5EF4-FFF2-40B4-BE49-F238E27FC236}">
                <a16:creationId xmlns:a16="http://schemas.microsoft.com/office/drawing/2014/main" id="{1C52842B-DA18-40FF-9C53-303FBC6B02CA}"/>
              </a:ext>
            </a:extLst>
          </p:cNvPr>
          <p:cNvSpPr txBox="1"/>
          <p:nvPr/>
        </p:nvSpPr>
        <p:spPr>
          <a:xfrm>
            <a:off x="8070526" y="4089138"/>
            <a:ext cx="85610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Name</a:t>
            </a:r>
            <a:endParaRPr lang="zh-CN" altLang="en-US" dirty="0">
              <a:latin typeface="Times New Roman" panose="02020603050405020304" pitchFamily="18" charset="0"/>
              <a:cs typeface="Times New Roman" panose="02020603050405020304" pitchFamily="18" charset="0"/>
            </a:endParaRPr>
          </a:p>
        </p:txBody>
      </p:sp>
      <p:sp>
        <p:nvSpPr>
          <p:cNvPr id="52" name="箭头: 右 51">
            <a:extLst>
              <a:ext uri="{FF2B5EF4-FFF2-40B4-BE49-F238E27FC236}">
                <a16:creationId xmlns:a16="http://schemas.microsoft.com/office/drawing/2014/main" id="{889F0BC5-E0DC-4154-8D2B-55B3BF42F286}"/>
              </a:ext>
            </a:extLst>
          </p:cNvPr>
          <p:cNvSpPr/>
          <p:nvPr/>
        </p:nvSpPr>
        <p:spPr>
          <a:xfrm>
            <a:off x="2715450" y="3383755"/>
            <a:ext cx="1008000" cy="155290"/>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3" name="箭头: 右 52">
            <a:extLst>
              <a:ext uri="{FF2B5EF4-FFF2-40B4-BE49-F238E27FC236}">
                <a16:creationId xmlns:a16="http://schemas.microsoft.com/office/drawing/2014/main" id="{F521310C-614E-4D12-9C01-EB174ACD78CF}"/>
              </a:ext>
            </a:extLst>
          </p:cNvPr>
          <p:cNvSpPr/>
          <p:nvPr/>
        </p:nvSpPr>
        <p:spPr>
          <a:xfrm>
            <a:off x="5923648" y="3383755"/>
            <a:ext cx="1008000" cy="155290"/>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4" name="文本框 53">
            <a:extLst>
              <a:ext uri="{FF2B5EF4-FFF2-40B4-BE49-F238E27FC236}">
                <a16:creationId xmlns:a16="http://schemas.microsoft.com/office/drawing/2014/main" id="{5151EFA9-1CD7-4C14-90F8-AF4403BDB82D}"/>
              </a:ext>
            </a:extLst>
          </p:cNvPr>
          <p:cNvSpPr txBox="1"/>
          <p:nvPr/>
        </p:nvSpPr>
        <p:spPr>
          <a:xfrm>
            <a:off x="2791396" y="2989713"/>
            <a:ext cx="85610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File</a:t>
            </a:r>
            <a:endParaRPr lang="zh-CN" altLang="en-US" dirty="0">
              <a:latin typeface="Times New Roman" panose="02020603050405020304" pitchFamily="18" charset="0"/>
              <a:cs typeface="Times New Roman" panose="02020603050405020304" pitchFamily="18" charset="0"/>
            </a:endParaRPr>
          </a:p>
        </p:txBody>
      </p:sp>
      <p:sp>
        <p:nvSpPr>
          <p:cNvPr id="55" name="文本框 54">
            <a:extLst>
              <a:ext uri="{FF2B5EF4-FFF2-40B4-BE49-F238E27FC236}">
                <a16:creationId xmlns:a16="http://schemas.microsoft.com/office/drawing/2014/main" id="{8903FFCE-3DBC-4E46-AB24-33A8C78BD7D3}"/>
              </a:ext>
            </a:extLst>
          </p:cNvPr>
          <p:cNvSpPr txBox="1"/>
          <p:nvPr/>
        </p:nvSpPr>
        <p:spPr>
          <a:xfrm>
            <a:off x="5927102" y="2973288"/>
            <a:ext cx="1004546"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Stream</a:t>
            </a:r>
            <a:endParaRPr lang="zh-CN" altLang="en-US" dirty="0">
              <a:latin typeface="Times New Roman" panose="02020603050405020304" pitchFamily="18" charset="0"/>
              <a:cs typeface="Times New Roman" panose="02020603050405020304" pitchFamily="18" charset="0"/>
            </a:endParaRPr>
          </a:p>
        </p:txBody>
      </p:sp>
      <p:sp>
        <p:nvSpPr>
          <p:cNvPr id="56" name="箭头: 右弧形 55">
            <a:extLst>
              <a:ext uri="{FF2B5EF4-FFF2-40B4-BE49-F238E27FC236}">
                <a16:creationId xmlns:a16="http://schemas.microsoft.com/office/drawing/2014/main" id="{DBB88B4D-1048-4D30-9EA4-61FAEC874AB8}"/>
              </a:ext>
            </a:extLst>
          </p:cNvPr>
          <p:cNvSpPr/>
          <p:nvPr/>
        </p:nvSpPr>
        <p:spPr>
          <a:xfrm rot="5400000">
            <a:off x="7840878" y="5355370"/>
            <a:ext cx="386905" cy="1219200"/>
          </a:xfrm>
          <a:prstGeom prst="curvedLeftArrow">
            <a:avLst>
              <a:gd name="adj1" fmla="val 21236"/>
              <a:gd name="adj2" fmla="val 50000"/>
              <a:gd name="adj3" fmla="val 25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cs typeface="Times New Roman" panose="02020603050405020304" pitchFamily="18" charset="0"/>
            </a:endParaRPr>
          </a:p>
        </p:txBody>
      </p:sp>
      <p:sp>
        <p:nvSpPr>
          <p:cNvPr id="57" name="文本框 56">
            <a:extLst>
              <a:ext uri="{FF2B5EF4-FFF2-40B4-BE49-F238E27FC236}">
                <a16:creationId xmlns:a16="http://schemas.microsoft.com/office/drawing/2014/main" id="{69174F29-1241-444E-929E-D84E3C711F63}"/>
              </a:ext>
            </a:extLst>
          </p:cNvPr>
          <p:cNvSpPr txBox="1"/>
          <p:nvPr/>
        </p:nvSpPr>
        <p:spPr>
          <a:xfrm>
            <a:off x="7010393" y="6220758"/>
            <a:ext cx="2066926"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Name &amp;&amp; </a:t>
            </a:r>
            <a:r>
              <a:rPr lang="en-US" altLang="zh-CN" dirty="0" err="1">
                <a:latin typeface="Times New Roman" panose="02020603050405020304" pitchFamily="18" charset="0"/>
                <a:cs typeface="Times New Roman" panose="02020603050405020304" pitchFamily="18" charset="0"/>
              </a:rPr>
              <a:t>cnt</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17</a:t>
            </a:r>
            <a:endParaRPr lang="zh-CN" altLang="en-US" dirty="0">
              <a:latin typeface="Times New Roman" panose="02020603050405020304" pitchFamily="18" charset="0"/>
              <a:cs typeface="Times New Roman" panose="02020603050405020304" pitchFamily="18" charset="0"/>
            </a:endParaRPr>
          </a:p>
        </p:txBody>
      </p:sp>
      <p:sp>
        <p:nvSpPr>
          <p:cNvPr id="58" name="箭头: 右弧形 57">
            <a:extLst>
              <a:ext uri="{FF2B5EF4-FFF2-40B4-BE49-F238E27FC236}">
                <a16:creationId xmlns:a16="http://schemas.microsoft.com/office/drawing/2014/main" id="{9ECEF48C-6C0E-49B0-9504-369F6D7F1531}"/>
              </a:ext>
            </a:extLst>
          </p:cNvPr>
          <p:cNvSpPr/>
          <p:nvPr/>
        </p:nvSpPr>
        <p:spPr>
          <a:xfrm rot="5400000">
            <a:off x="3683216" y="5355370"/>
            <a:ext cx="386905" cy="1219200"/>
          </a:xfrm>
          <a:prstGeom prst="curvedLeftArrow">
            <a:avLst>
              <a:gd name="adj1" fmla="val 21236"/>
              <a:gd name="adj2" fmla="val 50000"/>
              <a:gd name="adj3" fmla="val 25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cs typeface="Times New Roman" panose="02020603050405020304" pitchFamily="18" charset="0"/>
            </a:endParaRPr>
          </a:p>
        </p:txBody>
      </p:sp>
      <p:sp>
        <p:nvSpPr>
          <p:cNvPr id="59" name="文本框 58">
            <a:extLst>
              <a:ext uri="{FF2B5EF4-FFF2-40B4-BE49-F238E27FC236}">
                <a16:creationId xmlns:a16="http://schemas.microsoft.com/office/drawing/2014/main" id="{EF42E360-F71F-475E-93A7-08EECA608A7D}"/>
              </a:ext>
            </a:extLst>
          </p:cNvPr>
          <p:cNvSpPr txBox="1"/>
          <p:nvPr/>
        </p:nvSpPr>
        <p:spPr>
          <a:xfrm>
            <a:off x="2432505" y="6220758"/>
            <a:ext cx="2878804" cy="369332"/>
          </a:xfrm>
          <a:prstGeom prst="rect">
            <a:avLst/>
          </a:prstGeom>
          <a:noFill/>
        </p:spPr>
        <p:txBody>
          <a:bodyPr wrap="square" rtlCol="0">
            <a:spAutoFit/>
          </a:bodyPr>
          <a:lstStyle/>
          <a:p>
            <a:pPr algn="ctr"/>
            <a:r>
              <a:rPr lang="en-US" altLang="zh-CN" dirty="0" err="1">
                <a:latin typeface="Times New Roman" panose="02020603050405020304" pitchFamily="18" charset="0"/>
                <a:cs typeface="Times New Roman" panose="02020603050405020304" pitchFamily="18" charset="0"/>
              </a:rPr>
              <a:t>VendorExt</a:t>
            </a:r>
            <a:r>
              <a:rPr lang="en-US" altLang="zh-CN" dirty="0">
                <a:latin typeface="Times New Roman" panose="02020603050405020304" pitchFamily="18" charset="0"/>
                <a:cs typeface="Times New Roman" panose="02020603050405020304" pitchFamily="18" charset="0"/>
              </a:rPr>
              <a:t> or </a:t>
            </a:r>
            <a:r>
              <a:rPr lang="en-US" altLang="zh-CN" dirty="0" err="1">
                <a:latin typeface="Times New Roman" panose="02020603050405020304" pitchFamily="18" charset="0"/>
                <a:cs typeface="Times New Roman" panose="02020603050405020304" pitchFamily="18" charset="0"/>
              </a:rPr>
              <a:t>VendorAlloc</a:t>
            </a:r>
            <a:endParaRPr lang="zh-CN" altLang="en-US" dirty="0">
              <a:latin typeface="Times New Roman" panose="02020603050405020304" pitchFamily="18" charset="0"/>
              <a:cs typeface="Times New Roman" panose="02020603050405020304" pitchFamily="18" charset="0"/>
            </a:endParaRPr>
          </a:p>
        </p:txBody>
      </p:sp>
      <p:sp>
        <p:nvSpPr>
          <p:cNvPr id="60" name="文本框 59">
            <a:extLst>
              <a:ext uri="{FF2B5EF4-FFF2-40B4-BE49-F238E27FC236}">
                <a16:creationId xmlns:a16="http://schemas.microsoft.com/office/drawing/2014/main" id="{05026D9A-48AF-42C0-B00B-2D4C5B07DAF3}"/>
              </a:ext>
            </a:extLst>
          </p:cNvPr>
          <p:cNvSpPr txBox="1"/>
          <p:nvPr/>
        </p:nvSpPr>
        <p:spPr>
          <a:xfrm>
            <a:off x="377368" y="1485686"/>
            <a:ext cx="11660636" cy="1015663"/>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err="1">
                <a:latin typeface="方正兰亭粗黑_GBK" panose="02000000000000000000" pitchFamily="2" charset="-122"/>
                <a:ea typeface="方正兰亭粗黑_GBK" panose="02000000000000000000" pitchFamily="2" charset="-122"/>
              </a:rPr>
              <a:t>exFAT</a:t>
            </a:r>
            <a:r>
              <a:rPr lang="en-US" altLang="zh-CN" sz="2000" dirty="0">
                <a:latin typeface="方正兰亭粗黑_GBK" panose="02000000000000000000" pitchFamily="2" charset="-122"/>
                <a:ea typeface="方正兰亭粗黑_GBK" panose="02000000000000000000" pitchFamily="2" charset="-122"/>
              </a:rPr>
              <a:t> </a:t>
            </a:r>
            <a:r>
              <a:rPr lang="zh-CN" altLang="en-US" sz="2000" dirty="0">
                <a:latin typeface="方正兰亭粗黑_GBK" panose="02000000000000000000" pitchFamily="2" charset="-122"/>
                <a:ea typeface="方正兰亭粗黑_GBK" panose="02000000000000000000" pitchFamily="2" charset="-122"/>
              </a:rPr>
              <a:t>文件系统也通过目录树结构来组织文件。</a:t>
            </a:r>
            <a:endParaRPr lang="en-US" altLang="zh-CN" sz="2000" dirty="0">
              <a:latin typeface="方正兰亭粗黑_GBK" panose="02000000000000000000" pitchFamily="2" charset="-122"/>
              <a:ea typeface="方正兰亭粗黑_GBK" panose="02000000000000000000" pitchFamily="2" charset="-122"/>
            </a:endParaRPr>
          </a:p>
          <a:p>
            <a:pPr marL="285750" indent="-285750">
              <a:buFont typeface="Arial" panose="020B0604020202020204" pitchFamily="34" charset="0"/>
              <a:buChar char="•"/>
            </a:pPr>
            <a:r>
              <a:rPr lang="zh-CN" altLang="en-US" sz="2000" dirty="0">
                <a:latin typeface="方正兰亭粗黑_GBK" panose="02000000000000000000" pitchFamily="2" charset="-122"/>
                <a:ea typeface="方正兰亭粗黑_GBK" panose="02000000000000000000" pitchFamily="2" charset="-122"/>
              </a:rPr>
              <a:t>目录文件的内容是一系列目录项，一组连续的目录项组成一个目录项集，对应着单个文件或子目录。</a:t>
            </a:r>
            <a:endParaRPr lang="en-US" altLang="zh-CN" sz="2000" dirty="0">
              <a:latin typeface="方正兰亭粗黑_GBK" panose="02000000000000000000" pitchFamily="2" charset="-122"/>
              <a:ea typeface="方正兰亭粗黑_GBK" panose="02000000000000000000" pitchFamily="2" charset="-122"/>
            </a:endParaRPr>
          </a:p>
          <a:p>
            <a:pPr marL="285750" indent="-285750">
              <a:buFont typeface="Arial" panose="020B0604020202020204" pitchFamily="34" charset="0"/>
              <a:buChar char="•"/>
            </a:pPr>
            <a:r>
              <a:rPr lang="zh-CN" altLang="en-US" sz="2000" dirty="0">
                <a:latin typeface="方正兰亭粗黑_GBK" panose="02000000000000000000" pitchFamily="2" charset="-122"/>
                <a:ea typeface="方正兰亭粗黑_GBK" panose="02000000000000000000" pitchFamily="2" charset="-122"/>
              </a:rPr>
              <a:t>一个目录项集由一个主目录项和一系列次目录项组成，主目录项中会指明相关的次目录项的个数。</a:t>
            </a:r>
          </a:p>
        </p:txBody>
      </p:sp>
    </p:spTree>
    <p:extLst>
      <p:ext uri="{BB962C8B-B14F-4D97-AF65-F5344CB8AC3E}">
        <p14:creationId xmlns:p14="http://schemas.microsoft.com/office/powerpoint/2010/main" val="754253044"/>
      </p:ext>
    </p:extLst>
  </p:cSld>
  <p:clrMapOvr>
    <a:masterClrMapping/>
  </p:clrMapOvr>
  <p:transition>
    <p:wipe/>
  </p:transition>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8524</TotalTime>
  <Words>1550</Words>
  <Application>Microsoft Office PowerPoint</Application>
  <PresentationFormat>宽屏</PresentationFormat>
  <Paragraphs>196</Paragraphs>
  <Slides>16</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方正兰亭粗黑_GBK</vt:lpstr>
      <vt:lpstr>方正兰亭黑_GBK</vt: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绍聪 孙</cp:lastModifiedBy>
  <cp:revision>392</cp:revision>
  <dcterms:created xsi:type="dcterms:W3CDTF">2015-02-07T06:47:43Z</dcterms:created>
  <dcterms:modified xsi:type="dcterms:W3CDTF">2024-05-15T04:55:58Z</dcterms:modified>
</cp:coreProperties>
</file>