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8" r:id="rId11"/>
    <p:sldId id="271" r:id="rId12"/>
    <p:sldId id="273" r:id="rId13"/>
    <p:sldId id="275" r:id="rId14"/>
    <p:sldId id="276" r:id="rId15"/>
    <p:sldId id="277" r:id="rId16"/>
    <p:sldId id="274" r:id="rId17"/>
    <p:sldId id="269" r:id="rId18"/>
  </p:sldIdLst>
  <p:sldSz cx="180006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998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46C48-D973-417F-896B-DB5FB5FF4770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296D046-1022-4EE9-AC89-AAF916CFC147}">
      <dgm:prSet phldrT="[文本]"/>
      <dgm:spPr/>
      <dgm:t>
        <a:bodyPr/>
        <a:lstStyle/>
        <a:p>
          <a:r>
            <a:rPr lang="zh-CN" altLang="en-US" dirty="0" smtClean="0"/>
            <a:t>规模评估</a:t>
          </a:r>
          <a:endParaRPr lang="zh-CN" altLang="en-US" dirty="0"/>
        </a:p>
      </dgm:t>
    </dgm:pt>
    <dgm:pt modelId="{FA45D00E-CFD9-4D6F-9EA1-98D938B46F57}" type="parTrans" cxnId="{9B611521-F222-485E-9176-CCEAC4D5C028}">
      <dgm:prSet/>
      <dgm:spPr/>
      <dgm:t>
        <a:bodyPr/>
        <a:lstStyle/>
        <a:p>
          <a:endParaRPr lang="zh-CN" altLang="en-US"/>
        </a:p>
      </dgm:t>
    </dgm:pt>
    <dgm:pt modelId="{210BB701-FBFD-48F6-B2FE-A8D3E612811D}" type="sibTrans" cxnId="{9B611521-F222-485E-9176-CCEAC4D5C028}">
      <dgm:prSet/>
      <dgm:spPr/>
      <dgm:t>
        <a:bodyPr/>
        <a:lstStyle/>
        <a:p>
          <a:r>
            <a:rPr lang="zh-CN" altLang="en-US" dirty="0" smtClean="0"/>
            <a:t>项目分解</a:t>
          </a:r>
          <a:endParaRPr lang="zh-CN" altLang="en-US" dirty="0"/>
        </a:p>
      </dgm:t>
    </dgm:pt>
    <dgm:pt modelId="{F7D575B6-53F0-4E77-A4E7-53F05D493C09}">
      <dgm:prSet phldrT="[文本]"/>
      <dgm:spPr/>
      <dgm:t>
        <a:bodyPr/>
        <a:lstStyle/>
        <a:p>
          <a:r>
            <a:rPr lang="zh-CN" altLang="en-US" dirty="0" smtClean="0"/>
            <a:t>进度管理</a:t>
          </a:r>
          <a:endParaRPr lang="zh-CN" altLang="en-US" dirty="0"/>
        </a:p>
      </dgm:t>
    </dgm:pt>
    <dgm:pt modelId="{AC5AFE94-6FBA-4A72-82CF-406ED3BBE77C}" type="parTrans" cxnId="{FDCB993B-D5DA-4721-A5AA-F5ADD08E9C09}">
      <dgm:prSet/>
      <dgm:spPr/>
      <dgm:t>
        <a:bodyPr/>
        <a:lstStyle/>
        <a:p>
          <a:endParaRPr lang="zh-CN" altLang="en-US"/>
        </a:p>
      </dgm:t>
    </dgm:pt>
    <dgm:pt modelId="{3AE25357-8EAF-44C3-8EA0-47E72B9F4E41}" type="sibTrans" cxnId="{FDCB993B-D5DA-4721-A5AA-F5ADD08E9C09}">
      <dgm:prSet/>
      <dgm:spPr/>
      <dgm:t>
        <a:bodyPr/>
        <a:lstStyle/>
        <a:p>
          <a:r>
            <a:rPr lang="zh-CN" altLang="en-US" dirty="0" smtClean="0"/>
            <a:t>风险管理</a:t>
          </a:r>
          <a:endParaRPr lang="zh-CN" altLang="en-US" dirty="0"/>
        </a:p>
      </dgm:t>
    </dgm:pt>
    <dgm:pt modelId="{56936236-E7BF-4476-8FA5-EECF1F5A3E27}">
      <dgm:prSet phldrT="[文本]"/>
      <dgm:spPr/>
      <dgm:t>
        <a:bodyPr/>
        <a:lstStyle/>
        <a:p>
          <a:r>
            <a:rPr lang="zh-CN" altLang="en-US" dirty="0" smtClean="0"/>
            <a:t>配置管理</a:t>
          </a:r>
          <a:endParaRPr lang="zh-CN" altLang="en-US" dirty="0"/>
        </a:p>
      </dgm:t>
    </dgm:pt>
    <dgm:pt modelId="{883DF067-D584-4609-9084-FDF5BF7E9E7C}" type="parTrans" cxnId="{282DE1DA-2E66-48AC-9F9F-913F4CC00517}">
      <dgm:prSet/>
      <dgm:spPr/>
      <dgm:t>
        <a:bodyPr/>
        <a:lstStyle/>
        <a:p>
          <a:endParaRPr lang="zh-CN" altLang="en-US"/>
        </a:p>
      </dgm:t>
    </dgm:pt>
    <dgm:pt modelId="{8140798B-28B2-40AB-928A-4A653A198C62}" type="sibTrans" cxnId="{282DE1DA-2E66-48AC-9F9F-913F4CC00517}">
      <dgm:prSet/>
      <dgm:spPr/>
      <dgm:t>
        <a:bodyPr/>
        <a:lstStyle/>
        <a:p>
          <a:r>
            <a:rPr lang="zh-CN" altLang="en-US" dirty="0" smtClean="0"/>
            <a:t>软件质量</a:t>
          </a:r>
          <a:endParaRPr lang="zh-CN" altLang="en-US" dirty="0"/>
        </a:p>
      </dgm:t>
    </dgm:pt>
    <dgm:pt modelId="{D8A38D38-8982-41B8-8D1A-60F67D213F3A}">
      <dgm:prSet phldrT="[文本]"/>
      <dgm:spPr/>
      <dgm:t>
        <a:bodyPr/>
        <a:lstStyle/>
        <a:p>
          <a:r>
            <a:rPr lang="zh-CN" altLang="en-US" dirty="0" smtClean="0"/>
            <a:t>软件评审</a:t>
          </a:r>
          <a:endParaRPr lang="zh-CN" altLang="en-US" dirty="0"/>
        </a:p>
      </dgm:t>
    </dgm:pt>
    <dgm:pt modelId="{FC66DE4D-4520-41E0-881D-FACC73CD4650}" type="parTrans" cxnId="{B165FF95-FE5D-41ED-B169-EF1CA2B39BF0}">
      <dgm:prSet/>
      <dgm:spPr/>
      <dgm:t>
        <a:bodyPr/>
        <a:lstStyle/>
        <a:p>
          <a:endParaRPr lang="zh-CN" altLang="en-US"/>
        </a:p>
      </dgm:t>
    </dgm:pt>
    <dgm:pt modelId="{488EF52D-E39B-45B5-A976-2EFCEC39DC4C}" type="sibTrans" cxnId="{B165FF95-FE5D-41ED-B169-EF1CA2B39BF0}">
      <dgm:prSet/>
      <dgm:spPr/>
      <dgm:t>
        <a:bodyPr/>
        <a:lstStyle/>
        <a:p>
          <a:endParaRPr lang="zh-CN" altLang="en-US"/>
        </a:p>
      </dgm:t>
    </dgm:pt>
    <dgm:pt modelId="{98819FE1-8D99-4D0C-A594-C57E23BF50CB}">
      <dgm:prSet phldrT="[文本]"/>
      <dgm:spPr/>
      <dgm:t>
        <a:bodyPr/>
        <a:lstStyle/>
        <a:p>
          <a:endParaRPr lang="zh-CN" altLang="en-US" dirty="0"/>
        </a:p>
      </dgm:t>
    </dgm:pt>
    <dgm:pt modelId="{FFFFC4F5-DEF7-49B9-B5E0-4DBEBBDE3A5A}" type="parTrans" cxnId="{14EFB5CF-295B-4040-8D7A-41343CB41C89}">
      <dgm:prSet/>
      <dgm:spPr/>
      <dgm:t>
        <a:bodyPr/>
        <a:lstStyle/>
        <a:p>
          <a:endParaRPr lang="zh-CN" altLang="en-US"/>
        </a:p>
      </dgm:t>
    </dgm:pt>
    <dgm:pt modelId="{EB029E5E-F04D-49D0-A326-2DF7EF6A75D9}" type="sibTrans" cxnId="{14EFB5CF-295B-4040-8D7A-41343CB41C89}">
      <dgm:prSet/>
      <dgm:spPr/>
      <dgm:t>
        <a:bodyPr/>
        <a:lstStyle/>
        <a:p>
          <a:endParaRPr lang="zh-CN" altLang="en-US"/>
        </a:p>
      </dgm:t>
    </dgm:pt>
    <dgm:pt modelId="{823C6E2F-C694-4EEC-9ECF-0F9E58E3C717}" type="pres">
      <dgm:prSet presAssocID="{4D746C48-D973-417F-896B-DB5FB5FF4770}" presName="Name0" presStyleCnt="0">
        <dgm:presLayoutVars>
          <dgm:chMax/>
          <dgm:chPref/>
          <dgm:dir/>
          <dgm:animLvl val="lvl"/>
        </dgm:presLayoutVars>
      </dgm:prSet>
      <dgm:spPr/>
    </dgm:pt>
    <dgm:pt modelId="{C9B4472E-124C-4214-86CE-B75879123447}" type="pres">
      <dgm:prSet presAssocID="{C296D046-1022-4EE9-AC89-AAF916CFC147}" presName="composite" presStyleCnt="0"/>
      <dgm:spPr/>
    </dgm:pt>
    <dgm:pt modelId="{536E4DBD-C17C-43D1-8566-7C67131D9AC8}" type="pres">
      <dgm:prSet presAssocID="{C296D046-1022-4EE9-AC89-AAF916CFC14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95042-3C8B-4DD7-BA3E-BC263758A332}" type="pres">
      <dgm:prSet presAssocID="{C296D046-1022-4EE9-AC89-AAF916CFC14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A4144-0399-4F90-B8BA-AC8526EAAB19}" type="pres">
      <dgm:prSet presAssocID="{C296D046-1022-4EE9-AC89-AAF916CFC147}" presName="BalanceSpacing" presStyleCnt="0"/>
      <dgm:spPr/>
    </dgm:pt>
    <dgm:pt modelId="{F2F4DB90-15FD-47B6-BE1C-AECC11AAAE3C}" type="pres">
      <dgm:prSet presAssocID="{C296D046-1022-4EE9-AC89-AAF916CFC147}" presName="BalanceSpacing1" presStyleCnt="0"/>
      <dgm:spPr/>
    </dgm:pt>
    <dgm:pt modelId="{F1DFDE8A-658F-4D50-B468-5AFC223CC845}" type="pres">
      <dgm:prSet presAssocID="{210BB701-FBFD-48F6-B2FE-A8D3E612811D}" presName="Accent1Text" presStyleLbl="node1" presStyleIdx="1" presStyleCnt="6"/>
      <dgm:spPr/>
    </dgm:pt>
    <dgm:pt modelId="{AF26839A-31C5-440E-8FDC-05719CAEA156}" type="pres">
      <dgm:prSet presAssocID="{210BB701-FBFD-48F6-B2FE-A8D3E612811D}" presName="spaceBetweenRectangles" presStyleCnt="0"/>
      <dgm:spPr/>
    </dgm:pt>
    <dgm:pt modelId="{506D01B6-6E41-480D-B8CD-EA87982C8412}" type="pres">
      <dgm:prSet presAssocID="{F7D575B6-53F0-4E77-A4E7-53F05D493C09}" presName="composite" presStyleCnt="0"/>
      <dgm:spPr/>
    </dgm:pt>
    <dgm:pt modelId="{60487041-43DC-4191-89D7-3137B8B09DB7}" type="pres">
      <dgm:prSet presAssocID="{F7D575B6-53F0-4E77-A4E7-53F05D493C0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04A806-5AE2-4ABD-93F9-65E597B0BA1B}" type="pres">
      <dgm:prSet presAssocID="{F7D575B6-53F0-4E77-A4E7-53F05D493C0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5623A-7642-4A49-BF9C-B3A641DE20AB}" type="pres">
      <dgm:prSet presAssocID="{F7D575B6-53F0-4E77-A4E7-53F05D493C09}" presName="BalanceSpacing" presStyleCnt="0"/>
      <dgm:spPr/>
    </dgm:pt>
    <dgm:pt modelId="{1A7F2577-CD83-4C10-8811-9996774217B0}" type="pres">
      <dgm:prSet presAssocID="{F7D575B6-53F0-4E77-A4E7-53F05D493C09}" presName="BalanceSpacing1" presStyleCnt="0"/>
      <dgm:spPr/>
    </dgm:pt>
    <dgm:pt modelId="{947A1F76-A4BB-4637-9B4D-AFD28611B0E6}" type="pres">
      <dgm:prSet presAssocID="{3AE25357-8EAF-44C3-8EA0-47E72B9F4E41}" presName="Accent1Text" presStyleLbl="node1" presStyleIdx="3" presStyleCnt="6"/>
      <dgm:spPr/>
    </dgm:pt>
    <dgm:pt modelId="{D5D7D59F-54B0-4B42-B522-940EE0015B5A}" type="pres">
      <dgm:prSet presAssocID="{3AE25357-8EAF-44C3-8EA0-47E72B9F4E41}" presName="spaceBetweenRectangles" presStyleCnt="0"/>
      <dgm:spPr/>
    </dgm:pt>
    <dgm:pt modelId="{FDF3F94C-B3DB-474C-8569-7EDC067B12DC}" type="pres">
      <dgm:prSet presAssocID="{56936236-E7BF-4476-8FA5-EECF1F5A3E27}" presName="composite" presStyleCnt="0"/>
      <dgm:spPr/>
    </dgm:pt>
    <dgm:pt modelId="{E8111F06-A115-4A27-A0E7-37AACED8ED79}" type="pres">
      <dgm:prSet presAssocID="{56936236-E7BF-4476-8FA5-EECF1F5A3E2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3A7F6EE-0AD5-48FF-87C5-1BF0E076A32A}" type="pres">
      <dgm:prSet presAssocID="{56936236-E7BF-4476-8FA5-EECF1F5A3E27}" presName="Childtext1" presStyleLbl="revTx" presStyleIdx="2" presStyleCnt="3" custLinFactX="-66656" custLinFactNeighborX="-100000" custLinFactNeighborY="1066">
        <dgm:presLayoutVars>
          <dgm:chMax val="0"/>
          <dgm:chPref val="0"/>
          <dgm:bulletEnabled val="1"/>
        </dgm:presLayoutVars>
      </dgm:prSet>
      <dgm:spPr/>
    </dgm:pt>
    <dgm:pt modelId="{4BEA120E-0B39-46C1-ADB9-44621123CC1C}" type="pres">
      <dgm:prSet presAssocID="{56936236-E7BF-4476-8FA5-EECF1F5A3E27}" presName="BalanceSpacing" presStyleCnt="0"/>
      <dgm:spPr/>
    </dgm:pt>
    <dgm:pt modelId="{4DDD1AAD-A389-4000-928D-B9EDC490A075}" type="pres">
      <dgm:prSet presAssocID="{56936236-E7BF-4476-8FA5-EECF1F5A3E27}" presName="BalanceSpacing1" presStyleCnt="0"/>
      <dgm:spPr/>
    </dgm:pt>
    <dgm:pt modelId="{FE119D12-C873-458D-BFB2-27012C105D9F}" type="pres">
      <dgm:prSet presAssocID="{8140798B-28B2-40AB-928A-4A653A198C62}" presName="Accent1Text" presStyleLbl="node1" presStyleIdx="5" presStyleCnt="6"/>
      <dgm:spPr/>
    </dgm:pt>
  </dgm:ptLst>
  <dgm:cxnLst>
    <dgm:cxn modelId="{08DCDA10-1064-4AA6-86A4-3F9ACEB16702}" type="presOf" srcId="{98819FE1-8D99-4D0C-A594-C57E23BF50CB}" destId="{03A7F6EE-0AD5-48FF-87C5-1BF0E076A32A}" srcOrd="0" destOrd="1" presId="urn:microsoft.com/office/officeart/2008/layout/AlternatingHexagons"/>
    <dgm:cxn modelId="{1FA89CE9-9B78-4D4A-A04B-0EDAA354D617}" type="presOf" srcId="{8140798B-28B2-40AB-928A-4A653A198C62}" destId="{FE119D12-C873-458D-BFB2-27012C105D9F}" srcOrd="0" destOrd="0" presId="urn:microsoft.com/office/officeart/2008/layout/AlternatingHexagons"/>
    <dgm:cxn modelId="{46069B3E-6F99-4540-ACCE-40BB5DAC9DAE}" type="presOf" srcId="{3AE25357-8EAF-44C3-8EA0-47E72B9F4E41}" destId="{947A1F76-A4BB-4637-9B4D-AFD28611B0E6}" srcOrd="0" destOrd="0" presId="urn:microsoft.com/office/officeart/2008/layout/AlternatingHexagons"/>
    <dgm:cxn modelId="{13D0EF5E-AEDA-4254-A216-045D31ADC3F5}" type="presOf" srcId="{210BB701-FBFD-48F6-B2FE-A8D3E612811D}" destId="{F1DFDE8A-658F-4D50-B468-5AFC223CC845}" srcOrd="0" destOrd="0" presId="urn:microsoft.com/office/officeart/2008/layout/AlternatingHexagons"/>
    <dgm:cxn modelId="{B165FF95-FE5D-41ED-B169-EF1CA2B39BF0}" srcId="{56936236-E7BF-4476-8FA5-EECF1F5A3E27}" destId="{D8A38D38-8982-41B8-8D1A-60F67D213F3A}" srcOrd="0" destOrd="0" parTransId="{FC66DE4D-4520-41E0-881D-FACC73CD4650}" sibTransId="{488EF52D-E39B-45B5-A976-2EFCEC39DC4C}"/>
    <dgm:cxn modelId="{5157B0DA-2620-4762-AB82-1CEF5039825B}" type="presOf" srcId="{F7D575B6-53F0-4E77-A4E7-53F05D493C09}" destId="{60487041-43DC-4191-89D7-3137B8B09DB7}" srcOrd="0" destOrd="0" presId="urn:microsoft.com/office/officeart/2008/layout/AlternatingHexagons"/>
    <dgm:cxn modelId="{FDC9E26F-FE9B-428D-8D9D-1903E0D29083}" type="presOf" srcId="{4D746C48-D973-417F-896B-DB5FB5FF4770}" destId="{823C6E2F-C694-4EEC-9ECF-0F9E58E3C717}" srcOrd="0" destOrd="0" presId="urn:microsoft.com/office/officeart/2008/layout/AlternatingHexagons"/>
    <dgm:cxn modelId="{9B61B3FC-E104-4B17-9A85-D598CBCC2516}" type="presOf" srcId="{56936236-E7BF-4476-8FA5-EECF1F5A3E27}" destId="{E8111F06-A115-4A27-A0E7-37AACED8ED79}" srcOrd="0" destOrd="0" presId="urn:microsoft.com/office/officeart/2008/layout/AlternatingHexagons"/>
    <dgm:cxn modelId="{FDCB993B-D5DA-4721-A5AA-F5ADD08E9C09}" srcId="{4D746C48-D973-417F-896B-DB5FB5FF4770}" destId="{F7D575B6-53F0-4E77-A4E7-53F05D493C09}" srcOrd="1" destOrd="0" parTransId="{AC5AFE94-6FBA-4A72-82CF-406ED3BBE77C}" sibTransId="{3AE25357-8EAF-44C3-8EA0-47E72B9F4E41}"/>
    <dgm:cxn modelId="{7866962A-7F03-4C8C-A204-23230FCF9545}" type="presOf" srcId="{D8A38D38-8982-41B8-8D1A-60F67D213F3A}" destId="{03A7F6EE-0AD5-48FF-87C5-1BF0E076A32A}" srcOrd="0" destOrd="0" presId="urn:microsoft.com/office/officeart/2008/layout/AlternatingHexagons"/>
    <dgm:cxn modelId="{2F2DA146-5181-4EBF-B8D1-AB9E307C22F7}" type="presOf" srcId="{C296D046-1022-4EE9-AC89-AAF916CFC147}" destId="{536E4DBD-C17C-43D1-8566-7C67131D9AC8}" srcOrd="0" destOrd="0" presId="urn:microsoft.com/office/officeart/2008/layout/AlternatingHexagons"/>
    <dgm:cxn modelId="{9B611521-F222-485E-9176-CCEAC4D5C028}" srcId="{4D746C48-D973-417F-896B-DB5FB5FF4770}" destId="{C296D046-1022-4EE9-AC89-AAF916CFC147}" srcOrd="0" destOrd="0" parTransId="{FA45D00E-CFD9-4D6F-9EA1-98D938B46F57}" sibTransId="{210BB701-FBFD-48F6-B2FE-A8D3E612811D}"/>
    <dgm:cxn modelId="{282DE1DA-2E66-48AC-9F9F-913F4CC00517}" srcId="{4D746C48-D973-417F-896B-DB5FB5FF4770}" destId="{56936236-E7BF-4476-8FA5-EECF1F5A3E27}" srcOrd="2" destOrd="0" parTransId="{883DF067-D584-4609-9084-FDF5BF7E9E7C}" sibTransId="{8140798B-28B2-40AB-928A-4A653A198C62}"/>
    <dgm:cxn modelId="{14EFB5CF-295B-4040-8D7A-41343CB41C89}" srcId="{56936236-E7BF-4476-8FA5-EECF1F5A3E27}" destId="{98819FE1-8D99-4D0C-A594-C57E23BF50CB}" srcOrd="1" destOrd="0" parTransId="{FFFFC4F5-DEF7-49B9-B5E0-4DBEBBDE3A5A}" sibTransId="{EB029E5E-F04D-49D0-A326-2DF7EF6A75D9}"/>
    <dgm:cxn modelId="{6E99762D-9E43-48A0-94FE-B41FB8F40F53}" type="presParOf" srcId="{823C6E2F-C694-4EEC-9ECF-0F9E58E3C717}" destId="{C9B4472E-124C-4214-86CE-B75879123447}" srcOrd="0" destOrd="0" presId="urn:microsoft.com/office/officeart/2008/layout/AlternatingHexagons"/>
    <dgm:cxn modelId="{6006EC9C-960F-4E10-825F-8AFB24264D3E}" type="presParOf" srcId="{C9B4472E-124C-4214-86CE-B75879123447}" destId="{536E4DBD-C17C-43D1-8566-7C67131D9AC8}" srcOrd="0" destOrd="0" presId="urn:microsoft.com/office/officeart/2008/layout/AlternatingHexagons"/>
    <dgm:cxn modelId="{3A04AFCD-2EA8-4DB4-957B-ABD67640BB09}" type="presParOf" srcId="{C9B4472E-124C-4214-86CE-B75879123447}" destId="{9EF95042-3C8B-4DD7-BA3E-BC263758A332}" srcOrd="1" destOrd="0" presId="urn:microsoft.com/office/officeart/2008/layout/AlternatingHexagons"/>
    <dgm:cxn modelId="{F997B23F-F29C-4858-A768-FADEA921994C}" type="presParOf" srcId="{C9B4472E-124C-4214-86CE-B75879123447}" destId="{9E3A4144-0399-4F90-B8BA-AC8526EAAB19}" srcOrd="2" destOrd="0" presId="urn:microsoft.com/office/officeart/2008/layout/AlternatingHexagons"/>
    <dgm:cxn modelId="{22D69E24-DD41-4887-A961-B911BE9DB4F8}" type="presParOf" srcId="{C9B4472E-124C-4214-86CE-B75879123447}" destId="{F2F4DB90-15FD-47B6-BE1C-AECC11AAAE3C}" srcOrd="3" destOrd="0" presId="urn:microsoft.com/office/officeart/2008/layout/AlternatingHexagons"/>
    <dgm:cxn modelId="{EA99B7FF-0B57-444A-BB07-7752B6456D95}" type="presParOf" srcId="{C9B4472E-124C-4214-86CE-B75879123447}" destId="{F1DFDE8A-658F-4D50-B468-5AFC223CC845}" srcOrd="4" destOrd="0" presId="urn:microsoft.com/office/officeart/2008/layout/AlternatingHexagons"/>
    <dgm:cxn modelId="{EC7181D3-7E0B-45A5-8B0F-9A5213E4A875}" type="presParOf" srcId="{823C6E2F-C694-4EEC-9ECF-0F9E58E3C717}" destId="{AF26839A-31C5-440E-8FDC-05719CAEA156}" srcOrd="1" destOrd="0" presId="urn:microsoft.com/office/officeart/2008/layout/AlternatingHexagons"/>
    <dgm:cxn modelId="{00EA2F11-A217-438B-B735-DEFEEE5696D9}" type="presParOf" srcId="{823C6E2F-C694-4EEC-9ECF-0F9E58E3C717}" destId="{506D01B6-6E41-480D-B8CD-EA87982C8412}" srcOrd="2" destOrd="0" presId="urn:microsoft.com/office/officeart/2008/layout/AlternatingHexagons"/>
    <dgm:cxn modelId="{686475F0-BB15-4F4E-B9D0-BC9394FF7EC1}" type="presParOf" srcId="{506D01B6-6E41-480D-B8CD-EA87982C8412}" destId="{60487041-43DC-4191-89D7-3137B8B09DB7}" srcOrd="0" destOrd="0" presId="urn:microsoft.com/office/officeart/2008/layout/AlternatingHexagons"/>
    <dgm:cxn modelId="{C29367C4-851C-46FA-BAD3-7BACA46D6323}" type="presParOf" srcId="{506D01B6-6E41-480D-B8CD-EA87982C8412}" destId="{6904A806-5AE2-4ABD-93F9-65E597B0BA1B}" srcOrd="1" destOrd="0" presId="urn:microsoft.com/office/officeart/2008/layout/AlternatingHexagons"/>
    <dgm:cxn modelId="{986D7A57-E92A-46E5-93E2-5AC3C2A94F04}" type="presParOf" srcId="{506D01B6-6E41-480D-B8CD-EA87982C8412}" destId="{C895623A-7642-4A49-BF9C-B3A641DE20AB}" srcOrd="2" destOrd="0" presId="urn:microsoft.com/office/officeart/2008/layout/AlternatingHexagons"/>
    <dgm:cxn modelId="{C8FBB8B1-4090-4E10-9D85-C4AECF2B24FD}" type="presParOf" srcId="{506D01B6-6E41-480D-B8CD-EA87982C8412}" destId="{1A7F2577-CD83-4C10-8811-9996774217B0}" srcOrd="3" destOrd="0" presId="urn:microsoft.com/office/officeart/2008/layout/AlternatingHexagons"/>
    <dgm:cxn modelId="{CDE8F78A-272B-4C04-A013-0C8A7C244137}" type="presParOf" srcId="{506D01B6-6E41-480D-B8CD-EA87982C8412}" destId="{947A1F76-A4BB-4637-9B4D-AFD28611B0E6}" srcOrd="4" destOrd="0" presId="urn:microsoft.com/office/officeart/2008/layout/AlternatingHexagons"/>
    <dgm:cxn modelId="{8B477A72-78E2-427A-A810-BA364E2F0DE9}" type="presParOf" srcId="{823C6E2F-C694-4EEC-9ECF-0F9E58E3C717}" destId="{D5D7D59F-54B0-4B42-B522-940EE0015B5A}" srcOrd="3" destOrd="0" presId="urn:microsoft.com/office/officeart/2008/layout/AlternatingHexagons"/>
    <dgm:cxn modelId="{D9BB38CE-568D-436D-950E-50F1B1D37421}" type="presParOf" srcId="{823C6E2F-C694-4EEC-9ECF-0F9E58E3C717}" destId="{FDF3F94C-B3DB-474C-8569-7EDC067B12DC}" srcOrd="4" destOrd="0" presId="urn:microsoft.com/office/officeart/2008/layout/AlternatingHexagons"/>
    <dgm:cxn modelId="{64E74E29-D87A-44C8-A5C1-E32BE46FF3FA}" type="presParOf" srcId="{FDF3F94C-B3DB-474C-8569-7EDC067B12DC}" destId="{E8111F06-A115-4A27-A0E7-37AACED8ED79}" srcOrd="0" destOrd="0" presId="urn:microsoft.com/office/officeart/2008/layout/AlternatingHexagons"/>
    <dgm:cxn modelId="{3234E7DF-F926-4846-A3FF-C471DC5691C6}" type="presParOf" srcId="{FDF3F94C-B3DB-474C-8569-7EDC067B12DC}" destId="{03A7F6EE-0AD5-48FF-87C5-1BF0E076A32A}" srcOrd="1" destOrd="0" presId="urn:microsoft.com/office/officeart/2008/layout/AlternatingHexagons"/>
    <dgm:cxn modelId="{FFF3ABA0-8264-4498-99DA-EC6D1A6F1EAC}" type="presParOf" srcId="{FDF3F94C-B3DB-474C-8569-7EDC067B12DC}" destId="{4BEA120E-0B39-46C1-ADB9-44621123CC1C}" srcOrd="2" destOrd="0" presId="urn:microsoft.com/office/officeart/2008/layout/AlternatingHexagons"/>
    <dgm:cxn modelId="{7E9B3273-F05B-40EC-B2F2-E43B8C13FA54}" type="presParOf" srcId="{FDF3F94C-B3DB-474C-8569-7EDC067B12DC}" destId="{4DDD1AAD-A389-4000-928D-B9EDC490A075}" srcOrd="3" destOrd="0" presId="urn:microsoft.com/office/officeart/2008/layout/AlternatingHexagons"/>
    <dgm:cxn modelId="{E6E0EE0D-17CE-4FD5-A863-3A55556873CB}" type="presParOf" srcId="{FDF3F94C-B3DB-474C-8569-7EDC067B12DC}" destId="{FE119D12-C873-458D-BFB2-27012C105D9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E4DBD-C17C-43D1-8566-7C67131D9AC8}">
      <dsp:nvSpPr>
        <dsp:cNvPr id="0" name=""/>
        <dsp:cNvSpPr/>
      </dsp:nvSpPr>
      <dsp:spPr>
        <a:xfrm rot="5400000">
          <a:off x="3788898" y="148119"/>
          <a:ext cx="2231175" cy="19411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规模评估</a:t>
          </a:r>
          <a:endParaRPr lang="zh-CN" altLang="en-US" sz="3900" kern="1200" dirty="0"/>
        </a:p>
      </dsp:txBody>
      <dsp:txXfrm rot="-5400000">
        <a:off x="4236415" y="350784"/>
        <a:ext cx="1336140" cy="1535793"/>
      </dsp:txXfrm>
    </dsp:sp>
    <dsp:sp modelId="{9EF95042-3C8B-4DD7-BA3E-BC263758A332}">
      <dsp:nvSpPr>
        <dsp:cNvPr id="0" name=""/>
        <dsp:cNvSpPr/>
      </dsp:nvSpPr>
      <dsp:spPr>
        <a:xfrm>
          <a:off x="5933950" y="449327"/>
          <a:ext cx="2489991" cy="133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DE8A-658F-4D50-B468-5AFC223CC845}">
      <dsp:nvSpPr>
        <dsp:cNvPr id="0" name=""/>
        <dsp:cNvSpPr/>
      </dsp:nvSpPr>
      <dsp:spPr>
        <a:xfrm rot="5400000">
          <a:off x="1692486" y="148119"/>
          <a:ext cx="2231175" cy="19411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项目分解</a:t>
          </a:r>
          <a:endParaRPr lang="zh-CN" altLang="en-US" sz="3600" kern="1200" dirty="0"/>
        </a:p>
      </dsp:txBody>
      <dsp:txXfrm rot="-5400000">
        <a:off x="2140003" y="350784"/>
        <a:ext cx="1336140" cy="1535793"/>
      </dsp:txXfrm>
    </dsp:sp>
    <dsp:sp modelId="{60487041-43DC-4191-89D7-3137B8B09DB7}">
      <dsp:nvSpPr>
        <dsp:cNvPr id="0" name=""/>
        <dsp:cNvSpPr/>
      </dsp:nvSpPr>
      <dsp:spPr>
        <a:xfrm rot="5400000">
          <a:off x="2736676" y="2041940"/>
          <a:ext cx="2231175" cy="19411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进度管理</a:t>
          </a:r>
          <a:endParaRPr lang="zh-CN" altLang="en-US" sz="3900" kern="1200" dirty="0"/>
        </a:p>
      </dsp:txBody>
      <dsp:txXfrm rot="-5400000">
        <a:off x="3184193" y="2244605"/>
        <a:ext cx="1336140" cy="1535793"/>
      </dsp:txXfrm>
    </dsp:sp>
    <dsp:sp modelId="{6904A806-5AE2-4ABD-93F9-65E597B0BA1B}">
      <dsp:nvSpPr>
        <dsp:cNvPr id="0" name=""/>
        <dsp:cNvSpPr/>
      </dsp:nvSpPr>
      <dsp:spPr>
        <a:xfrm>
          <a:off x="391711" y="2343149"/>
          <a:ext cx="2409669" cy="133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A1F76-A4BB-4637-9B4D-AFD28611B0E6}">
      <dsp:nvSpPr>
        <dsp:cNvPr id="0" name=""/>
        <dsp:cNvSpPr/>
      </dsp:nvSpPr>
      <dsp:spPr>
        <a:xfrm rot="5400000">
          <a:off x="4833088" y="2041940"/>
          <a:ext cx="2231175" cy="19411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风险管理</a:t>
          </a:r>
          <a:endParaRPr lang="zh-CN" altLang="en-US" sz="3600" kern="1200" dirty="0"/>
        </a:p>
      </dsp:txBody>
      <dsp:txXfrm rot="-5400000">
        <a:off x="5280605" y="2244605"/>
        <a:ext cx="1336140" cy="1535793"/>
      </dsp:txXfrm>
    </dsp:sp>
    <dsp:sp modelId="{E8111F06-A115-4A27-A0E7-37AACED8ED79}">
      <dsp:nvSpPr>
        <dsp:cNvPr id="0" name=""/>
        <dsp:cNvSpPr/>
      </dsp:nvSpPr>
      <dsp:spPr>
        <a:xfrm rot="5400000">
          <a:off x="3788898" y="3935762"/>
          <a:ext cx="2231175" cy="19411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配置管理</a:t>
          </a:r>
          <a:endParaRPr lang="zh-CN" altLang="en-US" sz="3900" kern="1200" dirty="0"/>
        </a:p>
      </dsp:txBody>
      <dsp:txXfrm rot="-5400000">
        <a:off x="4236415" y="4138427"/>
        <a:ext cx="1336140" cy="1535793"/>
      </dsp:txXfrm>
    </dsp:sp>
    <dsp:sp modelId="{03A7F6EE-0AD5-48FF-87C5-1BF0E076A32A}">
      <dsp:nvSpPr>
        <dsp:cNvPr id="0" name=""/>
        <dsp:cNvSpPr/>
      </dsp:nvSpPr>
      <dsp:spPr>
        <a:xfrm>
          <a:off x="1784230" y="4251241"/>
          <a:ext cx="2489991" cy="133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软件评审</a:t>
          </a:r>
          <a:endParaRPr lang="zh-CN" altLang="en-US" sz="3100" kern="1200" dirty="0"/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1784230" y="4251241"/>
        <a:ext cx="2489991" cy="1338705"/>
      </dsp:txXfrm>
    </dsp:sp>
    <dsp:sp modelId="{FE119D12-C873-458D-BFB2-27012C105D9F}">
      <dsp:nvSpPr>
        <dsp:cNvPr id="0" name=""/>
        <dsp:cNvSpPr/>
      </dsp:nvSpPr>
      <dsp:spPr>
        <a:xfrm rot="5400000">
          <a:off x="1692486" y="3935762"/>
          <a:ext cx="2231175" cy="194112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软件质量</a:t>
          </a:r>
          <a:endParaRPr lang="zh-CN" altLang="en-US" sz="3600" kern="1200" dirty="0"/>
        </a:p>
      </dsp:txBody>
      <dsp:txXfrm rot="-5400000">
        <a:off x="2140003" y="4138427"/>
        <a:ext cx="1336140" cy="1535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44130"/>
            <a:ext cx="15300564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239364"/>
            <a:ext cx="13500497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32461"/>
            <a:ext cx="3881393" cy="100671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32461"/>
            <a:ext cx="11419171" cy="100671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2961570"/>
            <a:ext cx="15525572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7949760"/>
            <a:ext cx="15525572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/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162304"/>
            <a:ext cx="7650282" cy="75372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162304"/>
            <a:ext cx="7650282" cy="75372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32464"/>
            <a:ext cx="15525572" cy="22961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12070"/>
            <a:ext cx="7615123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339231"/>
            <a:ext cx="7615123" cy="63823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12070"/>
            <a:ext cx="7652626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339231"/>
            <a:ext cx="7652626" cy="63823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91951"/>
            <a:ext cx="5805682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10397"/>
            <a:ext cx="9112836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563779"/>
            <a:ext cx="5805682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91951"/>
            <a:ext cx="5805682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10397"/>
            <a:ext cx="9112836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563779"/>
            <a:ext cx="5805682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32464"/>
            <a:ext cx="15525572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162304"/>
            <a:ext cx="15525572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010319"/>
            <a:ext cx="4050149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E938-F391-4E5B-A287-FB6E238A4D7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010319"/>
            <a:ext cx="607522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010319"/>
            <a:ext cx="4050149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n1Plus/mini-chatro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36338" y="6826439"/>
            <a:ext cx="3914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</a:t>
            </a:r>
            <a:r>
              <a:rPr lang="en-US" altLang="zh-CN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班 </a:t>
            </a:r>
            <a:endParaRPr lang="en-US" altLang="zh-CN" sz="4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孙一</a:t>
            </a:r>
            <a:r>
              <a:rPr lang="zh-CN" altLang="en-US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佳</a:t>
            </a:r>
            <a:endParaRPr lang="en-US" altLang="zh-CN" sz="4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SA18225331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2324" y="2881610"/>
            <a:ext cx="13816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7200" b="1" i="1" dirty="0" smtClean="0"/>
              <a:t>软件工程</a:t>
            </a:r>
            <a:r>
              <a:rPr lang="zh-CN" altLang="en-US" sz="7200" b="1" i="1" dirty="0" smtClean="0"/>
              <a:t>实验</a:t>
            </a:r>
            <a:r>
              <a:rPr lang="en-US" altLang="zh-CN" sz="7200" b="1" i="1" dirty="0" smtClean="0"/>
              <a:t>----mini-chatroom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628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进度管理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86100"/>
            <a:ext cx="10572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进度管理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2802672"/>
            <a:ext cx="10115550" cy="63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人员风险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30177"/>
              </p:ext>
            </p:extLst>
          </p:nvPr>
        </p:nvGraphicFramePr>
        <p:xfrm>
          <a:off x="3143250" y="2802672"/>
          <a:ext cx="11887201" cy="7228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0579">
                  <a:extLst>
                    <a:ext uri="{9D8B030D-6E8A-4147-A177-3AD203B41FA5}">
                      <a16:colId xmlns:a16="http://schemas.microsoft.com/office/drawing/2014/main" val="1969475829"/>
                    </a:ext>
                  </a:extLst>
                </a:gridCol>
                <a:gridCol w="1844491">
                  <a:extLst>
                    <a:ext uri="{9D8B030D-6E8A-4147-A177-3AD203B41FA5}">
                      <a16:colId xmlns:a16="http://schemas.microsoft.com/office/drawing/2014/main" val="4124357458"/>
                    </a:ext>
                  </a:extLst>
                </a:gridCol>
                <a:gridCol w="1845937">
                  <a:extLst>
                    <a:ext uri="{9D8B030D-6E8A-4147-A177-3AD203B41FA5}">
                      <a16:colId xmlns:a16="http://schemas.microsoft.com/office/drawing/2014/main" val="1831267310"/>
                    </a:ext>
                  </a:extLst>
                </a:gridCol>
                <a:gridCol w="2666194">
                  <a:extLst>
                    <a:ext uri="{9D8B030D-6E8A-4147-A177-3AD203B41FA5}">
                      <a16:colId xmlns:a16="http://schemas.microsoft.com/office/drawing/2014/main" val="1626381583"/>
                    </a:ext>
                  </a:extLst>
                </a:gridCol>
              </a:tblGrid>
              <a:tr h="614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问 </a:t>
                      </a:r>
                      <a:r>
                        <a:rPr lang="en-US" sz="2400" kern="100">
                          <a:effectLst/>
                        </a:rPr>
                        <a:t>    </a:t>
                      </a:r>
                      <a:r>
                        <a:rPr lang="zh-CN" sz="2400" kern="100">
                          <a:effectLst/>
                        </a:rPr>
                        <a:t>题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风险程度（</a:t>
                      </a:r>
                      <a:r>
                        <a:rPr lang="en-US" sz="2400" kern="100">
                          <a:effectLst/>
                        </a:rPr>
                        <a:t>0~5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发生概率（</a:t>
                      </a:r>
                      <a:r>
                        <a:rPr lang="en-US" sz="2400" kern="100">
                          <a:effectLst/>
                        </a:rPr>
                        <a:t>0~1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后果及影响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805946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开发人员的水平如何；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学习的时间过长，导致项目无法如期完成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95717"/>
                  </a:ext>
                </a:extLst>
              </a:tr>
              <a:tr h="1229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开发人员在技术上是否配套；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需要更换技术，将会把时间延长，无法如期交付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266228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开发人员是否能自始至终地参加软件开发工作；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一个人的工程实验，人在项目在。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524058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开发人员能否集中精力开发；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精力不集中导致效率低下，错误频出。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172916"/>
                  </a:ext>
                </a:extLst>
              </a:tr>
              <a:tr h="921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开发人员是否对工作有正确的期望；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实现了错误的需求，功能不符合既定要求。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794657"/>
                  </a:ext>
                </a:extLst>
              </a:tr>
              <a:tr h="1229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开发人员是否受到过培训；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未受过培训，自己需要查找资料自学，时间延长。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94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3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技术风险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20097"/>
              </p:ext>
            </p:extLst>
          </p:nvPr>
        </p:nvGraphicFramePr>
        <p:xfrm>
          <a:off x="3162300" y="2802672"/>
          <a:ext cx="11715751" cy="6588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4783">
                  <a:extLst>
                    <a:ext uri="{9D8B030D-6E8A-4147-A177-3AD203B41FA5}">
                      <a16:colId xmlns:a16="http://schemas.microsoft.com/office/drawing/2014/main" val="1868577990"/>
                    </a:ext>
                  </a:extLst>
                </a:gridCol>
                <a:gridCol w="1814698">
                  <a:extLst>
                    <a:ext uri="{9D8B030D-6E8A-4147-A177-3AD203B41FA5}">
                      <a16:colId xmlns:a16="http://schemas.microsoft.com/office/drawing/2014/main" val="3040769379"/>
                    </a:ext>
                  </a:extLst>
                </a:gridCol>
                <a:gridCol w="1801989">
                  <a:extLst>
                    <a:ext uri="{9D8B030D-6E8A-4147-A177-3AD203B41FA5}">
                      <a16:colId xmlns:a16="http://schemas.microsoft.com/office/drawing/2014/main" val="3367522826"/>
                    </a:ext>
                  </a:extLst>
                </a:gridCol>
                <a:gridCol w="2714281">
                  <a:extLst>
                    <a:ext uri="{9D8B030D-6E8A-4147-A177-3AD203B41FA5}">
                      <a16:colId xmlns:a16="http://schemas.microsoft.com/office/drawing/2014/main" val="193700595"/>
                    </a:ext>
                  </a:extLst>
                </a:gridCol>
              </a:tblGrid>
              <a:tr h="878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问 </a:t>
                      </a:r>
                      <a:r>
                        <a:rPr lang="en-US" sz="2400" kern="100">
                          <a:effectLst/>
                        </a:rPr>
                        <a:t>    </a:t>
                      </a:r>
                      <a:r>
                        <a:rPr lang="zh-CN" sz="2400" kern="100">
                          <a:effectLst/>
                        </a:rPr>
                        <a:t>题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风险程度（</a:t>
                      </a:r>
                      <a:r>
                        <a:rPr lang="en-US" sz="2400" kern="100">
                          <a:effectLst/>
                        </a:rPr>
                        <a:t>0~5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发生概率（</a:t>
                      </a:r>
                      <a:r>
                        <a:rPr lang="en-US" sz="2400" kern="100">
                          <a:effectLst/>
                        </a:rPr>
                        <a:t>0~1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后果及影响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686017"/>
                  </a:ext>
                </a:extLst>
              </a:tr>
              <a:tr h="878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开发人员的工程技术水平如何；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功能实现不全，延期交付。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879798"/>
                  </a:ext>
                </a:extLst>
              </a:tr>
              <a:tr h="439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开发人员的编程技术是否合格；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无法如期交付。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229044"/>
                  </a:ext>
                </a:extLst>
              </a:tr>
              <a:tr h="1757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实现项目的技术是否成熟；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技术的本身存在问题，运行时会产生无法预知的问题。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816987"/>
                  </a:ext>
                </a:extLst>
              </a:tr>
              <a:tr h="1317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有可靠的技术资源文档吗；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没有参考会导致错误的理解和错误的实现。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316054"/>
                  </a:ext>
                </a:extLst>
              </a:tr>
              <a:tr h="1317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导师是否有技术指导；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遇到问题无法解决，项目无法正常推进。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14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进度风险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46419"/>
              </p:ext>
            </p:extLst>
          </p:nvPr>
        </p:nvGraphicFramePr>
        <p:xfrm>
          <a:off x="3162300" y="2802671"/>
          <a:ext cx="11658599" cy="6665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2568">
                  <a:extLst>
                    <a:ext uri="{9D8B030D-6E8A-4147-A177-3AD203B41FA5}">
                      <a16:colId xmlns:a16="http://schemas.microsoft.com/office/drawing/2014/main" val="1257869835"/>
                    </a:ext>
                  </a:extLst>
                </a:gridCol>
                <a:gridCol w="1791793">
                  <a:extLst>
                    <a:ext uri="{9D8B030D-6E8A-4147-A177-3AD203B41FA5}">
                      <a16:colId xmlns:a16="http://schemas.microsoft.com/office/drawing/2014/main" val="2339433271"/>
                    </a:ext>
                  </a:extLst>
                </a:gridCol>
                <a:gridCol w="1793198">
                  <a:extLst>
                    <a:ext uri="{9D8B030D-6E8A-4147-A177-3AD203B41FA5}">
                      <a16:colId xmlns:a16="http://schemas.microsoft.com/office/drawing/2014/main" val="3168522223"/>
                    </a:ext>
                  </a:extLst>
                </a:gridCol>
                <a:gridCol w="2701040">
                  <a:extLst>
                    <a:ext uri="{9D8B030D-6E8A-4147-A177-3AD203B41FA5}">
                      <a16:colId xmlns:a16="http://schemas.microsoft.com/office/drawing/2014/main" val="3887715133"/>
                    </a:ext>
                  </a:extLst>
                </a:gridCol>
              </a:tblGrid>
              <a:tr h="10254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问 </a:t>
                      </a:r>
                      <a:r>
                        <a:rPr lang="en-US" sz="2400" kern="100">
                          <a:effectLst/>
                        </a:rPr>
                        <a:t>    </a:t>
                      </a:r>
                      <a:r>
                        <a:rPr lang="zh-CN" sz="2400" kern="100">
                          <a:effectLst/>
                        </a:rPr>
                        <a:t>题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风险程度（</a:t>
                      </a:r>
                      <a:r>
                        <a:rPr lang="en-US" sz="2400" kern="100">
                          <a:effectLst/>
                        </a:rPr>
                        <a:t>0~5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发生概率（</a:t>
                      </a:r>
                      <a:r>
                        <a:rPr lang="en-US" sz="2400" kern="100">
                          <a:effectLst/>
                        </a:rPr>
                        <a:t>0~1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后果及影响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420327"/>
                  </a:ext>
                </a:extLst>
              </a:tr>
              <a:tr h="1025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是否合理地安排进度；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无法按时完成任务，延迟交付。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292013"/>
                  </a:ext>
                </a:extLst>
              </a:tr>
              <a:tr h="1025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项目的期限是否足够开发；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无法如期完成功能和软件。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983264"/>
                  </a:ext>
                </a:extLst>
              </a:tr>
              <a:tr h="1025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开发人员是否能从始至终地开发；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人在项目在，人走项目废。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426236"/>
                  </a:ext>
                </a:extLst>
              </a:tr>
              <a:tr h="1025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是否有合理的进度督促机制；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进度推进慢，延期交付。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787407"/>
                  </a:ext>
                </a:extLst>
              </a:tr>
              <a:tr h="1538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在每个里程碑时刻是否有完整的测试机制；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软件在后期出问题，并且难以锁定问题位置。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74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风险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评估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8645"/>
              </p:ext>
            </p:extLst>
          </p:nvPr>
        </p:nvGraphicFramePr>
        <p:xfrm>
          <a:off x="3219448" y="2802672"/>
          <a:ext cx="11772901" cy="6627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5975">
                  <a:extLst>
                    <a:ext uri="{9D8B030D-6E8A-4147-A177-3AD203B41FA5}">
                      <a16:colId xmlns:a16="http://schemas.microsoft.com/office/drawing/2014/main" val="3222466125"/>
                    </a:ext>
                  </a:extLst>
                </a:gridCol>
                <a:gridCol w="1809360">
                  <a:extLst>
                    <a:ext uri="{9D8B030D-6E8A-4147-A177-3AD203B41FA5}">
                      <a16:colId xmlns:a16="http://schemas.microsoft.com/office/drawing/2014/main" val="93048422"/>
                    </a:ext>
                  </a:extLst>
                </a:gridCol>
                <a:gridCol w="1810779">
                  <a:extLst>
                    <a:ext uri="{9D8B030D-6E8A-4147-A177-3AD203B41FA5}">
                      <a16:colId xmlns:a16="http://schemas.microsoft.com/office/drawing/2014/main" val="4116499520"/>
                    </a:ext>
                  </a:extLst>
                </a:gridCol>
                <a:gridCol w="4336787">
                  <a:extLst>
                    <a:ext uri="{9D8B030D-6E8A-4147-A177-3AD203B41FA5}">
                      <a16:colId xmlns:a16="http://schemas.microsoft.com/office/drawing/2014/main" val="2640752371"/>
                    </a:ext>
                  </a:extLst>
                </a:gridCol>
              </a:tblGrid>
              <a:tr h="414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风险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风险概率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风险影响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风险参考水准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698743"/>
                  </a:ext>
                </a:extLst>
              </a:tr>
              <a:tr h="2070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开发人员在技术上是否配套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前期阅读资料，并做出合理报告，第三周时需要有网络原型，第四周需要有界面原型，第六周要有整合好的第一次运行原型。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507130"/>
                  </a:ext>
                </a:extLst>
              </a:tr>
              <a:tr h="165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开发人员的工程技术水平如何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在甘特图的时间安排下，完成进度的水平对比，如果落后过多，需要增加每周的学习与工作时间。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039513"/>
                  </a:ext>
                </a:extLst>
              </a:tr>
              <a:tr h="414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是否合理地安排进度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根据甘特图和</a:t>
                      </a:r>
                      <a:r>
                        <a:rPr lang="en-US" sz="2400" kern="100">
                          <a:effectLst/>
                        </a:rPr>
                        <a:t>WBS</a:t>
                      </a:r>
                      <a:r>
                        <a:rPr lang="zh-CN" sz="2400" kern="100">
                          <a:effectLst/>
                        </a:rPr>
                        <a:t>图参考。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034185"/>
                  </a:ext>
                </a:extLst>
              </a:tr>
              <a:tr h="828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是否有合理的进度督促机制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根据老师和助教师兄的作业安排作为督促标准。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06258"/>
                  </a:ext>
                </a:extLst>
              </a:tr>
              <a:tr h="12425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在每个里程碑时刻是否有完整的测试机制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在里程碑时刻，与同项目同学互相测试，并给出优缺点提示。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87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2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52850" y="3704263"/>
            <a:ext cx="10877550" cy="58397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52850" y="3057932"/>
            <a:ext cx="108318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u="sng" spc="25" dirty="0">
                <a:solidFill>
                  <a:srgbClr val="0563C1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https://github.com/Sun1Plus/mini-chatroom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426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软件评审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4763" y="3431252"/>
            <a:ext cx="899795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18770" algn="just">
              <a:spcAft>
                <a:spcPts val="0"/>
              </a:spcAft>
            </a:pP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技术评审的问题：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en-US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是否熟悉了这一阶段的技术手段？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en-US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能否实现这一阶段的功能？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en-US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技术上的不足点有什么？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en-US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有什么新的技术可以学习？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项目管理评审的问题：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en-US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这一阶段的产品状态是否符合预期要求？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en-US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进度是否如期跟上？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en-US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项目暂时的优缺点？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18770" algn="just">
              <a:spcAft>
                <a:spcPts val="0"/>
              </a:spcAft>
            </a:pPr>
            <a:r>
              <a:rPr lang="en-US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kern="100" spc="2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风险控制哪里做得不足？</a:t>
            </a:r>
            <a:endParaRPr lang="zh-CN" altLang="zh-CN" sz="3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5343926"/>
              </p:ext>
            </p:extLst>
          </p:nvPr>
        </p:nvGraphicFramePr>
        <p:xfrm>
          <a:off x="3171560" y="2802672"/>
          <a:ext cx="8815653" cy="602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71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24" y="2802672"/>
            <a:ext cx="11144250" cy="64722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项目分解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350" y="9105900"/>
            <a:ext cx="45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WBS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8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项目分解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81065"/>
              </p:ext>
            </p:extLst>
          </p:nvPr>
        </p:nvGraphicFramePr>
        <p:xfrm>
          <a:off x="4862512" y="3183676"/>
          <a:ext cx="9405937" cy="6435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9217">
                  <a:extLst>
                    <a:ext uri="{9D8B030D-6E8A-4147-A177-3AD203B41FA5}">
                      <a16:colId xmlns:a16="http://schemas.microsoft.com/office/drawing/2014/main" val="1303714353"/>
                    </a:ext>
                  </a:extLst>
                </a:gridCol>
                <a:gridCol w="2356019">
                  <a:extLst>
                    <a:ext uri="{9D8B030D-6E8A-4147-A177-3AD203B41FA5}">
                      <a16:colId xmlns:a16="http://schemas.microsoft.com/office/drawing/2014/main" val="1362900065"/>
                    </a:ext>
                  </a:extLst>
                </a:gridCol>
                <a:gridCol w="3003414">
                  <a:extLst>
                    <a:ext uri="{9D8B030D-6E8A-4147-A177-3AD203B41FA5}">
                      <a16:colId xmlns:a16="http://schemas.microsoft.com/office/drawing/2014/main" val="1516349463"/>
                    </a:ext>
                  </a:extLst>
                </a:gridCol>
                <a:gridCol w="1697287">
                  <a:extLst>
                    <a:ext uri="{9D8B030D-6E8A-4147-A177-3AD203B41FA5}">
                      <a16:colId xmlns:a16="http://schemas.microsoft.com/office/drawing/2014/main" val="1515452067"/>
                    </a:ext>
                  </a:extLst>
                </a:gridCol>
              </a:tblGrid>
              <a:tr h="37950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项目名称：</a:t>
                      </a:r>
                      <a:r>
                        <a:rPr lang="en-US" sz="2400" kern="100">
                          <a:effectLst/>
                        </a:rPr>
                        <a:t>Mini</a:t>
                      </a:r>
                      <a:r>
                        <a:rPr lang="zh-CN" sz="2400" kern="100">
                          <a:effectLst/>
                        </a:rPr>
                        <a:t>聊天室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项目负责人：孙一佳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64914"/>
                  </a:ext>
                </a:extLst>
              </a:tr>
              <a:tr h="37950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单位名称：中科大软件学院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制表日期：</a:t>
                      </a:r>
                      <a:r>
                        <a:rPr lang="en-US" sz="2400" kern="100">
                          <a:effectLst/>
                        </a:rPr>
                        <a:t>2018.10.9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420"/>
                  </a:ext>
                </a:extLst>
              </a:tr>
              <a:tr h="37950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工作分解结构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90072"/>
                  </a:ext>
                </a:extLst>
              </a:tr>
              <a:tr h="3795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任务编码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任务名称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主要活动表述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负责人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036399"/>
                  </a:ext>
                </a:extLst>
              </a:tr>
              <a:tr h="37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Mini</a:t>
                      </a:r>
                      <a:r>
                        <a:rPr lang="zh-CN" sz="2400" kern="100">
                          <a:effectLst/>
                        </a:rPr>
                        <a:t>聊天室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项目名称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孙一佳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784386"/>
                  </a:ext>
                </a:extLst>
              </a:tr>
              <a:tr h="37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用户端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用户使用的终端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孙一佳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389859"/>
                  </a:ext>
                </a:extLst>
              </a:tr>
              <a:tr h="37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服务器端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数据存储与处理端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孙一佳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036566"/>
                  </a:ext>
                </a:extLst>
              </a:tr>
              <a:tr h="37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登录界面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用户登录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孙一佳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316943"/>
                  </a:ext>
                </a:extLst>
              </a:tr>
              <a:tr h="37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聊天界面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用户聊天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孙一佳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034683"/>
                  </a:ext>
                </a:extLst>
              </a:tr>
              <a:tr h="113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网络</a:t>
                      </a:r>
                      <a:r>
                        <a:rPr lang="en-US" sz="2400" kern="100">
                          <a:effectLst/>
                        </a:rPr>
                        <a:t>I/O</a:t>
                      </a:r>
                      <a:r>
                        <a:rPr lang="zh-CN" sz="2400" kern="100">
                          <a:effectLst/>
                        </a:rPr>
                        <a:t>接口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用户输入消息与接受处理后消息的接口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孙一佳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465595"/>
                  </a:ext>
                </a:extLst>
              </a:tr>
              <a:tr h="113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网络接口及协议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服务器端的消息接口，与消息传输协议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孙一佳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7253206"/>
                  </a:ext>
                </a:extLst>
              </a:tr>
              <a:tr h="37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数据库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存储数据的载体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孙一佳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07932"/>
                  </a:ext>
                </a:extLst>
              </a:tr>
              <a:tr h="37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多线程处理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消息处理机制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孙一佳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0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0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规模估算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65795"/>
              </p:ext>
            </p:extLst>
          </p:nvPr>
        </p:nvGraphicFramePr>
        <p:xfrm>
          <a:off x="4191000" y="3695697"/>
          <a:ext cx="10363199" cy="4119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8029">
                  <a:extLst>
                    <a:ext uri="{9D8B030D-6E8A-4147-A177-3AD203B41FA5}">
                      <a16:colId xmlns:a16="http://schemas.microsoft.com/office/drawing/2014/main" val="3777919457"/>
                    </a:ext>
                  </a:extLst>
                </a:gridCol>
                <a:gridCol w="3461834">
                  <a:extLst>
                    <a:ext uri="{9D8B030D-6E8A-4147-A177-3AD203B41FA5}">
                      <a16:colId xmlns:a16="http://schemas.microsoft.com/office/drawing/2014/main" val="532200624"/>
                    </a:ext>
                  </a:extLst>
                </a:gridCol>
                <a:gridCol w="3433336">
                  <a:extLst>
                    <a:ext uri="{9D8B030D-6E8A-4147-A177-3AD203B41FA5}">
                      <a16:colId xmlns:a16="http://schemas.microsoft.com/office/drawing/2014/main" val="1500819206"/>
                    </a:ext>
                  </a:extLst>
                </a:gridCol>
              </a:tblGrid>
              <a:tr h="588464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系统分配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801862"/>
                  </a:ext>
                </a:extLst>
              </a:tr>
              <a:tr h="588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用户可更改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350662"/>
                  </a:ext>
                </a:extLst>
              </a:tr>
              <a:tr h="588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</a:t>
                      </a:r>
                      <a:r>
                        <a:rPr lang="en-US" sz="2400" kern="100">
                          <a:effectLst/>
                        </a:rPr>
                        <a:t>IP</a:t>
                      </a:r>
                      <a:r>
                        <a:rPr lang="zh-CN" sz="2400" kern="100">
                          <a:effectLst/>
                        </a:rPr>
                        <a:t>地址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网络分配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321989"/>
                  </a:ext>
                </a:extLst>
              </a:tr>
              <a:tr h="588464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系统分配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580693"/>
                  </a:ext>
                </a:extLst>
              </a:tr>
              <a:tr h="588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消息的用户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系统匹配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935934"/>
                  </a:ext>
                </a:extLst>
              </a:tr>
              <a:tr h="588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消息发送时间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系统分配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992307"/>
                  </a:ext>
                </a:extLst>
              </a:tr>
              <a:tr h="588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消息的内容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用户可更改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02427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0100" y="2802672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数据项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561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规模估算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64034"/>
              </p:ext>
            </p:extLst>
          </p:nvPr>
        </p:nvGraphicFramePr>
        <p:xfrm>
          <a:off x="4384199" y="3067050"/>
          <a:ext cx="9484202" cy="1707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089">
                  <a:extLst>
                    <a:ext uri="{9D8B030D-6E8A-4147-A177-3AD203B41FA5}">
                      <a16:colId xmlns:a16="http://schemas.microsoft.com/office/drawing/2014/main" val="652510615"/>
                    </a:ext>
                  </a:extLst>
                </a:gridCol>
                <a:gridCol w="3538847">
                  <a:extLst>
                    <a:ext uri="{9D8B030D-6E8A-4147-A177-3AD203B41FA5}">
                      <a16:colId xmlns:a16="http://schemas.microsoft.com/office/drawing/2014/main" val="437759592"/>
                    </a:ext>
                  </a:extLst>
                </a:gridCol>
                <a:gridCol w="1607742">
                  <a:extLst>
                    <a:ext uri="{9D8B030D-6E8A-4147-A177-3AD203B41FA5}">
                      <a16:colId xmlns:a16="http://schemas.microsoft.com/office/drawing/2014/main" val="1142691563"/>
                    </a:ext>
                  </a:extLst>
                </a:gridCol>
                <a:gridCol w="1125533">
                  <a:extLst>
                    <a:ext uri="{9D8B030D-6E8A-4147-A177-3AD203B41FA5}">
                      <a16:colId xmlns:a16="http://schemas.microsoft.com/office/drawing/2014/main" val="2237174426"/>
                    </a:ext>
                  </a:extLst>
                </a:gridCol>
                <a:gridCol w="1769991">
                  <a:extLst>
                    <a:ext uri="{9D8B030D-6E8A-4147-A177-3AD203B41FA5}">
                      <a16:colId xmlns:a16="http://schemas.microsoft.com/office/drawing/2014/main" val="2405811598"/>
                    </a:ext>
                  </a:extLst>
                </a:gridCol>
              </a:tblGrid>
              <a:tr h="8536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ILF</a:t>
                      </a:r>
                      <a:r>
                        <a:rPr lang="zh-CN" sz="2400" kern="100">
                          <a:effectLst/>
                        </a:rPr>
                        <a:t>内部逻辑文件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RET</a:t>
                      </a:r>
                      <a:r>
                        <a:rPr lang="zh-CN" sz="2400" kern="100">
                          <a:effectLst/>
                        </a:rPr>
                        <a:t>记录项类型个数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DET</a:t>
                      </a:r>
                      <a:r>
                        <a:rPr lang="zh-CN" sz="2400" kern="100">
                          <a:effectLst/>
                        </a:rPr>
                        <a:t>数据项个数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复杂度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未调整的</a:t>
                      </a:r>
                      <a:r>
                        <a:rPr lang="en-US" sz="2400" kern="100">
                          <a:effectLst/>
                        </a:rPr>
                        <a:t>FP</a:t>
                      </a:r>
                      <a:r>
                        <a:rPr lang="zh-CN" sz="2400" kern="100">
                          <a:effectLst/>
                        </a:rPr>
                        <a:t>个数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171838"/>
                  </a:ext>
                </a:extLst>
              </a:tr>
              <a:tr h="426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用户基本信息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568544"/>
                  </a:ext>
                </a:extLst>
              </a:tr>
              <a:tr h="426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消息基本信息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67112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50243"/>
              </p:ext>
            </p:extLst>
          </p:nvPr>
        </p:nvGraphicFramePr>
        <p:xfrm>
          <a:off x="4384199" y="5734051"/>
          <a:ext cx="9484201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7716">
                  <a:extLst>
                    <a:ext uri="{9D8B030D-6E8A-4147-A177-3AD203B41FA5}">
                      <a16:colId xmlns:a16="http://schemas.microsoft.com/office/drawing/2014/main" val="1811403416"/>
                    </a:ext>
                  </a:extLst>
                </a:gridCol>
                <a:gridCol w="2105822">
                  <a:extLst>
                    <a:ext uri="{9D8B030D-6E8A-4147-A177-3AD203B41FA5}">
                      <a16:colId xmlns:a16="http://schemas.microsoft.com/office/drawing/2014/main" val="1906580379"/>
                    </a:ext>
                  </a:extLst>
                </a:gridCol>
                <a:gridCol w="2755174">
                  <a:extLst>
                    <a:ext uri="{9D8B030D-6E8A-4147-A177-3AD203B41FA5}">
                      <a16:colId xmlns:a16="http://schemas.microsoft.com/office/drawing/2014/main" val="3810445596"/>
                    </a:ext>
                  </a:extLst>
                </a:gridCol>
                <a:gridCol w="1134080">
                  <a:extLst>
                    <a:ext uri="{9D8B030D-6E8A-4147-A177-3AD203B41FA5}">
                      <a16:colId xmlns:a16="http://schemas.microsoft.com/office/drawing/2014/main" val="1417899543"/>
                    </a:ext>
                  </a:extLst>
                </a:gridCol>
                <a:gridCol w="1711409">
                  <a:extLst>
                    <a:ext uri="{9D8B030D-6E8A-4147-A177-3AD203B41FA5}">
                      <a16:colId xmlns:a16="http://schemas.microsoft.com/office/drawing/2014/main" val="914866842"/>
                    </a:ext>
                  </a:extLst>
                </a:gridCol>
              </a:tblGrid>
              <a:tr h="544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EI</a:t>
                      </a:r>
                      <a:r>
                        <a:rPr lang="zh-CN" sz="2400" kern="100">
                          <a:effectLst/>
                        </a:rPr>
                        <a:t>外部输入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FTR</a:t>
                      </a:r>
                      <a:r>
                        <a:rPr lang="zh-CN" sz="2400" kern="100">
                          <a:effectLst/>
                        </a:rPr>
                        <a:t>应用文件类型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DET</a:t>
                      </a:r>
                      <a:r>
                        <a:rPr lang="zh-CN" sz="2400" kern="100">
                          <a:effectLst/>
                        </a:rPr>
                        <a:t>个数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复杂度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未调整的</a:t>
                      </a:r>
                      <a:r>
                        <a:rPr lang="en-US" sz="2400" kern="100">
                          <a:effectLst/>
                        </a:rPr>
                        <a:t>FP</a:t>
                      </a:r>
                      <a:r>
                        <a:rPr lang="zh-CN" sz="2400" kern="100">
                          <a:effectLst/>
                        </a:rPr>
                        <a:t>个数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085038"/>
                  </a:ext>
                </a:extLst>
              </a:tr>
              <a:tr h="544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添加用户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用户名，用户无权操作，</a:t>
                      </a:r>
                      <a:r>
                        <a:rPr lang="en-US" sz="2400" kern="100">
                          <a:effectLst/>
                        </a:rPr>
                        <a:t>1</a:t>
                      </a:r>
                      <a:r>
                        <a:rPr lang="zh-CN" sz="2400" kern="100">
                          <a:effectLst/>
                        </a:rPr>
                        <a:t>个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882627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修改用户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用户名，</a:t>
                      </a:r>
                      <a:r>
                        <a:rPr lang="en-US" sz="2400" kern="100">
                          <a:effectLst/>
                        </a:rPr>
                        <a:t>1</a:t>
                      </a:r>
                      <a:r>
                        <a:rPr lang="zh-CN" sz="2400" kern="100">
                          <a:effectLst/>
                        </a:rPr>
                        <a:t>个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89618"/>
                  </a:ext>
                </a:extLst>
              </a:tr>
              <a:tr h="816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添加消息（发送）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消息内容，其他都是系统分配，用户无权输入，</a:t>
                      </a:r>
                      <a:r>
                        <a:rPr lang="en-US" sz="2400" kern="100">
                          <a:effectLst/>
                        </a:rPr>
                        <a:t>1</a:t>
                      </a:r>
                      <a:r>
                        <a:rPr lang="zh-CN" sz="2400" kern="100">
                          <a:effectLst/>
                        </a:rPr>
                        <a:t>个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10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1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规模估算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88534"/>
              </p:ext>
            </p:extLst>
          </p:nvPr>
        </p:nvGraphicFramePr>
        <p:xfrm>
          <a:off x="4514899" y="2802672"/>
          <a:ext cx="9448752" cy="2807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071">
                  <a:extLst>
                    <a:ext uri="{9D8B030D-6E8A-4147-A177-3AD203B41FA5}">
                      <a16:colId xmlns:a16="http://schemas.microsoft.com/office/drawing/2014/main" val="494506166"/>
                    </a:ext>
                  </a:extLst>
                </a:gridCol>
                <a:gridCol w="2097951">
                  <a:extLst>
                    <a:ext uri="{9D8B030D-6E8A-4147-A177-3AD203B41FA5}">
                      <a16:colId xmlns:a16="http://schemas.microsoft.com/office/drawing/2014/main" val="3613201598"/>
                    </a:ext>
                  </a:extLst>
                </a:gridCol>
                <a:gridCol w="2744876">
                  <a:extLst>
                    <a:ext uri="{9D8B030D-6E8A-4147-A177-3AD203B41FA5}">
                      <a16:colId xmlns:a16="http://schemas.microsoft.com/office/drawing/2014/main" val="835464117"/>
                    </a:ext>
                  </a:extLst>
                </a:gridCol>
                <a:gridCol w="1129841">
                  <a:extLst>
                    <a:ext uri="{9D8B030D-6E8A-4147-A177-3AD203B41FA5}">
                      <a16:colId xmlns:a16="http://schemas.microsoft.com/office/drawing/2014/main" val="1407409801"/>
                    </a:ext>
                  </a:extLst>
                </a:gridCol>
                <a:gridCol w="1705013">
                  <a:extLst>
                    <a:ext uri="{9D8B030D-6E8A-4147-A177-3AD203B41FA5}">
                      <a16:colId xmlns:a16="http://schemas.microsoft.com/office/drawing/2014/main" val="71939557"/>
                    </a:ext>
                  </a:extLst>
                </a:gridCol>
              </a:tblGrid>
              <a:tr h="802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EQ</a:t>
                      </a:r>
                      <a:r>
                        <a:rPr lang="zh-CN" sz="2400" kern="100">
                          <a:effectLst/>
                        </a:rPr>
                        <a:t>外部查询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FTR</a:t>
                      </a:r>
                      <a:r>
                        <a:rPr lang="zh-CN" sz="2400" kern="100">
                          <a:effectLst/>
                        </a:rPr>
                        <a:t>应用文件类型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DET</a:t>
                      </a:r>
                      <a:r>
                        <a:rPr lang="zh-CN" sz="2400" kern="100" dirty="0">
                          <a:effectLst/>
                        </a:rPr>
                        <a:t>个数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复杂度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未调整的</a:t>
                      </a:r>
                      <a:r>
                        <a:rPr lang="en-US" sz="2400" kern="100">
                          <a:effectLst/>
                        </a:rPr>
                        <a:t>FP</a:t>
                      </a:r>
                      <a:r>
                        <a:rPr lang="zh-CN" sz="2400" kern="100">
                          <a:effectLst/>
                        </a:rPr>
                        <a:t>个数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854463"/>
                  </a:ext>
                </a:extLst>
              </a:tr>
              <a:tr h="802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查询用户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用户</a:t>
                      </a:r>
                      <a:r>
                        <a:rPr lang="en-US" sz="2400" kern="100" dirty="0">
                          <a:effectLst/>
                        </a:rPr>
                        <a:t>ID</a:t>
                      </a:r>
                      <a:r>
                        <a:rPr lang="zh-CN" sz="2400" kern="100" dirty="0">
                          <a:effectLst/>
                        </a:rPr>
                        <a:t>，用户名，</a:t>
                      </a:r>
                      <a:r>
                        <a:rPr lang="en-US" sz="2400" kern="100" dirty="0">
                          <a:effectLst/>
                        </a:rPr>
                        <a:t>IP</a:t>
                      </a:r>
                      <a:r>
                        <a:rPr lang="zh-CN" sz="2400" kern="100" dirty="0">
                          <a:effectLst/>
                        </a:rPr>
                        <a:t>地址，共</a:t>
                      </a:r>
                      <a:r>
                        <a:rPr lang="en-US" sz="2400" kern="100" dirty="0">
                          <a:effectLst/>
                        </a:rPr>
                        <a:t>3</a:t>
                      </a:r>
                      <a:r>
                        <a:rPr lang="zh-CN" sz="2400" kern="100" dirty="0">
                          <a:effectLst/>
                        </a:rPr>
                        <a:t>个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1590728"/>
                  </a:ext>
                </a:extLst>
              </a:tr>
              <a:tr h="1203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查询消息（显示）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r>
                        <a:rPr lang="zh-CN" sz="2400" kern="100">
                          <a:effectLst/>
                        </a:rPr>
                        <a:t>，消息用户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r>
                        <a:rPr lang="zh-CN" sz="2400" kern="100">
                          <a:effectLst/>
                        </a:rPr>
                        <a:t>，消息发送时间，消息内容，共</a:t>
                      </a:r>
                      <a:r>
                        <a:rPr lang="en-US" sz="2400" kern="100">
                          <a:effectLst/>
                        </a:rPr>
                        <a:t>4</a:t>
                      </a:r>
                      <a:r>
                        <a:rPr lang="zh-CN" sz="2400" kern="100">
                          <a:effectLst/>
                        </a:rPr>
                        <a:t>个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22932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66836"/>
              </p:ext>
            </p:extLst>
          </p:nvPr>
        </p:nvGraphicFramePr>
        <p:xfrm>
          <a:off x="4514898" y="6441638"/>
          <a:ext cx="9448752" cy="2219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072">
                  <a:extLst>
                    <a:ext uri="{9D8B030D-6E8A-4147-A177-3AD203B41FA5}">
                      <a16:colId xmlns:a16="http://schemas.microsoft.com/office/drawing/2014/main" val="1970482440"/>
                    </a:ext>
                  </a:extLst>
                </a:gridCol>
                <a:gridCol w="2097951">
                  <a:extLst>
                    <a:ext uri="{9D8B030D-6E8A-4147-A177-3AD203B41FA5}">
                      <a16:colId xmlns:a16="http://schemas.microsoft.com/office/drawing/2014/main" val="2827414266"/>
                    </a:ext>
                  </a:extLst>
                </a:gridCol>
                <a:gridCol w="2744876">
                  <a:extLst>
                    <a:ext uri="{9D8B030D-6E8A-4147-A177-3AD203B41FA5}">
                      <a16:colId xmlns:a16="http://schemas.microsoft.com/office/drawing/2014/main" val="3616008513"/>
                    </a:ext>
                  </a:extLst>
                </a:gridCol>
                <a:gridCol w="1129841">
                  <a:extLst>
                    <a:ext uri="{9D8B030D-6E8A-4147-A177-3AD203B41FA5}">
                      <a16:colId xmlns:a16="http://schemas.microsoft.com/office/drawing/2014/main" val="3107109091"/>
                    </a:ext>
                  </a:extLst>
                </a:gridCol>
                <a:gridCol w="1705012">
                  <a:extLst>
                    <a:ext uri="{9D8B030D-6E8A-4147-A177-3AD203B41FA5}">
                      <a16:colId xmlns:a16="http://schemas.microsoft.com/office/drawing/2014/main" val="3186030574"/>
                    </a:ext>
                  </a:extLst>
                </a:gridCol>
              </a:tblGrid>
              <a:tr h="8877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EO</a:t>
                      </a:r>
                      <a:r>
                        <a:rPr lang="zh-CN" sz="2400" kern="100">
                          <a:effectLst/>
                        </a:rPr>
                        <a:t>外部输出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FTR</a:t>
                      </a:r>
                      <a:r>
                        <a:rPr lang="zh-CN" sz="2400" kern="100">
                          <a:effectLst/>
                        </a:rPr>
                        <a:t>应用文件类型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DET</a:t>
                      </a:r>
                      <a:r>
                        <a:rPr lang="zh-CN" sz="2400" kern="100" dirty="0">
                          <a:effectLst/>
                        </a:rPr>
                        <a:t>个数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复杂度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未调整的</a:t>
                      </a:r>
                      <a:r>
                        <a:rPr lang="en-US" sz="2400" kern="100" dirty="0">
                          <a:effectLst/>
                        </a:rPr>
                        <a:t>FP</a:t>
                      </a:r>
                      <a:r>
                        <a:rPr lang="zh-CN" sz="2400" kern="100" dirty="0">
                          <a:effectLst/>
                        </a:rPr>
                        <a:t>个数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172042"/>
                  </a:ext>
                </a:extLst>
              </a:tr>
              <a:tr h="13315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整理消息（服务器输出）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消息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消息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r>
                        <a:rPr lang="zh-CN" sz="2400" kern="100">
                          <a:effectLst/>
                        </a:rPr>
                        <a:t>，消息用户</a:t>
                      </a:r>
                      <a:r>
                        <a:rPr lang="en-US" sz="2400" kern="100">
                          <a:effectLst/>
                        </a:rPr>
                        <a:t>ID</a:t>
                      </a:r>
                      <a:r>
                        <a:rPr lang="zh-CN" sz="2400" kern="100">
                          <a:effectLst/>
                        </a:rPr>
                        <a:t>，消息发送时间，消息内容，共</a:t>
                      </a:r>
                      <a:r>
                        <a:rPr lang="en-US" sz="2400" kern="100">
                          <a:effectLst/>
                        </a:rPr>
                        <a:t>4</a:t>
                      </a:r>
                      <a:r>
                        <a:rPr lang="zh-CN" sz="2400" kern="100">
                          <a:effectLst/>
                        </a:rPr>
                        <a:t>个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1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3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规模估算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26728"/>
              </p:ext>
            </p:extLst>
          </p:nvPr>
        </p:nvGraphicFramePr>
        <p:xfrm>
          <a:off x="4438650" y="2802675"/>
          <a:ext cx="9467849" cy="6779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535">
                  <a:extLst>
                    <a:ext uri="{9D8B030D-6E8A-4147-A177-3AD203B41FA5}">
                      <a16:colId xmlns:a16="http://schemas.microsoft.com/office/drawing/2014/main" val="4219903694"/>
                    </a:ext>
                  </a:extLst>
                </a:gridCol>
                <a:gridCol w="6470913">
                  <a:extLst>
                    <a:ext uri="{9D8B030D-6E8A-4147-A177-3AD203B41FA5}">
                      <a16:colId xmlns:a16="http://schemas.microsoft.com/office/drawing/2014/main" val="2663026495"/>
                    </a:ext>
                  </a:extLst>
                </a:gridCol>
                <a:gridCol w="1546401">
                  <a:extLst>
                    <a:ext uri="{9D8B030D-6E8A-4147-A177-3AD203B41FA5}">
                      <a16:colId xmlns:a16="http://schemas.microsoft.com/office/drawing/2014/main" val="1114257353"/>
                    </a:ext>
                  </a:extLst>
                </a:gridCol>
              </a:tblGrid>
              <a:tr h="376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模块名称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最终结果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98289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系统需要可靠的备份和恢复吗？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816611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需要数据通信吗？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277058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有分布处理的功能吗？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281182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性能是否关键？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821675"/>
                  </a:ext>
                </a:extLst>
              </a:tr>
              <a:tr h="753275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系统是否在一个已有的、使用的操作系统环境中运行？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522669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系统需要联机数据项吗？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741602"/>
                  </a:ext>
                </a:extLst>
              </a:tr>
              <a:tr h="753275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联机数据项是否需要在多屏幕或多操作之间切换已完成输入？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8251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需要联机更新主文件吗？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291941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输入、输出、文件或查询很复杂吗？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996135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内部处理复杂吗？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539253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代码需要设计成可复用吗？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72793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设计中需要包括转换及安装吗？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970600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系统的设计支持不同组织的多次安装吗？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402420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应用的设计方便用户修改和使用吗？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391273"/>
                  </a:ext>
                </a:extLst>
              </a:tr>
              <a:tr h="3766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合计：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18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26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7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0213" y="1971675"/>
            <a:ext cx="450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714875" y="3524276"/>
                <a:ext cx="6696075" cy="1401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𝐂𝐓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𝟔𝟓</m:t>
                          </m:r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zh-CN" altLang="en-US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3524276"/>
                <a:ext cx="6696075" cy="140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029201" y="5754172"/>
                <a:ext cx="59361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=33∗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0.65+0.01∗18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=27.39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5754172"/>
                <a:ext cx="59361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1189</Words>
  <Application>Microsoft Office PowerPoint</Application>
  <PresentationFormat>自定义</PresentationFormat>
  <Paragraphs>311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</dc:creator>
  <cp:lastModifiedBy>Sun John</cp:lastModifiedBy>
  <cp:revision>8</cp:revision>
  <dcterms:created xsi:type="dcterms:W3CDTF">2017-11-22T08:21:54Z</dcterms:created>
  <dcterms:modified xsi:type="dcterms:W3CDTF">2018-10-23T22:30:13Z</dcterms:modified>
</cp:coreProperties>
</file>