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39"/>
  </p:notesMasterIdLst>
  <p:handoutMasterIdLst>
    <p:handoutMasterId r:id="rId40"/>
  </p:handoutMasterIdLst>
  <p:sldIdLst>
    <p:sldId id="257" r:id="rId2"/>
    <p:sldId id="258" r:id="rId3"/>
    <p:sldId id="293" r:id="rId4"/>
    <p:sldId id="260" r:id="rId5"/>
    <p:sldId id="261" r:id="rId6"/>
    <p:sldId id="297" r:id="rId7"/>
    <p:sldId id="298" r:id="rId8"/>
    <p:sldId id="300" r:id="rId9"/>
    <p:sldId id="302" r:id="rId10"/>
    <p:sldId id="266" r:id="rId11"/>
    <p:sldId id="267" r:id="rId12"/>
    <p:sldId id="268" r:id="rId13"/>
    <p:sldId id="269" r:id="rId14"/>
    <p:sldId id="276" r:id="rId15"/>
    <p:sldId id="294" r:id="rId16"/>
    <p:sldId id="275" r:id="rId17"/>
    <p:sldId id="270" r:id="rId18"/>
    <p:sldId id="272" r:id="rId19"/>
    <p:sldId id="273" r:id="rId20"/>
    <p:sldId id="274" r:id="rId21"/>
    <p:sldId id="295" r:id="rId22"/>
    <p:sldId id="301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303" r:id="rId34"/>
    <p:sldId id="288" r:id="rId35"/>
    <p:sldId id="289" r:id="rId36"/>
    <p:sldId id="290" r:id="rId37"/>
    <p:sldId id="291" r:id="rId38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06">
          <p15:clr>
            <a:srgbClr val="A4A3A4"/>
          </p15:clr>
        </p15:guide>
        <p15:guide id="2" pos="37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70C0"/>
    <a:srgbClr val="FF0000"/>
    <a:srgbClr val="A655F7"/>
    <a:srgbClr val="9933FF"/>
    <a:srgbClr val="FF5050"/>
    <a:srgbClr val="00B050"/>
    <a:srgbClr val="D9D9D9"/>
    <a:srgbClr val="546994"/>
    <a:srgbClr val="A2EAFE"/>
    <a:srgbClr val="6699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none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B344D84-9AFB-497E-A393-DC336BA19D2E}" styleName="보통 스타일 3 - 강조 3">
    <a:wholeTbl>
      <a:tcTxStyle>
        <a:fontRef idx="none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none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none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none">
          <a:scrgbClr r="0" g="0" b="0"/>
        </a:fontRef>
        <a:schemeClr val="dk1"/>
      </a:tcTxStyle>
      <a:tcStyle>
        <a:tcBdr/>
      </a:tcStyle>
    </a:seCell>
    <a:swCell>
      <a:tcTxStyle b="on">
        <a:fontRef idx="none">
          <a:scrgbClr r="0" g="0" b="0"/>
        </a:fontRef>
        <a:schemeClr val="dk1"/>
      </a:tcTxStyle>
      <a:tcStyle>
        <a:tcBdr/>
      </a:tcStyle>
    </a:swCell>
    <a:firstRow>
      <a:tcTxStyle b="on">
        <a:fontRef idx="none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none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271"/>
    <p:restoredTop sz="93560"/>
  </p:normalViewPr>
  <p:slideViewPr>
    <p:cSldViewPr snapToGrid="0">
      <p:cViewPr varScale="1">
        <p:scale>
          <a:sx n="83" d="100"/>
          <a:sy n="83" d="100"/>
        </p:scale>
        <p:origin x="-1758" y="-84"/>
      </p:cViewPr>
      <p:guideLst>
        <p:guide orient="horz" pos="2806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3"/>
        <p:guide pos="223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/>
          <a:lstStyle>
            <a:lvl1pPr defTabSz="989945" eaLnBrk="1" hangingPunct="1">
              <a:defRPr sz="1300">
                <a:ea typeface="굴림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/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/>
          <a:lstStyle>
            <a:lvl1pPr defTabSz="989945" eaLnBrk="1" hangingPunct="1">
              <a:defRPr sz="1300">
                <a:ea typeface="굴림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/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/>
              <a:pPr/>
              <a:t>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en-US" altLang="en-US"/>
              <a:pPr/>
              <a:t>28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7946704ce5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</a:path>
            </a:pathLst>
          </a:custGeom>
        </p:spPr>
      </p:sp>
      <p:sp>
        <p:nvSpPr>
          <p:cNvPr id="34" name="Google Shape;34;g7946704ce5_0_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400"/>
          </a:xfrm>
          <a:prstGeom prst="rect">
            <a:avLst/>
          </a:prstGeom>
        </p:spPr>
        <p:txBody>
          <a:bodyPr wrap="square" lIns="99075" tIns="49525" rIns="99075" bIns="49525" anchor="t" anchorCtr="0">
            <a:noAutofit/>
          </a:bodyPr>
          <a:lstStyle/>
          <a:p>
            <a:pPr marL="0" lvl="0" indent="0" algn="l">
              <a:spcBef>
                <a:spcPct val="10000"/>
              </a:spcBef>
              <a:spcAft>
                <a:spcPct val="0"/>
              </a:spcAft>
              <a:buNone/>
            </a:pPr>
            <a:endParaRPr lang="ko-KR" altLang="en-US"/>
          </a:p>
        </p:txBody>
      </p:sp>
      <p:sp>
        <p:nvSpPr>
          <p:cNvPr id="35" name="Google Shape;35;g7946704ce5_0_0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900" cy="510900"/>
          </a:xfrm>
          <a:prstGeom prst="rect">
            <a:avLst/>
          </a:prstGeom>
        </p:spPr>
        <p:txBody>
          <a:bodyPr wrap="square" lIns="99075" tIns="49525" rIns="99075" bIns="49525" anchor="b" anchorCtr="0">
            <a:noAutofit/>
          </a:bodyPr>
          <a:lstStyle/>
          <a:p>
            <a:pPr marL="0" lvl="0" indent="0" algn="r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pPr marL="0" lvl="0" indent="0" algn="r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buNone/>
              </a:pPr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7946704ce5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</a:path>
            </a:pathLst>
          </a:custGeom>
        </p:spPr>
      </p:sp>
      <p:sp>
        <p:nvSpPr>
          <p:cNvPr id="34" name="Google Shape;34;g7946704ce5_0_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400"/>
          </a:xfrm>
          <a:prstGeom prst="rect">
            <a:avLst/>
          </a:prstGeom>
        </p:spPr>
        <p:txBody>
          <a:bodyPr wrap="square" lIns="99075" tIns="49525" rIns="99075" bIns="49525" anchor="t" anchorCtr="0">
            <a:noAutofit/>
          </a:bodyPr>
          <a:lstStyle/>
          <a:p>
            <a:pPr marL="0" lvl="0" indent="0" algn="l">
              <a:spcBef>
                <a:spcPct val="10000"/>
              </a:spcBef>
              <a:spcAft>
                <a:spcPct val="0"/>
              </a:spcAft>
              <a:buNone/>
            </a:pPr>
            <a:endParaRPr lang="ko-KR" altLang="en-US"/>
          </a:p>
        </p:txBody>
      </p:sp>
      <p:sp>
        <p:nvSpPr>
          <p:cNvPr id="35" name="Google Shape;35;g7946704ce5_0_0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900" cy="510900"/>
          </a:xfrm>
          <a:prstGeom prst="rect">
            <a:avLst/>
          </a:prstGeom>
        </p:spPr>
        <p:txBody>
          <a:bodyPr wrap="square" lIns="99075" tIns="49525" rIns="99075" bIns="49525" anchor="b" anchorCtr="0">
            <a:noAutofit/>
          </a:bodyPr>
          <a:lstStyle/>
          <a:p>
            <a:pPr marL="0" lvl="0" indent="0" algn="r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pPr marL="0" lvl="0" indent="0" algn="r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buNone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14706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625f4e3c47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</a:path>
            </a:pathLst>
          </a:custGeom>
        </p:spPr>
      </p:sp>
      <p:sp>
        <p:nvSpPr>
          <p:cNvPr id="46" name="Google Shape;46;g625f4e3c47_0_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400"/>
          </a:xfrm>
          <a:prstGeom prst="rect">
            <a:avLst/>
          </a:prstGeom>
        </p:spPr>
        <p:txBody>
          <a:bodyPr wrap="square" lIns="99075" tIns="49525" rIns="99075" bIns="49525" anchor="t" anchorCtr="0">
            <a:noAutofit/>
          </a:bodyPr>
          <a:lstStyle/>
          <a:p>
            <a:pPr marL="0" lvl="0" indent="0" algn="l">
              <a:spcBef>
                <a:spcPct val="10000"/>
              </a:spcBef>
              <a:spcAft>
                <a:spcPct val="0"/>
              </a:spcAft>
              <a:buNone/>
            </a:pPr>
            <a:endParaRPr lang="ko-KR" altLang="en-US"/>
          </a:p>
        </p:txBody>
      </p:sp>
      <p:sp>
        <p:nvSpPr>
          <p:cNvPr id="47" name="Google Shape;47;g625f4e3c47_0_0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900" cy="510900"/>
          </a:xfrm>
          <a:prstGeom prst="rect">
            <a:avLst/>
          </a:prstGeom>
        </p:spPr>
        <p:txBody>
          <a:bodyPr wrap="square" lIns="99075" tIns="49525" rIns="99075" bIns="49525" anchor="b" anchorCtr="0">
            <a:noAutofit/>
          </a:bodyPr>
          <a:lstStyle/>
          <a:p>
            <a:pPr marL="0" lvl="0" indent="0" algn="r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pPr marL="0" lvl="0" indent="0" algn="r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buNone/>
              </a:pPr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75583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179648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981241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wrap="square" lIns="99075" tIns="49525" rIns="99075" bIns="49525" anchor="t" anchorCtr="0">
            <a:noAutofit/>
          </a:bodyPr>
          <a:lstStyle/>
          <a:p>
            <a:pPr marL="0" lvl="0" indent="0" algn="l">
              <a:spcBef>
                <a:spcPct val="10000"/>
              </a:spcBef>
              <a:spcAft>
                <a:spcPct val="0"/>
              </a:spcAft>
              <a:buNone/>
            </a:pPr>
            <a:endParaRPr lang="ko-KR" altLang="en-US"/>
          </a:p>
        </p:txBody>
      </p:sp>
      <p:sp>
        <p:nvSpPr>
          <p:cNvPr id="117" name="Google Shape;117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25f4e3c47_1_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</a:path>
            </a:pathLst>
          </a:custGeom>
        </p:spPr>
      </p:sp>
      <p:sp>
        <p:nvSpPr>
          <p:cNvPr id="149" name="Google Shape;149;g625f4e3c47_1_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400"/>
          </a:xfrm>
          <a:prstGeom prst="rect">
            <a:avLst/>
          </a:prstGeom>
        </p:spPr>
        <p:txBody>
          <a:bodyPr wrap="square" lIns="99075" tIns="49525" rIns="99075" bIns="49525" anchor="t" anchorCtr="0">
            <a:noAutofit/>
          </a:bodyPr>
          <a:lstStyle/>
          <a:p>
            <a:pPr marL="0" lvl="0" indent="0" algn="l">
              <a:spcBef>
                <a:spcPct val="10000"/>
              </a:spcBef>
              <a:spcAft>
                <a:spcPct val="0"/>
              </a:spcAft>
              <a:buNone/>
            </a:pPr>
            <a:endParaRPr lang="ko-KR" altLang="en-US"/>
          </a:p>
        </p:txBody>
      </p:sp>
      <p:sp>
        <p:nvSpPr>
          <p:cNvPr id="150" name="Google Shape;150;g625f4e3c47_1_8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900" cy="510900"/>
          </a:xfrm>
          <a:prstGeom prst="rect">
            <a:avLst/>
          </a:prstGeom>
        </p:spPr>
        <p:txBody>
          <a:bodyPr wrap="square" lIns="99075" tIns="49525" rIns="99075" bIns="49525" anchor="b" anchorCtr="0">
            <a:noAutofit/>
          </a:bodyPr>
          <a:lstStyle/>
          <a:p>
            <a:pPr marL="0" lvl="0" indent="0" algn="r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pPr marL="0" lvl="0" indent="0" algn="r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buNone/>
              </a:pPr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1_Cray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/>
          <a:lstStyle>
            <a:lvl1pPr algn="r" eaLnBrk="1" hangingPunct="1">
              <a:defRPr sz="1820">
                <a:latin typeface="나눔고딕"/>
                <a:ea typeface="나눔고딕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/>
          <a:ea typeface="나눔바른고딕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/>
        <a:buChar char="·"/>
        <a:defRPr kumimoji="1" sz="3119">
          <a:solidFill>
            <a:schemeClr val="tx1"/>
          </a:solidFill>
          <a:latin typeface="나눔고딕"/>
          <a:ea typeface="나눔고딕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/>
        <a:buChar char="·"/>
        <a:defRPr kumimoji="1" sz="2599">
          <a:solidFill>
            <a:schemeClr val="tx1"/>
          </a:solidFill>
          <a:latin typeface="나눔고딕"/>
          <a:ea typeface="나눔고딕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>
          <a:solidFill>
            <a:schemeClr val="tx1"/>
          </a:solidFill>
          <a:latin typeface="나눔고딕"/>
          <a:ea typeface="나눔고딕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2080">
          <a:solidFill>
            <a:schemeClr val="tx1"/>
          </a:solidFill>
          <a:latin typeface="나눔고딕"/>
          <a:ea typeface="나눔고딕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나눔고딕"/>
          <a:ea typeface="나눔고딕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" TargetMode="External"/><Relationship Id="rId2" Type="http://schemas.openxmlformats.org/officeDocument/2006/relationships/hyperlink" Target="http://ko.wikipedia.org/wiki/%ED%94%84%EB%A1%9C%ED%86%A0%EC%BD%9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3094844"/>
          </a:xfrm>
        </p:spPr>
        <p:txBody>
          <a:bodyPr/>
          <a:lstStyle/>
          <a:p>
            <a:pPr lvl="0"/>
            <a:r>
              <a:rPr lang="en-US" altLang="ko-KR" dirty="0" smtClean="0">
                <a:latin typeface="+mj-lt"/>
              </a:rPr>
              <a:t>HTML – 01</a:t>
            </a:r>
            <a:r>
              <a:rPr lang="en-US" altLang="ko-KR" dirty="0">
                <a:latin typeface="+mj-lt"/>
              </a:rPr>
              <a:t/>
            </a:r>
            <a:br>
              <a:rPr lang="en-US" altLang="ko-KR" dirty="0">
                <a:latin typeface="+mj-lt"/>
              </a:rPr>
            </a:br>
            <a:r>
              <a:rPr lang="en-US" altLang="ko-KR" dirty="0" smtClean="0">
                <a:latin typeface="+mj-lt"/>
              </a:rPr>
              <a:t/>
            </a:r>
            <a:br>
              <a:rPr lang="en-US" altLang="ko-KR" dirty="0" smtClean="0">
                <a:latin typeface="+mj-lt"/>
              </a:rPr>
            </a:br>
            <a:r>
              <a:rPr lang="ko-KR" altLang="en-US" dirty="0" smtClean="0">
                <a:latin typeface="+mj-lt"/>
              </a:rPr>
              <a:t>웹 프로그래밍 기초</a:t>
            </a:r>
            <a:endParaRPr lang="ko-KR" altLang="en-US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/>
              <a:t>HTML의 역사 </a:t>
            </a:r>
          </a:p>
        </p:txBody>
      </p:sp>
      <p:sp>
        <p:nvSpPr>
          <p:cNvPr id="120" name="Google Shape;120;p9"/>
          <p:cNvSpPr txBox="1">
            <a:spLocks noGrp="1"/>
          </p:cNvSpPr>
          <p:nvPr>
            <p:ph type="body" idx="1"/>
          </p:nvPr>
        </p:nvSpPr>
        <p:spPr>
          <a:xfrm>
            <a:off x="296983" y="1750209"/>
            <a:ext cx="11262614" cy="405271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lvl="0" algn="l">
              <a:spcBef>
                <a:spcPct val="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</a:pPr>
            <a:r>
              <a:rPr lang="ko-KR" altLang="en-US" sz="2800" dirty="0"/>
              <a:t>팀 </a:t>
            </a:r>
            <a:r>
              <a:rPr lang="ko-KR" altLang="en-US" sz="2800" dirty="0" err="1"/>
              <a:t>버너스리</a:t>
            </a:r>
            <a:r>
              <a:rPr lang="ko-KR" altLang="en-US" sz="2800" dirty="0"/>
              <a:t>(</a:t>
            </a:r>
            <a:r>
              <a:rPr lang="ko-KR" altLang="en-US" sz="2800" dirty="0" err="1"/>
              <a:t>Tim</a:t>
            </a:r>
            <a:r>
              <a:rPr lang="ko-KR" altLang="en-US" sz="2800" dirty="0"/>
              <a:t> </a:t>
            </a:r>
            <a:r>
              <a:rPr lang="ko-KR" altLang="en-US" sz="2800" dirty="0" err="1"/>
              <a:t>Berners</a:t>
            </a:r>
            <a:r>
              <a:rPr lang="ko-KR" altLang="en-US" sz="2800" dirty="0"/>
              <a:t>-Lee)에 의하여 </a:t>
            </a:r>
            <a:r>
              <a:rPr lang="ko-KR" altLang="en-US" sz="2800" dirty="0" smtClean="0"/>
              <a:t>개발</a:t>
            </a:r>
            <a:endParaRPr lang="ko-KR" altLang="en-US" sz="2800" dirty="0"/>
          </a:p>
          <a:p>
            <a:pPr lvl="0" algn="l">
              <a:spcBef>
                <a:spcPct val="16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</a:pPr>
            <a:endParaRPr lang="en-US" altLang="ko-KR" sz="2800" b="1" dirty="0" smtClean="0"/>
          </a:p>
          <a:p>
            <a:pPr lvl="0" algn="l">
              <a:spcBef>
                <a:spcPct val="16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</a:pPr>
            <a:r>
              <a:rPr lang="ko-KR" altLang="en-US" sz="2800" b="1" dirty="0" smtClean="0"/>
              <a:t>인터넷의 </a:t>
            </a:r>
            <a:r>
              <a:rPr lang="ko-KR" altLang="en-US" sz="2800" b="1" dirty="0"/>
              <a:t>아버지</a:t>
            </a:r>
          </a:p>
          <a:p>
            <a:pPr lvl="0" algn="l">
              <a:spcBef>
                <a:spcPct val="16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</a:pPr>
            <a:r>
              <a:rPr lang="ko-KR" altLang="en-US" sz="2800" dirty="0"/>
              <a:t>URL, HTTP, HTML 최초 설계</a:t>
            </a:r>
          </a:p>
          <a:p>
            <a:pPr lvl="0" algn="l">
              <a:spcBef>
                <a:spcPct val="16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</a:pPr>
            <a:r>
              <a:rPr lang="ko-KR" altLang="en-US" sz="2800" dirty="0"/>
              <a:t>1989년 </a:t>
            </a:r>
            <a:r>
              <a:rPr lang="ko-KR" altLang="en-US" sz="2800" dirty="0" err="1" smtClean="0"/>
              <a:t>CERN</a:t>
            </a:r>
            <a:r>
              <a:rPr lang="ko-KR" altLang="en-US" sz="2800" dirty="0" err="1"/>
              <a:t>의</a:t>
            </a:r>
            <a:r>
              <a:rPr lang="ko-KR" altLang="en-US" sz="2800" dirty="0"/>
              <a:t> 연구자들이 문서를 공유할 수 있는 </a:t>
            </a:r>
            <a:r>
              <a:rPr lang="ko-KR" altLang="en-US" sz="2800" dirty="0" smtClean="0"/>
              <a:t>월드 </a:t>
            </a:r>
            <a:r>
              <a:rPr lang="ko-KR" altLang="en-US" sz="2800" dirty="0" err="1"/>
              <a:t>와이드</a:t>
            </a:r>
            <a:r>
              <a:rPr lang="ko-KR" altLang="en-US" sz="2800" dirty="0"/>
              <a:t> 웹의 하이퍼텍스트 시스템을 고안하여 </a:t>
            </a:r>
            <a:r>
              <a:rPr lang="ko-KR" altLang="en-US" sz="2800" dirty="0" smtClean="0"/>
              <a:t>개발 </a:t>
            </a:r>
            <a:endParaRPr lang="ko-KR" altLang="en-US" sz="2800" dirty="0"/>
          </a:p>
          <a:p>
            <a:pPr lvl="0" algn="l">
              <a:spcBef>
                <a:spcPct val="16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</a:pPr>
            <a:r>
              <a:rPr lang="ko-KR" altLang="en-US" sz="2800" dirty="0"/>
              <a:t>1990년 최초의 하이퍼텍스트 브라우저와 편집기를 개발</a:t>
            </a:r>
          </a:p>
          <a:p>
            <a:pPr lvl="0" algn="l">
              <a:spcBef>
                <a:spcPct val="16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</a:pPr>
            <a:r>
              <a:rPr lang="ko-KR" altLang="en-US" sz="2800" dirty="0"/>
              <a:t>차세대 웹 기술인 </a:t>
            </a:r>
            <a:r>
              <a:rPr lang="ko-KR" altLang="en-US" sz="2800" dirty="0" err="1"/>
              <a:t>시맨틱</a:t>
            </a:r>
            <a:r>
              <a:rPr lang="ko-KR" altLang="en-US" sz="2800" dirty="0"/>
              <a:t> 웹 기술의 표준화 </a:t>
            </a:r>
            <a:r>
              <a:rPr lang="ko-KR" altLang="en-US" sz="2800" dirty="0" smtClean="0"/>
              <a:t>작업 중</a:t>
            </a:r>
            <a:endParaRPr lang="ko-KR" altLang="en-US" sz="2800" dirty="0"/>
          </a:p>
        </p:txBody>
      </p:sp>
      <p:sp>
        <p:nvSpPr>
          <p:cNvPr id="121" name="Google Shape;121;p9"/>
          <p:cNvSpPr txBox="1">
            <a:spLocks noGrp="1"/>
          </p:cNvSpPr>
          <p:nvPr>
            <p:ph type="sldNum" idx="4294967295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 altLang="ko-KR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10</a:t>
            </a:fld>
            <a:endParaRPr lang="ko-KR" altLang="en-US" dirty="0"/>
          </a:p>
        </p:txBody>
      </p:sp>
      <p:pic>
        <p:nvPicPr>
          <p:cNvPr id="122" name="Google Shape;122;p9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2351564" y="5938521"/>
            <a:ext cx="6912151" cy="269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/>
              <a:t>W3C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z="3000" dirty="0" smtClean="0"/>
              <a:t>World </a:t>
            </a:r>
            <a:r>
              <a:rPr lang="en-US" altLang="ko-KR" sz="3000" dirty="0"/>
              <a:t>Wide Web </a:t>
            </a:r>
            <a:r>
              <a:rPr lang="en-US" altLang="ko-KR" sz="3000" dirty="0" smtClean="0"/>
              <a:t>Consortium</a:t>
            </a:r>
            <a:r>
              <a:rPr lang="ko-KR" altLang="en-US" sz="3000" dirty="0" smtClean="0"/>
              <a:t>의 약자</a:t>
            </a:r>
            <a:endParaRPr lang="en-US" altLang="ko-KR" sz="3000" dirty="0" smtClean="0"/>
          </a:p>
          <a:p>
            <a:pPr lvl="0"/>
            <a:r>
              <a:rPr lang="ko-KR" altLang="ko-KR" sz="3000" dirty="0" smtClean="0"/>
              <a:t>웹 표준</a:t>
            </a:r>
            <a:r>
              <a:rPr lang="ko-KR" altLang="en-US" sz="3000" dirty="0" smtClean="0"/>
              <a:t>화를</a:t>
            </a:r>
            <a:r>
              <a:rPr lang="ko-KR" altLang="ko-KR" sz="3000" dirty="0" smtClean="0"/>
              <a:t> </a:t>
            </a:r>
            <a:r>
              <a:rPr lang="ko-KR" altLang="en-US" sz="3000" dirty="0" smtClean="0"/>
              <a:t>추진하는 교육</a:t>
            </a:r>
            <a:r>
              <a:rPr lang="en-US" altLang="ko-KR" sz="3000" dirty="0" smtClean="0"/>
              <a:t>/</a:t>
            </a:r>
            <a:r>
              <a:rPr lang="ko-KR" altLang="en-US" sz="3000" dirty="0" smtClean="0"/>
              <a:t>연구기관 및 관련 회사들의 단체</a:t>
            </a:r>
            <a:endParaRPr lang="ko-KR" altLang="ko-KR" sz="3000" dirty="0"/>
          </a:p>
          <a:p>
            <a:pPr lvl="0"/>
            <a:r>
              <a:rPr lang="ko-KR" altLang="ko-KR" sz="3000" dirty="0"/>
              <a:t>팀 </a:t>
            </a:r>
            <a:r>
              <a:rPr lang="ko-KR" altLang="ko-KR" sz="3000" dirty="0" err="1"/>
              <a:t>버너스</a:t>
            </a:r>
            <a:r>
              <a:rPr lang="ko-KR" altLang="ko-KR" sz="3000" dirty="0"/>
              <a:t> 리를 중심으로</a:t>
            </a:r>
            <a:r>
              <a:rPr lang="en-US" altLang="ko-KR" sz="3000" dirty="0"/>
              <a:t> 1994</a:t>
            </a:r>
            <a:r>
              <a:rPr lang="ko-KR" altLang="en-US" sz="3000" dirty="0"/>
              <a:t>년에 설립</a:t>
            </a:r>
          </a:p>
          <a:p>
            <a:pPr lvl="0"/>
            <a:r>
              <a:rPr lang="ko-KR" altLang="ko-KR" sz="3000" dirty="0"/>
              <a:t>웹의 </a:t>
            </a:r>
            <a:r>
              <a:rPr lang="ko-KR" altLang="ko-KR" sz="3000" dirty="0">
                <a:hlinkClick r:id="rId2" tooltip="프로토콜"/>
              </a:rPr>
              <a:t>프로토콜</a:t>
            </a:r>
            <a:r>
              <a:rPr lang="ko-KR" altLang="ko-KR" sz="3000" dirty="0"/>
              <a:t>과 가이드라인을 개발</a:t>
            </a:r>
          </a:p>
          <a:p>
            <a:pPr lvl="0"/>
            <a:r>
              <a:rPr lang="ko-KR" altLang="en-US" sz="3000" dirty="0"/>
              <a:t>홈페이지는 </a:t>
            </a:r>
            <a:r>
              <a:rPr lang="en-US" altLang="ko-KR" sz="3000" u="sng" dirty="0">
                <a:hlinkClick r:id="rId3"/>
              </a:rPr>
              <a:t>http://</a:t>
            </a:r>
            <a:r>
              <a:rPr lang="en-US" altLang="ko-KR" sz="3000" u="sng" dirty="0" smtClean="0">
                <a:hlinkClick r:id="rId3"/>
              </a:rPr>
              <a:t>www.w3.org</a:t>
            </a:r>
            <a:endParaRPr lang="en-US" altLang="ko-KR" sz="3000" u="sng" dirty="0" smtClean="0"/>
          </a:p>
          <a:p>
            <a:pPr lvl="1">
              <a:buClr>
                <a:srgbClr val="FFC000"/>
              </a:buClr>
              <a:buSzPct val="100000"/>
            </a:pPr>
            <a:r>
              <a:rPr lang="en-US" altLang="ko-KR" sz="2400" dirty="0" smtClean="0"/>
              <a:t>HTML, CSS </a:t>
            </a:r>
            <a:r>
              <a:rPr lang="ko-KR" altLang="en-US" sz="2400" dirty="0" err="1" smtClean="0"/>
              <a:t>검사기능</a:t>
            </a:r>
            <a:r>
              <a:rPr lang="ko-KR" altLang="en-US" sz="2400" dirty="0" smtClean="0"/>
              <a:t> 제공</a:t>
            </a:r>
            <a:r>
              <a:rPr lang="en-US" altLang="ko-KR" sz="2400" dirty="0" smtClean="0"/>
              <a:t>(validator)</a:t>
            </a:r>
            <a:endParaRPr lang="ko-KR" altLang="en-US" sz="2400" dirty="0"/>
          </a:p>
        </p:txBody>
      </p:sp>
      <p:pic>
        <p:nvPicPr>
          <p:cNvPr id="4126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9997" y="5193014"/>
            <a:ext cx="9796586" cy="27038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11</a:t>
            </a:fld>
            <a:endParaRPr lang="en-US" altLang="ko-KR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85013" y="7386638"/>
            <a:ext cx="10445248" cy="62864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118809" tIns="59404" rIns="118809" bIns="59404" anchor="t" anchorCtr="0"/>
          <a:lstStyle/>
          <a:p>
            <a:pPr defTabSz="1350168"/>
            <a:endParaRPr lang="ko-KR" altLang="en-US" sz="2339">
              <a:latin typeface="Arial"/>
              <a:ea typeface="+mn-ea"/>
              <a:cs typeface="+mj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sz="5720" dirty="0">
                <a:ea typeface="나눔고딕" panose="020D0604000000000000"/>
              </a:rPr>
              <a:t>HTML</a:t>
            </a:r>
            <a:r>
              <a:rPr lang="ko-KR" altLang="en-US" sz="5720" dirty="0">
                <a:ea typeface="나눔고딕" panose="020D0604000000000000"/>
              </a:rPr>
              <a:t> 버전</a:t>
            </a:r>
            <a:r>
              <a:rPr lang="en-US" altLang="ko-KR" sz="5720" dirty="0">
                <a:ea typeface="나눔고딕" panose="020D0604000000000000"/>
              </a:rPr>
              <a:t> </a:t>
            </a:r>
            <a:endParaRPr lang="ko-KR" altLang="en-US" sz="5720" dirty="0">
              <a:ea typeface="나눔고딕" panose="020D0604000000000000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xmlns="" val="2920259509"/>
              </p:ext>
            </p:extLst>
          </p:nvPr>
        </p:nvGraphicFramePr>
        <p:xfrm>
          <a:off x="585013" y="1727403"/>
          <a:ext cx="10445254" cy="6287884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19724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430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629719">
                  <a:extLst>
                    <a:ext uri="{9D8B030D-6E8A-4147-A177-3AD203B41FA5}">
                      <a16:colId xmlns:a16="http://schemas.microsoft.com/office/drawing/2014/main" xmlns="" val="1474299041"/>
                    </a:ext>
                  </a:extLst>
                </a:gridCol>
              </a:tblGrid>
              <a:tr h="622478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28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버전</a:t>
                      </a:r>
                      <a:endParaRPr lang="en-US" altLang="en-US" sz="28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28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공개일</a:t>
                      </a:r>
                      <a:endParaRPr lang="en-US" altLang="en-US" sz="28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28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내용</a:t>
                      </a:r>
                      <a:endParaRPr lang="en-US" altLang="en-US" sz="28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2478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spc="5" dirty="0" smtClean="0">
                          <a:latin typeface="Arial"/>
                          <a:ea typeface="+mn-ea"/>
                          <a:cs typeface="+mn-cs"/>
                        </a:rPr>
                        <a:t>HTML</a:t>
                      </a:r>
                      <a:r>
                        <a:rPr lang="en-US" altLang="ko-KR" sz="1800" spc="5" dirty="0" smtClean="0">
                          <a:latin typeface="Arial"/>
                          <a:ea typeface="+mn-ea"/>
                          <a:cs typeface="+mn-cs"/>
                        </a:rPr>
                        <a:t>(1.0)</a:t>
                      </a:r>
                      <a:endParaRPr lang="en-US" altLang="en-US" sz="18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spc="5" dirty="0">
                          <a:latin typeface="Arial"/>
                          <a:ea typeface="+mn-ea"/>
                          <a:cs typeface="+mn-cs"/>
                        </a:rPr>
                        <a:t>1991</a:t>
                      </a:r>
                      <a:endParaRPr lang="en-US" altLang="en-US" sz="18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팀 </a:t>
                      </a:r>
                      <a:r>
                        <a:rPr lang="ko-KR" altLang="en-US" sz="1600" spc="5" dirty="0" err="1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버너스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 리가 </a:t>
                      </a:r>
                      <a:r>
                        <a:rPr lang="en-US" altLang="ko-KR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WWW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를 발표하며 내놓은 최초의 </a:t>
                      </a:r>
                      <a:r>
                        <a:rPr lang="en-US" altLang="ko-KR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HTML 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버전</a:t>
                      </a:r>
                      <a:endParaRPr lang="en-US" altLang="en-US" sz="16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8254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spc="5" dirty="0">
                          <a:latin typeface="Arial"/>
                          <a:ea typeface="+mn-ea"/>
                          <a:cs typeface="+mn-cs"/>
                        </a:rPr>
                        <a:t>HTML 2.0</a:t>
                      </a:r>
                      <a:endParaRPr lang="en-US" altLang="en-US" sz="18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spc="5" dirty="0" smtClean="0">
                          <a:latin typeface="Arial"/>
                          <a:ea typeface="+mn-ea"/>
                          <a:cs typeface="+mn-cs"/>
                        </a:rPr>
                        <a:t>1995</a:t>
                      </a:r>
                      <a:r>
                        <a:rPr lang="en-US" altLang="ko-KR" sz="1800" spc="5" dirty="0" smtClean="0">
                          <a:latin typeface="Arial"/>
                          <a:ea typeface="+mn-ea"/>
                          <a:cs typeface="+mn-cs"/>
                        </a:rPr>
                        <a:t>.11.24</a:t>
                      </a:r>
                      <a:endParaRPr lang="en-US" altLang="en-US" sz="18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최초 표준 지정</a:t>
                      </a:r>
                      <a:r>
                        <a:rPr lang="en-US" altLang="ko-KR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altLang="ko-KR" sz="1600" spc="5" dirty="0" err="1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1.0V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에</a:t>
                      </a:r>
                      <a:r>
                        <a:rPr lang="ko-KR" altLang="en-US" sz="1600" spc="5" baseline="0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 파일 업로드</a:t>
                      </a:r>
                      <a:r>
                        <a:rPr lang="en-US" altLang="ko-KR" sz="1600" spc="5" baseline="0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spc="5" baseline="0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프레임</a:t>
                      </a:r>
                      <a:r>
                        <a:rPr lang="en-US" altLang="ko-KR" sz="1600" spc="5" baseline="0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spc="5" baseline="0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테이블</a:t>
                      </a:r>
                      <a:r>
                        <a:rPr lang="en-US" altLang="ko-KR" sz="1600" spc="5" baseline="0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spc="5" baseline="0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이미지 맵</a:t>
                      </a:r>
                      <a:r>
                        <a:rPr lang="en-US" altLang="ko-KR" sz="1600" spc="5" baseline="0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spc="5" baseline="0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국제화 기능이 추가되며 널리 알려지기 시작</a:t>
                      </a:r>
                      <a:r>
                        <a:rPr lang="en-US" altLang="ko-KR" sz="1600" spc="5" baseline="0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 </a:t>
                      </a:r>
                      <a:endParaRPr lang="en-US" altLang="en-US" sz="16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2478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spc="5" dirty="0">
                          <a:latin typeface="Arial"/>
                          <a:ea typeface="+mn-ea"/>
                          <a:cs typeface="+mn-cs"/>
                        </a:rPr>
                        <a:t>HTML 3.2</a:t>
                      </a:r>
                      <a:endParaRPr lang="en-US" altLang="en-US" sz="18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spc="5" dirty="0" smtClean="0">
                          <a:latin typeface="Arial"/>
                          <a:ea typeface="+mn-ea"/>
                          <a:cs typeface="+mn-cs"/>
                        </a:rPr>
                        <a:t>1997</a:t>
                      </a:r>
                      <a:r>
                        <a:rPr lang="en-US" altLang="ko-KR" sz="1800" spc="5" dirty="0" smtClean="0">
                          <a:latin typeface="Arial"/>
                          <a:ea typeface="+mn-ea"/>
                          <a:cs typeface="+mn-cs"/>
                        </a:rPr>
                        <a:t>.1.14</a:t>
                      </a:r>
                      <a:endParaRPr lang="en-US" altLang="en-US" sz="18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표준화 작업을 담당하는 </a:t>
                      </a:r>
                      <a:r>
                        <a:rPr lang="en-US" altLang="ko-KR" sz="1600" spc="5" dirty="0" err="1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W3C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에서 나온 버전</a:t>
                      </a:r>
                      <a:endParaRPr lang="en-US" altLang="en-US" sz="16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2478">
                <a:tc>
                  <a:txBody>
                    <a:bodyPr/>
                    <a:lstStyle/>
                    <a:p>
                      <a:pPr marL="0" marR="0" indent="0" algn="ctr" defTabSz="1188134" rtl="0" eaLnBrk="1" fontAlgn="auto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spc="5" dirty="0" smtClean="0">
                          <a:latin typeface="Arial"/>
                          <a:ea typeface="+mn-ea"/>
                          <a:cs typeface="+mn-cs"/>
                        </a:rPr>
                        <a:t>HTML 4.0</a:t>
                      </a:r>
                      <a:endParaRPr lang="en-US" altLang="en-US" sz="1800" spc="5" dirty="0" smtClean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spc="5" dirty="0" smtClean="0">
                          <a:latin typeface="Arial"/>
                          <a:ea typeface="+mn-ea"/>
                          <a:cs typeface="+mn-cs"/>
                        </a:rPr>
                        <a:t>1997</a:t>
                      </a:r>
                      <a:r>
                        <a:rPr lang="en-US" altLang="ko-KR" sz="1800" spc="5" dirty="0" smtClean="0">
                          <a:latin typeface="Arial"/>
                          <a:ea typeface="+mn-ea"/>
                          <a:cs typeface="+mn-cs"/>
                        </a:rPr>
                        <a:t>.12</a:t>
                      </a:r>
                      <a:endParaRPr lang="en-US" altLang="en-US" sz="18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Strict, Transitional, Frameset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가지 문서 형태를 지원</a:t>
                      </a:r>
                      <a:endParaRPr lang="en-US" altLang="ko-KR" sz="1600" spc="5" dirty="0" smtClean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57948574"/>
                  </a:ext>
                </a:extLst>
              </a:tr>
              <a:tr h="638254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spc="5" dirty="0">
                          <a:latin typeface="Arial"/>
                          <a:ea typeface="+mn-ea"/>
                          <a:cs typeface="+mn-cs"/>
                        </a:rPr>
                        <a:t>HTML 4.01</a:t>
                      </a:r>
                      <a:endParaRPr lang="en-US" altLang="en-US" sz="18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spc="5" dirty="0" smtClean="0">
                          <a:latin typeface="Arial"/>
                          <a:ea typeface="+mn-ea"/>
                          <a:cs typeface="+mn-cs"/>
                        </a:rPr>
                        <a:t>1999</a:t>
                      </a:r>
                      <a:r>
                        <a:rPr lang="en-US" altLang="ko-KR" sz="1800" spc="5" dirty="0" smtClean="0">
                          <a:latin typeface="Arial"/>
                          <a:ea typeface="+mn-ea"/>
                          <a:cs typeface="+mn-cs"/>
                        </a:rPr>
                        <a:t>.12</a:t>
                      </a:r>
                      <a:endParaRPr lang="en-US" altLang="en-US" sz="18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1600" spc="5" dirty="0" err="1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비주얼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 태그가 모두 </a:t>
                      </a:r>
                      <a:r>
                        <a:rPr lang="ko-KR" altLang="en-US" sz="1600" spc="5" dirty="0" err="1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비권장으로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 지정되며</a:t>
                      </a:r>
                      <a:r>
                        <a:rPr lang="en-US" altLang="ko-KR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기존 </a:t>
                      </a:r>
                      <a:r>
                        <a:rPr lang="ko-KR" altLang="en-US" sz="1600" spc="5" dirty="0" err="1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비주얼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 태그는 </a:t>
                      </a:r>
                      <a:r>
                        <a:rPr lang="en-US" altLang="ko-KR" sz="1600" spc="5" dirty="0" err="1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CSS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로 빼서 사용할 것을 권장</a:t>
                      </a:r>
                      <a:endParaRPr lang="en-US" altLang="en-US" sz="16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22478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spc="5" dirty="0">
                          <a:latin typeface="Arial"/>
                          <a:ea typeface="+mn-ea"/>
                          <a:cs typeface="+mn-cs"/>
                        </a:rPr>
                        <a:t>XHTML 1.0</a:t>
                      </a:r>
                      <a:endParaRPr lang="en-US" altLang="en-US" sz="18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spc="5" dirty="0" smtClean="0">
                          <a:latin typeface="Arial"/>
                          <a:ea typeface="+mn-ea"/>
                          <a:cs typeface="+mn-cs"/>
                        </a:rPr>
                        <a:t>2000</a:t>
                      </a:r>
                      <a:r>
                        <a:rPr lang="en-US" altLang="ko-KR" sz="1800" spc="5" dirty="0" smtClean="0">
                          <a:latin typeface="Arial"/>
                          <a:ea typeface="+mn-ea"/>
                          <a:cs typeface="+mn-cs"/>
                        </a:rPr>
                        <a:t>.1.26</a:t>
                      </a:r>
                      <a:endParaRPr lang="en-US" altLang="en-US" sz="18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1600" spc="5" dirty="0" err="1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HTML4.01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을 </a:t>
                      </a:r>
                      <a:r>
                        <a:rPr lang="en-US" altLang="ko-KR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XML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형식으로 </a:t>
                      </a:r>
                      <a:r>
                        <a:rPr lang="ko-KR" altLang="en-US" sz="1600" spc="5" dirty="0" err="1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포팅한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 버전</a:t>
                      </a:r>
                      <a:endParaRPr lang="en-US" altLang="en-US" sz="16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38254">
                <a:tc>
                  <a:txBody>
                    <a:bodyPr/>
                    <a:lstStyle/>
                    <a:p>
                      <a:pPr marL="0" marR="0" indent="0" algn="ctr" defTabSz="1188134" rtl="0" eaLnBrk="1" fontAlgn="auto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spc="5" dirty="0" smtClean="0">
                          <a:latin typeface="Arial"/>
                          <a:ea typeface="+mn-ea"/>
                          <a:cs typeface="+mn-cs"/>
                        </a:rPr>
                        <a:t>XHTML 1.</a:t>
                      </a:r>
                      <a:r>
                        <a:rPr lang="en-US" altLang="ko-KR" sz="1800" spc="5" dirty="0" smtClean="0">
                          <a:latin typeface="Arial"/>
                          <a:ea typeface="+mn-ea"/>
                          <a:cs typeface="+mn-cs"/>
                        </a:rPr>
                        <a:t>1</a:t>
                      </a:r>
                      <a:endParaRPr lang="en-US" altLang="en-US" sz="1800" spc="5" dirty="0" smtClean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18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2001.5.31</a:t>
                      </a:r>
                      <a:endParaRPr lang="en-US" altLang="en-US" sz="18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XHTML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의 가장 최신 버전이지만</a:t>
                      </a:r>
                      <a:r>
                        <a:rPr lang="en-US" altLang="ko-KR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spc="5" baseline="0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지나치게 엄격한 문법과</a:t>
                      </a:r>
                      <a:r>
                        <a:rPr lang="en-US" altLang="ko-KR" sz="1600" spc="5" baseline="0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spc="5" baseline="0" dirty="0" err="1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HTML5</a:t>
                      </a:r>
                      <a:r>
                        <a:rPr lang="ko-KR" altLang="en-US" sz="1600" spc="5" baseline="0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의 최종 권고안 확정으로 인해 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거의 사용되지 않음</a:t>
                      </a:r>
                      <a:endParaRPr lang="en-US" altLang="ko-KR" sz="1600" spc="5" dirty="0" smtClean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9184309"/>
                  </a:ext>
                </a:extLst>
              </a:tr>
              <a:tr h="638254">
                <a:tc>
                  <a:txBody>
                    <a:bodyPr/>
                    <a:lstStyle/>
                    <a:p>
                      <a:pPr marL="0" marR="0" indent="0" algn="ctr" defTabSz="1188134" rtl="0" eaLnBrk="1" fontAlgn="auto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strike="sngStrike" spc="5" dirty="0" smtClean="0">
                          <a:latin typeface="Arial"/>
                          <a:ea typeface="+mn-ea"/>
                          <a:cs typeface="+mn-cs"/>
                        </a:rPr>
                        <a:t>XHTML </a:t>
                      </a:r>
                      <a:r>
                        <a:rPr lang="en-US" altLang="ko-KR" sz="1800" strike="sngStrike" spc="5" dirty="0" smtClean="0">
                          <a:latin typeface="Arial"/>
                          <a:ea typeface="+mn-ea"/>
                          <a:cs typeface="+mn-cs"/>
                        </a:rPr>
                        <a:t>2.0</a:t>
                      </a:r>
                      <a:endParaRPr lang="en-US" altLang="en-US" sz="1800" strike="sngStrike" spc="5" dirty="0" smtClean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altLang="en-US" sz="18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1600" spc="5" dirty="0" err="1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XHTML1.1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을 잇는 차기 버전이었으나</a:t>
                      </a:r>
                      <a:r>
                        <a:rPr lang="en-US" altLang="ko-KR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, 2008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600" spc="5" dirty="0" err="1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HTML5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로 방향이 </a:t>
                      </a:r>
                      <a:r>
                        <a:rPr lang="ko-KR" altLang="en-US" sz="1600" spc="5" dirty="0" err="1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선회되며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 중단된 버전</a:t>
                      </a:r>
                      <a:endParaRPr lang="en-US" altLang="en-US" sz="16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09099420"/>
                  </a:ext>
                </a:extLst>
              </a:tr>
              <a:tr h="622478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spc="5" dirty="0">
                          <a:latin typeface="Arial"/>
                          <a:ea typeface="+mn-ea"/>
                          <a:cs typeface="+mn-cs"/>
                        </a:rPr>
                        <a:t>HTML5</a:t>
                      </a:r>
                      <a:endParaRPr lang="en-US" altLang="en-US" sz="18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spc="5" dirty="0" smtClean="0">
                          <a:latin typeface="Arial"/>
                          <a:ea typeface="+mn-ea"/>
                          <a:cs typeface="+mn-cs"/>
                        </a:rPr>
                        <a:t>20</a:t>
                      </a:r>
                      <a:r>
                        <a:rPr lang="en-US" altLang="ko-KR" sz="1800" spc="5" dirty="0" smtClean="0">
                          <a:latin typeface="Arial"/>
                          <a:ea typeface="+mn-ea"/>
                          <a:cs typeface="+mn-cs"/>
                        </a:rPr>
                        <a:t>14.</a:t>
                      </a:r>
                      <a:r>
                        <a:rPr lang="en-US" altLang="ko-KR" sz="1800" spc="5" baseline="0" dirty="0" smtClean="0">
                          <a:latin typeface="Arial"/>
                          <a:ea typeface="+mn-ea"/>
                          <a:cs typeface="+mn-cs"/>
                        </a:rPr>
                        <a:t>10.28</a:t>
                      </a:r>
                      <a:endParaRPr lang="en-US" altLang="en-US" sz="18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HTML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의 최신 버전으로서 완전 표준화</a:t>
                      </a:r>
                      <a:endParaRPr lang="en-US" altLang="en-US" sz="16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12</a:t>
            </a:fld>
            <a:endParaRPr lang="en-US" altLang="ko-KR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926062"/>
            <a:ext cx="11262614" cy="5529822"/>
          </a:xfrm>
        </p:spPr>
        <p:txBody>
          <a:bodyPr/>
          <a:lstStyle/>
          <a:p>
            <a:pPr lvl="0"/>
            <a:r>
              <a:rPr lang="en-US" altLang="ko-KR" dirty="0"/>
              <a:t>HTML5</a:t>
            </a:r>
            <a:r>
              <a:rPr lang="ko-KR" altLang="en-US" dirty="0"/>
              <a:t>는 </a:t>
            </a:r>
            <a:r>
              <a:rPr lang="en-US" altLang="ko-KR" dirty="0"/>
              <a:t>HTML</a:t>
            </a:r>
            <a:r>
              <a:rPr lang="ko-KR" altLang="en-US" dirty="0"/>
              <a:t>의 새로운 </a:t>
            </a:r>
            <a:r>
              <a:rPr lang="ko-KR" altLang="en-US" dirty="0" smtClean="0"/>
              <a:t>표준</a:t>
            </a:r>
            <a:endParaRPr lang="en-US" altLang="ko-KR" dirty="0" smtClean="0"/>
          </a:p>
          <a:p>
            <a:pPr lvl="0"/>
            <a:endParaRPr lang="ko-KR" altLang="en-US" dirty="0"/>
          </a:p>
          <a:p>
            <a:pPr lvl="0"/>
            <a:r>
              <a:rPr lang="en-US" altLang="ko-KR" dirty="0"/>
              <a:t>W3C</a:t>
            </a:r>
            <a:r>
              <a:rPr lang="ko-KR" altLang="en-US" dirty="0"/>
              <a:t>와 </a:t>
            </a:r>
            <a:r>
              <a:rPr lang="en-US" altLang="ko-KR" dirty="0"/>
              <a:t>WHATWG (Web </a:t>
            </a:r>
            <a:r>
              <a:rPr lang="en-US" altLang="ko-KR" dirty="0" smtClean="0"/>
              <a:t>Hypertext Application </a:t>
            </a:r>
            <a:r>
              <a:rPr lang="en-US" altLang="ko-KR" dirty="0"/>
              <a:t>Technology Working Group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협동 작업</a:t>
            </a:r>
            <a:endParaRPr lang="en-US" altLang="ko-KR" dirty="0" smtClean="0"/>
          </a:p>
          <a:p>
            <a:pPr lvl="0"/>
            <a:endParaRPr lang="ko-KR" altLang="en-US" dirty="0"/>
          </a:p>
          <a:p>
            <a:pPr lvl="1"/>
            <a:r>
              <a:rPr lang="ko-KR" altLang="en-US" dirty="0"/>
              <a:t>완전한 </a:t>
            </a:r>
            <a:r>
              <a:rPr lang="en-US" altLang="ko-KR" dirty="0"/>
              <a:t>CSS3 </a:t>
            </a:r>
            <a:r>
              <a:rPr lang="ko-KR" altLang="en-US" dirty="0"/>
              <a:t>지원</a:t>
            </a:r>
          </a:p>
          <a:p>
            <a:pPr lvl="1"/>
            <a:r>
              <a:rPr lang="ko-KR" altLang="en-US" dirty="0"/>
              <a:t>비디오와 오디오 지원</a:t>
            </a:r>
          </a:p>
          <a:p>
            <a:pPr lvl="1"/>
            <a:r>
              <a:rPr lang="en-US" altLang="ko-KR" dirty="0"/>
              <a:t>2D/3D </a:t>
            </a:r>
            <a:r>
              <a:rPr lang="ko-KR" altLang="en-US" dirty="0"/>
              <a:t>그래픽 지원 </a:t>
            </a:r>
          </a:p>
          <a:p>
            <a:pPr lvl="1"/>
            <a:r>
              <a:rPr lang="ko-KR" altLang="en-US" dirty="0"/>
              <a:t>로컬 저장소 지원 </a:t>
            </a:r>
          </a:p>
          <a:p>
            <a:pPr lvl="1"/>
            <a:r>
              <a:rPr lang="ko-KR" altLang="en-US" dirty="0"/>
              <a:t>로컬 </a:t>
            </a:r>
            <a:r>
              <a:rPr lang="en-US" altLang="ko-KR" dirty="0"/>
              <a:t>SQL </a:t>
            </a:r>
            <a:r>
              <a:rPr lang="ko-KR" altLang="en-US" dirty="0"/>
              <a:t>데이터베이스 지원 </a:t>
            </a:r>
          </a:p>
          <a:p>
            <a:pPr lvl="1"/>
            <a:r>
              <a:rPr lang="ko-KR" altLang="en-US" dirty="0"/>
              <a:t>웹 애플리케이션 지원 </a:t>
            </a:r>
          </a:p>
          <a:p>
            <a:pPr lvl="1"/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40" y="4644189"/>
            <a:ext cx="4022896" cy="281169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/>
              <a:t>HTML5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13</a:t>
            </a:fld>
            <a:endParaRPr lang="en-US" altLang="ko-KR" dirty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HTML5 </a:t>
            </a:r>
            <a:r>
              <a:rPr lang="ko-KR" altLang="en-US" dirty="0" smtClean="0"/>
              <a:t>멀티미디어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3256427"/>
          </a:xfrm>
        </p:spPr>
        <p:txBody>
          <a:bodyPr/>
          <a:lstStyle/>
          <a:p>
            <a:pPr lvl="0"/>
            <a:r>
              <a:rPr lang="ko-KR" altLang="en-US" sz="3000" dirty="0" smtClean="0"/>
              <a:t>웹 </a:t>
            </a:r>
            <a:r>
              <a:rPr lang="ko-KR" altLang="en-US" sz="3000" dirty="0"/>
              <a:t>브라우저에서 </a:t>
            </a:r>
            <a:r>
              <a:rPr lang="ko-KR" altLang="en-US" sz="3000" dirty="0" smtClean="0"/>
              <a:t>비디오나 오디오를 재생</a:t>
            </a:r>
            <a:endParaRPr lang="en-US" altLang="ko-KR" sz="3000" dirty="0" smtClean="0"/>
          </a:p>
          <a:p>
            <a:pPr lvl="1"/>
            <a:r>
              <a:rPr lang="ko-KR" altLang="en-US" sz="2400" dirty="0" smtClean="0"/>
              <a:t>예전 방법 </a:t>
            </a:r>
            <a:r>
              <a:rPr lang="en-US" altLang="ko-KR" sz="2400" dirty="0" smtClean="0"/>
              <a:t>: </a:t>
            </a:r>
            <a:r>
              <a:rPr lang="ko-KR" altLang="en-US" sz="2400" dirty="0" err="1" smtClean="0"/>
              <a:t>어도비</a:t>
            </a:r>
            <a:r>
              <a:rPr lang="en-US" altLang="ko-KR" sz="2400" dirty="0" smtClean="0"/>
              <a:t>(adobe)</a:t>
            </a:r>
            <a:r>
              <a:rPr lang="ko-KR" altLang="en-US" sz="2400" dirty="0" smtClean="0"/>
              <a:t>의 플래시</a:t>
            </a:r>
            <a:endParaRPr lang="en-US" altLang="ko-KR" sz="2400" dirty="0" smtClean="0"/>
          </a:p>
          <a:p>
            <a:pPr lvl="1"/>
            <a:r>
              <a:rPr lang="en-US" altLang="ko-KR" sz="2400" dirty="0" smtClean="0"/>
              <a:t>HTML5 : &lt;audio&gt;, &lt;video&gt; </a:t>
            </a:r>
            <a:r>
              <a:rPr lang="ko-KR" altLang="en-US" sz="2400" dirty="0" smtClean="0"/>
              <a:t>태그를 이용해서 지원</a:t>
            </a:r>
            <a:endParaRPr lang="en-US" altLang="ko-KR" sz="2400" dirty="0" smtClean="0"/>
          </a:p>
          <a:p>
            <a:pPr lvl="0"/>
            <a:r>
              <a:rPr lang="ko-KR" altLang="en-US" sz="3000" dirty="0"/>
              <a:t>그래픽을 위한 캔버스 요소 지원</a:t>
            </a:r>
            <a:endParaRPr lang="en-US" altLang="ko-KR" sz="3000" dirty="0"/>
          </a:p>
          <a:p>
            <a:pPr lvl="0"/>
            <a:r>
              <a:rPr lang="ko-KR" altLang="en-US" sz="3000" dirty="0"/>
              <a:t>벡터 그래픽스를 지원하는 </a:t>
            </a:r>
            <a:r>
              <a:rPr lang="en-US" altLang="ko-KR" sz="3000" dirty="0"/>
              <a:t>SVG(Scalable Vector Graphics)</a:t>
            </a:r>
          </a:p>
          <a:p>
            <a:pPr lvl="0"/>
            <a:r>
              <a:rPr lang="en-US" altLang="ko-KR" sz="3000" dirty="0" err="1"/>
              <a:t>WebGL</a:t>
            </a:r>
            <a:r>
              <a:rPr lang="ko-KR" altLang="en-US" sz="3000" dirty="0"/>
              <a:t> </a:t>
            </a:r>
            <a:r>
              <a:rPr lang="en-US" altLang="ko-KR" sz="3000" dirty="0"/>
              <a:t>3D</a:t>
            </a:r>
            <a:r>
              <a:rPr lang="ko-KR" altLang="en-US" sz="3000" dirty="0"/>
              <a:t>를 </a:t>
            </a:r>
            <a:r>
              <a:rPr lang="ko-KR" altLang="en-US" sz="3000" dirty="0" smtClean="0"/>
              <a:t>이용</a:t>
            </a:r>
            <a:r>
              <a:rPr lang="ko-KR" altLang="en-US" sz="3000" dirty="0"/>
              <a:t>한</a:t>
            </a:r>
            <a:r>
              <a:rPr lang="ko-KR" altLang="en-US" sz="3000" dirty="0" smtClean="0"/>
              <a:t> </a:t>
            </a:r>
            <a:r>
              <a:rPr lang="en-US" altLang="ko-KR" sz="3000" dirty="0"/>
              <a:t>3</a:t>
            </a:r>
            <a:r>
              <a:rPr lang="ko-KR" altLang="en-US" sz="3000" dirty="0"/>
              <a:t>차원 그래픽 지원</a:t>
            </a:r>
            <a:endParaRPr lang="en-US" altLang="ko-KR" sz="3000" dirty="0"/>
          </a:p>
          <a:p>
            <a:pPr lvl="0"/>
            <a:endParaRPr lang="ko-KR" altLang="en-US" sz="3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14</a:t>
            </a:fld>
            <a:endParaRPr lang="en-US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41" y="5368784"/>
            <a:ext cx="4437409" cy="278060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640" y="5368784"/>
            <a:ext cx="4539518" cy="278060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93671" y="4989051"/>
            <a:ext cx="2740283" cy="114463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56941" y="426573"/>
            <a:ext cx="9701398" cy="990071"/>
          </a:xfrm>
        </p:spPr>
        <p:txBody>
          <a:bodyPr/>
          <a:lstStyle/>
          <a:p>
            <a:pPr lvl="0"/>
            <a:r>
              <a:rPr lang="en-US" altLang="ko-KR" dirty="0" smtClean="0"/>
              <a:t>HTML5</a:t>
            </a:r>
            <a:r>
              <a:rPr lang="ko-KR" altLang="en-US" dirty="0" smtClean="0"/>
              <a:t>의 신기능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705730"/>
            <a:ext cx="10394576" cy="6994517"/>
          </a:xfrm>
        </p:spPr>
        <p:txBody>
          <a:bodyPr/>
          <a:lstStyle/>
          <a:p>
            <a:pPr lvl="0"/>
            <a:r>
              <a:rPr lang="ko-KR" altLang="en-US" sz="3000" dirty="0"/>
              <a:t>오프라인 웹 애플리케이션 </a:t>
            </a:r>
            <a:endParaRPr lang="en-US" altLang="ko-KR" sz="3000" dirty="0"/>
          </a:p>
          <a:p>
            <a:pPr marL="0" lvl="0" indent="0">
              <a:buNone/>
            </a:pPr>
            <a:r>
              <a:rPr lang="en-US" altLang="ko-KR" sz="3000" dirty="0" smtClean="0"/>
              <a:t>		</a:t>
            </a:r>
            <a:r>
              <a:rPr lang="en-US" altLang="ko-KR" sz="2800" dirty="0" smtClean="0"/>
              <a:t>- </a:t>
            </a:r>
            <a:r>
              <a:rPr lang="ko-KR" altLang="en-US" sz="2800" dirty="0"/>
              <a:t>네트워크가 연결되지 않은 </a:t>
            </a:r>
            <a:r>
              <a:rPr lang="ko-KR" altLang="en-US" sz="2800" dirty="0" smtClean="0"/>
              <a:t>상태에서도 </a:t>
            </a:r>
            <a:r>
              <a:rPr lang="ko-KR" altLang="en-US" sz="2800" dirty="0"/>
              <a:t>실행 </a:t>
            </a:r>
            <a:r>
              <a:rPr lang="ko-KR" altLang="en-US" sz="2800" dirty="0" smtClean="0"/>
              <a:t>가능</a:t>
            </a:r>
            <a:endParaRPr lang="en-US" altLang="ko-KR" sz="2800" dirty="0" smtClean="0"/>
          </a:p>
          <a:p>
            <a:pPr lvl="0"/>
            <a:r>
              <a:rPr lang="ko-KR" altLang="en-US" sz="3000" dirty="0" smtClean="0"/>
              <a:t>드래그 </a:t>
            </a:r>
            <a:r>
              <a:rPr lang="ko-KR" altLang="en-US" sz="3000" dirty="0"/>
              <a:t>앤 드롭</a:t>
            </a:r>
            <a:r>
              <a:rPr lang="en-US" altLang="ko-KR" sz="3000" dirty="0"/>
              <a:t>(Drag-and-drop) </a:t>
            </a:r>
            <a:endParaRPr lang="en-US" altLang="ko-KR" sz="3000" dirty="0" smtClean="0"/>
          </a:p>
          <a:p>
            <a:pPr marL="0" lvl="0" indent="0">
              <a:buNone/>
            </a:pPr>
            <a:r>
              <a:rPr lang="en-US" altLang="ko-KR" sz="2800" dirty="0"/>
              <a:t>	</a:t>
            </a:r>
            <a:r>
              <a:rPr lang="en-US" altLang="ko-KR" sz="2800" dirty="0" smtClean="0"/>
              <a:t>	- </a:t>
            </a:r>
            <a:r>
              <a:rPr lang="ko-KR" altLang="en-US" sz="2800" dirty="0"/>
              <a:t>요소들을 마우스로 </a:t>
            </a:r>
            <a:r>
              <a:rPr lang="ko-KR" altLang="en-US" sz="2800" dirty="0" smtClean="0"/>
              <a:t>끌어서 </a:t>
            </a:r>
            <a:r>
              <a:rPr lang="ko-KR" altLang="en-US" sz="2800" dirty="0"/>
              <a:t>넣을 수 </a:t>
            </a:r>
            <a:r>
              <a:rPr lang="ko-KR" altLang="en-US" sz="2800" dirty="0" smtClean="0"/>
              <a:t>있음</a:t>
            </a:r>
            <a:endParaRPr lang="en-US" altLang="ko-KR" sz="2800" dirty="0" smtClean="0"/>
          </a:p>
          <a:p>
            <a:pPr lvl="0"/>
            <a:r>
              <a:rPr lang="ko-KR" altLang="en-US" sz="3000" dirty="0" smtClean="0"/>
              <a:t>웹 </a:t>
            </a:r>
            <a:r>
              <a:rPr lang="ko-KR" altLang="en-US" sz="3000" dirty="0"/>
              <a:t>스토리지</a:t>
            </a:r>
            <a:r>
              <a:rPr lang="en-US" altLang="ko-KR" sz="3000" dirty="0"/>
              <a:t>(Web Storage) </a:t>
            </a:r>
            <a:endParaRPr lang="en-US" altLang="ko-KR" sz="3000" dirty="0" smtClean="0"/>
          </a:p>
          <a:p>
            <a:pPr marL="0" lvl="0" indent="0">
              <a:buNone/>
            </a:pPr>
            <a:r>
              <a:rPr lang="en-US" altLang="ko-KR" sz="2800" dirty="0" smtClean="0"/>
              <a:t>		- </a:t>
            </a:r>
            <a:r>
              <a:rPr lang="ko-KR" altLang="en-US" sz="2800" dirty="0"/>
              <a:t>쿠키를 대체할 수 있는 웹 </a:t>
            </a:r>
            <a:r>
              <a:rPr lang="ko-KR" altLang="en-US" sz="2800" dirty="0" smtClean="0"/>
              <a:t>저장소 </a:t>
            </a:r>
            <a:r>
              <a:rPr lang="ko-KR" altLang="en-US" sz="2800" dirty="0"/>
              <a:t>기능 </a:t>
            </a:r>
            <a:r>
              <a:rPr lang="ko-KR" altLang="en-US" sz="2800" dirty="0" smtClean="0"/>
              <a:t>제공</a:t>
            </a:r>
            <a:endParaRPr lang="en-US" altLang="ko-KR" sz="2800" dirty="0" smtClean="0"/>
          </a:p>
          <a:p>
            <a:pPr lvl="0"/>
            <a:r>
              <a:rPr lang="ko-KR" altLang="en-US" sz="3000" dirty="0" smtClean="0"/>
              <a:t>위치 </a:t>
            </a:r>
            <a:r>
              <a:rPr lang="ko-KR" altLang="en-US" sz="3000" dirty="0"/>
              <a:t>정보</a:t>
            </a:r>
            <a:r>
              <a:rPr lang="en-US" altLang="ko-KR" sz="3000" dirty="0"/>
              <a:t>(Geolocation) </a:t>
            </a:r>
            <a:r>
              <a:rPr lang="ko-KR" altLang="en-US" sz="3000" dirty="0" smtClean="0"/>
              <a:t>제공</a:t>
            </a:r>
            <a:endParaRPr lang="en-US" altLang="ko-KR" sz="3000" dirty="0" smtClean="0"/>
          </a:p>
          <a:p>
            <a:pPr marL="0" lvl="0" indent="0">
              <a:buNone/>
            </a:pPr>
            <a:r>
              <a:rPr lang="en-US" altLang="ko-KR" sz="3000" dirty="0" smtClean="0"/>
              <a:t>		- </a:t>
            </a:r>
            <a:r>
              <a:rPr lang="ko-KR" altLang="en-US" sz="3000" dirty="0"/>
              <a:t>지도 </a:t>
            </a:r>
            <a:r>
              <a:rPr lang="ko-KR" altLang="en-US" sz="3000" dirty="0" smtClean="0"/>
              <a:t>기능</a:t>
            </a:r>
            <a:endParaRPr lang="en-US" altLang="ko-KR" sz="3000" dirty="0" smtClean="0"/>
          </a:p>
          <a:p>
            <a:pPr lvl="0"/>
            <a:r>
              <a:rPr lang="ko-KR" altLang="en-US" sz="3000" dirty="0" smtClean="0"/>
              <a:t>웹 </a:t>
            </a:r>
            <a:r>
              <a:rPr lang="en-US" altLang="ko-KR" sz="3000" dirty="0"/>
              <a:t>SQL </a:t>
            </a:r>
            <a:r>
              <a:rPr lang="ko-KR" altLang="en-US" sz="3000" dirty="0"/>
              <a:t>데이터베이스</a:t>
            </a:r>
            <a:r>
              <a:rPr lang="en-US" altLang="ko-KR" sz="3000" dirty="0"/>
              <a:t>(Web SQL Database</a:t>
            </a:r>
            <a:r>
              <a:rPr lang="en-US" altLang="ko-KR" sz="3000" dirty="0" smtClean="0"/>
              <a:t>)</a:t>
            </a:r>
          </a:p>
          <a:p>
            <a:pPr lvl="0"/>
            <a:r>
              <a:rPr lang="ko-KR" altLang="en-US" sz="3000" dirty="0" smtClean="0"/>
              <a:t>파일 </a:t>
            </a:r>
            <a:r>
              <a:rPr lang="en-US" altLang="ko-KR" sz="3000" dirty="0"/>
              <a:t>API </a:t>
            </a:r>
            <a:r>
              <a:rPr lang="ko-KR" altLang="en-US" sz="3000" dirty="0"/>
              <a:t>지원 </a:t>
            </a:r>
            <a:endParaRPr lang="en-US" altLang="ko-KR" sz="3000" dirty="0" smtClean="0"/>
          </a:p>
          <a:p>
            <a:pPr marL="0" lvl="0" indent="0">
              <a:buNone/>
            </a:pPr>
            <a:r>
              <a:rPr lang="en-US" altLang="ko-KR" sz="2800" dirty="0" smtClean="0"/>
              <a:t>		- </a:t>
            </a:r>
            <a:r>
              <a:rPr lang="ko-KR" altLang="en-US" sz="2800" dirty="0"/>
              <a:t>파일 업로드와 파일 관리 기능 </a:t>
            </a:r>
            <a:r>
              <a:rPr lang="ko-KR" altLang="en-US" sz="2800" dirty="0" smtClean="0"/>
              <a:t>제공</a:t>
            </a:r>
            <a:endParaRPr lang="en-US" altLang="ko-KR" sz="2800" dirty="0" smtClean="0"/>
          </a:p>
          <a:p>
            <a:pPr lvl="0"/>
            <a:r>
              <a:rPr lang="ko-KR" altLang="en-US" sz="3000" dirty="0" smtClean="0"/>
              <a:t>웹 소켓</a:t>
            </a:r>
            <a:r>
              <a:rPr lang="en-US" altLang="ko-KR" sz="3000" dirty="0"/>
              <a:t>(</a:t>
            </a:r>
            <a:r>
              <a:rPr lang="en-US" altLang="ko-KR" sz="3000" dirty="0" smtClean="0"/>
              <a:t>Web Socket</a:t>
            </a:r>
            <a:r>
              <a:rPr lang="en-US" altLang="ko-KR" sz="3000" dirty="0"/>
              <a:t>) API </a:t>
            </a:r>
            <a:r>
              <a:rPr lang="ko-KR" altLang="en-US" sz="3000" dirty="0" smtClean="0"/>
              <a:t>제공</a:t>
            </a:r>
            <a:endParaRPr lang="en-US" altLang="ko-KR" sz="3000" dirty="0" smtClean="0"/>
          </a:p>
          <a:p>
            <a:pPr marL="0" lvl="0" indent="0">
              <a:buNone/>
            </a:pPr>
            <a:r>
              <a:rPr lang="en-US" altLang="ko-KR" sz="2800" dirty="0" smtClean="0"/>
              <a:t>		- </a:t>
            </a:r>
            <a:r>
              <a:rPr lang="ko-KR" altLang="en-US" sz="2800" dirty="0"/>
              <a:t>서버와 브라우저 간의 양방 향 통신 기능 제공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61317578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56940" y="280856"/>
            <a:ext cx="9701398" cy="990071"/>
          </a:xfrm>
        </p:spPr>
        <p:txBody>
          <a:bodyPr/>
          <a:lstStyle/>
          <a:p>
            <a:pPr lvl="0"/>
            <a:r>
              <a:rPr lang="en-US" altLang="ko-KR" sz="5400" dirty="0"/>
              <a:t>HTML5 </a:t>
            </a:r>
            <a:r>
              <a:rPr lang="ko-KR" altLang="en-US" sz="5400" dirty="0"/>
              <a:t>지원 여부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1743" y="8127735"/>
            <a:ext cx="2874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dirty="0">
                <a:latin typeface="Arial"/>
                <a:ea typeface="+mn-ea"/>
                <a:cs typeface="+mj-cs"/>
              </a:rPr>
              <a:t>http://html5test.com</a:t>
            </a:r>
            <a:endParaRPr lang="ko-KR" altLang="en-US" dirty="0">
              <a:latin typeface="Arial"/>
              <a:ea typeface="+mn-ea"/>
              <a:cs typeface="+mj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16</a:t>
            </a:fld>
            <a:endParaRPr lang="en-US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6939" y="1346319"/>
            <a:ext cx="9822677" cy="540221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487463" y="4075050"/>
            <a:ext cx="8860665" cy="322466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118809" tIns="59404" rIns="118809" bIns="59404" anchor="t" anchorCtr="0"/>
          <a:lstStyle/>
          <a:p>
            <a:pPr defTabSz="1350168"/>
            <a:endParaRPr lang="ko-KR" altLang="en-US" sz="2339">
              <a:latin typeface="Arial"/>
              <a:ea typeface="+mn-ea"/>
              <a:cs typeface="+mj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46986" y="1431758"/>
            <a:ext cx="4185634" cy="292277"/>
          </a:xfrm>
          <a:prstGeom prst="rect">
            <a:avLst/>
          </a:prstGeom>
          <a:noFill/>
          <a:ln w="317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24758" y="4639442"/>
            <a:ext cx="6038850" cy="38576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25f4e3c47_1_8"/>
          <p:cNvSpPr txBox="1">
            <a:spLocks noGrp="1"/>
          </p:cNvSpPr>
          <p:nvPr>
            <p:ph type="sldNum" idx="4294967295"/>
          </p:nvPr>
        </p:nvSpPr>
        <p:spPr>
          <a:xfrm>
            <a:off x="9124285" y="8366102"/>
            <a:ext cx="2447700" cy="544500"/>
          </a:xfrm>
          <a:prstGeom prst="rect">
            <a:avLst/>
          </a:prstGeom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pPr marL="0" lvl="0" indent="0" algn="r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buNone/>
              </a:pPr>
              <a:t>17</a:t>
            </a:fld>
            <a:endParaRPr lang="ko-KR" altLang="en-US"/>
          </a:p>
        </p:txBody>
      </p:sp>
      <p:pic>
        <p:nvPicPr>
          <p:cNvPr id="153" name="Google Shape;153;g625f4e3c47_1_8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1862750" y="176926"/>
            <a:ext cx="7752275" cy="84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37663" y="4438609"/>
            <a:ext cx="676275" cy="6762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91903" y="3164145"/>
            <a:ext cx="676275" cy="6762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20122" y="1106648"/>
            <a:ext cx="676275" cy="6762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33313" y="4438608"/>
            <a:ext cx="676275" cy="6762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20587" y="1583330"/>
            <a:ext cx="1050977" cy="105097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웹 브라우저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18</a:t>
            </a:fld>
            <a:endParaRPr lang="en-US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0327" y="1551114"/>
            <a:ext cx="10334625" cy="70485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웹브라우저 점유율</a:t>
            </a:r>
            <a:r>
              <a:rPr lang="en-US" altLang="ko-KR"/>
              <a:t>(</a:t>
            </a:r>
            <a:r>
              <a:rPr lang="ko-KR" altLang="en-US"/>
              <a:t>전세계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B8132-3E69-42D4-86FC-16113E9DD667}" type="slidenum">
              <a:rPr lang="en-US" altLang="en-US"/>
              <a:pPr/>
              <a:t>19</a:t>
            </a:fld>
            <a:endParaRPr lang="en-US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6941" y="1940458"/>
            <a:ext cx="10058652" cy="624256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g7946704ce5_0_0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509954" y="152400"/>
            <a:ext cx="10744199" cy="77114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509955" y="7863840"/>
            <a:ext cx="5363308" cy="646331"/>
          </a:xfrm>
          <a:prstGeom prst="rect">
            <a:avLst/>
          </a:prstGeom>
          <a:solidFill>
            <a:srgbClr val="A2EAFE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화면을 </a:t>
            </a:r>
            <a:r>
              <a:rPr lang="ko-KR" altLang="en-US" b="1" dirty="0" smtClean="0"/>
              <a:t>웹 페이지로 </a:t>
            </a:r>
            <a:r>
              <a:rPr lang="ko-KR" altLang="en-US" b="1" dirty="0"/>
              <a:t>표시하고</a:t>
            </a:r>
            <a:r>
              <a:rPr lang="en-US" altLang="ko-KR" b="1" dirty="0"/>
              <a:t>, 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사용자가 </a:t>
            </a:r>
            <a:r>
              <a:rPr lang="ko-KR" altLang="en-US" b="1" dirty="0"/>
              <a:t>원하는 기능을 수행하도록 지원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3262" y="7863840"/>
            <a:ext cx="5380891" cy="646331"/>
          </a:xfrm>
          <a:prstGeom prst="rect">
            <a:avLst/>
          </a:prstGeom>
          <a:solidFill>
            <a:srgbClr val="54699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DB</a:t>
            </a:r>
            <a:r>
              <a:rPr lang="ko-KR" altLang="en-US" b="1" dirty="0"/>
              <a:t>나 인터페이스 등을 </a:t>
            </a:r>
            <a:r>
              <a:rPr lang="ko-KR" altLang="en-US" b="1" dirty="0" smtClean="0"/>
              <a:t>통해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시스템 </a:t>
            </a:r>
            <a:r>
              <a:rPr lang="ko-KR" altLang="en-US" b="1" dirty="0"/>
              <a:t>구성 실체에 접근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/>
          <a:lstStyle/>
          <a:p>
            <a:r>
              <a:rPr lang="en-US" altLang="ko-KR" dirty="0" smtClean="0"/>
              <a:t>2</a:t>
            </a:r>
            <a:endParaRPr lang="en-US" altLang="ko-KR"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웹브라우저 점유율</a:t>
            </a:r>
            <a:r>
              <a:rPr lang="en-US" altLang="ko-KR"/>
              <a:t>(</a:t>
            </a:r>
            <a:r>
              <a:rPr lang="ko-KR" altLang="en-US"/>
              <a:t>대한민국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B8132-3E69-42D4-86FC-16113E9DD667}" type="slidenum">
              <a:rPr lang="en-US" altLang="en-US"/>
              <a:pPr/>
              <a:t>20</a:t>
            </a:fld>
            <a:endParaRPr lang="en-US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6941" y="1797432"/>
            <a:ext cx="10015859" cy="621047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웹 브라우저의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z="3000" dirty="0"/>
              <a:t>다양한 웹 브라우저에서 어떤 브라우저를 사용해야 할까</a:t>
            </a:r>
            <a:r>
              <a:rPr lang="en-US" altLang="ko-KR" sz="3000" dirty="0"/>
              <a:t>?</a:t>
            </a:r>
          </a:p>
          <a:p>
            <a:pPr lvl="1"/>
            <a:r>
              <a:rPr lang="ko-KR" altLang="en-US" sz="2400" dirty="0"/>
              <a:t>정답은 없다</a:t>
            </a:r>
            <a:r>
              <a:rPr lang="en-US" altLang="ko-KR" sz="2400" dirty="0"/>
              <a:t>.</a:t>
            </a:r>
          </a:p>
          <a:p>
            <a:pPr lvl="1"/>
            <a:r>
              <a:rPr lang="ko-KR" altLang="en-US" sz="2400" dirty="0"/>
              <a:t>사용자로서 개인적으로 좋아하고 편하다고 생각하는 </a:t>
            </a:r>
            <a:r>
              <a:rPr lang="ko-KR" altLang="en-US" sz="2400" dirty="0" smtClean="0"/>
              <a:t>브라우저를</a:t>
            </a:r>
            <a:endParaRPr lang="en-US" altLang="ko-KR" sz="2400" dirty="0" smtClean="0"/>
          </a:p>
          <a:p>
            <a:pPr marL="594067" lvl="1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</a:t>
            </a:r>
            <a:r>
              <a:rPr lang="ko-KR" altLang="en-US" sz="2400" dirty="0" smtClean="0"/>
              <a:t>사용하면 </a:t>
            </a:r>
            <a:r>
              <a:rPr lang="ko-KR" altLang="en-US" sz="2400" dirty="0"/>
              <a:t>된다</a:t>
            </a:r>
            <a:r>
              <a:rPr lang="en-US" altLang="ko-KR" sz="2400" dirty="0"/>
              <a:t>.</a:t>
            </a:r>
          </a:p>
          <a:p>
            <a:pPr lvl="0"/>
            <a:endParaRPr lang="en-US" altLang="ko-KR" dirty="0" smtClean="0"/>
          </a:p>
          <a:p>
            <a:pPr lvl="0"/>
            <a:r>
              <a:rPr lang="ko-KR" altLang="en-US" sz="3000" dirty="0" smtClean="0"/>
              <a:t>하지만 공통된 표준의 </a:t>
            </a:r>
            <a:r>
              <a:rPr lang="en-US" altLang="ko-KR" sz="3000" dirty="0" smtClean="0"/>
              <a:t>HTML</a:t>
            </a:r>
            <a:r>
              <a:rPr lang="ko-KR" altLang="en-US" sz="3000" dirty="0"/>
              <a:t>과 </a:t>
            </a:r>
            <a:r>
              <a:rPr lang="en-US" altLang="ko-KR" sz="3000" dirty="0" smtClean="0"/>
              <a:t>CSS</a:t>
            </a:r>
            <a:r>
              <a:rPr lang="ko-KR" altLang="en-US" sz="3000" dirty="0" smtClean="0"/>
              <a:t>도 브라우저마다 </a:t>
            </a:r>
            <a:r>
              <a:rPr lang="ko-KR" altLang="en-US" sz="3000" dirty="0"/>
              <a:t>지원하는 정도가 조금씩 다르다</a:t>
            </a:r>
            <a:r>
              <a:rPr lang="en-US" altLang="ko-KR" sz="3000" dirty="0"/>
              <a:t>.</a:t>
            </a:r>
          </a:p>
          <a:p>
            <a:pPr lvl="0"/>
            <a:endParaRPr lang="en-US" altLang="ko-KR" dirty="0" smtClean="0"/>
          </a:p>
          <a:p>
            <a:pPr lvl="0"/>
            <a:r>
              <a:rPr lang="ko-KR" altLang="en-US" sz="3000" dirty="0" smtClean="0"/>
              <a:t>따라서 </a:t>
            </a:r>
            <a:r>
              <a:rPr lang="ko-KR" altLang="en-US" sz="3000" dirty="0"/>
              <a:t>현재 다양한 브라우저가 존재하는 </a:t>
            </a:r>
            <a:r>
              <a:rPr lang="ko-KR" altLang="en-US" sz="3000" dirty="0" smtClean="0"/>
              <a:t>만큼</a:t>
            </a:r>
            <a:r>
              <a:rPr lang="en-US" altLang="ko-KR" sz="3000" dirty="0" smtClean="0"/>
              <a:t> </a:t>
            </a:r>
            <a:r>
              <a:rPr lang="ko-KR" altLang="en-US" sz="3000" dirty="0" smtClean="0"/>
              <a:t>사용자에게</a:t>
            </a:r>
            <a:endParaRPr lang="en-US" altLang="ko-KR" sz="3000" dirty="0" smtClean="0"/>
          </a:p>
          <a:p>
            <a:pPr marL="0" lvl="0" indent="0">
              <a:buNone/>
            </a:pPr>
            <a:r>
              <a:rPr lang="ko-KR" altLang="en-US" sz="3000" dirty="0" smtClean="0"/>
              <a:t>   배포되는 </a:t>
            </a:r>
            <a:r>
              <a:rPr lang="en-US" altLang="ko-KR" sz="3000" dirty="0"/>
              <a:t>HTML</a:t>
            </a:r>
            <a:r>
              <a:rPr lang="ko-KR" altLang="en-US" sz="3000" dirty="0"/>
              <a:t>문서를 작성할 때는 </a:t>
            </a:r>
            <a:r>
              <a:rPr lang="ko-KR" altLang="en-US" sz="3000" dirty="0" smtClean="0"/>
              <a:t>여러 </a:t>
            </a:r>
            <a:r>
              <a:rPr lang="ko-KR" altLang="en-US" sz="3000" dirty="0"/>
              <a:t>브라우저를 </a:t>
            </a:r>
            <a:r>
              <a:rPr lang="ko-KR" altLang="en-US" sz="3000" dirty="0" smtClean="0"/>
              <a:t>사용해</a:t>
            </a:r>
            <a:endParaRPr lang="en-US" altLang="ko-KR" sz="3000" dirty="0" smtClean="0"/>
          </a:p>
          <a:p>
            <a:pPr marL="0" lvl="0" indent="0">
              <a:buNone/>
            </a:pPr>
            <a:r>
              <a:rPr lang="en-US" altLang="ko-KR" sz="3000" dirty="0"/>
              <a:t> </a:t>
            </a:r>
            <a:r>
              <a:rPr lang="en-US" altLang="ko-KR" sz="3000" dirty="0" smtClean="0"/>
              <a:t>  </a:t>
            </a:r>
            <a:r>
              <a:rPr lang="ko-KR" altLang="en-US" sz="3000" dirty="0" smtClean="0"/>
              <a:t>다양한 </a:t>
            </a:r>
            <a:r>
              <a:rPr lang="ko-KR" altLang="en-US" sz="3000" dirty="0"/>
              <a:t>환경에서 테스트해야 한다</a:t>
            </a:r>
            <a:r>
              <a:rPr lang="en-US" altLang="ko-KR" sz="3000" dirty="0"/>
              <a:t>.</a:t>
            </a:r>
            <a:endParaRPr lang="ko-KR" altLang="en-US" sz="3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31630733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/>
              <a:t>HTML5+CSS3+Javascript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z="3000" dirty="0"/>
              <a:t>웹 페이지의 내용은 </a:t>
            </a:r>
            <a:r>
              <a:rPr lang="en-US" altLang="ko-KR" sz="3000" dirty="0"/>
              <a:t>HTML5</a:t>
            </a:r>
            <a:r>
              <a:rPr lang="ko-KR" altLang="en-US" sz="3000" dirty="0"/>
              <a:t>로 작성</a:t>
            </a:r>
          </a:p>
          <a:p>
            <a:pPr lvl="0"/>
            <a:r>
              <a:rPr lang="ko-KR" altLang="en-US" sz="3000" dirty="0"/>
              <a:t>웹 페이지의 스타일은 </a:t>
            </a:r>
            <a:r>
              <a:rPr lang="en-US" altLang="ko-KR" sz="3000" dirty="0"/>
              <a:t>CSS3</a:t>
            </a:r>
            <a:r>
              <a:rPr lang="ko-KR" altLang="en-US" sz="3000" dirty="0"/>
              <a:t>로 지정</a:t>
            </a:r>
          </a:p>
          <a:p>
            <a:pPr lvl="0"/>
            <a:r>
              <a:rPr lang="ko-KR" altLang="en-US" sz="3000" dirty="0"/>
              <a:t>웹 페이지의 상호작용은 자바스크립트로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22</a:t>
            </a:fld>
            <a:endParaRPr lang="en-US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76927" y="3698592"/>
            <a:ext cx="6661426" cy="405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207819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HTML </a:t>
            </a:r>
            <a:r>
              <a:rPr lang="ko-KR" altLang="en-US"/>
              <a:t>편집기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메모장</a:t>
            </a:r>
            <a:r>
              <a:rPr lang="en-US" altLang="ko-KR" dirty="0"/>
              <a:t>, </a:t>
            </a:r>
            <a:r>
              <a:rPr lang="en-US" altLang="ko-KR" dirty="0" err="1"/>
              <a:t>UltraEdit</a:t>
            </a:r>
            <a:r>
              <a:rPr lang="en-US" altLang="ko-KR" dirty="0"/>
              <a:t>, </a:t>
            </a:r>
            <a:r>
              <a:rPr lang="en-US" altLang="ko-KR" dirty="0" err="1"/>
              <a:t>EditPlus</a:t>
            </a:r>
            <a:r>
              <a:rPr lang="en-US" altLang="ko-KR" dirty="0"/>
              <a:t>, </a:t>
            </a:r>
            <a:r>
              <a:rPr lang="en-US" altLang="ko-KR" dirty="0" smtClean="0"/>
              <a:t>eclipse,</a:t>
            </a:r>
            <a:endParaRPr lang="en-US" altLang="ko-KR" dirty="0"/>
          </a:p>
          <a:p>
            <a:pPr marL="0" lv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Visual </a:t>
            </a:r>
            <a:r>
              <a:rPr lang="en-US" altLang="ko-KR" dirty="0"/>
              <a:t>Studio 2012 Express for </a:t>
            </a:r>
            <a:r>
              <a:rPr lang="en-US" altLang="ko-KR" dirty="0" smtClean="0"/>
              <a:t>Web, </a:t>
            </a:r>
            <a:r>
              <a:rPr lang="en-US" altLang="ko-KR" dirty="0"/>
              <a:t>Notepad++</a:t>
            </a:r>
          </a:p>
          <a:p>
            <a:pPr lvl="0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23</a:t>
            </a:fld>
            <a:endParaRPr lang="en-US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279" y="3135273"/>
            <a:ext cx="8094721" cy="504931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메모장을</a:t>
            </a:r>
            <a:r>
              <a:rPr lang="en-US" altLang="ko-KR"/>
              <a:t> </a:t>
            </a:r>
            <a:r>
              <a:rPr lang="ko-KR" altLang="en-US"/>
              <a:t>이용한 </a:t>
            </a:r>
            <a:r>
              <a:rPr lang="en-US" altLang="ko-KR"/>
              <a:t>HTML </a:t>
            </a:r>
            <a:r>
              <a:rPr lang="ko-KR" altLang="en-US"/>
              <a:t>작성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4068" indent="-594068">
              <a:buFont typeface="+mj-lt"/>
              <a:buAutoNum type="arabicPeriod"/>
            </a:pPr>
            <a:r>
              <a:rPr lang="ko-KR" altLang="en-US" dirty="0" smtClean="0"/>
              <a:t>메모장에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의 기본 구문을 입력한다</a:t>
            </a:r>
            <a:r>
              <a:rPr lang="en-US" altLang="ko-KR" dirty="0"/>
              <a:t>. </a:t>
            </a:r>
          </a:p>
          <a:p>
            <a:pPr marL="594068" indent="-594068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24</a:t>
            </a:fld>
            <a:endParaRPr lang="en-US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520" y="2650832"/>
            <a:ext cx="8104240" cy="52670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메모장을</a:t>
            </a:r>
            <a:r>
              <a:rPr lang="en-US" altLang="ko-KR"/>
              <a:t> </a:t>
            </a:r>
            <a:r>
              <a:rPr lang="ko-KR" altLang="en-US"/>
              <a:t>이용한 </a:t>
            </a:r>
            <a:r>
              <a:rPr lang="en-US" altLang="ko-KR"/>
              <a:t>HTML </a:t>
            </a:r>
            <a:r>
              <a:rPr lang="ko-KR" altLang="en-US"/>
              <a:t>작성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4068" indent="-594068">
              <a:buFont typeface="+mj-lt"/>
              <a:buAutoNum type="arabicPeriod" startAt="2"/>
            </a:pPr>
            <a:r>
              <a:rPr lang="ko-KR" altLang="en-US" sz="3000" dirty="0"/>
              <a:t>입력된 </a:t>
            </a:r>
            <a:r>
              <a:rPr lang="ko-KR" altLang="en-US" sz="3000" dirty="0" smtClean="0"/>
              <a:t>내용</a:t>
            </a:r>
            <a:r>
              <a:rPr lang="en-US" altLang="ko-KR" sz="3000" dirty="0" smtClean="0"/>
              <a:t>(HTML </a:t>
            </a:r>
            <a:r>
              <a:rPr lang="ko-KR" altLang="en-US" sz="3000" dirty="0" smtClean="0"/>
              <a:t>코드</a:t>
            </a:r>
            <a:r>
              <a:rPr lang="en-US" altLang="ko-KR" sz="3000" dirty="0" smtClean="0"/>
              <a:t>)</a:t>
            </a:r>
            <a:r>
              <a:rPr lang="ko-KR" altLang="en-US" sz="3000" dirty="0" smtClean="0"/>
              <a:t>을 파일로 </a:t>
            </a:r>
            <a:r>
              <a:rPr lang="ko-KR" altLang="en-US" sz="3000" dirty="0"/>
              <a:t>저장한다</a:t>
            </a:r>
            <a:r>
              <a:rPr lang="en-US" altLang="ko-KR" sz="3000" dirty="0"/>
              <a:t>.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 </a:t>
            </a:r>
            <a:r>
              <a:rPr lang="ko-KR" altLang="en-US" sz="2400" dirty="0" smtClean="0"/>
              <a:t>* </a:t>
            </a:r>
            <a:r>
              <a:rPr lang="en-US" altLang="ko-KR" sz="2400" dirty="0" smtClean="0"/>
              <a:t>[</a:t>
            </a:r>
            <a:r>
              <a:rPr lang="ko-KR" altLang="en-US" sz="2400" dirty="0" smtClean="0"/>
              <a:t>파일</a:t>
            </a:r>
            <a:r>
              <a:rPr lang="en-US" altLang="ko-KR" sz="2400" dirty="0" smtClean="0"/>
              <a:t>] </a:t>
            </a:r>
            <a:r>
              <a:rPr lang="en-US" altLang="ko-KR" sz="2400" dirty="0"/>
              <a:t>→ [</a:t>
            </a:r>
            <a:r>
              <a:rPr lang="ko-KR" altLang="en-US" sz="2400" dirty="0"/>
              <a:t>다른 이름으로 저장</a:t>
            </a:r>
            <a:r>
              <a:rPr lang="en-US" altLang="ko-KR" sz="2400" dirty="0"/>
              <a:t>] </a:t>
            </a:r>
            <a:r>
              <a:rPr lang="ko-KR" altLang="en-US" sz="2400" dirty="0"/>
              <a:t>선택 후 파일 이름 </a:t>
            </a:r>
            <a:r>
              <a:rPr lang="ko-KR" altLang="en-US" sz="2400" dirty="0" smtClean="0"/>
              <a:t>작성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 smtClean="0"/>
              <a:t> * </a:t>
            </a:r>
            <a:r>
              <a:rPr lang="ko-KR" altLang="en-US" sz="2400" dirty="0"/>
              <a:t>‘</a:t>
            </a:r>
            <a:r>
              <a:rPr lang="en-US" altLang="ko-KR" sz="2400" dirty="0"/>
              <a:t>.html’ </a:t>
            </a:r>
            <a:r>
              <a:rPr lang="ko-KR" altLang="en-US" sz="2400" dirty="0" err="1"/>
              <a:t>확장자를</a:t>
            </a:r>
            <a:r>
              <a:rPr lang="ko-KR" altLang="en-US" sz="2400" dirty="0"/>
              <a:t> 붙여서 저장 </a:t>
            </a:r>
            <a:r>
              <a:rPr lang="en-US" altLang="ko-KR" sz="2400" dirty="0"/>
              <a:t>(</a:t>
            </a:r>
            <a:r>
              <a:rPr lang="ko-KR" altLang="en-US" sz="2400" dirty="0"/>
              <a:t>예시</a:t>
            </a:r>
            <a:r>
              <a:rPr lang="en-US" altLang="ko-KR" sz="2400" dirty="0"/>
              <a:t>: </a:t>
            </a:r>
            <a:r>
              <a:rPr lang="en-US" altLang="ko-KR" sz="2400" dirty="0" smtClean="0"/>
              <a:t>code.html)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25</a:t>
            </a:fld>
            <a:endParaRPr lang="en-US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351" y="4711366"/>
            <a:ext cx="4305925" cy="27881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615" y="3917532"/>
            <a:ext cx="5418513" cy="437586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HTML </a:t>
            </a:r>
            <a:r>
              <a:rPr lang="ko-KR" altLang="en-US"/>
              <a:t>파일 실행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4068" indent="-594068">
              <a:buFont typeface="+mj-lt"/>
              <a:buAutoNum type="arabicPeriod" startAt="3"/>
            </a:pPr>
            <a:r>
              <a:rPr lang="ko-KR" altLang="en-US" dirty="0"/>
              <a:t>저장된 </a:t>
            </a:r>
            <a:r>
              <a:rPr lang="en-US" altLang="ko-KR" dirty="0"/>
              <a:t>HTML </a:t>
            </a:r>
            <a:r>
              <a:rPr lang="ko-KR" altLang="en-US" dirty="0"/>
              <a:t>파일을 더블클릭하여 실행한다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26</a:t>
            </a:fld>
            <a:endParaRPr lang="en-US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874" y="3002756"/>
            <a:ext cx="8366832" cy="45410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HTML </a:t>
            </a:r>
            <a:r>
              <a:rPr lang="ko-KR" altLang="en-US"/>
              <a:t>소스 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4068" indent="-594068">
              <a:buFont typeface="+mj-lt"/>
              <a:buAutoNum type="arabicPeriod" startAt="4"/>
            </a:pPr>
            <a:r>
              <a:rPr lang="ko-KR" altLang="en-US" dirty="0"/>
              <a:t>마우스 오른쪽 버튼을 누르고 </a:t>
            </a:r>
            <a:r>
              <a:rPr lang="en-US" altLang="ko-KR" dirty="0" smtClean="0"/>
              <a:t>[</a:t>
            </a:r>
            <a:r>
              <a:rPr lang="ko-KR" altLang="en-US" dirty="0" smtClean="0"/>
              <a:t>페이지 소스 보기</a:t>
            </a:r>
            <a:r>
              <a:rPr lang="en-US" altLang="ko-KR" dirty="0"/>
              <a:t>] </a:t>
            </a:r>
            <a:r>
              <a:rPr lang="ko-KR" altLang="en-US" dirty="0"/>
              <a:t>메뉴를 선택하면 현재 페이지의 </a:t>
            </a:r>
            <a:r>
              <a:rPr lang="en-US" altLang="ko-KR" dirty="0"/>
              <a:t>HTML </a:t>
            </a:r>
            <a:r>
              <a:rPr lang="ko-KR" altLang="en-US" dirty="0"/>
              <a:t>소스를 볼 수 있다</a:t>
            </a:r>
            <a:r>
              <a:rPr lang="en-US" altLang="ko-KR" dirty="0"/>
              <a:t>. </a:t>
            </a:r>
          </a:p>
          <a:p>
            <a:pPr marL="594068" indent="-594068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27</a:t>
            </a:fld>
            <a:endParaRPr lang="en-US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575" y="3059906"/>
            <a:ext cx="8472130" cy="45981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Notepad++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/>
              <a:t>환경설정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28</a:t>
            </a:fld>
            <a:endParaRPr lang="en-US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500" y="2590525"/>
            <a:ext cx="8354699" cy="521148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Notepad++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ko-KR" altLang="en-US"/>
              <a:t>왼쪽에서 새문서를 선택하고 프로그래밍언어는 </a:t>
            </a:r>
            <a:r>
              <a:rPr lang="en-US" altLang="ko-KR"/>
              <a:t>HTML, </a:t>
            </a:r>
            <a:r>
              <a:rPr lang="ko-KR" altLang="en-US"/>
              <a:t>인코딩은 </a:t>
            </a:r>
            <a:r>
              <a:rPr lang="en-US" altLang="ko-KR"/>
              <a:t>UTF-8</a:t>
            </a:r>
            <a:r>
              <a:rPr lang="ko-KR" altLang="en-US"/>
              <a:t>을 선택한다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29</a:t>
            </a:fld>
            <a:endParaRPr lang="en-US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1511783" y="3208708"/>
            <a:ext cx="8836345" cy="4270900"/>
            <a:chOff x="1511783" y="2964868"/>
            <a:chExt cx="8836345" cy="427090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11783" y="2964868"/>
              <a:ext cx="8836345" cy="42709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7" name="모서리가 둥근 직사각형 6"/>
            <p:cNvSpPr/>
            <p:nvPr/>
          </p:nvSpPr>
          <p:spPr>
            <a:xfrm>
              <a:off x="6412419" y="4629728"/>
              <a:ext cx="1483044" cy="277552"/>
            </a:xfrm>
            <a:prstGeom prst="roundRect">
              <a:avLst>
                <a:gd name="adj" fmla="val 16667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118809" tIns="59404" rIns="118809" bIns="59404" anchor="t" anchorCtr="0"/>
            <a:lstStyle/>
            <a:p>
              <a:pPr defTabSz="1350168"/>
              <a:endParaRPr lang="ko-KR" altLang="en-US" sz="2339">
                <a:latin typeface="Arial"/>
                <a:ea typeface="+mn-ea"/>
                <a:cs typeface="+mj-cs"/>
              </a:endParaRPr>
            </a:p>
          </p:txBody>
        </p: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07407" y="704655"/>
            <a:ext cx="83348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/>
              <a:t>Web </a:t>
            </a:r>
            <a:r>
              <a:rPr lang="ko-KR" altLang="en-US" sz="6000" b="1" dirty="0"/>
              <a:t>개발분야 직업분류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4091" y="2105907"/>
            <a:ext cx="10837985" cy="612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sz="6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94013" y="2616137"/>
            <a:ext cx="23503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00B050"/>
                </a:solidFill>
              </a:rPr>
              <a:t>웹 디자이너</a:t>
            </a:r>
            <a:endParaRPr lang="en-US" altLang="ko-KR" sz="3200" b="1" dirty="0" smtClean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55615" y="2616137"/>
            <a:ext cx="23503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9933FF"/>
                </a:solidFill>
              </a:rPr>
              <a:t>웹 </a:t>
            </a:r>
            <a:r>
              <a:rPr lang="ko-KR" altLang="en-US" sz="3200" b="1" dirty="0" err="1" smtClean="0">
                <a:solidFill>
                  <a:srgbClr val="9933FF"/>
                </a:solidFill>
              </a:rPr>
              <a:t>퍼블리셔</a:t>
            </a:r>
            <a:endParaRPr lang="en-US" altLang="ko-KR" sz="3200" b="1" dirty="0" smtClean="0">
              <a:solidFill>
                <a:srgbClr val="9933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00459" y="2422705"/>
            <a:ext cx="20954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FF0000"/>
                </a:solidFill>
              </a:rPr>
              <a:t>Front-end</a:t>
            </a:r>
          </a:p>
          <a:p>
            <a:pPr algn="ctr"/>
            <a:r>
              <a:rPr lang="ko-KR" altLang="en-US" sz="3200" b="1" dirty="0" smtClean="0">
                <a:solidFill>
                  <a:srgbClr val="FF0000"/>
                </a:solidFill>
              </a:rPr>
              <a:t>개발자</a:t>
            </a:r>
            <a:endParaRPr lang="en-US" altLang="ko-KR" sz="3200" b="1" dirty="0" smtClean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97231" y="2422705"/>
            <a:ext cx="202811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0070C0"/>
                </a:solidFill>
              </a:rPr>
              <a:t>Back-end</a:t>
            </a:r>
          </a:p>
          <a:p>
            <a:pPr algn="ctr"/>
            <a:r>
              <a:rPr lang="ko-KR" altLang="en-US" sz="3200" b="1" dirty="0" smtClean="0">
                <a:solidFill>
                  <a:srgbClr val="0070C0"/>
                </a:solidFill>
              </a:rPr>
              <a:t>개발자</a:t>
            </a:r>
            <a:endParaRPr lang="en-US" altLang="ko-KR" sz="3200" b="1" dirty="0" smtClean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07901" y="4264953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00B050"/>
                </a:solidFill>
              </a:rPr>
              <a:t>포토샵 일러스트</a:t>
            </a:r>
            <a:endParaRPr lang="en-US" altLang="ko-KR" sz="2400" b="1" dirty="0" smtClean="0">
              <a:solidFill>
                <a:srgbClr val="00B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98176" y="5641505"/>
            <a:ext cx="6214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A655F7"/>
                </a:solidFill>
              </a:rPr>
              <a:t>HTML  CSS  jQuery  JavaScript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08107" y="4540975"/>
            <a:ext cx="9605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FF0000"/>
                </a:solidFill>
              </a:rPr>
              <a:t>JSP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265981" y="5184773"/>
            <a:ext cx="2729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0070C0"/>
                </a:solidFill>
              </a:rPr>
              <a:t>JAVA  Spring</a:t>
            </a:r>
          </a:p>
        </p:txBody>
      </p:sp>
      <p:cxnSp>
        <p:nvCxnSpPr>
          <p:cNvPr id="23" name="직선 화살표 연결선 22"/>
          <p:cNvCxnSpPr>
            <a:stCxn id="7" idx="2"/>
          </p:cNvCxnSpPr>
          <p:nvPr/>
        </p:nvCxnSpPr>
        <p:spPr>
          <a:xfrm flipH="1">
            <a:off x="1507709" y="3200912"/>
            <a:ext cx="561466" cy="1051217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2063035" y="3227962"/>
            <a:ext cx="365403" cy="1024167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2545365" y="3223942"/>
            <a:ext cx="2197290" cy="2463623"/>
          </a:xfrm>
          <a:prstGeom prst="straightConnector1">
            <a:avLst/>
          </a:prstGeom>
          <a:ln w="38100" cap="flat" cmpd="sng" algn="ctr">
            <a:solidFill>
              <a:srgbClr val="9933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3735773" y="3223942"/>
            <a:ext cx="979027" cy="2492779"/>
          </a:xfrm>
          <a:prstGeom prst="straightConnector1">
            <a:avLst/>
          </a:prstGeom>
          <a:ln w="38100" cap="flat" cmpd="sng" algn="ctr">
            <a:solidFill>
              <a:srgbClr val="9933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4726048" y="3223942"/>
            <a:ext cx="340230" cy="2517018"/>
          </a:xfrm>
          <a:prstGeom prst="straightConnector1">
            <a:avLst/>
          </a:prstGeom>
          <a:ln w="38100" cap="flat" cmpd="sng" algn="ctr">
            <a:solidFill>
              <a:srgbClr val="9933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4726048" y="3256410"/>
            <a:ext cx="2168542" cy="2454185"/>
          </a:xfrm>
          <a:prstGeom prst="straightConnector1">
            <a:avLst/>
          </a:prstGeom>
          <a:ln w="38100" cap="flat" cmpd="sng" algn="ctr">
            <a:solidFill>
              <a:srgbClr val="9933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>
            <a:off x="8928331" y="3499923"/>
            <a:ext cx="909287" cy="1737796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9837617" y="3518789"/>
            <a:ext cx="453934" cy="1777953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H="1">
            <a:off x="2752918" y="3507984"/>
            <a:ext cx="4253728" cy="2129189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H="1">
            <a:off x="5147974" y="3489117"/>
            <a:ext cx="1889307" cy="2251843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>
            <a:off x="6969523" y="3512147"/>
            <a:ext cx="67757" cy="2175418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endCxn id="20" idx="0"/>
          </p:cNvCxnSpPr>
          <p:nvPr/>
        </p:nvCxnSpPr>
        <p:spPr>
          <a:xfrm>
            <a:off x="7037280" y="3512147"/>
            <a:ext cx="1051087" cy="1028828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200400" y="6869654"/>
            <a:ext cx="7548861" cy="830997"/>
          </a:xfrm>
          <a:prstGeom prst="rect">
            <a:avLst/>
          </a:prstGeom>
          <a:noFill/>
          <a:ln w="57150">
            <a:solidFill>
              <a:schemeClr val="accent6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 smtClean="0">
                <a:solidFill>
                  <a:srgbClr val="FF0000"/>
                </a:solidFill>
              </a:rPr>
              <a:t>Front </a:t>
            </a:r>
            <a:r>
              <a:rPr lang="en-US" altLang="ko-KR" sz="4800" b="1" dirty="0" smtClean="0">
                <a:solidFill>
                  <a:schemeClr val="accent6"/>
                </a:solidFill>
              </a:rPr>
              <a:t>+</a:t>
            </a:r>
            <a:r>
              <a:rPr lang="en-US" altLang="ko-KR" sz="48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4800" b="1" dirty="0" smtClean="0">
                <a:solidFill>
                  <a:srgbClr val="0070C0"/>
                </a:solidFill>
              </a:rPr>
              <a:t>Back</a:t>
            </a:r>
            <a:r>
              <a:rPr lang="en-US" altLang="ko-KR" sz="48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4800" b="1" dirty="0" smtClean="0">
                <a:solidFill>
                  <a:schemeClr val="accent6"/>
                </a:solidFill>
              </a:rPr>
              <a:t>=</a:t>
            </a:r>
            <a:r>
              <a:rPr lang="en-US" altLang="ko-KR" sz="48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4800" b="1" dirty="0" smtClean="0">
                <a:solidFill>
                  <a:schemeClr val="accent6"/>
                </a:solidFill>
              </a:rPr>
              <a:t>Full Stack</a:t>
            </a:r>
          </a:p>
        </p:txBody>
      </p:sp>
      <p:cxnSp>
        <p:nvCxnSpPr>
          <p:cNvPr id="26" name="직선 화살표 연결선 25"/>
          <p:cNvCxnSpPr>
            <a:endCxn id="20" idx="0"/>
          </p:cNvCxnSpPr>
          <p:nvPr/>
        </p:nvCxnSpPr>
        <p:spPr>
          <a:xfrm flipH="1">
            <a:off x="8088367" y="3507984"/>
            <a:ext cx="1722924" cy="1032991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/>
          <a:lstStyle/>
          <a:p>
            <a:r>
              <a:rPr lang="en-US" altLang="ko-KR" dirty="0" smtClean="0"/>
              <a:t>3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690371708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Notepad++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소스</a:t>
            </a:r>
            <a:r>
              <a:rPr lang="en-US" altLang="ko-KR"/>
              <a:t> </a:t>
            </a:r>
            <a:r>
              <a:rPr lang="ko-KR" altLang="en-US"/>
              <a:t>변경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30</a:t>
            </a:fld>
            <a:endParaRPr lang="en-US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311" y="2474118"/>
            <a:ext cx="8552657" cy="555195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Notepad++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실행</a:t>
            </a:r>
            <a:r>
              <a:rPr lang="en-US" altLang="ko-KR"/>
              <a:t>(</a:t>
            </a:r>
            <a:r>
              <a:rPr lang="ko-KR" altLang="en-US"/>
              <a:t>브라우저가 설치되어 있을 경우 실행된다</a:t>
            </a:r>
            <a:r>
              <a:rPr lang="en-US" altLang="ko-KR"/>
              <a:t>.)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31</a:t>
            </a:fld>
            <a:endParaRPr lang="en-US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385" y="2759868"/>
            <a:ext cx="10225926" cy="50887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1"/>
            <a:r>
              <a:rPr lang="en-US" altLang="ko-KR" sz="5717">
                <a:latin typeface="Arial"/>
                <a:ea typeface="+mn-ea"/>
                <a:cs typeface="+mj-cs"/>
              </a:rPr>
              <a:t>HTML </a:t>
            </a:r>
            <a:r>
              <a:rPr lang="ko-KR" altLang="en-US" sz="5717">
                <a:latin typeface="Arial"/>
                <a:ea typeface="+mn-ea"/>
                <a:cs typeface="+mj-cs"/>
              </a:rPr>
              <a:t>문서의 기본 구조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75758" y="1831633"/>
            <a:ext cx="10659761" cy="4728115"/>
          </a:xfrm>
          <a:noFill/>
          <a:ln>
            <a:solidFill>
              <a:schemeClr val="tx1"/>
            </a:solidFill>
          </a:ln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j-cs"/>
              </a:rPr>
              <a:t>&lt;!</a:t>
            </a:r>
            <a:r>
              <a:rPr lang="en-US" altLang="ko-KR" sz="2339" b="1" dirty="0" err="1">
                <a:latin typeface="Arial"/>
                <a:ea typeface="+mn-ea"/>
                <a:cs typeface="+mj-cs"/>
              </a:rPr>
              <a:t>DOCTYPE</a:t>
            </a:r>
            <a:r>
              <a:rPr lang="en-US" altLang="ko-KR" sz="2339" b="1" dirty="0">
                <a:latin typeface="Arial"/>
                <a:ea typeface="+mn-ea"/>
                <a:cs typeface="+mj-cs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&lt;head&gt;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    &lt;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title&gt;</a:t>
            </a:r>
            <a:r>
              <a:rPr lang="en-US" altLang="ko-KR" sz="2339" b="1" dirty="0" smtClean="0">
                <a:latin typeface="Arial"/>
                <a:ea typeface="+mn-ea"/>
                <a:cs typeface="+mj-cs"/>
              </a:rPr>
              <a:t>WEB </a:t>
            </a:r>
            <a:r>
              <a:rPr lang="ko-KR" altLang="en-US" sz="2339" b="1" dirty="0" smtClean="0">
                <a:latin typeface="Arial"/>
                <a:ea typeface="+mn-ea"/>
                <a:cs typeface="+mj-cs"/>
              </a:rPr>
              <a:t>기초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title&gt;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&lt;/head&gt;</a:t>
            </a:r>
          </a:p>
          <a:p>
            <a:pPr marL="0" indent="0">
              <a:buNone/>
            </a:pPr>
            <a:endParaRPr lang="en-US" altLang="ko-KR" sz="2339" b="1" dirty="0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    &lt;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p&gt;</a:t>
            </a:r>
            <a:r>
              <a:rPr lang="en-US" altLang="ko-KR" sz="2339" b="1" dirty="0" smtClean="0">
                <a:latin typeface="Arial"/>
                <a:ea typeface="+mn-ea"/>
                <a:cs typeface="+mj-cs"/>
              </a:rPr>
              <a:t>HTML</a:t>
            </a:r>
            <a:r>
              <a:rPr lang="ko-KR" altLang="en-US" sz="2339" b="1" dirty="0" smtClean="0">
                <a:latin typeface="Arial"/>
                <a:ea typeface="+mn-ea"/>
                <a:cs typeface="+mj-cs"/>
              </a:rPr>
              <a:t>문서의 기본구조를 입력합니다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p&gt;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Arial"/>
              <a:ea typeface="+mn-ea"/>
              <a:cs typeface="+mj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32</a:t>
            </a:fld>
            <a:endParaRPr lang="en-US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565" y="5931098"/>
            <a:ext cx="5582355" cy="201330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2"/>
            <a:r>
              <a:rPr lang="en-US" altLang="ko-KR" sz="5717" dirty="0">
                <a:cs typeface="+mj-cs"/>
              </a:rPr>
              <a:t>&lt;!</a:t>
            </a:r>
            <a:r>
              <a:rPr lang="en-US" altLang="ko-KR" sz="5717" dirty="0" err="1">
                <a:cs typeface="+mj-cs"/>
              </a:rPr>
              <a:t>DOCTYPE</a:t>
            </a:r>
            <a:r>
              <a:rPr lang="en-US" altLang="ko-KR" sz="5717" dirty="0">
                <a:cs typeface="+mj-cs"/>
              </a:rPr>
              <a:t>&gt; </a:t>
            </a:r>
            <a:r>
              <a:rPr lang="ko-KR" altLang="en-US" sz="5717" dirty="0">
                <a:cs typeface="+mj-cs"/>
              </a:rPr>
              <a:t>선언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3967308"/>
            <a:ext cx="11262614" cy="3418426"/>
          </a:xfrm>
        </p:spPr>
        <p:txBody>
          <a:bodyPr/>
          <a:lstStyle/>
          <a:p>
            <a:pPr lvl="0"/>
            <a:r>
              <a:rPr lang="en-US" altLang="ko-KR" dirty="0" err="1" smtClean="0"/>
              <a:t>HTML5</a:t>
            </a:r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r>
              <a:rPr lang="en-US" altLang="ko-KR" dirty="0" smtClean="0"/>
              <a:t>HTML 4.01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</p:txBody>
      </p:sp>
      <p:sp>
        <p:nvSpPr>
          <p:cNvPr id="5" name="내용 개체 틀 2"/>
          <p:cNvSpPr txBox="1"/>
          <p:nvPr/>
        </p:nvSpPr>
        <p:spPr>
          <a:xfrm>
            <a:off x="454219" y="4581516"/>
            <a:ext cx="10939054" cy="4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>
                <a:latin typeface="Arial"/>
                <a:ea typeface="+mn-ea"/>
                <a:cs typeface="+mj-cs"/>
              </a:rPr>
              <a:t>&lt;!DOCTYPE html&gt;</a:t>
            </a:r>
          </a:p>
        </p:txBody>
      </p:sp>
      <p:sp>
        <p:nvSpPr>
          <p:cNvPr id="6" name="내용 개체 틀 2"/>
          <p:cNvSpPr txBox="1"/>
          <p:nvPr/>
        </p:nvSpPr>
        <p:spPr>
          <a:xfrm>
            <a:off x="454219" y="5775796"/>
            <a:ext cx="10939054" cy="908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j-cs"/>
              </a:rPr>
              <a:t>&lt;!DOCTYPE html public "-//W3C//DTD HTML 4.01 Transitional//EN" </a:t>
            </a:r>
            <a:r>
              <a:rPr lang="en-US" altLang="ko-KR" sz="2339" b="1" dirty="0" smtClean="0">
                <a:latin typeface="Arial"/>
                <a:ea typeface="+mn-ea"/>
                <a:cs typeface="+mj-cs"/>
              </a:rPr>
              <a:t>"</a:t>
            </a:r>
            <a:r>
              <a:rPr lang="en-US" altLang="ko-KR" sz="2339" b="1" dirty="0">
                <a:latin typeface="Arial"/>
                <a:ea typeface="+mn-ea"/>
                <a:cs typeface="+mj-cs"/>
              </a:rPr>
              <a:t>http://www.w3.org/TR/html4/loose.dtd"&gt;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96983" y="1551114"/>
            <a:ext cx="11262614" cy="202848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kern="0" dirty="0" smtClean="0"/>
              <a:t>문서 형식 선언 </a:t>
            </a:r>
            <a:r>
              <a:rPr lang="en-US" altLang="ko-KR" kern="0" dirty="0" smtClean="0"/>
              <a:t>(Document Type Definition)</a:t>
            </a:r>
          </a:p>
          <a:p>
            <a:pPr eaLnBrk="1" hangingPunct="1"/>
            <a:r>
              <a:rPr lang="en-US" altLang="ko-KR" kern="0" dirty="0" smtClean="0"/>
              <a:t>HTML</a:t>
            </a:r>
            <a:r>
              <a:rPr lang="ko-KR" altLang="en-US" kern="0" dirty="0" smtClean="0"/>
              <a:t>의 종류와 버전을 지정하고 브라우저에 알리는 역할로 문서 최 상단에 위치해야 하며 </a:t>
            </a:r>
            <a:r>
              <a:rPr lang="en-US" altLang="ko-KR" kern="0" dirty="0" smtClean="0"/>
              <a:t>&lt;html&gt;</a:t>
            </a:r>
            <a:r>
              <a:rPr lang="ko-KR" altLang="en-US" kern="0" dirty="0" smtClean="0"/>
              <a:t>태그를 정의하기 전 먼저 선언되어야 함</a:t>
            </a:r>
            <a:endParaRPr lang="ko-KR" altLang="en-US" kern="0" dirty="0"/>
          </a:p>
        </p:txBody>
      </p:sp>
    </p:spTree>
    <p:extLst>
      <p:ext uri="{BB962C8B-B14F-4D97-AF65-F5344CB8AC3E}">
        <p14:creationId xmlns:p14="http://schemas.microsoft.com/office/powerpoint/2010/main" xmlns="" val="861460933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요소</a:t>
            </a:r>
            <a:r>
              <a:rPr lang="en-US" altLang="ko-KR"/>
              <a:t>(element)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2524258"/>
            <a:ext cx="11262614" cy="5660327"/>
          </a:xfrm>
        </p:spPr>
        <p:txBody>
          <a:bodyPr/>
          <a:lstStyle/>
          <a:p>
            <a:pPr lvl="0"/>
            <a:r>
              <a:rPr lang="ko-KR" altLang="en-US" dirty="0" smtClean="0"/>
              <a:t>시작 태그</a:t>
            </a:r>
            <a:r>
              <a:rPr lang="en-US" altLang="ko-KR" dirty="0" smtClean="0"/>
              <a:t>,</a:t>
            </a:r>
            <a:r>
              <a:rPr lang="ko-KR" altLang="en-US" dirty="0" smtClean="0"/>
              <a:t> 콘텐츠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종료 태그로 정의된 문서 </a:t>
            </a:r>
            <a:r>
              <a:rPr lang="ko-KR" altLang="en-US" dirty="0"/>
              <a:t>구성 요소</a:t>
            </a:r>
          </a:p>
          <a:p>
            <a:pPr lvl="0"/>
            <a:r>
              <a:rPr lang="ko-KR" altLang="en-US" dirty="0" smtClean="0"/>
              <a:t>콘텐츠가 없는 빈 요소는 종료 태그가 없음</a:t>
            </a:r>
            <a:r>
              <a:rPr lang="en-US" altLang="ko-KR" dirty="0" smtClean="0"/>
              <a:t>(ex. &lt;</a:t>
            </a:r>
            <a:r>
              <a:rPr lang="en-US" altLang="ko-KR" dirty="0" err="1" smtClean="0"/>
              <a:t>br</a:t>
            </a:r>
            <a:r>
              <a:rPr lang="en-US" altLang="ko-KR" dirty="0" smtClean="0"/>
              <a:t>&gt;)</a:t>
            </a:r>
          </a:p>
        </p:txBody>
      </p:sp>
      <p:sp>
        <p:nvSpPr>
          <p:cNvPr id="6" name="내용 개체 틀 2"/>
          <p:cNvSpPr txBox="1"/>
          <p:nvPr/>
        </p:nvSpPr>
        <p:spPr>
          <a:xfrm>
            <a:off x="847228" y="5707744"/>
            <a:ext cx="9641763" cy="712887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title&gt;</a:t>
            </a:r>
            <a:r>
              <a:rPr lang="en-US" altLang="ko-KR" sz="2339" b="1" dirty="0" smtClean="0">
                <a:latin typeface="Arial"/>
                <a:ea typeface="+mn-ea"/>
                <a:cs typeface="+mj-cs"/>
              </a:rPr>
              <a:t>WEB </a:t>
            </a:r>
            <a:r>
              <a:rPr lang="ko-KR" altLang="en-US" sz="2339" b="1" dirty="0" smtClean="0">
                <a:latin typeface="Arial"/>
                <a:ea typeface="+mn-ea"/>
                <a:cs typeface="+mj-cs"/>
              </a:rPr>
              <a:t>기초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title&gt;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7228" y="4806257"/>
            <a:ext cx="2811567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 dirty="0" smtClean="0">
                <a:latin typeface="Arial"/>
                <a:ea typeface="+mn-ea"/>
                <a:cs typeface="+mj-cs"/>
              </a:rPr>
              <a:t>시작 태그</a:t>
            </a:r>
            <a:r>
              <a:rPr lang="en-US" altLang="ko-KR" b="1" dirty="0">
                <a:latin typeface="Arial"/>
                <a:ea typeface="+mn-ea"/>
                <a:cs typeface="+mj-cs"/>
              </a:rPr>
              <a:t>(start tag)</a:t>
            </a:r>
            <a:endParaRPr lang="ko-KR" altLang="en-US" b="1" dirty="0">
              <a:latin typeface="Arial"/>
              <a:ea typeface="+mn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08223" y="7024443"/>
            <a:ext cx="2719771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latin typeface="Arial"/>
                <a:ea typeface="+mn-ea"/>
                <a:cs typeface="+mj-cs"/>
              </a:rPr>
              <a:t>요소</a:t>
            </a:r>
            <a:r>
              <a:rPr lang="en-US" altLang="ko-KR" b="1" dirty="0">
                <a:latin typeface="Arial"/>
                <a:ea typeface="+mn-ea"/>
                <a:cs typeface="+mj-cs"/>
              </a:rPr>
              <a:t>(element)</a:t>
            </a:r>
            <a:endParaRPr lang="ko-KR" altLang="en-US" b="1" dirty="0">
              <a:latin typeface="Arial"/>
              <a:ea typeface="+mn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30309" y="4806257"/>
            <a:ext cx="3258682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 dirty="0" smtClean="0">
                <a:latin typeface="Arial"/>
                <a:ea typeface="+mn-ea"/>
                <a:cs typeface="+mj-cs"/>
              </a:rPr>
              <a:t>종료 태그</a:t>
            </a:r>
            <a:r>
              <a:rPr lang="en-US" altLang="ko-KR" b="1" dirty="0">
                <a:latin typeface="Arial"/>
                <a:ea typeface="+mn-ea"/>
                <a:cs typeface="+mj-cs"/>
              </a:rPr>
              <a:t>(end tag)</a:t>
            </a:r>
            <a:endParaRPr lang="ko-KR" altLang="en-US" b="1" dirty="0">
              <a:latin typeface="Arial"/>
              <a:ea typeface="+mn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30772" y="4785576"/>
            <a:ext cx="2347744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 dirty="0" smtClean="0">
                <a:cs typeface="+mj-cs"/>
              </a:rPr>
              <a:t>콘텐츠</a:t>
            </a:r>
            <a:endParaRPr lang="ko-KR" altLang="en-US" b="1" dirty="0">
              <a:latin typeface="Arial"/>
              <a:ea typeface="+mn-ea"/>
              <a:cs typeface="+mj-cs"/>
            </a:endParaRPr>
          </a:p>
        </p:txBody>
      </p:sp>
      <p:cxnSp>
        <p:nvCxnSpPr>
          <p:cNvPr id="14" name="직선 화살표 연결선 13"/>
          <p:cNvCxnSpPr>
            <a:stCxn id="13" idx="2"/>
          </p:cNvCxnSpPr>
          <p:nvPr/>
        </p:nvCxnSpPr>
        <p:spPr>
          <a:xfrm>
            <a:off x="5504644" y="5154908"/>
            <a:ext cx="2335" cy="7063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cxnSp>
        <p:nvCxnSpPr>
          <p:cNvPr id="16" name="직선 화살표 연결선 15"/>
          <p:cNvCxnSpPr>
            <a:stCxn id="9" idx="2"/>
          </p:cNvCxnSpPr>
          <p:nvPr/>
        </p:nvCxnSpPr>
        <p:spPr>
          <a:xfrm flipH="1">
            <a:off x="7352828" y="5175589"/>
            <a:ext cx="1506822" cy="7618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cxnSp>
        <p:nvCxnSpPr>
          <p:cNvPr id="18" name="직선 화살표 연결선 17"/>
          <p:cNvCxnSpPr>
            <a:stCxn id="7" idx="2"/>
          </p:cNvCxnSpPr>
          <p:nvPr/>
        </p:nvCxnSpPr>
        <p:spPr>
          <a:xfrm>
            <a:off x="2253012" y="5175589"/>
            <a:ext cx="1800979" cy="7618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21" name="오른쪽 중괄호 20"/>
          <p:cNvSpPr/>
          <p:nvPr/>
        </p:nvSpPr>
        <p:spPr>
          <a:xfrm rot="5400000">
            <a:off x="5416139" y="4994241"/>
            <a:ext cx="503940" cy="3176318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118809" tIns="59404" rIns="118809" bIns="59404" anchor="t" anchorCtr="0"/>
          <a:lstStyle/>
          <a:p>
            <a:pPr defTabSz="1350168"/>
            <a:endParaRPr lang="ko-KR" altLang="en-US" sz="2339">
              <a:latin typeface="Arial"/>
              <a:ea typeface="+mn-ea"/>
              <a:cs typeface="+mj-cs"/>
            </a:endParaRP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속성</a:t>
            </a:r>
            <a:r>
              <a:rPr lang="en-US" altLang="ko-KR" dirty="0" smtClean="0"/>
              <a:t>(Attribute)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2562896"/>
            <a:ext cx="11262614" cy="5621690"/>
          </a:xfrm>
        </p:spPr>
        <p:txBody>
          <a:bodyPr/>
          <a:lstStyle/>
          <a:p>
            <a:pPr lvl="0"/>
            <a:r>
              <a:rPr lang="ko-KR" altLang="en-US" dirty="0" smtClean="0"/>
              <a:t>요소에 </a:t>
            </a:r>
            <a:r>
              <a:rPr lang="ko-KR" altLang="en-US" dirty="0"/>
              <a:t>대한 추가적인 </a:t>
            </a:r>
            <a:r>
              <a:rPr lang="ko-KR" altLang="en-US" dirty="0" smtClean="0"/>
              <a:t>정보 </a:t>
            </a:r>
            <a:r>
              <a:rPr lang="ko-KR" altLang="en-US" dirty="0"/>
              <a:t>제공</a:t>
            </a:r>
          </a:p>
          <a:p>
            <a:pPr lvl="0"/>
            <a:r>
              <a:rPr lang="ko-KR" altLang="en-US" dirty="0"/>
              <a:t>속성은 </a:t>
            </a:r>
            <a:r>
              <a:rPr lang="ko-KR" altLang="en-US" dirty="0" smtClean="0"/>
              <a:t>시작 태그에 </a:t>
            </a:r>
            <a:r>
              <a:rPr lang="en-US" altLang="ko-KR" dirty="0" smtClean="0">
                <a:solidFill>
                  <a:srgbClr val="0070C0"/>
                </a:solidFill>
              </a:rPr>
              <a:t>name=“value</a:t>
            </a:r>
            <a:r>
              <a:rPr lang="ko-KR" altLang="en-US" dirty="0" smtClean="0">
                <a:solidFill>
                  <a:srgbClr val="0070C0"/>
                </a:solidFill>
              </a:rPr>
              <a:t>”</a:t>
            </a:r>
            <a:r>
              <a:rPr lang="ko-KR" altLang="en-US" dirty="0" smtClean="0"/>
              <a:t> </a:t>
            </a:r>
            <a:r>
              <a:rPr lang="ko-KR" altLang="en-US" dirty="0"/>
              <a:t>형태로 </a:t>
            </a:r>
            <a:r>
              <a:rPr lang="ko-KR" altLang="en-US" dirty="0" smtClean="0"/>
              <a:t>정의한다</a:t>
            </a:r>
            <a:r>
              <a:rPr lang="en-US" altLang="ko-KR" dirty="0"/>
              <a:t>. </a:t>
            </a:r>
          </a:p>
          <a:p>
            <a:pPr lvl="0"/>
            <a:endParaRPr lang="ko-KR" altLang="en-US" dirty="0"/>
          </a:p>
        </p:txBody>
      </p:sp>
      <p:sp>
        <p:nvSpPr>
          <p:cNvPr id="5" name="내용 개체 틀 2"/>
          <p:cNvSpPr txBox="1"/>
          <p:nvPr/>
        </p:nvSpPr>
        <p:spPr>
          <a:xfrm>
            <a:off x="1806048" y="5267060"/>
            <a:ext cx="7816436" cy="712887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&lt;a </a:t>
            </a:r>
            <a:r>
              <a:rPr lang="en-US" altLang="ko-KR" sz="2339" b="1" dirty="0" err="1" smtClean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href</a:t>
            </a:r>
            <a:r>
              <a:rPr lang="en-US" altLang="ko-KR" sz="2339" b="1" dirty="0" smtClean="0">
                <a:latin typeface="Arial"/>
                <a:ea typeface="+mn-ea"/>
                <a:cs typeface="+mj-cs"/>
              </a:rPr>
              <a:t>=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  <a:ea typeface="+mn-ea"/>
                <a:cs typeface="+mj-cs"/>
              </a:rPr>
              <a:t>"http://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  <a:cs typeface="+mj-cs"/>
              </a:rPr>
              <a:t>www.ddit.or.kr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  <a:cs typeface="+mj-cs"/>
              </a:rPr>
              <a:t>&gt;</a:t>
            </a:r>
            <a:r>
              <a:rPr lang="ko-KR" altLang="en-US" sz="2339" b="1" dirty="0" smtClean="0">
                <a:solidFill>
                  <a:srgbClr val="0000FF"/>
                </a:solidFill>
                <a:latin typeface="Arial"/>
                <a:cs typeface="+mj-cs"/>
              </a:rPr>
              <a:t>대덕인재개발원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a&gt;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6048" y="4439692"/>
            <a:ext cx="1977809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>
                <a:latin typeface="Arial"/>
                <a:ea typeface="+mn-ea"/>
                <a:cs typeface="+mj-cs"/>
              </a:rPr>
              <a:t>속성</a:t>
            </a:r>
            <a:r>
              <a:rPr lang="en-US" altLang="ko-KR" b="1">
                <a:latin typeface="Arial"/>
                <a:ea typeface="+mn-ea"/>
                <a:cs typeface="+mj-cs"/>
              </a:rPr>
              <a:t> </a:t>
            </a:r>
            <a:r>
              <a:rPr lang="ko-KR" altLang="en-US" b="1">
                <a:latin typeface="Arial"/>
                <a:ea typeface="+mn-ea"/>
                <a:cs typeface="+mj-cs"/>
              </a:rPr>
              <a:t>이름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34537" y="6448615"/>
            <a:ext cx="2782289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latin typeface="Arial"/>
                <a:ea typeface="+mn-ea"/>
                <a:cs typeface="+mj-cs"/>
              </a:rPr>
              <a:t>속성</a:t>
            </a:r>
            <a:r>
              <a:rPr lang="en-US" altLang="ko-KR" b="1" dirty="0">
                <a:latin typeface="Arial"/>
                <a:ea typeface="+mn-ea"/>
                <a:cs typeface="+mj-cs"/>
              </a:rPr>
              <a:t>(attribute)</a:t>
            </a:r>
            <a:endParaRPr lang="ko-KR" altLang="en-US" b="1" dirty="0">
              <a:latin typeface="Arial"/>
              <a:ea typeface="+mn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79632" y="4422971"/>
            <a:ext cx="2256376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latin typeface="Arial"/>
                <a:ea typeface="+mn-ea"/>
                <a:cs typeface="+mj-cs"/>
              </a:rPr>
              <a:t>속성의</a:t>
            </a:r>
            <a:r>
              <a:rPr lang="en-US" altLang="ko-KR" b="1" dirty="0">
                <a:latin typeface="Arial"/>
                <a:ea typeface="+mn-ea"/>
                <a:cs typeface="+mj-cs"/>
              </a:rPr>
              <a:t> </a:t>
            </a:r>
            <a:r>
              <a:rPr lang="ko-KR" altLang="en-US" b="1" dirty="0">
                <a:latin typeface="Arial"/>
                <a:ea typeface="+mn-ea"/>
                <a:cs typeface="+mj-cs"/>
              </a:rPr>
              <a:t>값</a:t>
            </a:r>
          </a:p>
        </p:txBody>
      </p:sp>
      <p:cxnSp>
        <p:nvCxnSpPr>
          <p:cNvPr id="10" name="직선 화살표 연결선 9"/>
          <p:cNvCxnSpPr>
            <a:stCxn id="9" idx="2"/>
          </p:cNvCxnSpPr>
          <p:nvPr/>
        </p:nvCxnSpPr>
        <p:spPr>
          <a:xfrm flipH="1">
            <a:off x="4781550" y="4792303"/>
            <a:ext cx="326270" cy="6831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cxnSp>
        <p:nvCxnSpPr>
          <p:cNvPr id="12" name="직선 화살표 연결선 11"/>
          <p:cNvCxnSpPr>
            <a:stCxn id="6" idx="2"/>
          </p:cNvCxnSpPr>
          <p:nvPr/>
        </p:nvCxnSpPr>
        <p:spPr>
          <a:xfrm flipH="1">
            <a:off x="2609850" y="4809024"/>
            <a:ext cx="185103" cy="6664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sp>
        <p:nvSpPr>
          <p:cNvPr id="23" name="오른쪽 중괄호 22"/>
          <p:cNvSpPr/>
          <p:nvPr/>
        </p:nvSpPr>
        <p:spPr>
          <a:xfrm rot="5400000">
            <a:off x="3987264" y="4140921"/>
            <a:ext cx="476836" cy="3803164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118809" tIns="59404" rIns="118809" bIns="59404" anchor="t" anchorCtr="0"/>
          <a:lstStyle/>
          <a:p>
            <a:pPr defTabSz="1350168"/>
            <a:endParaRPr lang="ko-KR" altLang="en-US" sz="2339">
              <a:latin typeface="Arial"/>
              <a:ea typeface="+mn-ea"/>
              <a:cs typeface="+mj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35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HTML </a:t>
            </a:r>
            <a:r>
              <a:rPr lang="ko-KR" altLang="en-US"/>
              <a:t>주석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2575775"/>
            <a:ext cx="11262614" cy="5608811"/>
          </a:xfrm>
        </p:spPr>
        <p:txBody>
          <a:bodyPr/>
          <a:lstStyle/>
          <a:p>
            <a:pPr lvl="0"/>
            <a:r>
              <a:rPr lang="en-US" altLang="ko-KR" dirty="0" smtClean="0"/>
              <a:t>HTML </a:t>
            </a:r>
            <a:r>
              <a:rPr lang="ko-KR" altLang="en-US" dirty="0"/>
              <a:t>코드를 설명하는 </a:t>
            </a:r>
            <a:r>
              <a:rPr lang="ko-KR" altLang="en-US" dirty="0" smtClean="0"/>
              <a:t>글로 개발 시 많은 도움을 줌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브라우저에 표시되지 않음</a:t>
            </a:r>
            <a:endParaRPr lang="ko-KR" altLang="en-US" dirty="0"/>
          </a:p>
          <a:p>
            <a:pPr lvl="0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80470" y="4851906"/>
            <a:ext cx="8054339" cy="1873270"/>
          </a:xfrm>
          <a:prstGeom prst="foldedCorner">
            <a:avLst>
              <a:gd name="adj" fmla="val 16667"/>
            </a:avLst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2400" b="1" dirty="0" smtClean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&lt;!-- </a:t>
            </a:r>
            <a:r>
              <a:rPr lang="ko-KR" altLang="en-US" sz="2400" b="1" dirty="0" smtClean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해당 코드에 대한 설명을 주석으로 삽입합니다</a:t>
            </a:r>
            <a:r>
              <a:rPr lang="en-US" altLang="ko-KR" sz="2400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. --&gt;</a:t>
            </a:r>
          </a:p>
          <a:p>
            <a:pPr latinLnBrk="1"/>
            <a:r>
              <a:rPr lang="en-US" altLang="ko-KR" sz="2400" b="1" dirty="0">
                <a:latin typeface="Arial"/>
                <a:ea typeface="+mn-ea"/>
                <a:cs typeface="+mj-cs"/>
              </a:rPr>
              <a:t>&lt;!</a:t>
            </a:r>
            <a:r>
              <a:rPr lang="en-US" altLang="ko-KR" sz="2400" b="1" dirty="0" err="1" smtClean="0">
                <a:latin typeface="Arial"/>
                <a:ea typeface="+mn-ea"/>
                <a:cs typeface="+mj-cs"/>
              </a:rPr>
              <a:t>DOCTYPE</a:t>
            </a:r>
            <a:r>
              <a:rPr lang="ko-KR" altLang="en-US" sz="2400" b="1" dirty="0" smtClean="0">
                <a:latin typeface="Arial"/>
                <a:ea typeface="+mn-ea"/>
                <a:cs typeface="+mj-cs"/>
              </a:rPr>
              <a:t> 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html&gt;</a:t>
            </a:r>
          </a:p>
          <a:p>
            <a:pPr latinLnBrk="1"/>
            <a:r>
              <a:rPr lang="en-US" altLang="ko-KR" sz="24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&lt;html&gt;</a:t>
            </a:r>
          </a:p>
          <a:p>
            <a:pPr latinLnBrk="1"/>
            <a:r>
              <a:rPr lang="en-US" altLang="ko-KR" sz="2400" b="1" dirty="0">
                <a:latin typeface="Arial"/>
                <a:ea typeface="+mn-ea"/>
                <a:cs typeface="+mj-cs"/>
              </a:rPr>
              <a:t>...</a:t>
            </a:r>
            <a:endParaRPr lang="ko-KR" altLang="en-US" sz="2400" b="1" dirty="0">
              <a:latin typeface="Arial"/>
              <a:ea typeface="+mn-ea"/>
              <a:cs typeface="+mj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36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HTML </a:t>
            </a:r>
            <a:r>
              <a:rPr lang="ko-KR" altLang="en-US"/>
              <a:t>문서 작성시</a:t>
            </a:r>
            <a:r>
              <a:rPr lang="en-US" altLang="ko-KR"/>
              <a:t> </a:t>
            </a:r>
            <a:r>
              <a:rPr lang="ko-KR" altLang="en-US"/>
              <a:t>주의사항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296983" y="2353234"/>
            <a:ext cx="11262614" cy="5831351"/>
          </a:xfrm>
        </p:spPr>
        <p:txBody>
          <a:bodyPr/>
          <a:lstStyle/>
          <a:p>
            <a:pPr marL="594068" indent="-594068">
              <a:buFont typeface="+mj-lt"/>
              <a:buAutoNum type="arabicPeriod"/>
            </a:pPr>
            <a:r>
              <a:rPr lang="en-US" altLang="ko-KR" sz="3000" dirty="0"/>
              <a:t>HTML </a:t>
            </a:r>
            <a:r>
              <a:rPr lang="ko-KR" altLang="en-US" sz="3000" dirty="0"/>
              <a:t>문서는 대소문자를 가리지 않으므로 </a:t>
            </a:r>
            <a:r>
              <a:rPr lang="en-US" altLang="ko-KR" sz="3000" dirty="0"/>
              <a:t>Head, HEAD, </a:t>
            </a:r>
            <a:r>
              <a:rPr lang="en-US" altLang="ko-KR" sz="3000" dirty="0" err="1"/>
              <a:t>HeaD</a:t>
            </a:r>
            <a:r>
              <a:rPr lang="en-US" altLang="ko-KR" sz="3000" dirty="0"/>
              <a:t>, head </a:t>
            </a:r>
            <a:r>
              <a:rPr lang="ko-KR" altLang="en-US" sz="3000" dirty="0"/>
              <a:t>등 어떠한 형태로 써도 무방하나 되도록 보기 편하고 수정이 용이하도록 소문자로 통일해서 쓰는 것이 </a:t>
            </a:r>
            <a:r>
              <a:rPr lang="ko-KR" altLang="en-US" sz="3000" dirty="0" smtClean="0"/>
              <a:t>좋음</a:t>
            </a:r>
            <a:endParaRPr lang="en-US" altLang="ko-KR" sz="3000" dirty="0" smtClean="0"/>
          </a:p>
          <a:p>
            <a:pPr marL="594068" indent="-594068">
              <a:buFont typeface="+mj-lt"/>
              <a:buAutoNum type="arabicPeriod"/>
            </a:pPr>
            <a:endParaRPr lang="ko-KR" altLang="en-US" sz="3000" dirty="0"/>
          </a:p>
          <a:p>
            <a:pPr marL="594068" indent="-594068">
              <a:buFont typeface="+mj-lt"/>
              <a:buAutoNum type="arabicPeriod"/>
            </a:pPr>
            <a:r>
              <a:rPr lang="ko-KR" altLang="en-US" sz="3000" dirty="0" smtClean="0"/>
              <a:t>시작 태그와 종료 태그를 </a:t>
            </a:r>
            <a:r>
              <a:rPr lang="ko-KR" altLang="en-US" sz="3000" dirty="0"/>
              <a:t>먼저 쓰고 그 안에 내용을 넣는다</a:t>
            </a:r>
            <a:r>
              <a:rPr lang="en-US" altLang="ko-KR" sz="3000" dirty="0"/>
              <a:t>.</a:t>
            </a:r>
          </a:p>
          <a:p>
            <a:pPr marL="594068" indent="-594068">
              <a:buFont typeface="+mj-lt"/>
              <a:buAutoNum type="arabicPeriod"/>
            </a:pPr>
            <a:endParaRPr lang="en-US" altLang="ko-KR" sz="3000" dirty="0" smtClean="0"/>
          </a:p>
          <a:p>
            <a:pPr marL="594068" indent="-594068">
              <a:buFont typeface="+mj-lt"/>
              <a:buAutoNum type="arabicPeriod"/>
            </a:pPr>
            <a:r>
              <a:rPr lang="en-US" altLang="ko-KR" sz="3000" dirty="0" smtClean="0"/>
              <a:t>HTML </a:t>
            </a:r>
            <a:r>
              <a:rPr lang="ko-KR" altLang="en-US" sz="3000" dirty="0"/>
              <a:t>문서를 정의할 때 들여쓰기</a:t>
            </a:r>
            <a:r>
              <a:rPr lang="en-US" altLang="ko-KR" sz="3000" dirty="0"/>
              <a:t>(indent)</a:t>
            </a:r>
            <a:r>
              <a:rPr lang="ko-KR" altLang="en-US" sz="3000" dirty="0"/>
              <a:t>에 주의한다</a:t>
            </a:r>
            <a:r>
              <a:rPr lang="en-US" altLang="ko-KR" sz="3000" dirty="0"/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37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g625f4e3c47_0_0"/>
          <p:cNvPicPr/>
          <p:nvPr/>
        </p:nvPicPr>
        <p:blipFill rotWithShape="1">
          <a:blip r:embed="rId3">
            <a:alphaModFix/>
            <a:lum/>
          </a:blip>
          <a:srcRect l="15080" t="31200" r="16990" b="42370"/>
          <a:stretch>
            <a:fillRect/>
          </a:stretch>
        </p:blipFill>
        <p:spPr>
          <a:xfrm>
            <a:off x="766482" y="1324499"/>
            <a:ext cx="10191850" cy="2230524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g625f4e3c47_0_0"/>
          <p:cNvSpPr txBox="1"/>
          <p:nvPr/>
        </p:nvSpPr>
        <p:spPr>
          <a:xfrm>
            <a:off x="9415639" y="7788946"/>
            <a:ext cx="900922" cy="329508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1800" dirty="0">
                <a:latin typeface="Arial"/>
                <a:ea typeface="+mn-ea"/>
                <a:cs typeface="+mj-cs"/>
              </a:rPr>
              <a:t>출처:</a:t>
            </a:r>
          </a:p>
        </p:txBody>
      </p:sp>
      <p:pic>
        <p:nvPicPr>
          <p:cNvPr id="51" name="Google Shape;51;g625f4e3c47_0_0"/>
          <p:cNvPicPr/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10124870" y="7899322"/>
            <a:ext cx="1478666" cy="329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g625f4e3c47_0_0"/>
          <p:cNvPicPr/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>
            <a:off x="2245772" y="6793861"/>
            <a:ext cx="7246096" cy="1297696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g625f4e3c47_0_0"/>
          <p:cNvSpPr txBox="1"/>
          <p:nvPr/>
        </p:nvSpPr>
        <p:spPr>
          <a:xfrm>
            <a:off x="1358152" y="3641647"/>
            <a:ext cx="9413451" cy="3001199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/>
            <a:r>
              <a:rPr lang="ko-KR" altLang="en-US" b="1" dirty="0" smtClean="0">
                <a:solidFill>
                  <a:srgbClr val="FF4040"/>
                </a:solidFill>
              </a:rPr>
              <a:t>UI </a:t>
            </a:r>
            <a:r>
              <a:rPr lang="en-US" altLang="ko-KR" b="1" dirty="0" smtClean="0">
                <a:solidFill>
                  <a:srgbClr val="FF4040"/>
                </a:solidFill>
              </a:rPr>
              <a:t>(User Interface) : </a:t>
            </a:r>
            <a:r>
              <a:rPr lang="ko-KR" altLang="en-US" dirty="0" smtClean="0">
                <a:solidFill>
                  <a:srgbClr val="999999"/>
                </a:solidFill>
              </a:rPr>
              <a:t>사용자와 </a:t>
            </a:r>
            <a:r>
              <a:rPr lang="ko-KR" altLang="en-US" dirty="0">
                <a:solidFill>
                  <a:srgbClr val="999999"/>
                </a:solidFill>
              </a:rPr>
              <a:t>시스템</a:t>
            </a:r>
            <a:r>
              <a:rPr lang="en-US" altLang="ko-KR" dirty="0">
                <a:solidFill>
                  <a:srgbClr val="999999"/>
                </a:solidFill>
              </a:rPr>
              <a:t>/</a:t>
            </a:r>
            <a:r>
              <a:rPr lang="ko-KR" altLang="en-US" dirty="0">
                <a:solidFill>
                  <a:srgbClr val="999999"/>
                </a:solidFill>
              </a:rPr>
              <a:t>기계 사이에서 의사소통을 위한 접근 가능한 물리적</a:t>
            </a:r>
            <a:r>
              <a:rPr lang="en-US" altLang="ko-KR" dirty="0">
                <a:solidFill>
                  <a:srgbClr val="999999"/>
                </a:solidFill>
              </a:rPr>
              <a:t>, </a:t>
            </a:r>
            <a:r>
              <a:rPr lang="ko-KR" altLang="en-US" dirty="0">
                <a:solidFill>
                  <a:srgbClr val="999999"/>
                </a:solidFill>
              </a:rPr>
              <a:t>가상적 매개체</a:t>
            </a:r>
            <a:r>
              <a:rPr lang="en-US" altLang="ko-KR" dirty="0">
                <a:solidFill>
                  <a:srgbClr val="999999"/>
                </a:solidFill>
              </a:rPr>
              <a:t>, </a:t>
            </a:r>
            <a:r>
              <a:rPr lang="ko-KR" altLang="en-US" dirty="0">
                <a:solidFill>
                  <a:srgbClr val="999999"/>
                </a:solidFill>
              </a:rPr>
              <a:t>사람이 </a:t>
            </a:r>
            <a:r>
              <a:rPr lang="ko-KR" altLang="en-US" dirty="0" smtClean="0">
                <a:solidFill>
                  <a:srgbClr val="999999"/>
                </a:solidFill>
              </a:rPr>
              <a:t>접하는 시스템</a:t>
            </a:r>
            <a:r>
              <a:rPr lang="en-US" altLang="ko-KR" dirty="0" smtClean="0">
                <a:solidFill>
                  <a:srgbClr val="999999"/>
                </a:solidFill>
              </a:rPr>
              <a:t>(</a:t>
            </a:r>
            <a:r>
              <a:rPr lang="ko-KR" altLang="en-US" dirty="0" smtClean="0">
                <a:solidFill>
                  <a:srgbClr val="999999"/>
                </a:solidFill>
              </a:rPr>
              <a:t>프로그램</a:t>
            </a:r>
            <a:r>
              <a:rPr lang="en-US" altLang="ko-KR" dirty="0" smtClean="0">
                <a:solidFill>
                  <a:srgbClr val="999999"/>
                </a:solidFill>
              </a:rPr>
              <a:t>) </a:t>
            </a:r>
            <a:r>
              <a:rPr lang="ko-KR" altLang="en-US" dirty="0" smtClean="0">
                <a:solidFill>
                  <a:srgbClr val="999999"/>
                </a:solidFill>
              </a:rPr>
              <a:t>화면</a:t>
            </a:r>
            <a:endParaRPr lang="en-US" altLang="ko-KR" dirty="0">
              <a:solidFill>
                <a:srgbClr val="999999"/>
              </a:solidFill>
            </a:endParaRPr>
          </a:p>
          <a:p>
            <a:pPr lvl="0"/>
            <a:r>
              <a:rPr lang="en-US" altLang="ko-KR" b="1" dirty="0" smtClean="0">
                <a:solidFill>
                  <a:srgbClr val="FF4040"/>
                </a:solidFill>
              </a:rPr>
              <a:t>UX </a:t>
            </a:r>
            <a:r>
              <a:rPr lang="en-US" altLang="ko-KR" b="1" dirty="0">
                <a:solidFill>
                  <a:srgbClr val="FF4040"/>
                </a:solidFill>
              </a:rPr>
              <a:t>: </a:t>
            </a:r>
            <a:r>
              <a:rPr lang="en-US" altLang="ko-KR" b="1" dirty="0" smtClean="0">
                <a:solidFill>
                  <a:srgbClr val="FF4040"/>
                </a:solidFill>
              </a:rPr>
              <a:t>(User Experience) : </a:t>
            </a:r>
            <a:r>
              <a:rPr lang="ko-KR" altLang="en-US" dirty="0" smtClean="0">
                <a:solidFill>
                  <a:srgbClr val="999999"/>
                </a:solidFill>
              </a:rPr>
              <a:t>사용자가 </a:t>
            </a:r>
            <a:r>
              <a:rPr lang="ko-KR" altLang="en-US" dirty="0">
                <a:solidFill>
                  <a:srgbClr val="999999"/>
                </a:solidFill>
              </a:rPr>
              <a:t>제품</a:t>
            </a:r>
            <a:r>
              <a:rPr lang="en-US" altLang="ko-KR" dirty="0">
                <a:solidFill>
                  <a:srgbClr val="999999"/>
                </a:solidFill>
              </a:rPr>
              <a:t>/</a:t>
            </a:r>
            <a:r>
              <a:rPr lang="ko-KR" altLang="en-US" dirty="0">
                <a:solidFill>
                  <a:srgbClr val="999999"/>
                </a:solidFill>
              </a:rPr>
              <a:t>시스템을 사용하거나 체험하면서 얻게 되는 느낌이나 행동 등의 경험</a:t>
            </a:r>
            <a:endParaRPr lang="ko-KR" altLang="en-US" dirty="0"/>
          </a:p>
          <a:p>
            <a:pPr lvl="0"/>
            <a:endParaRPr lang="en-US" altLang="ko-KR" b="1" dirty="0" smtClean="0">
              <a:solidFill>
                <a:srgbClr val="FF4040"/>
              </a:solidFill>
            </a:endParaRPr>
          </a:p>
          <a:p>
            <a:pPr lvl="0"/>
            <a:r>
              <a:rPr lang="ko-KR" altLang="en-US" b="1" dirty="0" err="1" smtClean="0">
                <a:solidFill>
                  <a:srgbClr val="FF4040"/>
                </a:solidFill>
              </a:rPr>
              <a:t>Q</a:t>
            </a:r>
            <a:r>
              <a:rPr lang="ko-KR" altLang="en-US" b="1" dirty="0">
                <a:solidFill>
                  <a:srgbClr val="FF4040"/>
                </a:solidFill>
              </a:rPr>
              <a:t>. </a:t>
            </a:r>
            <a:r>
              <a:rPr lang="ko-KR" altLang="en-US" b="1" dirty="0" err="1">
                <a:solidFill>
                  <a:srgbClr val="FF4040"/>
                </a:solidFill>
              </a:rPr>
              <a:t>UX와</a:t>
            </a:r>
            <a:r>
              <a:rPr lang="ko-KR" altLang="en-US" b="1" dirty="0">
                <a:solidFill>
                  <a:srgbClr val="FF4040"/>
                </a:solidFill>
              </a:rPr>
              <a:t> </a:t>
            </a:r>
            <a:r>
              <a:rPr lang="ko-KR" altLang="en-US" b="1" dirty="0" err="1">
                <a:solidFill>
                  <a:srgbClr val="FF4040"/>
                </a:solidFill>
              </a:rPr>
              <a:t>UI는</a:t>
            </a:r>
            <a:r>
              <a:rPr lang="ko-KR" altLang="en-US" b="1" dirty="0">
                <a:solidFill>
                  <a:srgbClr val="FF4040"/>
                </a:solidFill>
              </a:rPr>
              <a:t> 무엇이 다르죠?</a:t>
            </a:r>
            <a:endParaRPr lang="en-US" altLang="ko-KR" b="1" dirty="0">
              <a:solidFill>
                <a:srgbClr val="FF4040"/>
              </a:solidFill>
            </a:endParaRPr>
          </a:p>
          <a:p>
            <a:pPr lvl="0"/>
            <a:endParaRPr lang="en-US" altLang="ko-KR" dirty="0">
              <a:solidFill>
                <a:srgbClr val="999999"/>
              </a:solidFill>
            </a:endParaRPr>
          </a:p>
          <a:p>
            <a:pPr lvl="0"/>
            <a:r>
              <a:rPr lang="ko-KR" altLang="en-US" dirty="0" err="1" smtClean="0">
                <a:solidFill>
                  <a:srgbClr val="999999"/>
                </a:solidFill>
              </a:rPr>
              <a:t>UX는</a:t>
            </a:r>
            <a:r>
              <a:rPr lang="ko-KR" altLang="en-US" dirty="0" smtClean="0">
                <a:solidFill>
                  <a:srgbClr val="999999"/>
                </a:solidFill>
              </a:rPr>
              <a:t> </a:t>
            </a:r>
            <a:r>
              <a:rPr lang="ko-KR" altLang="en-US" dirty="0">
                <a:solidFill>
                  <a:srgbClr val="999999"/>
                </a:solidFill>
              </a:rPr>
              <a:t>사용자 경험이라는 총체적인 관점으로 콘셉트를 잡고 개발 방향을 정하는 작업을 말하고, 그것을 구현하는 제작 단계에서 사용자에게 맞는 최적화를 시켜주는 디자인 행위를 UI 디자인이라고 할 수 있습니다. </a:t>
            </a:r>
            <a:r>
              <a:rPr lang="ko-KR" altLang="en-US" sz="1200" dirty="0">
                <a:solidFill>
                  <a:srgbClr val="999999"/>
                </a:solidFill>
              </a:rPr>
              <a:t>(오래가는 UX 디자인 </a:t>
            </a:r>
            <a:r>
              <a:rPr lang="ko-KR" altLang="en-US" sz="1200" dirty="0" err="1">
                <a:solidFill>
                  <a:srgbClr val="999999"/>
                </a:solidFill>
              </a:rPr>
              <a:t>반준철</a:t>
            </a:r>
            <a:r>
              <a:rPr lang="ko-KR" altLang="en-US" sz="1200" dirty="0">
                <a:solidFill>
                  <a:srgbClr val="999999"/>
                </a:solidFill>
              </a:rPr>
              <a:t> 저, </a:t>
            </a:r>
            <a:r>
              <a:rPr lang="ko-KR" altLang="en-US" sz="1200" dirty="0" err="1">
                <a:solidFill>
                  <a:srgbClr val="999999"/>
                </a:solidFill>
              </a:rPr>
              <a:t>한빛미디어</a:t>
            </a:r>
            <a:r>
              <a:rPr lang="ko-KR" altLang="en-US" sz="1200" dirty="0">
                <a:solidFill>
                  <a:srgbClr val="999999"/>
                </a:solidFill>
              </a:rPr>
              <a:t> 출판사</a:t>
            </a:r>
            <a:r>
              <a:rPr lang="ko-KR" altLang="en-US" sz="1200" dirty="0" smtClean="0">
                <a:solidFill>
                  <a:srgbClr val="999999"/>
                </a:solidFill>
              </a:rPr>
              <a:t>)</a:t>
            </a:r>
            <a:endParaRPr lang="en-US" altLang="ko-KR" sz="1200" dirty="0">
              <a:solidFill>
                <a:srgbClr val="99999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6327" y="550055"/>
            <a:ext cx="67665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 smtClean="0"/>
              <a:t>프로젝트 진행 과정</a:t>
            </a:r>
            <a:endParaRPr lang="ko-KR" altLang="en-US" sz="6000" b="1" dirty="0"/>
          </a:p>
        </p:txBody>
      </p:sp>
      <p:sp>
        <p:nvSpPr>
          <p:cNvPr id="9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/>
          <a:lstStyle/>
          <a:p>
            <a:r>
              <a:rPr lang="en-US" altLang="ko-KR" dirty="0" smtClean="0"/>
              <a:t>4</a:t>
            </a:r>
            <a:endParaRPr lang="en-US" altLang="ko-KR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인터넷과 웹</a:t>
            </a:r>
            <a:r>
              <a:rPr lang="en-US" altLang="ko-KR" dirty="0" smtClean="0"/>
              <a:t>(WWW)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591945"/>
            <a:ext cx="11262614" cy="4204983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l"/>
            </a:pPr>
            <a:r>
              <a:rPr lang="ko-KR" altLang="en-US" sz="2400" dirty="0" smtClean="0"/>
              <a:t>인터넷</a:t>
            </a:r>
            <a:endParaRPr lang="en-US" altLang="ko-KR" sz="2000" dirty="0" smtClean="0"/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en-US" altLang="ko-KR" sz="1800" dirty="0" smtClean="0"/>
              <a:t>＇inter-network＇</a:t>
            </a:r>
            <a:r>
              <a:rPr lang="ko-KR" altLang="en-US" sz="1800" dirty="0" smtClean="0"/>
              <a:t>에서 </a:t>
            </a:r>
            <a:r>
              <a:rPr lang="ko-KR" altLang="en-US" sz="1800" dirty="0"/>
              <a:t>시작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ko-KR" altLang="en-US" sz="1800" dirty="0" smtClean="0"/>
              <a:t>전 </a:t>
            </a:r>
            <a:r>
              <a:rPr lang="ko-KR" altLang="en-US" sz="1800" dirty="0"/>
              <a:t>세계 컴퓨터를 하나로 연결하는 거대한 컴퓨터 통신망</a:t>
            </a:r>
            <a:r>
              <a:rPr lang="en-US" altLang="ko-KR" sz="1800" dirty="0"/>
              <a:t>(</a:t>
            </a:r>
            <a:r>
              <a:rPr lang="ko-KR" altLang="en-US" sz="1800" dirty="0"/>
              <a:t>컴퓨터끼리의 네트워크</a:t>
            </a:r>
            <a:r>
              <a:rPr lang="en-US" altLang="ko-KR" sz="1800" dirty="0" smtClean="0"/>
              <a:t>)</a:t>
            </a:r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ko-KR" altLang="en-US" sz="1800" dirty="0" smtClean="0"/>
              <a:t>클라이언트와 </a:t>
            </a:r>
            <a:r>
              <a:rPr lang="ko-KR" altLang="en-US" sz="1800" dirty="0"/>
              <a:t>서버로 구성</a:t>
            </a:r>
            <a:r>
              <a:rPr lang="en-US" altLang="ko-KR" sz="1800" dirty="0" smtClean="0"/>
              <a:t>.</a:t>
            </a:r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en-US" altLang="ko-KR" sz="1800" dirty="0" smtClean="0"/>
              <a:t>TCP/IP</a:t>
            </a:r>
            <a:r>
              <a:rPr lang="en-US" altLang="ko-KR" sz="1800" dirty="0"/>
              <a:t>(</a:t>
            </a:r>
            <a:r>
              <a:rPr lang="ko-KR" altLang="en-US" sz="1800" dirty="0" err="1"/>
              <a:t>표준인터넷</a:t>
            </a:r>
            <a:r>
              <a:rPr lang="ko-KR" altLang="en-US" sz="1800" dirty="0"/>
              <a:t> 프로토콜의 집합</a:t>
            </a:r>
            <a:r>
              <a:rPr lang="en-US" altLang="ko-KR" sz="1800" dirty="0"/>
              <a:t>)</a:t>
            </a:r>
            <a:r>
              <a:rPr lang="ko-KR" altLang="en-US" sz="1800" dirty="0"/>
              <a:t>라는 기본 프로토콜을 통해 </a:t>
            </a:r>
            <a:r>
              <a:rPr lang="ko-KR" altLang="en-US" sz="1800" dirty="0" smtClean="0"/>
              <a:t>제공</a:t>
            </a:r>
            <a:endParaRPr lang="en-US" altLang="ko-KR" sz="1800" dirty="0" smtClean="0"/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ko-KR" altLang="en-US" sz="1800" dirty="0" smtClean="0"/>
              <a:t>인터넷 </a:t>
            </a:r>
            <a:r>
              <a:rPr lang="ko-KR" altLang="en-US" sz="1800" dirty="0"/>
              <a:t>서비스의 종류 </a:t>
            </a:r>
            <a:r>
              <a:rPr lang="en-US" altLang="ko-KR" sz="1800" dirty="0"/>
              <a:t>: WWW(</a:t>
            </a:r>
            <a:r>
              <a:rPr lang="ko-KR" altLang="en-US" sz="1800" dirty="0"/>
              <a:t>웹</a:t>
            </a:r>
            <a:r>
              <a:rPr lang="en-US" altLang="ko-KR" sz="1800" dirty="0"/>
              <a:t>), E-Mail(</a:t>
            </a:r>
            <a:r>
              <a:rPr lang="ko-KR" altLang="en-US" sz="1800" dirty="0"/>
              <a:t>전자우편</a:t>
            </a:r>
            <a:r>
              <a:rPr lang="en-US" altLang="ko-KR" sz="1800" dirty="0"/>
              <a:t>), FTP(</a:t>
            </a:r>
            <a:r>
              <a:rPr lang="ko-KR" altLang="en-US" sz="1800" dirty="0"/>
              <a:t>파일전송</a:t>
            </a:r>
            <a:r>
              <a:rPr lang="en-US" altLang="ko-KR" sz="1800" dirty="0"/>
              <a:t>), Telnet(</a:t>
            </a:r>
            <a:r>
              <a:rPr lang="ko-KR" altLang="en-US" sz="1800" dirty="0"/>
              <a:t>원격접속</a:t>
            </a:r>
            <a:r>
              <a:rPr lang="en-US" altLang="ko-KR" sz="1800" dirty="0"/>
              <a:t>) </a:t>
            </a:r>
            <a:r>
              <a:rPr lang="ko-KR" altLang="en-US" sz="1800" dirty="0" smtClean="0"/>
              <a:t>등</a:t>
            </a:r>
            <a:endParaRPr lang="en-US" altLang="ko-KR" sz="1800" dirty="0"/>
          </a:p>
          <a:p>
            <a:pPr lvl="0"/>
            <a:endParaRPr lang="ko-KR" altLang="en-US" sz="2000" dirty="0"/>
          </a:p>
          <a:p>
            <a:pPr lvl="0">
              <a:buFont typeface="Wingdings" panose="05000000000000000000" pitchFamily="2" charset="2"/>
              <a:buChar char="l"/>
            </a:pPr>
            <a:r>
              <a:rPr lang="ko-KR" altLang="en-US" sz="2400" dirty="0" smtClean="0"/>
              <a:t>웹</a:t>
            </a:r>
            <a:r>
              <a:rPr lang="en-US" altLang="ko-KR" sz="2400" dirty="0" smtClean="0"/>
              <a:t>(WEB)</a:t>
            </a:r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ko-KR" altLang="en-US" sz="1800" dirty="0"/>
              <a:t>인터넷에 연결된 컴퓨터를 통해 사람들이 정보를 공유할 수 있는 </a:t>
            </a:r>
            <a:r>
              <a:rPr lang="ko-KR" altLang="en-US" sz="1800" dirty="0" smtClean="0"/>
              <a:t>공간</a:t>
            </a:r>
            <a:endParaRPr lang="en-US" altLang="ko-KR" sz="1800" dirty="0"/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en-US" altLang="ko-KR" sz="1800" dirty="0" smtClean="0"/>
              <a:t>WWW(World </a:t>
            </a:r>
            <a:r>
              <a:rPr lang="en-US" altLang="ko-KR" sz="1800" dirty="0"/>
              <a:t>Wide Web), W3 </a:t>
            </a:r>
            <a:r>
              <a:rPr lang="ko-KR" altLang="en-US" sz="1800" dirty="0"/>
              <a:t>이라고 부르기도 </a:t>
            </a:r>
            <a:r>
              <a:rPr lang="ko-KR" altLang="en-US" sz="1800" dirty="0" smtClean="0"/>
              <a:t>함</a:t>
            </a:r>
            <a:endParaRPr lang="en-US" altLang="ko-KR" sz="1800" dirty="0" smtClean="0"/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ko-KR" altLang="en-US" sz="1800" dirty="0" smtClean="0"/>
              <a:t>인터넷을 사용하기 쉽도록 하이퍼텍스트와 그림을 통해 모든 서비스를 이용할 수 있도록 만든 것</a:t>
            </a:r>
            <a:endParaRPr lang="en-US" altLang="ko-KR" sz="1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5</a:t>
            </a:fld>
            <a:endParaRPr lang="en-US" altLang="ko-KR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380539" y="5796928"/>
            <a:ext cx="7480565" cy="21864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Char char="l"/>
            </a:pPr>
            <a:r>
              <a:rPr lang="ko-KR" altLang="en-US" sz="2400" kern="0" dirty="0" smtClean="0"/>
              <a:t>웹 구성의 </a:t>
            </a:r>
            <a:r>
              <a:rPr lang="en-US" altLang="ko-KR" sz="2400" kern="0" dirty="0" smtClean="0"/>
              <a:t>3</a:t>
            </a:r>
            <a:r>
              <a:rPr lang="ko-KR" altLang="en-US" sz="2400" kern="0" dirty="0" smtClean="0"/>
              <a:t>요소</a:t>
            </a:r>
            <a:endParaRPr lang="en-US" altLang="ko-KR" sz="2400" kern="0" dirty="0" smtClean="0"/>
          </a:p>
          <a:p>
            <a:pPr lvl="1" eaLnBrk="1" hangingPunct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en-US" altLang="ko-KR" sz="1800" kern="0" dirty="0" smtClean="0"/>
              <a:t>HTTP(Hyper Text Transfer Protocol)</a:t>
            </a:r>
            <a:r>
              <a:rPr lang="ko-KR" altLang="en-US" sz="1800" kern="0" dirty="0" smtClean="0"/>
              <a:t>라는 문서 전송 프로토콜</a:t>
            </a:r>
            <a:r>
              <a:rPr lang="en-US" altLang="ko-KR" sz="1800" kern="0" dirty="0" smtClean="0"/>
              <a:t>(</a:t>
            </a:r>
            <a:r>
              <a:rPr lang="ko-KR" altLang="en-US" sz="1800" kern="0" dirty="0" smtClean="0"/>
              <a:t>규약</a:t>
            </a:r>
            <a:r>
              <a:rPr lang="en-US" altLang="ko-KR" sz="1800" kern="0" dirty="0" smtClean="0"/>
              <a:t>)</a:t>
            </a:r>
          </a:p>
          <a:p>
            <a:pPr lvl="1" eaLnBrk="1" hangingPunct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en-US" altLang="ko-KR" sz="1800" kern="0" dirty="0" smtClean="0"/>
              <a:t>HTML(Hyper Text Markup Language)</a:t>
            </a:r>
            <a:r>
              <a:rPr lang="ko-KR" altLang="en-US" sz="1800" kern="0" dirty="0" smtClean="0"/>
              <a:t>이라는 문서 형태</a:t>
            </a:r>
            <a:endParaRPr lang="en-US" altLang="ko-KR" sz="1800" kern="0" dirty="0" smtClean="0"/>
          </a:p>
          <a:p>
            <a:pPr lvl="1" eaLnBrk="1" hangingPunct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en-US" altLang="ko-KR" sz="1800" kern="0" dirty="0" smtClean="0"/>
              <a:t>URI(Uniform Resource Identifier)</a:t>
            </a:r>
            <a:r>
              <a:rPr lang="ko-KR" altLang="en-US" sz="1800" kern="0" dirty="0" smtClean="0"/>
              <a:t>라는 통합 자원 </a:t>
            </a:r>
            <a:r>
              <a:rPr lang="ko-KR" altLang="en-US" sz="1800" kern="0" dirty="0" err="1" smtClean="0"/>
              <a:t>식별자</a:t>
            </a:r>
            <a:endParaRPr lang="en-US" altLang="ko-KR" sz="1800" kern="0" dirty="0" smtClean="0"/>
          </a:p>
          <a:p>
            <a:pPr lvl="1" eaLnBrk="1" hangingPunct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en-US" altLang="ko-KR" sz="1800" kern="0" dirty="0" smtClean="0"/>
              <a:t>URL(Uniform Resource Locator) : </a:t>
            </a:r>
            <a:r>
              <a:rPr lang="ko-KR" altLang="en-US" sz="1800" kern="0" dirty="0" smtClean="0"/>
              <a:t>자원의 위치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⊂ </a:t>
            </a:r>
            <a:r>
              <a:rPr lang="en-US" altLang="ko-KR" sz="1800" dirty="0"/>
              <a:t>URI</a:t>
            </a:r>
            <a:endParaRPr lang="en-US" altLang="ko-KR" sz="1800" kern="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8379" y="5677443"/>
            <a:ext cx="2552160" cy="255216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WWW</a:t>
            </a:r>
            <a:r>
              <a:rPr lang="ko-KR" altLang="en-US"/>
              <a:t>의 동작원리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6</a:t>
            </a:fld>
            <a:endParaRPr lang="en-US" altLang="ko-KR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26" y="2971218"/>
            <a:ext cx="10265432" cy="5287592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7315200" y="2512466"/>
            <a:ext cx="2001328" cy="2007780"/>
            <a:chOff x="7315200" y="2201912"/>
            <a:chExt cx="2001328" cy="2007780"/>
          </a:xfrm>
        </p:grpSpPr>
        <p:sp>
          <p:nvSpPr>
            <p:cNvPr id="19" name="모서리가 둥근 사각형 설명선 18"/>
            <p:cNvSpPr/>
            <p:nvPr/>
          </p:nvSpPr>
          <p:spPr>
            <a:xfrm flipH="1">
              <a:off x="7315200" y="2686891"/>
              <a:ext cx="2001328" cy="1522801"/>
            </a:xfrm>
            <a:prstGeom prst="wedgeRoundRectCallout">
              <a:avLst>
                <a:gd name="adj1" fmla="val -72402"/>
                <a:gd name="adj2" fmla="val 66290"/>
                <a:gd name="adj3" fmla="val 16667"/>
              </a:avLst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7637838" y="2790410"/>
              <a:ext cx="1356051" cy="1324863"/>
              <a:chOff x="6553613" y="1808828"/>
              <a:chExt cx="1356051" cy="1324863"/>
            </a:xfrm>
          </p:grpSpPr>
          <p:pic>
            <p:nvPicPr>
              <p:cNvPr id="21" name="그림 2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53613" y="2093585"/>
                <a:ext cx="812757" cy="961030"/>
              </a:xfrm>
              <a:prstGeom prst="rect">
                <a:avLst/>
              </a:prstGeom>
            </p:spPr>
          </p:pic>
          <p:pic>
            <p:nvPicPr>
              <p:cNvPr id="23" name="그림 2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52084" y="1808828"/>
                <a:ext cx="812757" cy="961030"/>
              </a:xfrm>
              <a:prstGeom prst="rect">
                <a:avLst/>
              </a:prstGeom>
            </p:spPr>
          </p:pic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96907" y="2172661"/>
                <a:ext cx="812757" cy="961030"/>
              </a:xfrm>
              <a:prstGeom prst="rect">
                <a:avLst/>
              </a:prstGeom>
            </p:spPr>
          </p:pic>
        </p:grpSp>
        <p:sp>
          <p:nvSpPr>
            <p:cNvPr id="26" name="TextBox 25"/>
            <p:cNvSpPr txBox="1"/>
            <p:nvPr/>
          </p:nvSpPr>
          <p:spPr>
            <a:xfrm>
              <a:off x="7444091" y="2201912"/>
              <a:ext cx="16546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HTML</a:t>
              </a:r>
              <a:r>
                <a:rPr lang="ko-KR" altLang="en-US" sz="2400" dirty="0" smtClean="0"/>
                <a:t>문서</a:t>
              </a:r>
              <a:endParaRPr lang="ko-KR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93553908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웹 브라우저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679871"/>
            <a:ext cx="11262614" cy="1239175"/>
          </a:xfrm>
        </p:spPr>
        <p:txBody>
          <a:bodyPr/>
          <a:lstStyle/>
          <a:p>
            <a:r>
              <a:rPr lang="ko-KR" altLang="en-US" sz="3000" dirty="0" smtClean="0"/>
              <a:t>웹 </a:t>
            </a:r>
            <a:r>
              <a:rPr lang="ko-KR" altLang="en-US" sz="3000" dirty="0"/>
              <a:t>서버로부터 가져온 정보를 볼 수 있도록 돕는 </a:t>
            </a:r>
            <a:r>
              <a:rPr lang="ko-KR" altLang="en-US" sz="3000" dirty="0" smtClean="0"/>
              <a:t>응용 </a:t>
            </a:r>
            <a:r>
              <a:rPr lang="en-US" altLang="ko-KR" sz="3000" dirty="0" smtClean="0"/>
              <a:t>SW</a:t>
            </a:r>
            <a:endParaRPr lang="en-US" altLang="ko-KR" sz="3000" dirty="0"/>
          </a:p>
          <a:p>
            <a:pPr lvl="0"/>
            <a:r>
              <a:rPr lang="en-US" altLang="ko-KR" sz="3000" dirty="0" smtClean="0"/>
              <a:t>HTML </a:t>
            </a:r>
            <a:r>
              <a:rPr lang="ko-KR" altLang="en-US" sz="3000" dirty="0"/>
              <a:t>문서를 읽어서 눈에 보이는 웹 페이지를 만든다</a:t>
            </a:r>
            <a:r>
              <a:rPr lang="en-US" altLang="ko-KR" sz="3000" dirty="0" smtClean="0"/>
              <a:t>.</a:t>
            </a:r>
            <a:endParaRPr lang="ko-KR" altLang="en-US" sz="3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7</a:t>
            </a:fld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3215876"/>
            <a:ext cx="11879263" cy="485339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08693" y="4505798"/>
            <a:ext cx="5111495" cy="227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1268801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8</a:t>
            </a:fld>
            <a:endParaRPr lang="en-US" altLang="ko-KR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890" y="3671445"/>
            <a:ext cx="8779808" cy="4426322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8657011" y="3648511"/>
            <a:ext cx="2001328" cy="1604332"/>
            <a:chOff x="8333117" y="1673749"/>
            <a:chExt cx="2001328" cy="2121875"/>
          </a:xfrm>
        </p:grpSpPr>
        <p:sp>
          <p:nvSpPr>
            <p:cNvPr id="19" name="모서리가 둥근 사각형 설명선 18"/>
            <p:cNvSpPr/>
            <p:nvPr/>
          </p:nvSpPr>
          <p:spPr>
            <a:xfrm flipH="1">
              <a:off x="8333117" y="2272823"/>
              <a:ext cx="2001328" cy="1522801"/>
            </a:xfrm>
            <a:prstGeom prst="wedgeRoundRectCallout">
              <a:avLst>
                <a:gd name="adj1" fmla="val 32771"/>
                <a:gd name="adj2" fmla="val 82151"/>
                <a:gd name="adj3" fmla="val 16667"/>
              </a:avLst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8655755" y="2376342"/>
              <a:ext cx="1356051" cy="1324863"/>
              <a:chOff x="6553613" y="1808828"/>
              <a:chExt cx="1356051" cy="1324863"/>
            </a:xfrm>
          </p:grpSpPr>
          <p:pic>
            <p:nvPicPr>
              <p:cNvPr id="21" name="그림 2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53613" y="2093585"/>
                <a:ext cx="812757" cy="961030"/>
              </a:xfrm>
              <a:prstGeom prst="rect">
                <a:avLst/>
              </a:prstGeom>
            </p:spPr>
          </p:pic>
          <p:pic>
            <p:nvPicPr>
              <p:cNvPr id="23" name="그림 2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52084" y="1808828"/>
                <a:ext cx="812757" cy="961030"/>
              </a:xfrm>
              <a:prstGeom prst="rect">
                <a:avLst/>
              </a:prstGeom>
            </p:spPr>
          </p:pic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96907" y="2172661"/>
                <a:ext cx="812757" cy="961030"/>
              </a:xfrm>
              <a:prstGeom prst="rect">
                <a:avLst/>
              </a:prstGeom>
            </p:spPr>
          </p:pic>
        </p:grpSp>
        <p:sp>
          <p:nvSpPr>
            <p:cNvPr id="26" name="TextBox 25"/>
            <p:cNvSpPr txBox="1"/>
            <p:nvPr/>
          </p:nvSpPr>
          <p:spPr>
            <a:xfrm>
              <a:off x="8462008" y="1673749"/>
              <a:ext cx="16546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HTML</a:t>
              </a:r>
              <a:r>
                <a:rPr lang="ko-KR" altLang="en-US" sz="2400" dirty="0" smtClean="0"/>
                <a:t>문서</a:t>
              </a:r>
              <a:endParaRPr lang="ko-KR" altLang="en-US" sz="2400" dirty="0"/>
            </a:p>
          </p:txBody>
        </p:sp>
      </p:grp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lvl="0"/>
            <a:r>
              <a:rPr lang="ko-KR" altLang="en-US" dirty="0"/>
              <a:t>클라이언트와 서버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/>
          <a:lstStyle/>
          <a:p>
            <a:pPr lvl="0"/>
            <a:r>
              <a:rPr lang="en-US" altLang="ko-KR" dirty="0"/>
              <a:t>2</a:t>
            </a:r>
            <a:r>
              <a:rPr lang="ko-KR" altLang="en-US" dirty="0"/>
              <a:t>가지의 기본 프로토콜</a:t>
            </a:r>
          </a:p>
          <a:p>
            <a:pPr lvl="1"/>
            <a:r>
              <a:rPr lang="ko-KR" altLang="en-US" dirty="0" smtClean="0"/>
              <a:t>클라이언트가 서버로 전달하는 메시지 </a:t>
            </a:r>
            <a:r>
              <a:rPr lang="en-US" altLang="ko-KR" dirty="0"/>
              <a:t>HTTP </a:t>
            </a:r>
            <a:r>
              <a:rPr lang="en-US" altLang="ko-KR" dirty="0" smtClean="0"/>
              <a:t>Request(</a:t>
            </a:r>
            <a:r>
              <a:rPr lang="ko-KR" altLang="en-US" dirty="0" smtClean="0"/>
              <a:t>요청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ko-KR" altLang="en-US" dirty="0" smtClean="0"/>
              <a:t>요청에 대한 서버의 답변 </a:t>
            </a:r>
            <a:r>
              <a:rPr lang="en-US" altLang="ko-KR" dirty="0" smtClean="0"/>
              <a:t>HTTP Response(</a:t>
            </a:r>
            <a:r>
              <a:rPr lang="ko-KR" altLang="en-US" dirty="0" smtClean="0"/>
              <a:t>응답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3778370" y="5020574"/>
            <a:ext cx="3226280" cy="1673524"/>
            <a:chOff x="3778370" y="5020574"/>
            <a:chExt cx="3226280" cy="1673524"/>
          </a:xfrm>
        </p:grpSpPr>
        <p:sp>
          <p:nvSpPr>
            <p:cNvPr id="7" name="직사각형 6"/>
            <p:cNvSpPr/>
            <p:nvPr/>
          </p:nvSpPr>
          <p:spPr>
            <a:xfrm>
              <a:off x="3778370" y="5020574"/>
              <a:ext cx="3226280" cy="1673524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81778" y="5234838"/>
              <a:ext cx="170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HTTP Request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48463" y="5959195"/>
              <a:ext cx="18860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HTTP Response</a:t>
              </a:r>
              <a:endParaRPr lang="ko-KR" altLang="en-US" dirty="0"/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>
              <a:off x="4270076" y="5694925"/>
              <a:ext cx="2277373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24" name="직선 화살표 연결선 23"/>
            <p:cNvCxnSpPr/>
            <p:nvPr/>
          </p:nvCxnSpPr>
          <p:spPr>
            <a:xfrm flipH="1">
              <a:off x="4192662" y="6393844"/>
              <a:ext cx="2354787" cy="10213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xmlns="" val="59074453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/>
              <a:t>HTML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HTML(Hyper Text Markup Language)</a:t>
            </a:r>
            <a:r>
              <a:rPr lang="ko-KR" altLang="en-US" dirty="0"/>
              <a:t>은 웹 페이지를 기술하기 위한 </a:t>
            </a:r>
            <a:r>
              <a:rPr lang="ko-KR" altLang="en-US" dirty="0" smtClean="0"/>
              <a:t>마크 업</a:t>
            </a:r>
            <a:r>
              <a:rPr lang="en-US" altLang="ko-KR" dirty="0"/>
              <a:t>(markup)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pPr lvl="0"/>
            <a:endParaRPr lang="ko-KR" altLang="en-US" dirty="0"/>
          </a:p>
          <a:p>
            <a:pPr lvl="0"/>
            <a:r>
              <a:rPr lang="ko-KR" altLang="en-US" dirty="0" smtClean="0"/>
              <a:t>마크 업 </a:t>
            </a:r>
            <a:r>
              <a:rPr lang="ko-KR" altLang="en-US" dirty="0"/>
              <a:t>언어는 텍스트에 태그를 붙여서 텍스트가 문서의 어디에 해당하는지를 기술한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r>
              <a:rPr lang="ko-KR" altLang="en-US" dirty="0" smtClean="0"/>
              <a:t>컨텐츠가 없는 태그는 종료 태그가 없음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9</a:t>
            </a:fld>
            <a:endParaRPr lang="en-US" altLang="ko-KR" dirty="0"/>
          </a:p>
        </p:txBody>
      </p:sp>
      <p:grpSp>
        <p:nvGrpSpPr>
          <p:cNvPr id="24" name="그룹 23"/>
          <p:cNvGrpSpPr/>
          <p:nvPr/>
        </p:nvGrpSpPr>
        <p:grpSpPr>
          <a:xfrm>
            <a:off x="1218178" y="5976722"/>
            <a:ext cx="9178923" cy="1971612"/>
            <a:chOff x="1218178" y="5278893"/>
            <a:chExt cx="9178923" cy="1971612"/>
          </a:xfrm>
        </p:grpSpPr>
        <p:sp>
          <p:nvSpPr>
            <p:cNvPr id="5" name="TextBox 4"/>
            <p:cNvSpPr txBox="1"/>
            <p:nvPr/>
          </p:nvSpPr>
          <p:spPr>
            <a:xfrm>
              <a:off x="1218178" y="5919541"/>
              <a:ext cx="9178923" cy="64633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solidFill>
                    <a:srgbClr val="0070C0"/>
                  </a:solidFill>
                </a:rPr>
                <a:t>&lt;html&gt;</a:t>
              </a:r>
              <a:r>
                <a:rPr lang="en-US" altLang="ko-KR" sz="3600" dirty="0" smtClean="0"/>
                <a:t>Hyper Text Markup Language</a:t>
              </a:r>
              <a:r>
                <a:rPr lang="en-US" altLang="ko-KR" sz="3600" dirty="0" smtClean="0">
                  <a:solidFill>
                    <a:srgbClr val="0070C0"/>
                  </a:solidFill>
                </a:rPr>
                <a:t>&lt;/html&gt;</a:t>
              </a:r>
              <a:endParaRPr lang="ko-KR" altLang="en-US" sz="3600" dirty="0">
                <a:solidFill>
                  <a:srgbClr val="0070C0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1404138" y="6470141"/>
              <a:ext cx="1172116" cy="766464"/>
              <a:chOff x="1404138" y="6470141"/>
              <a:chExt cx="1172116" cy="766464"/>
            </a:xfrm>
          </p:grpSpPr>
          <p:sp>
            <p:nvSpPr>
              <p:cNvPr id="11" name="오른쪽 대괄호 10"/>
              <p:cNvSpPr/>
              <p:nvPr/>
            </p:nvSpPr>
            <p:spPr>
              <a:xfrm rot="5400000">
                <a:off x="1831807" y="6208454"/>
                <a:ext cx="372979" cy="896353"/>
              </a:xfrm>
              <a:prstGeom prst="rightBracket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latin typeface="Arial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404138" y="6867273"/>
                <a:ext cx="11721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시작 태그</a:t>
                </a:r>
                <a:endParaRPr lang="ko-KR" altLang="en-US" dirty="0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8883770" y="6470141"/>
              <a:ext cx="1172116" cy="766464"/>
              <a:chOff x="1404138" y="6470141"/>
              <a:chExt cx="1172116" cy="766464"/>
            </a:xfrm>
          </p:grpSpPr>
          <p:sp>
            <p:nvSpPr>
              <p:cNvPr id="16" name="오른쪽 대괄호 15"/>
              <p:cNvSpPr/>
              <p:nvPr/>
            </p:nvSpPr>
            <p:spPr>
              <a:xfrm rot="5400000">
                <a:off x="1831807" y="6208454"/>
                <a:ext cx="372979" cy="896353"/>
              </a:xfrm>
              <a:prstGeom prst="rightBracket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latin typeface="Arial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404138" y="6867273"/>
                <a:ext cx="11721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종료 태그</a:t>
                </a:r>
                <a:endParaRPr lang="ko-KR" altLang="en-US" dirty="0"/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2772131" y="6484041"/>
              <a:ext cx="5878573" cy="766464"/>
              <a:chOff x="2772131" y="6484041"/>
              <a:chExt cx="5878573" cy="766464"/>
            </a:xfrm>
          </p:grpSpPr>
          <p:sp>
            <p:nvSpPr>
              <p:cNvPr id="19" name="오른쪽 대괄호 18"/>
              <p:cNvSpPr/>
              <p:nvPr/>
            </p:nvSpPr>
            <p:spPr>
              <a:xfrm rot="5400000">
                <a:off x="5524928" y="3731244"/>
                <a:ext cx="372979" cy="5878573"/>
              </a:xfrm>
              <a:prstGeom prst="rightBracket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latin typeface="Arial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180909" y="6881173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컨텐츠</a:t>
                </a:r>
                <a:endParaRPr lang="ko-KR" altLang="en-US" dirty="0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1404137" y="5278893"/>
              <a:ext cx="8651749" cy="792366"/>
              <a:chOff x="1404137" y="5278893"/>
              <a:chExt cx="8651749" cy="792366"/>
            </a:xfrm>
          </p:grpSpPr>
          <p:sp>
            <p:nvSpPr>
              <p:cNvPr id="21" name="오른쪽 대괄호 20"/>
              <p:cNvSpPr/>
              <p:nvPr/>
            </p:nvSpPr>
            <p:spPr>
              <a:xfrm rot="5400000" flipH="1">
                <a:off x="5533269" y="1548642"/>
                <a:ext cx="393485" cy="8651749"/>
              </a:xfrm>
              <a:prstGeom prst="rightBracket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latin typeface="Arial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454235" y="5278893"/>
                <a:ext cx="2330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HTML </a:t>
                </a:r>
                <a:r>
                  <a:rPr lang="ko-KR" altLang="en-US" dirty="0" smtClean="0"/>
                  <a:t>요소</a:t>
                </a:r>
                <a:r>
                  <a:rPr lang="en-US" altLang="ko-KR" dirty="0" smtClean="0"/>
                  <a:t>(Element)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21716960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Arial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</TotalTime>
  <Words>1274</Words>
  <Application>Microsoft Office PowerPoint</Application>
  <PresentationFormat>사용자 지정</PresentationFormat>
  <Paragraphs>276</Paragraphs>
  <Slides>37</Slides>
  <Notes>10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38" baseType="lpstr">
      <vt:lpstr>1_Crayons</vt:lpstr>
      <vt:lpstr>HTML – 01  웹 프로그래밍 기초</vt:lpstr>
      <vt:lpstr>슬라이드 2</vt:lpstr>
      <vt:lpstr>슬라이드 3</vt:lpstr>
      <vt:lpstr>슬라이드 4</vt:lpstr>
      <vt:lpstr>인터넷과 웹(WWW)</vt:lpstr>
      <vt:lpstr>WWW의 동작원리</vt:lpstr>
      <vt:lpstr>웹 브라우저</vt:lpstr>
      <vt:lpstr>클라이언트와 서버</vt:lpstr>
      <vt:lpstr>HTML</vt:lpstr>
      <vt:lpstr>HTML의 역사 </vt:lpstr>
      <vt:lpstr>W3C</vt:lpstr>
      <vt:lpstr>HTML 버전 </vt:lpstr>
      <vt:lpstr>HTML5</vt:lpstr>
      <vt:lpstr>HTML5 멀티미디어</vt:lpstr>
      <vt:lpstr>HTML5의 신기능</vt:lpstr>
      <vt:lpstr>HTML5 지원 여부</vt:lpstr>
      <vt:lpstr>슬라이드 17</vt:lpstr>
      <vt:lpstr>웹 브라우저</vt:lpstr>
      <vt:lpstr>웹브라우저 점유율(전세계)</vt:lpstr>
      <vt:lpstr>웹브라우저 점유율(대한민국)</vt:lpstr>
      <vt:lpstr>웹 브라우저의 사용</vt:lpstr>
      <vt:lpstr>HTML5+CSS3+Javascript</vt:lpstr>
      <vt:lpstr>HTML 편집기</vt:lpstr>
      <vt:lpstr>메모장을 이용한 HTML 작성 </vt:lpstr>
      <vt:lpstr>메모장을 이용한 HTML 작성 </vt:lpstr>
      <vt:lpstr>HTML 파일 실행 </vt:lpstr>
      <vt:lpstr>HTML 소스 보기</vt:lpstr>
      <vt:lpstr>Notepad++</vt:lpstr>
      <vt:lpstr>Notepad++</vt:lpstr>
      <vt:lpstr>Notepad++</vt:lpstr>
      <vt:lpstr>Notepad++</vt:lpstr>
      <vt:lpstr>HTML 문서의 기본 구조</vt:lpstr>
      <vt:lpstr>&lt;!DOCTYPE&gt; 선언</vt:lpstr>
      <vt:lpstr>요소(element)</vt:lpstr>
      <vt:lpstr>속성(Attribute)</vt:lpstr>
      <vt:lpstr>HTML 주석 </vt:lpstr>
      <vt:lpstr>HTML 문서 작성시 주의사항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subject/>
  <dc:creator>chocojhkim@live.com</dc:creator>
  <cp:keywords/>
  <dc:description/>
  <cp:lastModifiedBy>821033476947</cp:lastModifiedBy>
  <cp:revision>1260</cp:revision>
  <dcterms:created xsi:type="dcterms:W3CDTF">2007-06-29T06:43:39Z</dcterms:created>
  <dcterms:modified xsi:type="dcterms:W3CDTF">2022-08-21T23:20:58Z</dcterms:modified>
  <cp:category/>
  <cp:contentStatus/>
</cp:coreProperties>
</file>