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253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/>
              <a:t>마진과 패딩</a:t>
            </a:r>
            <a:endParaRPr lang="ko-KR" altLang="en-US" sz="55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내용 개체 틀 3"/>
          <p:cNvGraphicFramePr/>
          <p:nvPr/>
        </p:nvGraphicFramePr>
        <p:xfrm>
          <a:off x="752275" y="1767525"/>
          <a:ext cx="10264691" cy="6510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/>
                <a:gridCol w="109556"/>
                <a:gridCol w="5106685"/>
              </a:tblGrid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마진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(margin)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패딩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(padding)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테두리 밖 영역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내용과 테두리 사이의 영역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허용하지 않음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7832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a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uto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지정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시 브라우저가 계산하여 설정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2816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margin collapse(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붕괴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현상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상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하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margin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이 겹칠 때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더 큰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한쪽의 값만 적용하는 브라우저 규칙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box-sizing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defTabSz="1188134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너비를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어떤 기준으로 계산할 지 결정하는 속성 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(default: content-box)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p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x, pt, cm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%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단위 사용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Inherit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으로 지정하면 부모 요소로부터 상속 받는다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64064"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 rot="0"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 rot="0"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5024733"/>
              </p:ext>
            </p:extLst>
          </p:nvPr>
        </p:nvGraphicFramePr>
        <p:xfrm>
          <a:off x="741927" y="2440865"/>
          <a:ext cx="10372726" cy="5743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0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01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약식으로 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1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/>
                        <a:t>color image position/size repeat origin clip attachment</a:t>
                      </a:r>
                      <a:endParaRPr lang="en-US" altLang="ko-KR" sz="2000" kern="0" dirty="0" smtClea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배경색 지정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하나 이상의 배경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28992731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ackground-size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68951213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방법을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642673402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background-origin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위치할 시작점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99087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background-clip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페인팅 될 영역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405964286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고정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스크롤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543124137"/>
                  </a:ext>
                </a:extLst>
              </a:tr>
              <a:tr h="710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kern="0" dirty="0" smtClean="0"/>
              <a:t>배경 이미지를 대체할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1408906" y="5985409"/>
            <a:ext cx="8808686" cy="2358231"/>
            <a:chOff x="1408906" y="5723721"/>
            <a:chExt cx="8808686" cy="235823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906" y="5723721"/>
              <a:ext cx="8808686" cy="2358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 bwMode="auto">
            <a:xfrm>
              <a:off x="1836651" y="6998787"/>
              <a:ext cx="1376449" cy="240213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background-size</a:t>
            </a:r>
          </a:p>
          <a:p>
            <a:pPr lvl="1" eaLnBrk="1" hangingPunct="1"/>
            <a:r>
              <a:rPr lang="en-US" altLang="ko-KR" sz="2400" kern="0" dirty="0" smtClean="0"/>
              <a:t>auto : </a:t>
            </a:r>
            <a:r>
              <a:rPr lang="ko-KR" altLang="en-US" sz="2400" kern="0" dirty="0" smtClean="0"/>
              <a:t>배경 이미지를 원래 크기로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cover : </a:t>
            </a:r>
            <a:r>
              <a:rPr lang="ko-KR" altLang="en-US" sz="2400" kern="0" dirty="0" smtClean="0"/>
              <a:t>배경 이미지를 표현 영역에 맞게 자르거나 늘려서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contain : </a:t>
            </a:r>
            <a:r>
              <a:rPr lang="ko-KR" altLang="en-US" sz="2400" kern="0" dirty="0" smtClean="0"/>
              <a:t>배경 이미지가 영역 안에서 온전히 보이도록 크기 조정</a:t>
            </a:r>
            <a:endParaRPr lang="en-US" altLang="ko-KR" sz="2400" kern="0" dirty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3708635"/>
            <a:ext cx="8142201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{ 			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list-style: </a:t>
            </a:r>
            <a:r>
              <a:rPr lang="en-US" altLang="ko-KR" i="1" dirty="0"/>
              <a:t>none</a:t>
            </a:r>
            <a:r>
              <a:rPr lang="en-US" altLang="ko-KR" i="1" dirty="0" smtClean="0"/>
              <a:t>;				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none;</a:t>
            </a:r>
            <a:endParaRPr lang="en-US" altLang="ko-KR" i="1" dirty="0" smtClean="0"/>
          </a:p>
          <a:p>
            <a:r>
              <a:rPr lang="en-US" altLang="ko-KR" dirty="0" smtClean="0"/>
              <a:t>  text-align: </a:t>
            </a:r>
            <a:r>
              <a:rPr lang="en-US" altLang="ko-KR" i="1" dirty="0" smtClean="0"/>
              <a:t>center;			  	</a:t>
            </a:r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en-US" altLang="ko-KR" i="1" dirty="0"/>
              <a:t>black;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border-top: </a:t>
            </a:r>
            <a:r>
              <a:rPr lang="en-US" altLang="ko-KR" i="1" dirty="0" err="1"/>
              <a:t>4px</a:t>
            </a:r>
            <a:r>
              <a:rPr lang="en-US" altLang="ko-KR" i="1" dirty="0"/>
              <a:t> inset red</a:t>
            </a:r>
            <a:r>
              <a:rPr lang="en-US" altLang="ko-KR" i="1" dirty="0" smtClean="0"/>
              <a:t>;		</a:t>
            </a:r>
            <a:r>
              <a:rPr lang="en-US" altLang="ko-KR" dirty="0" smtClean="0"/>
              <a:t>}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sv-SE" altLang="ko-KR" dirty="0" smtClean="0"/>
              <a:t> </a:t>
            </a:r>
            <a:r>
              <a:rPr lang="sv-SE" altLang="ko-KR" dirty="0"/>
              <a:t>border-bottom: </a:t>
            </a:r>
            <a:r>
              <a:rPr lang="sv-SE" altLang="ko-KR" i="1" dirty="0"/>
              <a:t>4px inset red</a:t>
            </a:r>
            <a:r>
              <a:rPr lang="sv-SE" altLang="ko-KR" i="1" dirty="0" smtClean="0"/>
              <a:t>;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</a:t>
            </a:r>
            <a:r>
              <a:rPr lang="en-US" altLang="ko-KR" i="1" dirty="0"/>
              <a:t>:hover {</a:t>
            </a:r>
            <a:endParaRPr lang="sv-SE" altLang="ko-KR" i="1" dirty="0"/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10px</a:t>
            </a:r>
            <a:r>
              <a:rPr lang="en-US" altLang="ko-KR" i="1" dirty="0"/>
              <a:t> 0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underline; </a:t>
            </a:r>
          </a:p>
          <a:p>
            <a:r>
              <a:rPr lang="en-US" altLang="ko-KR" dirty="0" smtClean="0"/>
              <a:t>}					}</a:t>
            </a:r>
            <a:endParaRPr lang="en-US" altLang="ko-KR" dirty="0"/>
          </a:p>
          <a:p>
            <a:r>
              <a:rPr lang="en-US" altLang="ko-KR" dirty="0" err="1"/>
              <a:t>ul</a:t>
            </a:r>
            <a:r>
              <a:rPr lang="en-US" altLang="ko-KR" dirty="0"/>
              <a:t> li { </a:t>
            </a:r>
            <a:r>
              <a:rPr lang="en-US" altLang="ko-KR" dirty="0" smtClean="0"/>
              <a:t>					</a:t>
            </a:r>
            <a:r>
              <a:rPr lang="en-US" altLang="ko-KR" dirty="0"/>
              <a:t>&lt;/style&gt;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display: </a:t>
            </a:r>
            <a:r>
              <a:rPr lang="en-US" altLang="ko-KR" i="1" dirty="0"/>
              <a:t>inline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text-transform: </a:t>
            </a:r>
            <a:r>
              <a:rPr lang="en-US" altLang="ko-KR" i="1" dirty="0"/>
              <a:t>uppercase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padding : </a:t>
            </a:r>
            <a:r>
              <a:rPr lang="en-US" altLang="ko-KR" i="1" dirty="0"/>
              <a:t>0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/>
              <a:t>  letter-spacing: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0866027"/>
              </p:ext>
            </p:extLst>
          </p:nvPr>
        </p:nvGraphicFramePr>
        <p:xfrm>
          <a:off x="693238" y="2518800"/>
          <a:ext cx="10562423" cy="5552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5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경계선 속성 중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–width, -style, -color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대해 약식 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요소가 가진 각각의 경계선을 합칠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너비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높이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경계선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 캡션 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660644494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셀에 테두리와 배경을 표시할지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018537103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119846798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(1/3)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경계선 통합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separate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 셀이 자체 테두리를 표시한다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/>
              <a:t>collapse : </a:t>
            </a:r>
            <a:r>
              <a:rPr lang="ko-KR" altLang="en-US" sz="2400" dirty="0" smtClean="0"/>
              <a:t>셀의 경계선이 통합되어 </a:t>
            </a:r>
            <a:r>
              <a:rPr lang="ko-KR" altLang="en-US" sz="2400" dirty="0"/>
              <a:t>단일 선으로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594067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(2/3)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1" y="3759994"/>
            <a:ext cx="3316116" cy="4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1" y="5704667"/>
            <a:ext cx="3316116" cy="43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4" y="3759994"/>
            <a:ext cx="5023785" cy="1790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14" y="5703535"/>
            <a:ext cx="4995773" cy="1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000"/>
              <a:t>텍스트 정렬 </a:t>
            </a:r>
            <a:r>
              <a:rPr lang="en-US" altLang="ko-KR" sz="3000"/>
              <a:t>: text-align, text-align-last (</a:t>
            </a:r>
            <a:r>
              <a:rPr lang="ko-KR" altLang="en-US" sz="3000"/>
              <a:t>마지막 줄 정렬</a:t>
            </a:r>
            <a:r>
              <a:rPr lang="en-US" altLang="ko-KR" sz="3000"/>
              <a:t>)</a:t>
            </a:r>
            <a:endParaRPr lang="ko-KR" altLang="en-US" sz="3000"/>
          </a:p>
        </p:txBody>
      </p:sp>
      <p:sp>
        <p:nvSpPr>
          <p:cNvPr id="4" name="내용 개체 틀 2"/>
          <p:cNvSpPr txBox="1"/>
          <p:nvPr/>
        </p:nvSpPr>
        <p:spPr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 kumimoji="1" sz="1800" b="1">
                <a:latin typeface="나눔고딕코딩"/>
                <a:ea typeface="나눔고딕코딩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defRPr/>
            </a:pPr>
            <a:endParaRPr lang="en-US" altLang="ko-KR" sz="220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</a:t>
            </a:r>
            <a:r>
              <a:rPr lang="ko-KR" altLang="en-US" sz="5500">
                <a:latin typeface="+mj-lt"/>
              </a:rPr>
              <a:t> 테이블</a:t>
            </a:r>
            <a:r>
              <a:rPr lang="en-US" altLang="ko-KR" sz="5500">
                <a:latin typeface="+mj-lt"/>
              </a:rPr>
              <a:t>(3/3)</a:t>
            </a:r>
            <a:endParaRPr lang="ko-KR" altLang="en-US" sz="550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852" y="2824794"/>
            <a:ext cx="6016584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기본적인 텍스트 스타일이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align center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2950" y="2959230"/>
            <a:ext cx="10301288" cy="4763963"/>
            <a:chOff x="742950" y="2451230"/>
            <a:chExt cx="10301288" cy="4763963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 bwMode="auto">
            <a:xfrm>
              <a:off x="742950" y="2451230"/>
              <a:ext cx="10301288" cy="476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 kumimoji="1" sz="1800" b="1">
                  <a:latin typeface="나눔고딕코딩" panose="020D0009000000000000" pitchFamily="49" charset="-127"/>
                  <a:ea typeface="나눔고딕코딩" panose="020D0009000000000000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latin typeface="Century Schoolbook" panose="020406040505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latin typeface="Century Schoolbook" panose="020406040505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latin typeface="Century Schoolbook" panose="020406040505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9pPr>
            </a:lstStyle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head&gt;</a:t>
              </a:r>
            </a:p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style&gt;</a:t>
              </a:r>
            </a:p>
            <a:p>
              <a:r>
                <a:rPr lang="en-US" altLang="ko-KR" sz="2200" dirty="0">
                  <a:latin typeface="+mj-lt"/>
                </a:rPr>
                <a:t>table, </a:t>
              </a:r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, td {</a:t>
              </a:r>
            </a:p>
            <a:p>
              <a:r>
                <a:rPr lang="en-US" altLang="ko-KR" sz="2200" dirty="0">
                  <a:latin typeface="+mj-lt"/>
                </a:rPr>
                <a:t>  border</a:t>
              </a:r>
              <a:r>
                <a:rPr lang="en-US" altLang="ko-KR" sz="2200" dirty="0" smtClean="0">
                  <a:latin typeface="+mj-lt"/>
                </a:rPr>
                <a:t>: </a:t>
              </a:r>
              <a:r>
                <a:rPr lang="en-US" altLang="ko-KR" sz="2200" dirty="0" err="1" smtClean="0">
                  <a:latin typeface="+mj-lt"/>
                </a:rPr>
                <a:t>1px</a:t>
              </a:r>
              <a:r>
                <a:rPr lang="en-US" altLang="ko-KR" sz="2200" dirty="0" smtClean="0">
                  <a:latin typeface="+mj-lt"/>
                </a:rPr>
                <a:t> </a:t>
              </a:r>
              <a:r>
                <a:rPr lang="en-US" altLang="ko-KR" sz="2200" dirty="0">
                  <a:latin typeface="+mj-lt"/>
                </a:rPr>
                <a:t>solid black;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 {</a:t>
              </a:r>
            </a:p>
            <a:p>
              <a:r>
                <a:rPr lang="en-US" altLang="ko-KR" sz="2200" dirty="0">
                  <a:latin typeface="+mj-lt"/>
                </a:rPr>
                <a:t>  background-color: green;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>
                  <a:latin typeface="+mj-lt"/>
                </a:rPr>
                <a:t>&lt;/style</a:t>
              </a:r>
              <a:r>
                <a:rPr lang="en-US" altLang="ko-KR" sz="2200" dirty="0" smtClean="0">
                  <a:latin typeface="+mj-lt"/>
                </a:rPr>
                <a:t>&gt;</a:t>
              </a:r>
            </a:p>
            <a:p>
              <a:r>
                <a:rPr lang="en-US" altLang="ko-KR" sz="2200" dirty="0" smtClean="0">
                  <a:latin typeface="+mj-lt"/>
                </a:rPr>
                <a:t>&lt;/</a:t>
              </a:r>
              <a:r>
                <a:rPr lang="en-US" altLang="ko-KR" sz="2200" dirty="0">
                  <a:latin typeface="+mj-lt"/>
                </a:rPr>
                <a:t>head</a:t>
              </a:r>
              <a:r>
                <a:rPr lang="en-US" altLang="ko-KR" sz="2200" dirty="0" smtClean="0">
                  <a:latin typeface="+mj-lt"/>
                </a:rPr>
                <a:t>&gt;</a:t>
              </a:r>
              <a:endParaRPr lang="en-US" altLang="ko-KR" sz="2200" dirty="0">
                <a:latin typeface="+mj-l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43" y="3385344"/>
              <a:ext cx="5711987" cy="136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배경색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id, class</a:t>
            </a:r>
            <a:r>
              <a:rPr lang="ko-KR" altLang="en-US" dirty="0"/>
              <a:t> </a:t>
            </a:r>
            <a:r>
              <a:rPr lang="ko-KR" altLang="en-US" dirty="0" smtClean="0"/>
              <a:t>등을 통해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클래스</a:t>
            </a:r>
            <a:r>
              <a:rPr lang="en-US" altLang="ko-KR" dirty="0" smtClean="0"/>
              <a:t>(pseudo class)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42950" y="3403600"/>
            <a:ext cx="10301288" cy="45481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smtClean="0">
                <a:latin typeface="+mj-lt"/>
              </a:rPr>
              <a:t>.</a:t>
            </a:r>
            <a:r>
              <a:rPr lang="en-US" altLang="ko-KR" sz="2200" dirty="0">
                <a:latin typeface="+mj-lt"/>
              </a:rPr>
              <a:t>a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err="1" smtClean="0">
                <a:latin typeface="+mj-lt"/>
              </a:rPr>
              <a:t>tr:nth-child</a:t>
            </a:r>
            <a:r>
              <a:rPr lang="en-US" altLang="ko-KR" sz="2200" dirty="0" smtClean="0">
                <a:latin typeface="+mj-lt"/>
              </a:rPr>
              <a:t>(odd</a:t>
            </a:r>
            <a:r>
              <a:rPr lang="en-US" altLang="ko-KR" sz="2200" dirty="0">
                <a:latin typeface="+mj-lt"/>
              </a:rPr>
              <a:t>)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0" y="5868507"/>
            <a:ext cx="4928184" cy="1777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40" y="3785222"/>
            <a:ext cx="4928184" cy="17773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800100" y="3937000"/>
            <a:ext cx="368300" cy="304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2800" y="6311900"/>
            <a:ext cx="2286000" cy="355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48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그림자</a:t>
            </a:r>
            <a:r>
              <a:rPr lang="en-US" altLang="ko-KR" sz="3000" dirty="0" smtClean="0"/>
              <a:t>(box-shadow)</a:t>
            </a:r>
            <a:endParaRPr lang="en-US" altLang="ko-KR" sz="3000" dirty="0"/>
          </a:p>
          <a:p>
            <a:pPr lvl="1"/>
            <a:r>
              <a:rPr lang="en-US" altLang="ko-KR" sz="2400" dirty="0" smtClean="0"/>
              <a:t>horizontal,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vertical,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blur(</a:t>
            </a:r>
            <a:r>
              <a:rPr lang="ko-KR" altLang="en-US" sz="2400" dirty="0" smtClean="0"/>
              <a:t>숫자 높을수록 더 흐려짐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28150" y="2959101"/>
            <a:ext cx="11144574" cy="5225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height: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padding: </a:t>
            </a:r>
            <a:r>
              <a:rPr lang="en-US" altLang="ko-KR" sz="2200" dirty="0" err="1">
                <a:latin typeface="+mj-lt"/>
              </a:rPr>
              <a:t>15px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background-color: coral;</a:t>
            </a:r>
          </a:p>
          <a:p>
            <a:r>
              <a:rPr lang="en-US" altLang="ko-KR" sz="2200" dirty="0">
                <a:latin typeface="+mj-lt"/>
              </a:rPr>
              <a:t>  box-shadow: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lightblue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07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xmlns="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953</ep:Words>
  <ep:PresentationFormat>사용자 지정</ep:PresentationFormat>
  <ep:Paragraphs>240</ep:Paragraphs>
  <ep:Slides>22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1_Crayons</vt:lpstr>
      <vt:lpstr>슬라이드 1</vt:lpstr>
      <vt:lpstr>CSS 박스 모델(1/5)</vt:lpstr>
      <vt:lpstr>CSS 박스 모델(2/5)</vt:lpstr>
      <vt:lpstr>CSS 박스 모델(3/5)</vt:lpstr>
      <vt:lpstr>연습1</vt:lpstr>
      <vt:lpstr>CSS 박스 모델(4/5)</vt:lpstr>
      <vt:lpstr>CSS 박스 모델(5/5)</vt:lpstr>
      <vt:lpstr>CSS 테두리(1/2)</vt:lpstr>
      <vt:lpstr>CSS 테두리(2/2)</vt:lpstr>
      <vt:lpstr>마진과 패딩</vt:lpstr>
      <vt:lpstr>마진과 패딩 예제</vt:lpstr>
      <vt:lpstr>CSS 배경</vt:lpstr>
      <vt:lpstr>배경 이미지 설정</vt:lpstr>
      <vt:lpstr>배경 이미지 크기</vt:lpstr>
      <vt:lpstr>CSS 리스트</vt:lpstr>
      <vt:lpstr>리스트 예제</vt:lpstr>
      <vt:lpstr>CSS 테이블(1/3)</vt:lpstr>
      <vt:lpstr>CSS 테이블(2/3)</vt:lpstr>
      <vt:lpstr>CSS 테이블(3/3)</vt:lpstr>
      <vt:lpstr>테이블 예제1</vt:lpstr>
      <vt:lpstr>테이블 예제2</vt:lpstr>
      <vt:lpstr>연습2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2023-02-27T09:46:33.353</dcterms:modified>
  <cp:revision>1390</cp:revision>
  <dc:title>HTML</dc:title>
  <cp:version>1000.0000.01</cp:version>
</cp:coreProperties>
</file>